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handoutMasterIdLst>
    <p:handoutMasterId r:id="rId38"/>
  </p:handoutMasterIdLst>
  <p:sldIdLst>
    <p:sldId id="442" r:id="rId2"/>
    <p:sldId id="308" r:id="rId3"/>
    <p:sldId id="366" r:id="rId4"/>
    <p:sldId id="353" r:id="rId5"/>
    <p:sldId id="443" r:id="rId6"/>
    <p:sldId id="370" r:id="rId7"/>
    <p:sldId id="373" r:id="rId8"/>
    <p:sldId id="368" r:id="rId9"/>
    <p:sldId id="444" r:id="rId10"/>
    <p:sldId id="371" r:id="rId11"/>
    <p:sldId id="445" r:id="rId12"/>
    <p:sldId id="372" r:id="rId13"/>
    <p:sldId id="334" r:id="rId14"/>
    <p:sldId id="439" r:id="rId15"/>
    <p:sldId id="446" r:id="rId16"/>
    <p:sldId id="347" r:id="rId17"/>
    <p:sldId id="376" r:id="rId18"/>
    <p:sldId id="399" r:id="rId19"/>
    <p:sldId id="400" r:id="rId20"/>
    <p:sldId id="401" r:id="rId21"/>
    <p:sldId id="402" r:id="rId22"/>
    <p:sldId id="440" r:id="rId23"/>
    <p:sldId id="441" r:id="rId24"/>
    <p:sldId id="406" r:id="rId25"/>
    <p:sldId id="407" r:id="rId26"/>
    <p:sldId id="398" r:id="rId27"/>
    <p:sldId id="447" r:id="rId28"/>
    <p:sldId id="432" r:id="rId29"/>
    <p:sldId id="433" r:id="rId30"/>
    <p:sldId id="434" r:id="rId31"/>
    <p:sldId id="390" r:id="rId32"/>
    <p:sldId id="379" r:id="rId33"/>
    <p:sldId id="380" r:id="rId34"/>
    <p:sldId id="436" r:id="rId35"/>
    <p:sldId id="281" r:id="rId36"/>
  </p:sldIdLst>
  <p:sldSz cx="9906000" cy="6858000" type="A4"/>
  <p:notesSz cx="6797675" cy="9872663"/>
  <p:defaultTextStyle>
    <a:defPPr>
      <a:defRPr lang="ko-KR"/>
    </a:defPPr>
    <a:lvl1pPr algn="l" rtl="0" fontAlgn="base" latinLnBrk="1">
      <a:spcBef>
        <a:spcPct val="0"/>
      </a:spcBef>
      <a:spcAft>
        <a:spcPct val="0"/>
      </a:spcAft>
      <a:defRPr kumimoji="1" sz="2000" b="1" kern="1200">
        <a:solidFill>
          <a:srgbClr val="0000FF"/>
        </a:solidFill>
        <a:latin typeface="Arial" charset="0"/>
        <a:ea typeface="굴림" pitchFamily="50" charset="-127"/>
        <a:cs typeface="+mn-cs"/>
      </a:defRPr>
    </a:lvl1pPr>
    <a:lvl2pPr marL="457200" algn="l" rtl="0" fontAlgn="base" latinLnBrk="1">
      <a:spcBef>
        <a:spcPct val="0"/>
      </a:spcBef>
      <a:spcAft>
        <a:spcPct val="0"/>
      </a:spcAft>
      <a:defRPr kumimoji="1" sz="2000" b="1" kern="1200">
        <a:solidFill>
          <a:srgbClr val="0000FF"/>
        </a:solidFill>
        <a:latin typeface="Arial" charset="0"/>
        <a:ea typeface="굴림" pitchFamily="50" charset="-127"/>
        <a:cs typeface="+mn-cs"/>
      </a:defRPr>
    </a:lvl2pPr>
    <a:lvl3pPr marL="914400" algn="l" rtl="0" fontAlgn="base" latinLnBrk="1">
      <a:spcBef>
        <a:spcPct val="0"/>
      </a:spcBef>
      <a:spcAft>
        <a:spcPct val="0"/>
      </a:spcAft>
      <a:defRPr kumimoji="1" sz="2000" b="1" kern="1200">
        <a:solidFill>
          <a:srgbClr val="0000FF"/>
        </a:solidFill>
        <a:latin typeface="Arial" charset="0"/>
        <a:ea typeface="굴림" pitchFamily="50" charset="-127"/>
        <a:cs typeface="+mn-cs"/>
      </a:defRPr>
    </a:lvl3pPr>
    <a:lvl4pPr marL="1371600" algn="l" rtl="0" fontAlgn="base" latinLnBrk="1">
      <a:spcBef>
        <a:spcPct val="0"/>
      </a:spcBef>
      <a:spcAft>
        <a:spcPct val="0"/>
      </a:spcAft>
      <a:defRPr kumimoji="1" sz="2000" b="1" kern="1200">
        <a:solidFill>
          <a:srgbClr val="0000FF"/>
        </a:solidFill>
        <a:latin typeface="Arial" charset="0"/>
        <a:ea typeface="굴림" pitchFamily="50" charset="-127"/>
        <a:cs typeface="+mn-cs"/>
      </a:defRPr>
    </a:lvl4pPr>
    <a:lvl5pPr marL="1828800" algn="l" rtl="0" fontAlgn="base" latinLnBrk="1">
      <a:spcBef>
        <a:spcPct val="0"/>
      </a:spcBef>
      <a:spcAft>
        <a:spcPct val="0"/>
      </a:spcAft>
      <a:defRPr kumimoji="1" sz="2000" b="1" kern="1200">
        <a:solidFill>
          <a:srgbClr val="0000FF"/>
        </a:solidFill>
        <a:latin typeface="Arial" charset="0"/>
        <a:ea typeface="굴림" pitchFamily="50" charset="-127"/>
        <a:cs typeface="+mn-cs"/>
      </a:defRPr>
    </a:lvl5pPr>
    <a:lvl6pPr marL="2286000" algn="l" defTabSz="914400" rtl="0" eaLnBrk="1" latinLnBrk="1" hangingPunct="1">
      <a:defRPr kumimoji="1" sz="2000" b="1" kern="1200">
        <a:solidFill>
          <a:srgbClr val="0000FF"/>
        </a:solidFill>
        <a:latin typeface="Arial" charset="0"/>
        <a:ea typeface="굴림" pitchFamily="50" charset="-127"/>
        <a:cs typeface="+mn-cs"/>
      </a:defRPr>
    </a:lvl6pPr>
    <a:lvl7pPr marL="2743200" algn="l" defTabSz="914400" rtl="0" eaLnBrk="1" latinLnBrk="1" hangingPunct="1">
      <a:defRPr kumimoji="1" sz="2000" b="1" kern="1200">
        <a:solidFill>
          <a:srgbClr val="0000FF"/>
        </a:solidFill>
        <a:latin typeface="Arial" charset="0"/>
        <a:ea typeface="굴림" pitchFamily="50" charset="-127"/>
        <a:cs typeface="+mn-cs"/>
      </a:defRPr>
    </a:lvl7pPr>
    <a:lvl8pPr marL="3200400" algn="l" defTabSz="914400" rtl="0" eaLnBrk="1" latinLnBrk="1" hangingPunct="1">
      <a:defRPr kumimoji="1" sz="2000" b="1" kern="1200">
        <a:solidFill>
          <a:srgbClr val="0000FF"/>
        </a:solidFill>
        <a:latin typeface="Arial" charset="0"/>
        <a:ea typeface="굴림" pitchFamily="50" charset="-127"/>
        <a:cs typeface="+mn-cs"/>
      </a:defRPr>
    </a:lvl8pPr>
    <a:lvl9pPr marL="3657600" algn="l" defTabSz="914400" rtl="0" eaLnBrk="1" latinLnBrk="1" hangingPunct="1">
      <a:defRPr kumimoji="1" sz="2000" b="1" kern="1200">
        <a:solidFill>
          <a:srgbClr val="0000FF"/>
        </a:solidFill>
        <a:latin typeface="Arial" charset="0"/>
        <a:ea typeface="굴림" pitchFamily="50"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a:srgbClr val="000000"/>
    <a:srgbClr val="DDDDDD"/>
    <a:srgbClr val="000066"/>
    <a:srgbClr val="C5B9DD"/>
    <a:srgbClr val="BFBFE3"/>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밝은 스타일 1 - 강조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밝은 스타일 1 - 강조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밝은 스타일 1 - 강조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밝은 스타일 1 - 강조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밝은 스타일 1 - 강조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밝은 스타일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12C8C85-51F0-491E-9774-3900AFEF0FD7}" styleName="밝은 스타일 2 - 강조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94693" autoAdjust="0"/>
  </p:normalViewPr>
  <p:slideViewPr>
    <p:cSldViewPr snapToObjects="1">
      <p:cViewPr>
        <p:scale>
          <a:sx n="117" d="100"/>
          <a:sy n="117" d="100"/>
        </p:scale>
        <p:origin x="-1434" y="-120"/>
      </p:cViewPr>
      <p:guideLst>
        <p:guide orient="horz" pos="572"/>
        <p:guide orient="horz" pos="451"/>
        <p:guide orient="horz" pos="935"/>
        <p:guide orient="horz" pos="4292"/>
        <p:guide orient="horz" pos="2659"/>
        <p:guide pos="392"/>
        <p:guide/>
        <p:guide pos="489"/>
        <p:guide pos="398"/>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p:cViewPr>
        <p:scale>
          <a:sx n="150" d="100"/>
          <a:sy n="150" d="100"/>
        </p:scale>
        <p:origin x="-2502" y="1776"/>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1"/>
            <a:ext cx="2946400"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latin typeface="굴림" pitchFamily="50" charset="-127"/>
              </a:defRPr>
            </a:lvl1pPr>
          </a:lstStyle>
          <a:p>
            <a:endParaRPr lang="en-US" altLang="ko-KR"/>
          </a:p>
        </p:txBody>
      </p:sp>
      <p:sp>
        <p:nvSpPr>
          <p:cNvPr id="63491" name="Rectangle 3"/>
          <p:cNvSpPr>
            <a:spLocks noGrp="1" noChangeArrowheads="1"/>
          </p:cNvSpPr>
          <p:nvPr>
            <p:ph type="dt" sz="quarter" idx="1"/>
          </p:nvPr>
        </p:nvSpPr>
        <p:spPr bwMode="auto">
          <a:xfrm>
            <a:off x="3849688" y="1"/>
            <a:ext cx="2946400"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굴림" pitchFamily="50" charset="-127"/>
              </a:defRPr>
            </a:lvl1pPr>
          </a:lstStyle>
          <a:p>
            <a:fld id="{8B9924DE-8B4F-4AA9-8603-8658C17CB7CE}" type="datetimeFigureOut">
              <a:rPr lang="ko-KR" altLang="en-US"/>
              <a:pPr/>
              <a:t>2015-11-03</a:t>
            </a:fld>
            <a:endParaRPr lang="en-US" altLang="ko-KR"/>
          </a:p>
        </p:txBody>
      </p:sp>
      <p:sp>
        <p:nvSpPr>
          <p:cNvPr id="63492" name="Rectangle 4"/>
          <p:cNvSpPr>
            <a:spLocks noGrp="1" noChangeArrowheads="1"/>
          </p:cNvSpPr>
          <p:nvPr>
            <p:ph type="ftr" sz="quarter" idx="2"/>
          </p:nvPr>
        </p:nvSpPr>
        <p:spPr bwMode="auto">
          <a:xfrm>
            <a:off x="0" y="9377443"/>
            <a:ext cx="2946400"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latin typeface="굴림" pitchFamily="50" charset="-127"/>
              </a:defRPr>
            </a:lvl1pPr>
          </a:lstStyle>
          <a:p>
            <a:endParaRPr lang="en-US" altLang="ko-KR"/>
          </a:p>
        </p:txBody>
      </p:sp>
      <p:sp>
        <p:nvSpPr>
          <p:cNvPr id="63493" name="Rectangle 5"/>
          <p:cNvSpPr>
            <a:spLocks noGrp="1" noChangeArrowheads="1"/>
          </p:cNvSpPr>
          <p:nvPr>
            <p:ph type="sldNum" sz="quarter" idx="3"/>
          </p:nvPr>
        </p:nvSpPr>
        <p:spPr bwMode="auto">
          <a:xfrm>
            <a:off x="3849688" y="9377443"/>
            <a:ext cx="2946400"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latin typeface="굴림" pitchFamily="50" charset="-127"/>
              </a:defRPr>
            </a:lvl1pPr>
          </a:lstStyle>
          <a:p>
            <a:fld id="{966E42FE-5633-49A0-B10B-021E7E0E4B64}" type="slidenum">
              <a:rPr lang="ko-KR" altLang="en-US"/>
              <a:pPr/>
              <a:t>‹#›</a:t>
            </a:fld>
            <a:endParaRPr lang="en-US" altLang="ko-KR"/>
          </a:p>
        </p:txBody>
      </p:sp>
    </p:spTree>
    <p:extLst>
      <p:ext uri="{BB962C8B-B14F-4D97-AF65-F5344CB8AC3E}">
        <p14:creationId xmlns:p14="http://schemas.microsoft.com/office/powerpoint/2010/main" val="14416951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1"/>
            <a:ext cx="2946400" cy="4936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굴림" pitchFamily="50" charset="-127"/>
              </a:defRPr>
            </a:lvl1pPr>
          </a:lstStyle>
          <a:p>
            <a:pPr>
              <a:defRPr/>
            </a:pPr>
            <a:endParaRPr lang="en-US" altLang="ko-KR"/>
          </a:p>
        </p:txBody>
      </p:sp>
      <p:sp>
        <p:nvSpPr>
          <p:cNvPr id="6147" name="Rectangle 3"/>
          <p:cNvSpPr>
            <a:spLocks noGrp="1" noChangeArrowheads="1"/>
          </p:cNvSpPr>
          <p:nvPr>
            <p:ph type="dt" idx="1"/>
          </p:nvPr>
        </p:nvSpPr>
        <p:spPr bwMode="auto">
          <a:xfrm>
            <a:off x="3849688" y="1"/>
            <a:ext cx="2946400" cy="4936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굴림" pitchFamily="50" charset="-127"/>
              </a:defRPr>
            </a:lvl1pPr>
          </a:lstStyle>
          <a:p>
            <a:pPr>
              <a:defRPr/>
            </a:pPr>
            <a:endParaRPr lang="en-US" altLang="ko-KR"/>
          </a:p>
        </p:txBody>
      </p:sp>
      <p:sp>
        <p:nvSpPr>
          <p:cNvPr id="31748" name="Rectangle 4"/>
          <p:cNvSpPr>
            <a:spLocks noGrp="1" noRot="1" noChangeAspect="1" noChangeArrowheads="1" noTextEdit="1"/>
          </p:cNvSpPr>
          <p:nvPr>
            <p:ph type="sldImg" idx="2"/>
          </p:nvPr>
        </p:nvSpPr>
        <p:spPr bwMode="auto">
          <a:xfrm>
            <a:off x="723900" y="739775"/>
            <a:ext cx="5349875"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79450" y="4690309"/>
            <a:ext cx="5438775" cy="44426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6150" name="Rectangle 6"/>
          <p:cNvSpPr>
            <a:spLocks noGrp="1" noChangeArrowheads="1"/>
          </p:cNvSpPr>
          <p:nvPr>
            <p:ph type="ftr" sz="quarter" idx="4"/>
          </p:nvPr>
        </p:nvSpPr>
        <p:spPr bwMode="auto">
          <a:xfrm>
            <a:off x="0" y="9377443"/>
            <a:ext cx="2946400" cy="49363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굴림" pitchFamily="50" charset="-127"/>
              </a:defRPr>
            </a:lvl1pPr>
          </a:lstStyle>
          <a:p>
            <a:pPr>
              <a:defRPr/>
            </a:pPr>
            <a:endParaRPr lang="en-US" altLang="ko-KR"/>
          </a:p>
        </p:txBody>
      </p:sp>
      <p:sp>
        <p:nvSpPr>
          <p:cNvPr id="6151" name="Rectangle 7"/>
          <p:cNvSpPr>
            <a:spLocks noGrp="1" noChangeArrowheads="1"/>
          </p:cNvSpPr>
          <p:nvPr>
            <p:ph type="sldNum" sz="quarter" idx="5"/>
          </p:nvPr>
        </p:nvSpPr>
        <p:spPr bwMode="auto">
          <a:xfrm>
            <a:off x="3849688" y="9377443"/>
            <a:ext cx="2946400" cy="49363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굴림" pitchFamily="50" charset="-127"/>
              </a:defRPr>
            </a:lvl1pPr>
          </a:lstStyle>
          <a:p>
            <a:pPr>
              <a:defRPr/>
            </a:pPr>
            <a:fld id="{6725F2F4-9F84-4ED5-89E7-23D5125491EF}" type="slidenum">
              <a:rPr lang="en-US" altLang="ko-KR"/>
              <a:pPr>
                <a:defRPr/>
              </a:pPr>
              <a:t>‹#›</a:t>
            </a:fld>
            <a:endParaRPr lang="en-US" altLang="ko-KR"/>
          </a:p>
        </p:txBody>
      </p:sp>
    </p:spTree>
    <p:extLst>
      <p:ext uri="{BB962C8B-B14F-4D97-AF65-F5344CB8AC3E}">
        <p14:creationId xmlns:p14="http://schemas.microsoft.com/office/powerpoint/2010/main" val="514544211"/>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6725F2F4-9F84-4ED5-89E7-23D5125491EF}" type="slidenum">
              <a:rPr lang="en-US" altLang="ko-KR" smtClean="0"/>
              <a:pPr>
                <a:defRPr/>
              </a:pPr>
              <a:t>15</a:t>
            </a:fld>
            <a:endParaRPr lang="en-US" altLang="ko-KR"/>
          </a:p>
        </p:txBody>
      </p:sp>
    </p:spTree>
    <p:extLst>
      <p:ext uri="{BB962C8B-B14F-4D97-AF65-F5344CB8AC3E}">
        <p14:creationId xmlns:p14="http://schemas.microsoft.com/office/powerpoint/2010/main" val="2970975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6725F2F4-9F84-4ED5-89E7-23D5125491EF}" type="slidenum">
              <a:rPr lang="en-US" altLang="ko-KR" smtClean="0"/>
              <a:pPr>
                <a:defRPr/>
              </a:pPr>
              <a:t>26</a:t>
            </a:fld>
            <a:endParaRPr lang="en-US" altLang="ko-KR"/>
          </a:p>
        </p:txBody>
      </p:sp>
    </p:spTree>
    <p:extLst>
      <p:ext uri="{BB962C8B-B14F-4D97-AF65-F5344CB8AC3E}">
        <p14:creationId xmlns:p14="http://schemas.microsoft.com/office/powerpoint/2010/main" val="4138635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a:xfrm>
            <a:off x="5169024" y="6597650"/>
            <a:ext cx="741363" cy="196850"/>
          </a:xfrm>
        </p:spPr>
        <p:txBody>
          <a:bodyPr/>
          <a:lstStyle>
            <a:lvl1pPr>
              <a:defRPr smtClean="0"/>
            </a:lvl1pPr>
          </a:lstStyle>
          <a:p>
            <a:pPr>
              <a:defRPr/>
            </a:pPr>
            <a:fld id="{A41F8859-7701-4D1C-8FE1-6DF15B8BAD5F}" type="slidenum">
              <a:rPr lang="en-US" altLang="ko-KR"/>
              <a:pPr>
                <a:defRPr/>
              </a:pPr>
              <a:t>‹#›</a:t>
            </a:fld>
            <a:endParaRPr lang="en-US" altLang="ko-KR"/>
          </a:p>
        </p:txBody>
      </p:sp>
    </p:spTree>
    <p:extLst>
      <p:ext uri="{BB962C8B-B14F-4D97-AF65-F5344CB8AC3E}">
        <p14:creationId xmlns:p14="http://schemas.microsoft.com/office/powerpoint/2010/main" val="17988015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bl" preserve="1">
  <p:cSld name="제목 및 표">
    <p:spTree>
      <p:nvGrpSpPr>
        <p:cNvPr id="1" name=""/>
        <p:cNvGrpSpPr/>
        <p:nvPr/>
      </p:nvGrpSpPr>
      <p:grpSpPr>
        <a:xfrm>
          <a:off x="0" y="0"/>
          <a:ext cx="0" cy="0"/>
          <a:chOff x="0" y="0"/>
          <a:chExt cx="0" cy="0"/>
        </a:xfrm>
      </p:grpSpPr>
      <p:sp>
        <p:nvSpPr>
          <p:cNvPr id="2" name="제목 1"/>
          <p:cNvSpPr>
            <a:spLocks noGrp="1"/>
          </p:cNvSpPr>
          <p:nvPr>
            <p:ph type="title"/>
          </p:nvPr>
        </p:nvSpPr>
        <p:spPr>
          <a:xfrm>
            <a:off x="495300" y="549275"/>
            <a:ext cx="8915400" cy="504825"/>
          </a:xfrm>
        </p:spPr>
        <p:txBody>
          <a:bodyPr/>
          <a:lstStyle/>
          <a:p>
            <a:r>
              <a:rPr lang="ko-KR" altLang="en-US" smtClean="0"/>
              <a:t>마스터 제목 스타일 편집</a:t>
            </a:r>
            <a:endParaRPr lang="ko-KR" altLang="en-US"/>
          </a:p>
        </p:txBody>
      </p:sp>
      <p:sp>
        <p:nvSpPr>
          <p:cNvPr id="3" name="표 개체 틀 2"/>
          <p:cNvSpPr>
            <a:spLocks noGrp="1"/>
          </p:cNvSpPr>
          <p:nvPr>
            <p:ph type="tbl" idx="1"/>
          </p:nvPr>
        </p:nvSpPr>
        <p:spPr>
          <a:xfrm>
            <a:off x="495300" y="1268413"/>
            <a:ext cx="8915400" cy="4857750"/>
          </a:xfrm>
        </p:spPr>
        <p:txBody>
          <a:bodyPr/>
          <a:lstStyle/>
          <a:p>
            <a:endParaRPr lang="ko-KR" altLang="en-US"/>
          </a:p>
        </p:txBody>
      </p:sp>
      <p:sp>
        <p:nvSpPr>
          <p:cNvPr id="6" name="슬라이드 번호 개체 틀 5"/>
          <p:cNvSpPr>
            <a:spLocks noGrp="1"/>
          </p:cNvSpPr>
          <p:nvPr>
            <p:ph type="sldNum" sz="quarter" idx="12"/>
          </p:nvPr>
        </p:nvSpPr>
        <p:spPr>
          <a:xfrm>
            <a:off x="5241032" y="6597650"/>
            <a:ext cx="741363" cy="196850"/>
          </a:xfrm>
        </p:spPr>
        <p:txBody>
          <a:bodyPr/>
          <a:lstStyle>
            <a:lvl1pPr>
              <a:defRPr smtClean="0"/>
            </a:lvl1pPr>
          </a:lstStyle>
          <a:p>
            <a:pPr>
              <a:defRPr/>
            </a:pPr>
            <a:fld id="{F287976D-63F5-42CE-B493-F8B00E731192}" type="slidenum">
              <a:rPr lang="en-US" altLang="ko-KR"/>
              <a:pPr>
                <a:defRPr/>
              </a:pPr>
              <a:t>‹#›</a:t>
            </a:fld>
            <a:endParaRPr lang="en-US" altLang="ko-KR"/>
          </a:p>
        </p:txBody>
      </p:sp>
    </p:spTree>
    <p:extLst>
      <p:ext uri="{BB962C8B-B14F-4D97-AF65-F5344CB8AC3E}">
        <p14:creationId xmlns:p14="http://schemas.microsoft.com/office/powerpoint/2010/main" val="8228675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95300" y="549275"/>
            <a:ext cx="8915400" cy="504825"/>
          </a:xfr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95300" y="1268413"/>
            <a:ext cx="8915400" cy="4857750"/>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슬라이드 번호 개체 틀 5"/>
          <p:cNvSpPr>
            <a:spLocks noGrp="1"/>
          </p:cNvSpPr>
          <p:nvPr>
            <p:ph type="sldNum" sz="quarter" idx="12"/>
          </p:nvPr>
        </p:nvSpPr>
        <p:spPr>
          <a:xfrm>
            <a:off x="5313040" y="6597650"/>
            <a:ext cx="741363" cy="196850"/>
          </a:xfrm>
        </p:spPr>
        <p:txBody>
          <a:bodyPr/>
          <a:lstStyle>
            <a:lvl1pPr>
              <a:defRPr smtClean="0"/>
            </a:lvl1pPr>
          </a:lstStyle>
          <a:p>
            <a:pPr>
              <a:defRPr/>
            </a:pPr>
            <a:fld id="{AEE0ED7E-DC6C-42C6-BF54-6D8F4C4295DE}" type="slidenum">
              <a:rPr lang="en-US" altLang="ko-KR"/>
              <a:pPr>
                <a:defRPr/>
              </a:pPr>
              <a:t>‹#›</a:t>
            </a:fld>
            <a:endParaRPr lang="en-US" altLang="ko-KR"/>
          </a:p>
        </p:txBody>
      </p:sp>
    </p:spTree>
    <p:extLst>
      <p:ext uri="{BB962C8B-B14F-4D97-AF65-F5344CB8AC3E}">
        <p14:creationId xmlns:p14="http://schemas.microsoft.com/office/powerpoint/2010/main" val="24951665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Tree>
    <p:extLst>
      <p:ext uri="{BB962C8B-B14F-4D97-AF65-F5344CB8AC3E}">
        <p14:creationId xmlns:p14="http://schemas.microsoft.com/office/powerpoint/2010/main" val="83593185"/>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95300" y="549275"/>
            <a:ext cx="89154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ko-KR" altLang="en-US" smtClean="0"/>
              <a:t>마스터 제목 스타일 편집</a:t>
            </a:r>
          </a:p>
        </p:txBody>
      </p:sp>
      <p:sp>
        <p:nvSpPr>
          <p:cNvPr id="2051" name="Rectangle 3"/>
          <p:cNvSpPr>
            <a:spLocks noGrp="1" noChangeArrowheads="1"/>
          </p:cNvSpPr>
          <p:nvPr>
            <p:ph type="body" idx="1"/>
          </p:nvPr>
        </p:nvSpPr>
        <p:spPr bwMode="auto">
          <a:xfrm>
            <a:off x="495300" y="1268413"/>
            <a:ext cx="8915400"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p:txBody>
      </p:sp>
      <p:sp>
        <p:nvSpPr>
          <p:cNvPr id="1030" name="Rectangle 6"/>
          <p:cNvSpPr>
            <a:spLocks noGrp="1" noChangeArrowheads="1"/>
          </p:cNvSpPr>
          <p:nvPr>
            <p:ph type="sldNum" sz="quarter" idx="4"/>
          </p:nvPr>
        </p:nvSpPr>
        <p:spPr bwMode="auto">
          <a:xfrm>
            <a:off x="5446323" y="6639520"/>
            <a:ext cx="741363"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solidFill>
                  <a:schemeClr val="tx1"/>
                </a:solidFill>
                <a:latin typeface="+mn-lt"/>
              </a:defRPr>
            </a:lvl1pPr>
          </a:lstStyle>
          <a:p>
            <a:pPr>
              <a:defRPr/>
            </a:pPr>
            <a:fld id="{42937A46-2F72-4C60-8076-E138C3D000FC}" type="slidenum">
              <a:rPr lang="en-US" altLang="ko-KR"/>
              <a:pPr>
                <a:defRPr/>
              </a:pPr>
              <a:t>‹#›</a:t>
            </a:fld>
            <a:endParaRPr lang="en-US" altLang="ko-KR"/>
          </a:p>
        </p:txBody>
      </p:sp>
      <p:sp>
        <p:nvSpPr>
          <p:cNvPr id="1031" name="Rectangle 7"/>
          <p:cNvSpPr>
            <a:spLocks noChangeArrowheads="1"/>
          </p:cNvSpPr>
          <p:nvPr userDrawn="1"/>
        </p:nvSpPr>
        <p:spPr bwMode="auto">
          <a:xfrm>
            <a:off x="271463" y="496888"/>
            <a:ext cx="9363075" cy="71437"/>
          </a:xfrm>
          <a:prstGeom prst="rect">
            <a:avLst/>
          </a:prstGeom>
          <a:gradFill rotWithShape="1">
            <a:gsLst>
              <a:gs pos="0">
                <a:srgbClr val="031E73"/>
              </a:gs>
              <a:gs pos="100000">
                <a:srgbClr val="B5BAE1"/>
              </a:gs>
            </a:gsLst>
            <a:lin ang="0" scaled="1"/>
          </a:gradFill>
          <a:ln w="9525">
            <a:noFill/>
            <a:miter lim="800000"/>
            <a:headEnd/>
            <a:tailEnd/>
          </a:ln>
          <a:effectLst/>
        </p:spPr>
        <p:txBody>
          <a:bodyPr wrap="none" anchor="ctr"/>
          <a:lstStyle/>
          <a:p>
            <a:pPr>
              <a:defRPr/>
            </a:pPr>
            <a:endParaRPr lang="ko-KR" altLang="en-US" sz="1800" b="0">
              <a:solidFill>
                <a:schemeClr val="tx1"/>
              </a:solidFill>
              <a:latin typeface="굴림" pitchFamily="50" charset="-127"/>
            </a:endParaRPr>
          </a:p>
        </p:txBody>
      </p:sp>
      <p:sp>
        <p:nvSpPr>
          <p:cNvPr id="6" name="바닥글 개체 틀 4"/>
          <p:cNvSpPr txBox="1">
            <a:spLocks noGrp="1"/>
          </p:cNvSpPr>
          <p:nvPr userDrawn="1"/>
        </p:nvSpPr>
        <p:spPr bwMode="auto">
          <a:xfrm>
            <a:off x="513167" y="6621377"/>
            <a:ext cx="53038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dirty="0">
                <a:latin typeface="Verdana" pitchFamily="34" charset="0"/>
              </a:rPr>
              <a:t>COPYRIGHT © </a:t>
            </a:r>
            <a:r>
              <a:rPr kumimoji="0" lang="en-US" altLang="ko-KR" sz="800" b="0" dirty="0" smtClean="0">
                <a:latin typeface="Verdana" pitchFamily="34" charset="0"/>
              </a:rPr>
              <a:t>2015 </a:t>
            </a:r>
            <a:r>
              <a:rPr kumimoji="0" lang="en-US" altLang="ko-KR" sz="800" b="0" dirty="0">
                <a:latin typeface="Verdana" pitchFamily="34" charset="0"/>
              </a:rPr>
              <a:t>BY KED. ALL RIGHTS RESERVED.      </a:t>
            </a:r>
            <a:r>
              <a:rPr kumimoji="0" lang="en-US" altLang="ko-KR" sz="800" i="1" u="sng" dirty="0">
                <a:latin typeface="Verdana" pitchFamily="34" charset="0"/>
              </a:rPr>
              <a:t>WWW.KEDKOREA.COM</a:t>
            </a:r>
            <a:endParaRPr lang="en-US" altLang="ko-KR" sz="1400" b="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hf hdr="0" dt="0"/>
  <p:txStyles>
    <p:titleStyle>
      <a:lvl1pPr algn="l" rtl="0" eaLnBrk="0" fontAlgn="base" latinLnBrk="1" hangingPunct="0">
        <a:spcBef>
          <a:spcPct val="0"/>
        </a:spcBef>
        <a:spcAft>
          <a:spcPct val="0"/>
        </a:spcAft>
        <a:defRPr sz="2000" b="1">
          <a:solidFill>
            <a:srgbClr val="0033CC"/>
          </a:solidFill>
          <a:latin typeface="+mj-lt"/>
          <a:ea typeface="+mj-ea"/>
          <a:cs typeface="+mj-cs"/>
        </a:defRPr>
      </a:lvl1pPr>
      <a:lvl2pPr algn="l" rtl="0" eaLnBrk="0" fontAlgn="base" latinLnBrk="1" hangingPunct="0">
        <a:spcBef>
          <a:spcPct val="0"/>
        </a:spcBef>
        <a:spcAft>
          <a:spcPct val="0"/>
        </a:spcAft>
        <a:defRPr sz="2000" b="1">
          <a:solidFill>
            <a:srgbClr val="0033CC"/>
          </a:solidFill>
          <a:latin typeface="Arial" charset="0"/>
          <a:ea typeface="굴림" pitchFamily="50" charset="-127"/>
        </a:defRPr>
      </a:lvl2pPr>
      <a:lvl3pPr algn="l" rtl="0" eaLnBrk="0" fontAlgn="base" latinLnBrk="1" hangingPunct="0">
        <a:spcBef>
          <a:spcPct val="0"/>
        </a:spcBef>
        <a:spcAft>
          <a:spcPct val="0"/>
        </a:spcAft>
        <a:defRPr sz="2000" b="1">
          <a:solidFill>
            <a:srgbClr val="0033CC"/>
          </a:solidFill>
          <a:latin typeface="Arial" charset="0"/>
          <a:ea typeface="굴림" pitchFamily="50" charset="-127"/>
        </a:defRPr>
      </a:lvl3pPr>
      <a:lvl4pPr algn="l" rtl="0" eaLnBrk="0" fontAlgn="base" latinLnBrk="1" hangingPunct="0">
        <a:spcBef>
          <a:spcPct val="0"/>
        </a:spcBef>
        <a:spcAft>
          <a:spcPct val="0"/>
        </a:spcAft>
        <a:defRPr sz="2000" b="1">
          <a:solidFill>
            <a:srgbClr val="0033CC"/>
          </a:solidFill>
          <a:latin typeface="Arial" charset="0"/>
          <a:ea typeface="굴림" pitchFamily="50" charset="-127"/>
        </a:defRPr>
      </a:lvl4pPr>
      <a:lvl5pPr algn="l" rtl="0" eaLnBrk="0" fontAlgn="base" latinLnBrk="1" hangingPunct="0">
        <a:spcBef>
          <a:spcPct val="0"/>
        </a:spcBef>
        <a:spcAft>
          <a:spcPct val="0"/>
        </a:spcAft>
        <a:defRPr sz="2000" b="1">
          <a:solidFill>
            <a:srgbClr val="0033CC"/>
          </a:solidFill>
          <a:latin typeface="Arial" charset="0"/>
          <a:ea typeface="굴림" pitchFamily="50" charset="-127"/>
        </a:defRPr>
      </a:lvl5pPr>
      <a:lvl6pPr marL="457200" algn="l" rtl="0" fontAlgn="base" latinLnBrk="1">
        <a:spcBef>
          <a:spcPct val="0"/>
        </a:spcBef>
        <a:spcAft>
          <a:spcPct val="0"/>
        </a:spcAft>
        <a:defRPr sz="2000" b="1">
          <a:solidFill>
            <a:srgbClr val="0033CC"/>
          </a:solidFill>
          <a:latin typeface="Arial" charset="0"/>
          <a:ea typeface="굴림" pitchFamily="50" charset="-127"/>
        </a:defRPr>
      </a:lvl6pPr>
      <a:lvl7pPr marL="914400" algn="l" rtl="0" fontAlgn="base" latinLnBrk="1">
        <a:spcBef>
          <a:spcPct val="0"/>
        </a:spcBef>
        <a:spcAft>
          <a:spcPct val="0"/>
        </a:spcAft>
        <a:defRPr sz="2000" b="1">
          <a:solidFill>
            <a:srgbClr val="0033CC"/>
          </a:solidFill>
          <a:latin typeface="Arial" charset="0"/>
          <a:ea typeface="굴림" pitchFamily="50" charset="-127"/>
        </a:defRPr>
      </a:lvl7pPr>
      <a:lvl8pPr marL="1371600" algn="l" rtl="0" fontAlgn="base" latinLnBrk="1">
        <a:spcBef>
          <a:spcPct val="0"/>
        </a:spcBef>
        <a:spcAft>
          <a:spcPct val="0"/>
        </a:spcAft>
        <a:defRPr sz="2000" b="1">
          <a:solidFill>
            <a:srgbClr val="0033CC"/>
          </a:solidFill>
          <a:latin typeface="Arial" charset="0"/>
          <a:ea typeface="굴림" pitchFamily="50" charset="-127"/>
        </a:defRPr>
      </a:lvl8pPr>
      <a:lvl9pPr marL="1828800" algn="l" rtl="0" fontAlgn="base" latinLnBrk="1">
        <a:spcBef>
          <a:spcPct val="0"/>
        </a:spcBef>
        <a:spcAft>
          <a:spcPct val="0"/>
        </a:spcAft>
        <a:defRPr sz="2000" b="1">
          <a:solidFill>
            <a:srgbClr val="0033CC"/>
          </a:solidFill>
          <a:latin typeface="Arial" charset="0"/>
          <a:ea typeface="굴림" pitchFamily="50" charset="-127"/>
        </a:defRPr>
      </a:lvl9pPr>
    </p:titleStyle>
    <p:bodyStyle>
      <a:lvl1pPr marL="176213" indent="-176213" algn="l" rtl="0" eaLnBrk="0" fontAlgn="base" latinLnBrk="1" hangingPunct="0">
        <a:spcBef>
          <a:spcPct val="20000"/>
        </a:spcBef>
        <a:spcAft>
          <a:spcPct val="0"/>
        </a:spcAft>
        <a:buChar char="•"/>
        <a:defRPr kumimoji="1" sz="1400">
          <a:solidFill>
            <a:schemeClr val="tx1"/>
          </a:solidFill>
          <a:latin typeface="+mn-lt"/>
          <a:ea typeface="+mn-ea"/>
          <a:cs typeface="+mn-cs"/>
        </a:defRPr>
      </a:lvl1pPr>
      <a:lvl2pPr marL="530225" indent="-174625" algn="l" rtl="0" eaLnBrk="0" fontAlgn="base" latinLnBrk="1" hangingPunct="0">
        <a:spcBef>
          <a:spcPct val="20000"/>
        </a:spcBef>
        <a:spcAft>
          <a:spcPct val="0"/>
        </a:spcAft>
        <a:buChar char="–"/>
        <a:defRPr kumimoji="1" sz="1200">
          <a:solidFill>
            <a:schemeClr val="tx1"/>
          </a:solidFill>
          <a:latin typeface="+mn-lt"/>
          <a:ea typeface="+mn-ea"/>
        </a:defRPr>
      </a:lvl2pPr>
      <a:lvl3pPr marL="895350" indent="-185738" algn="l" rtl="0" eaLnBrk="0" fontAlgn="base" hangingPunct="0">
        <a:spcBef>
          <a:spcPct val="20000"/>
        </a:spcBef>
        <a:spcAft>
          <a:spcPct val="0"/>
        </a:spcAft>
        <a:buSzPct val="85000"/>
        <a:buChar char="&gt;"/>
        <a:defRPr sz="1200">
          <a:solidFill>
            <a:schemeClr val="tx1"/>
          </a:solidFill>
          <a:latin typeface="+mn-lt"/>
          <a:ea typeface="+mn-ea"/>
        </a:defRPr>
      </a:lvl3pPr>
      <a:lvl4pPr marL="1255713" indent="-174625" algn="l" rtl="0" eaLnBrk="0" fontAlgn="base" hangingPunct="0">
        <a:spcBef>
          <a:spcPct val="20000"/>
        </a:spcBef>
        <a:spcAft>
          <a:spcPct val="0"/>
        </a:spcAft>
        <a:buSzPct val="85000"/>
        <a:buChar char="»"/>
        <a:defRPr sz="1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ea"/>
          <a:ea typeface="+mn-ea"/>
        </a:defRPr>
      </a:lvl5pPr>
      <a:lvl6pPr marL="2514600" indent="-228600" algn="l" rtl="0" fontAlgn="base" latinLnBrk="1">
        <a:spcBef>
          <a:spcPct val="20000"/>
        </a:spcBef>
        <a:spcAft>
          <a:spcPct val="0"/>
        </a:spcAft>
        <a:buChar char="»"/>
        <a:defRPr kumimoji="1" sz="2000">
          <a:solidFill>
            <a:schemeClr val="tx1"/>
          </a:solidFill>
          <a:latin typeface="+mn-ea"/>
          <a:ea typeface="+mn-ea"/>
        </a:defRPr>
      </a:lvl6pPr>
      <a:lvl7pPr marL="2971800" indent="-228600" algn="l" rtl="0" fontAlgn="base" latinLnBrk="1">
        <a:spcBef>
          <a:spcPct val="20000"/>
        </a:spcBef>
        <a:spcAft>
          <a:spcPct val="0"/>
        </a:spcAft>
        <a:buChar char="»"/>
        <a:defRPr kumimoji="1" sz="2000">
          <a:solidFill>
            <a:schemeClr val="tx1"/>
          </a:solidFill>
          <a:latin typeface="+mn-ea"/>
          <a:ea typeface="+mn-ea"/>
        </a:defRPr>
      </a:lvl7pPr>
      <a:lvl8pPr marL="3429000" indent="-228600" algn="l" rtl="0" fontAlgn="base" latinLnBrk="1">
        <a:spcBef>
          <a:spcPct val="20000"/>
        </a:spcBef>
        <a:spcAft>
          <a:spcPct val="0"/>
        </a:spcAft>
        <a:buChar char="»"/>
        <a:defRPr kumimoji="1" sz="2000">
          <a:solidFill>
            <a:schemeClr val="tx1"/>
          </a:solidFill>
          <a:latin typeface="+mn-ea"/>
          <a:ea typeface="+mn-ea"/>
        </a:defRPr>
      </a:lvl8pPr>
      <a:lvl9pPr marL="3886200" indent="-228600" algn="l" rtl="0" fontAlgn="base" latinLnBrk="1">
        <a:spcBef>
          <a:spcPct val="20000"/>
        </a:spcBef>
        <a:spcAft>
          <a:spcPct val="0"/>
        </a:spcAft>
        <a:buChar char="»"/>
        <a:defRPr kumimoji="1" sz="2000">
          <a:solidFill>
            <a:schemeClr val="tx1"/>
          </a:solidFill>
          <a:latin typeface="+mn-ea"/>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wmf"/><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29.xml"/><Relationship Id="rId1" Type="http://schemas.openxmlformats.org/officeDocument/2006/relationships/slideLayout" Target="../slideLayouts/slideLayout2.xml"/><Relationship Id="rId6" Type="http://schemas.openxmlformats.org/officeDocument/2006/relationships/slide" Target="slide34.xml"/><Relationship Id="rId5" Type="http://schemas.openxmlformats.org/officeDocument/2006/relationships/slide" Target="slide32.xml"/><Relationship Id="rId4" Type="http://schemas.openxmlformats.org/officeDocument/2006/relationships/slide" Target="slide31.xml"/></Relationships>
</file>

<file path=ppt/slides/_rels/slide29.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jpeg"/><Relationship Id="rId18" Type="http://schemas.openxmlformats.org/officeDocument/2006/relationships/image" Target="../media/image26.jpeg"/><Relationship Id="rId26" Type="http://schemas.openxmlformats.org/officeDocument/2006/relationships/image" Target="../media/image34.jpeg"/><Relationship Id="rId3" Type="http://schemas.openxmlformats.org/officeDocument/2006/relationships/image" Target="../media/image11.png"/><Relationship Id="rId21" Type="http://schemas.openxmlformats.org/officeDocument/2006/relationships/image" Target="../media/image29.jpeg"/><Relationship Id="rId7" Type="http://schemas.openxmlformats.org/officeDocument/2006/relationships/image" Target="../media/image15.png"/><Relationship Id="rId12" Type="http://schemas.openxmlformats.org/officeDocument/2006/relationships/image" Target="../media/image20.jpeg"/><Relationship Id="rId17" Type="http://schemas.openxmlformats.org/officeDocument/2006/relationships/image" Target="../media/image25.jpeg"/><Relationship Id="rId25" Type="http://schemas.openxmlformats.org/officeDocument/2006/relationships/image" Target="../media/image33.jpeg"/><Relationship Id="rId2" Type="http://schemas.openxmlformats.org/officeDocument/2006/relationships/image" Target="../media/image10.png"/><Relationship Id="rId16" Type="http://schemas.openxmlformats.org/officeDocument/2006/relationships/image" Target="../media/image24.jpeg"/><Relationship Id="rId20"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14.wmf"/><Relationship Id="rId11" Type="http://schemas.openxmlformats.org/officeDocument/2006/relationships/image" Target="../media/image19.jpeg"/><Relationship Id="rId24" Type="http://schemas.openxmlformats.org/officeDocument/2006/relationships/image" Target="../media/image32.jpeg"/><Relationship Id="rId5" Type="http://schemas.openxmlformats.org/officeDocument/2006/relationships/image" Target="../media/image13.png"/><Relationship Id="rId15" Type="http://schemas.openxmlformats.org/officeDocument/2006/relationships/image" Target="../media/image23.jpeg"/><Relationship Id="rId23" Type="http://schemas.openxmlformats.org/officeDocument/2006/relationships/image" Target="../media/image31.jpeg"/><Relationship Id="rId10" Type="http://schemas.openxmlformats.org/officeDocument/2006/relationships/image" Target="../media/image18.jpeg"/><Relationship Id="rId19" Type="http://schemas.openxmlformats.org/officeDocument/2006/relationships/image" Target="../media/image27.jpe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jpeg"/><Relationship Id="rId22" Type="http://schemas.openxmlformats.org/officeDocument/2006/relationships/image" Target="../media/image30.jpeg"/><Relationship Id="rId27" Type="http://schemas.openxmlformats.org/officeDocument/2006/relationships/slide" Target="slide28.xml"/></Relationships>
</file>

<file path=ppt/slides/_rels/slide31.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8.png"/><Relationship Id="rId5" Type="http://schemas.openxmlformats.org/officeDocument/2006/relationships/image" Target="../media/image36.wmf"/><Relationship Id="rId4" Type="http://schemas.openxmlformats.org/officeDocument/2006/relationships/oleObject" Target="../embeddings/oleObject1.bin"/></Relationships>
</file>

<file path=ppt/slides/_rels/slide33.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6.xml"/><Relationship Id="rId1" Type="http://schemas.openxmlformats.org/officeDocument/2006/relationships/slideLayout" Target="../slideLayouts/slideLayout1.xml"/><Relationship Id="rId5" Type="http://schemas.openxmlformats.org/officeDocument/2006/relationships/slide" Target="slide13.xml"/><Relationship Id="rId4" Type="http://schemas.openxmlformats.org/officeDocument/2006/relationships/slide" Target="slide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42" name="Group 26"/>
          <p:cNvGrpSpPr>
            <a:grpSpLocks/>
          </p:cNvGrpSpPr>
          <p:nvPr/>
        </p:nvGrpSpPr>
        <p:grpSpPr bwMode="auto">
          <a:xfrm>
            <a:off x="171450" y="142875"/>
            <a:ext cx="9471025" cy="1773238"/>
            <a:chOff x="12" y="90"/>
            <a:chExt cx="6102" cy="1272"/>
          </a:xfrm>
        </p:grpSpPr>
        <p:sp>
          <p:nvSpPr>
            <p:cNvPr id="9229" name="Rectangle 13"/>
            <p:cNvSpPr>
              <a:spLocks noChangeArrowheads="1"/>
            </p:cNvSpPr>
            <p:nvPr/>
          </p:nvSpPr>
          <p:spPr bwMode="auto">
            <a:xfrm>
              <a:off x="12" y="300"/>
              <a:ext cx="5988" cy="1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9230" name="Rectangle 14"/>
            <p:cNvSpPr>
              <a:spLocks noChangeArrowheads="1"/>
            </p:cNvSpPr>
            <p:nvPr/>
          </p:nvSpPr>
          <p:spPr bwMode="auto">
            <a:xfrm>
              <a:off x="4046" y="104"/>
              <a:ext cx="2068" cy="391"/>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pic>
          <p:nvPicPr>
            <p:cNvPr id="9231" name="Picture 15" descr="1_vision_bgimg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3" y="90"/>
              <a:ext cx="3240" cy="1272"/>
            </a:xfrm>
            <a:prstGeom prst="rect">
              <a:avLst/>
            </a:prstGeom>
            <a:noFill/>
            <a:extLst>
              <a:ext uri="{909E8E84-426E-40DD-AFC4-6F175D3DCCD1}">
                <a14:hiddenFill xmlns:a14="http://schemas.microsoft.com/office/drawing/2010/main">
                  <a:solidFill>
                    <a:srgbClr val="FFFFFF"/>
                  </a:solidFill>
                </a14:hiddenFill>
              </a:ext>
            </a:extLst>
          </p:spPr>
        </p:pic>
        <p:sp>
          <p:nvSpPr>
            <p:cNvPr id="9232" name="AutoShape 16"/>
            <p:cNvSpPr>
              <a:spLocks noChangeArrowheads="1"/>
            </p:cNvSpPr>
            <p:nvPr/>
          </p:nvSpPr>
          <p:spPr bwMode="auto">
            <a:xfrm>
              <a:off x="868" y="672"/>
              <a:ext cx="3562" cy="45"/>
            </a:xfrm>
            <a:prstGeom prst="roundRect">
              <a:avLst>
                <a:gd name="adj" fmla="val 16667"/>
              </a:avLst>
            </a:prstGeom>
            <a:gradFill rotWithShape="1">
              <a:gsLst>
                <a:gs pos="0">
                  <a:srgbClr val="D0F0E4">
                    <a:gamma/>
                    <a:tint val="25490"/>
                    <a:invGamma/>
                  </a:srgbClr>
                </a:gs>
                <a:gs pos="50000">
                  <a:srgbClr val="D0F0E4"/>
                </a:gs>
                <a:gs pos="100000">
                  <a:srgbClr val="D0F0E4">
                    <a:gamma/>
                    <a:tint val="25490"/>
                    <a:invGamma/>
                  </a:srgbClr>
                </a:gs>
              </a:gsLst>
              <a:lin ang="5400000" scaled="1"/>
            </a:gradFill>
            <a:ln>
              <a:noFill/>
            </a:ln>
            <a:effectLst/>
            <a:extLst>
              <a:ext uri="{91240B29-F687-4F45-9708-019B960494DF}">
                <a14:hiddenLine xmlns:a14="http://schemas.microsoft.com/office/drawing/2010/main" w="12700">
                  <a:solidFill>
                    <a:srgbClr val="969696"/>
                  </a:solidFill>
                  <a:round/>
                  <a:headEnd/>
                  <a:tailEnd/>
                </a14:hiddenLine>
              </a:ext>
              <a:ext uri="{AF507438-7753-43E0-B8FC-AC1667EBCBE1}">
                <a14:hiddenEffects xmlns:a14="http://schemas.microsoft.com/office/drawing/2010/main">
                  <a:effectLst>
                    <a:outerShdw dist="17961" dir="2700000" algn="ctr" rotWithShape="0">
                      <a:srgbClr val="D0F0E4">
                        <a:gamma/>
                        <a:shade val="60000"/>
                        <a:invGamma/>
                      </a:srgbClr>
                    </a:outerShdw>
                  </a:effectLst>
                </a14:hiddenEffects>
              </a:ext>
            </a:extLst>
          </p:spPr>
          <p:txBody>
            <a:bodyPr wrap="none" anchor="ctr"/>
            <a:lstStyle/>
            <a:p>
              <a:endParaRPr lang="ko-KR" altLang="en-US"/>
            </a:p>
          </p:txBody>
        </p:sp>
        <p:sp>
          <p:nvSpPr>
            <p:cNvPr id="9233" name="Oval 17"/>
            <p:cNvSpPr>
              <a:spLocks noChangeAspect="1" noChangeArrowheads="1"/>
            </p:cNvSpPr>
            <p:nvPr/>
          </p:nvSpPr>
          <p:spPr bwMode="auto">
            <a:xfrm>
              <a:off x="1324" y="630"/>
              <a:ext cx="113" cy="113"/>
            </a:xfrm>
            <a:prstGeom prst="ellipse">
              <a:avLst/>
            </a:prstGeom>
            <a:gradFill rotWithShape="1">
              <a:gsLst>
                <a:gs pos="0">
                  <a:srgbClr val="FF6600">
                    <a:gamma/>
                    <a:tint val="19216"/>
                    <a:invGamma/>
                  </a:srgbClr>
                </a:gs>
                <a:gs pos="100000">
                  <a:srgbClr val="FF6600"/>
                </a:gs>
              </a:gsLst>
              <a:path path="shape">
                <a:fillToRect l="50000" t="50000" r="50000" b="50000"/>
              </a:path>
            </a:gradFill>
            <a:ln w="44450" cmpd="thickThin">
              <a:solidFill>
                <a:srgbClr val="FF66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ko-KR" altLang="ko-KR" sz="700" b="1"/>
            </a:p>
          </p:txBody>
        </p:sp>
        <p:sp>
          <p:nvSpPr>
            <p:cNvPr id="9234" name="AutoShape 18"/>
            <p:cNvSpPr>
              <a:spLocks noChangeArrowheads="1"/>
            </p:cNvSpPr>
            <p:nvPr/>
          </p:nvSpPr>
          <p:spPr bwMode="auto">
            <a:xfrm>
              <a:off x="1146" y="436"/>
              <a:ext cx="453" cy="145"/>
            </a:xfrm>
            <a:prstGeom prst="roundRect">
              <a:avLst>
                <a:gd name="adj" fmla="val 16667"/>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solidFill>
                    <a:srgbClr val="FF66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800" b="1">
                  <a:solidFill>
                    <a:schemeClr val="bg2"/>
                  </a:solidFill>
                </a:rPr>
                <a:t>Core </a:t>
              </a:r>
            </a:p>
            <a:p>
              <a:pPr algn="ctr"/>
              <a:r>
                <a:rPr lang="en-US" altLang="ko-KR" sz="800" b="1">
                  <a:solidFill>
                    <a:schemeClr val="bg2"/>
                  </a:solidFill>
                </a:rPr>
                <a:t>Competencies</a:t>
              </a:r>
            </a:p>
          </p:txBody>
        </p:sp>
        <p:sp>
          <p:nvSpPr>
            <p:cNvPr id="9235" name="Oval 19"/>
            <p:cNvSpPr>
              <a:spLocks noChangeAspect="1" noChangeArrowheads="1"/>
            </p:cNvSpPr>
            <p:nvPr/>
          </p:nvSpPr>
          <p:spPr bwMode="auto">
            <a:xfrm>
              <a:off x="3858" y="630"/>
              <a:ext cx="113" cy="113"/>
            </a:xfrm>
            <a:prstGeom prst="ellipse">
              <a:avLst/>
            </a:prstGeom>
            <a:gradFill rotWithShape="1">
              <a:gsLst>
                <a:gs pos="0">
                  <a:srgbClr val="3366FF">
                    <a:gamma/>
                    <a:tint val="31765"/>
                    <a:invGamma/>
                  </a:srgbClr>
                </a:gs>
                <a:gs pos="100000">
                  <a:srgbClr val="3366FF"/>
                </a:gs>
              </a:gsLst>
              <a:path path="shape">
                <a:fillToRect l="50000" t="50000" r="50000" b="50000"/>
              </a:path>
            </a:gradFill>
            <a:ln w="44450" cmpd="thickThin">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ko-KR" altLang="ko-KR" sz="700" b="1"/>
            </a:p>
          </p:txBody>
        </p:sp>
        <p:sp>
          <p:nvSpPr>
            <p:cNvPr id="9236" name="AutoShape 20"/>
            <p:cNvSpPr>
              <a:spLocks noChangeArrowheads="1"/>
            </p:cNvSpPr>
            <p:nvPr/>
          </p:nvSpPr>
          <p:spPr bwMode="auto">
            <a:xfrm>
              <a:off x="3687" y="806"/>
              <a:ext cx="453" cy="145"/>
            </a:xfrm>
            <a:prstGeom prst="roundRect">
              <a:avLst>
                <a:gd name="adj" fmla="val 16667"/>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solidFill>
                    <a:srgbClr val="3366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800" b="1">
                  <a:solidFill>
                    <a:schemeClr val="bg2"/>
                  </a:solidFill>
                </a:rPr>
                <a:t>Globalization</a:t>
              </a:r>
            </a:p>
          </p:txBody>
        </p:sp>
        <p:sp>
          <p:nvSpPr>
            <p:cNvPr id="9237" name="Oval 21"/>
            <p:cNvSpPr>
              <a:spLocks noChangeAspect="1" noChangeArrowheads="1"/>
            </p:cNvSpPr>
            <p:nvPr/>
          </p:nvSpPr>
          <p:spPr bwMode="auto">
            <a:xfrm>
              <a:off x="2140" y="630"/>
              <a:ext cx="113" cy="113"/>
            </a:xfrm>
            <a:prstGeom prst="ellipse">
              <a:avLst/>
            </a:prstGeom>
            <a:gradFill rotWithShape="1">
              <a:gsLst>
                <a:gs pos="0">
                  <a:srgbClr val="FFCC00">
                    <a:gamma/>
                    <a:tint val="31765"/>
                    <a:invGamma/>
                  </a:srgbClr>
                </a:gs>
                <a:gs pos="100000">
                  <a:srgbClr val="FFCC00"/>
                </a:gs>
              </a:gsLst>
              <a:path path="shape">
                <a:fillToRect l="50000" t="50000" r="50000" b="50000"/>
              </a:path>
            </a:gradFill>
            <a:ln w="44450" cmpd="thickThin">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ko-KR" altLang="ko-KR" sz="700" b="1"/>
            </a:p>
          </p:txBody>
        </p:sp>
        <p:sp>
          <p:nvSpPr>
            <p:cNvPr id="9238" name="AutoShape 22"/>
            <p:cNvSpPr>
              <a:spLocks noChangeArrowheads="1"/>
            </p:cNvSpPr>
            <p:nvPr/>
          </p:nvSpPr>
          <p:spPr bwMode="auto">
            <a:xfrm>
              <a:off x="1968" y="799"/>
              <a:ext cx="453" cy="145"/>
            </a:xfrm>
            <a:prstGeom prst="roundRect">
              <a:avLst>
                <a:gd name="adj" fmla="val 16667"/>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solidFill>
                    <a:srgbClr val="FF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800" b="1">
                  <a:solidFill>
                    <a:schemeClr val="bg2"/>
                  </a:solidFill>
                </a:rPr>
                <a:t>Economy &amp; Industry </a:t>
              </a:r>
            </a:p>
            <a:p>
              <a:pPr algn="ctr"/>
              <a:r>
                <a:rPr lang="en-US" altLang="ko-KR" sz="800" b="1">
                  <a:solidFill>
                    <a:schemeClr val="bg2"/>
                  </a:solidFill>
                </a:rPr>
                <a:t>Analysis</a:t>
              </a:r>
            </a:p>
          </p:txBody>
        </p:sp>
        <p:sp>
          <p:nvSpPr>
            <p:cNvPr id="9239" name="Oval 23"/>
            <p:cNvSpPr>
              <a:spLocks noChangeAspect="1" noChangeArrowheads="1"/>
            </p:cNvSpPr>
            <p:nvPr/>
          </p:nvSpPr>
          <p:spPr bwMode="auto">
            <a:xfrm>
              <a:off x="2956" y="630"/>
              <a:ext cx="113" cy="113"/>
            </a:xfrm>
            <a:prstGeom prst="ellipse">
              <a:avLst/>
            </a:prstGeom>
            <a:gradFill rotWithShape="1">
              <a:gsLst>
                <a:gs pos="0">
                  <a:schemeClr val="folHlink">
                    <a:gamma/>
                    <a:tint val="28627"/>
                    <a:invGamma/>
                  </a:schemeClr>
                </a:gs>
                <a:gs pos="100000">
                  <a:schemeClr val="folHlink"/>
                </a:gs>
              </a:gsLst>
              <a:path path="shape">
                <a:fillToRect l="50000" t="50000" r="50000" b="50000"/>
              </a:path>
            </a:gradFill>
            <a:ln w="44450" cmpd="thickThin">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ko-KR" altLang="ko-KR" sz="700" b="1"/>
            </a:p>
          </p:txBody>
        </p:sp>
        <p:sp>
          <p:nvSpPr>
            <p:cNvPr id="9240" name="AutoShape 24"/>
            <p:cNvSpPr>
              <a:spLocks noChangeArrowheads="1"/>
            </p:cNvSpPr>
            <p:nvPr/>
          </p:nvSpPr>
          <p:spPr bwMode="auto">
            <a:xfrm>
              <a:off x="2784" y="436"/>
              <a:ext cx="454" cy="145"/>
            </a:xfrm>
            <a:prstGeom prst="roundRect">
              <a:avLst>
                <a:gd name="adj" fmla="val 16667"/>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solidFill>
                    <a:schemeClr val="folHlink"/>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800" b="1">
                  <a:solidFill>
                    <a:schemeClr val="bg2"/>
                  </a:solidFill>
                </a:rPr>
                <a:t>Credit </a:t>
              </a:r>
            </a:p>
            <a:p>
              <a:pPr algn="ctr"/>
              <a:r>
                <a:rPr lang="en-US" altLang="ko-KR" sz="800" b="1">
                  <a:solidFill>
                    <a:schemeClr val="bg2"/>
                  </a:solidFill>
                </a:rPr>
                <a:t>Incubating</a:t>
              </a:r>
            </a:p>
          </p:txBody>
        </p:sp>
        <p:sp>
          <p:nvSpPr>
            <p:cNvPr id="9241" name="Text Box 25"/>
            <p:cNvSpPr txBox="1">
              <a:spLocks noChangeArrowheads="1"/>
            </p:cNvSpPr>
            <p:nvPr/>
          </p:nvSpPr>
          <p:spPr bwMode="auto">
            <a:xfrm>
              <a:off x="4064" y="154"/>
              <a:ext cx="1936"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ko-KR" sz="1100" b="1" i="1">
                  <a:solidFill>
                    <a:schemeClr val="bg2"/>
                  </a:solidFill>
                  <a:latin typeface="Arial" charset="0"/>
                  <a:ea typeface="바탕체" pitchFamily="17" charset="-127"/>
                </a:rPr>
                <a:t>“</a:t>
              </a:r>
              <a:r>
                <a:rPr lang="en-US" altLang="ko-KR" sz="1100" b="1" i="1">
                  <a:latin typeface="Arial" charset="0"/>
                  <a:ea typeface="바탕체" pitchFamily="17" charset="-127"/>
                </a:rPr>
                <a:t> </a:t>
              </a:r>
              <a:r>
                <a:rPr lang="en-US" altLang="ko-KR" sz="1300" b="1" i="1">
                  <a:solidFill>
                    <a:srgbClr val="FF6600"/>
                  </a:solidFill>
                  <a:latin typeface="Arial" charset="0"/>
                  <a:ea typeface="바탕체" pitchFamily="17" charset="-127"/>
                </a:rPr>
                <a:t>Beyond</a:t>
              </a:r>
              <a:r>
                <a:rPr lang="en-US" altLang="ko-KR" sz="1100" b="1" i="1">
                  <a:solidFill>
                    <a:srgbClr val="FF6600"/>
                  </a:solidFill>
                  <a:latin typeface="Arial" charset="0"/>
                  <a:ea typeface="바탕체" pitchFamily="17" charset="-127"/>
                </a:rPr>
                <a:t>  </a:t>
              </a:r>
              <a:r>
                <a:rPr lang="en-US" altLang="ko-KR" sz="1100" b="1" i="1">
                  <a:latin typeface="Arial" charset="0"/>
                  <a:ea typeface="바탕체" pitchFamily="17" charset="-127"/>
                </a:rPr>
                <a:t>just information and service </a:t>
              </a:r>
              <a:r>
                <a:rPr lang="en-US" altLang="ko-KR" sz="1100" b="1" i="1">
                  <a:solidFill>
                    <a:schemeClr val="bg2"/>
                  </a:solidFill>
                  <a:latin typeface="Arial" charset="0"/>
                  <a:ea typeface="바탕체" pitchFamily="17" charset="-127"/>
                </a:rPr>
                <a:t>”</a:t>
              </a:r>
            </a:p>
          </p:txBody>
        </p:sp>
      </p:grpSp>
      <p:sp>
        <p:nvSpPr>
          <p:cNvPr id="9245" name="Rectangle 29"/>
          <p:cNvSpPr>
            <a:spLocks noChangeArrowheads="1"/>
          </p:cNvSpPr>
          <p:nvPr/>
        </p:nvSpPr>
        <p:spPr bwMode="auto">
          <a:xfrm>
            <a:off x="1352612" y="3598406"/>
            <a:ext cx="8064884" cy="2016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9250" name="AutoShape 34"/>
          <p:cNvSpPr>
            <a:spLocks noChangeArrowheads="1"/>
          </p:cNvSpPr>
          <p:nvPr/>
        </p:nvSpPr>
        <p:spPr bwMode="auto">
          <a:xfrm>
            <a:off x="1064568" y="1656005"/>
            <a:ext cx="7992888" cy="1584325"/>
          </a:xfrm>
          <a:prstGeom prst="roundRect">
            <a:avLst>
              <a:gd name="adj" fmla="val 16667"/>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3600" dirty="0">
                <a:solidFill>
                  <a:schemeClr val="accent3"/>
                </a:solidFill>
              </a:rPr>
              <a:t>SMEs’ Rating System </a:t>
            </a:r>
            <a:r>
              <a:rPr kumimoji="0" lang="en-US" altLang="ko-KR" sz="3600" dirty="0">
                <a:solidFill>
                  <a:schemeClr val="accent3"/>
                </a:solidFill>
                <a:latin typeface="Vrinda" panose="020B0502040204020203" pitchFamily="34" charset="0"/>
                <a:cs typeface="Vrinda" panose="020B0502040204020203" pitchFamily="34" charset="0"/>
              </a:rPr>
              <a:t>in Korea  </a:t>
            </a:r>
            <a:endParaRPr lang="en-US" altLang="ko-KR" sz="3600" dirty="0">
              <a:solidFill>
                <a:schemeClr val="accent3"/>
              </a:solidFill>
              <a:latin typeface="Vrinda" panose="020B0502040204020203" pitchFamily="34" charset="0"/>
              <a:ea typeface="휴먼매직체" pitchFamily="18" charset="-127"/>
              <a:cs typeface="Vrinda" panose="020B0502040204020203" pitchFamily="34" charset="0"/>
            </a:endParaRPr>
          </a:p>
        </p:txBody>
      </p:sp>
      <p:pic>
        <p:nvPicPr>
          <p:cNvPr id="9251" name="Picture 35" descr="하이라이트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544" y="1628800"/>
            <a:ext cx="8136904" cy="211086"/>
          </a:xfrm>
          <a:prstGeom prst="rect">
            <a:avLst/>
          </a:prstGeom>
          <a:noFill/>
          <a:extLst>
            <a:ext uri="{909E8E84-426E-40DD-AFC4-6F175D3DCCD1}">
              <a14:hiddenFill xmlns:a14="http://schemas.microsoft.com/office/drawing/2010/main">
                <a:solidFill>
                  <a:srgbClr val="FFFFFF"/>
                </a:solidFill>
              </a14:hiddenFill>
            </a:ext>
          </a:extLst>
        </p:spPr>
      </p:pic>
      <p:pic>
        <p:nvPicPr>
          <p:cNvPr id="9252" name="Picture 36" descr="하이라이트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0092" y="3126363"/>
            <a:ext cx="8064896" cy="209217"/>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4466046" y="5229200"/>
            <a:ext cx="3830855" cy="1015663"/>
          </a:xfrm>
          <a:prstGeom prst="rect">
            <a:avLst/>
          </a:prstGeom>
          <a:noFill/>
        </p:spPr>
        <p:txBody>
          <a:bodyPr wrap="square" rtlCol="0">
            <a:spAutoFit/>
          </a:bodyPr>
          <a:lstStyle/>
          <a:p>
            <a:r>
              <a:rPr lang="en-US" altLang="ko-KR" sz="2400" dirty="0" smtClean="0">
                <a:solidFill>
                  <a:schemeClr val="accent2">
                    <a:lumMod val="75000"/>
                  </a:schemeClr>
                </a:solidFill>
              </a:rPr>
              <a:t>November 16, 2015</a:t>
            </a:r>
          </a:p>
          <a:p>
            <a:endParaRPr lang="en-US" altLang="ko-KR" sz="1000" dirty="0" smtClean="0">
              <a:solidFill>
                <a:schemeClr val="accent2">
                  <a:lumMod val="75000"/>
                </a:schemeClr>
              </a:solidFill>
            </a:endParaRPr>
          </a:p>
          <a:p>
            <a:r>
              <a:rPr lang="en-US" altLang="ko-KR" sz="2400" dirty="0" err="1" smtClean="0">
                <a:solidFill>
                  <a:schemeClr val="accent2">
                    <a:lumMod val="75000"/>
                  </a:schemeClr>
                </a:solidFill>
              </a:rPr>
              <a:t>JoongHyun</a:t>
            </a:r>
            <a:r>
              <a:rPr lang="en-US" altLang="ko-KR" sz="2400" dirty="0" smtClean="0">
                <a:solidFill>
                  <a:schemeClr val="accent2">
                    <a:lumMod val="75000"/>
                  </a:schemeClr>
                </a:solidFill>
              </a:rPr>
              <a:t> </a:t>
            </a:r>
            <a:r>
              <a:rPr lang="en-US" altLang="ko-KR" sz="2400" dirty="0" err="1" smtClean="0">
                <a:solidFill>
                  <a:schemeClr val="accent2">
                    <a:lumMod val="75000"/>
                  </a:schemeClr>
                </a:solidFill>
              </a:rPr>
              <a:t>Yoo</a:t>
            </a:r>
            <a:r>
              <a:rPr lang="en-US" altLang="ko-KR" sz="2400" dirty="0" smtClean="0">
                <a:solidFill>
                  <a:schemeClr val="accent2">
                    <a:lumMod val="75000"/>
                  </a:schemeClr>
                </a:solidFill>
              </a:rPr>
              <a:t>, CFA</a:t>
            </a:r>
            <a:endParaRPr lang="ko-KR" altLang="en-US" sz="2400" dirty="0">
              <a:solidFill>
                <a:schemeClr val="accent2">
                  <a:lumMod val="75000"/>
                </a:schemeClr>
              </a:solidFill>
            </a:endParaRPr>
          </a:p>
        </p:txBody>
      </p:sp>
    </p:spTree>
    <p:extLst>
      <p:ext uri="{BB962C8B-B14F-4D97-AF65-F5344CB8AC3E}">
        <p14:creationId xmlns:p14="http://schemas.microsoft.com/office/powerpoint/2010/main" val="40109950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슬라이드 번호 개체 틀 2"/>
          <p:cNvSpPr txBox="1">
            <a:spLocks noGrp="1"/>
          </p:cNvSpPr>
          <p:nvPr/>
        </p:nvSpPr>
        <p:spPr bwMode="auto">
          <a:xfrm>
            <a:off x="4521200" y="6645275"/>
            <a:ext cx="649288" cy="196850"/>
          </a:xfrm>
          <a:prstGeom prst="rect">
            <a:avLst/>
          </a:prstGeom>
          <a:noFill/>
          <a:ln>
            <a:miter lim="800000"/>
            <a:headEnd/>
            <a:tailEnd/>
          </a:ln>
        </p:spPr>
        <p:txBody>
          <a:bodyPr/>
          <a:lstStyle/>
          <a:p>
            <a:pPr>
              <a:defRPr/>
            </a:pPr>
            <a:fld id="{F1169214-5CC4-4550-BB14-A229868DD5EC}" type="slidenum">
              <a:rPr lang="en-US" altLang="ko-KR" sz="1000">
                <a:solidFill>
                  <a:schemeClr val="bg1"/>
                </a:solidFill>
                <a:latin typeface="+mn-lt"/>
              </a:rPr>
              <a:pPr>
                <a:defRPr/>
              </a:pPr>
              <a:t>10</a:t>
            </a:fld>
            <a:endParaRPr lang="en-US" altLang="ko-KR" sz="1000">
              <a:solidFill>
                <a:schemeClr val="bg1"/>
              </a:solidFill>
              <a:latin typeface="+mn-lt"/>
            </a:endParaRPr>
          </a:p>
        </p:txBody>
      </p:sp>
      <p:sp>
        <p:nvSpPr>
          <p:cNvPr id="98307" name="Rectangle 5"/>
          <p:cNvSpPr>
            <a:spLocks noChangeArrowheads="1"/>
          </p:cNvSpPr>
          <p:nvPr/>
        </p:nvSpPr>
        <p:spPr bwMode="auto">
          <a:xfrm>
            <a:off x="347601" y="836712"/>
            <a:ext cx="9210798" cy="5607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0" algn="ctr">
                <a:solidFill>
                  <a:srgbClr val="000000"/>
                </a:solidFill>
                <a:miter lim="800000"/>
                <a:headEnd/>
                <a:tailEnd/>
              </a14:hiddenLine>
            </a:ext>
          </a:extLst>
        </p:spPr>
        <p:txBody>
          <a:bodyPr wrap="square" anchor="ctr">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굴림" pitchFamily="50" charset="-127"/>
              <a:buChar char="►"/>
            </a:pPr>
            <a:endParaRPr lang="en-US" altLang="ko-KR" sz="1600" b="0" dirty="0">
              <a:solidFill>
                <a:schemeClr val="tx2"/>
              </a:solidFill>
              <a:latin typeface="Arial" charset="0"/>
            </a:endParaRPr>
          </a:p>
          <a:p>
            <a:pPr marL="285750" indent="-285750" eaLnBrk="1" hangingPunct="1">
              <a:lnSpc>
                <a:spcPct val="80000"/>
              </a:lnSpc>
              <a:spcBef>
                <a:spcPct val="20000"/>
              </a:spcBef>
              <a:buFont typeface="Arial" panose="020B0604020202020204" pitchFamily="34" charset="0"/>
              <a:buChar char="•"/>
            </a:pPr>
            <a:r>
              <a:rPr lang="en-US" altLang="ko-KR" sz="1600" b="0" dirty="0" smtClean="0">
                <a:solidFill>
                  <a:schemeClr val="tx2"/>
                </a:solidFill>
                <a:latin typeface="Arial" charset="0"/>
              </a:rPr>
              <a:t> Government  </a:t>
            </a:r>
            <a:r>
              <a:rPr lang="en-US" altLang="ko-KR" sz="1600" dirty="0" smtClean="0">
                <a:solidFill>
                  <a:schemeClr val="tx2"/>
                </a:solidFill>
                <a:latin typeface="Arial" charset="0"/>
              </a:rPr>
              <a:t>Licensed</a:t>
            </a:r>
            <a:r>
              <a:rPr lang="en-US" altLang="ko-KR" sz="1600" b="0" dirty="0" smtClean="0">
                <a:solidFill>
                  <a:schemeClr val="tx2"/>
                </a:solidFill>
                <a:latin typeface="Arial" charset="0"/>
              </a:rPr>
              <a:t>  Corporations</a:t>
            </a:r>
          </a:p>
          <a:p>
            <a:pPr marL="285750" eaLnBrk="1" hangingPunct="1">
              <a:lnSpc>
                <a:spcPct val="80000"/>
              </a:lnSpc>
              <a:spcBef>
                <a:spcPct val="20000"/>
              </a:spcBef>
              <a:buFont typeface="Arial" panose="020B0604020202020204" pitchFamily="34" charset="0"/>
              <a:buChar char="•"/>
            </a:pPr>
            <a:r>
              <a:rPr lang="en-US" altLang="ko-KR" sz="1600" b="0" dirty="0">
                <a:solidFill>
                  <a:schemeClr val="tx2"/>
                </a:solidFill>
                <a:latin typeface="Arial" charset="0"/>
              </a:rPr>
              <a:t> </a:t>
            </a:r>
            <a:r>
              <a:rPr lang="en-US" altLang="ko-KR" sz="1600" b="0" dirty="0" smtClean="0">
                <a:solidFill>
                  <a:schemeClr val="tx2"/>
                </a:solidFill>
                <a:latin typeface="Arial" charset="0"/>
              </a:rPr>
              <a:t>Minimum  paid-in capital condition</a:t>
            </a:r>
          </a:p>
          <a:p>
            <a:pPr marL="285750" eaLnBrk="1" hangingPunct="1">
              <a:lnSpc>
                <a:spcPct val="80000"/>
              </a:lnSpc>
              <a:spcBef>
                <a:spcPct val="20000"/>
              </a:spcBef>
              <a:buFont typeface="Arial" panose="020B0604020202020204" pitchFamily="34" charset="0"/>
              <a:buChar char="•"/>
            </a:pPr>
            <a:r>
              <a:rPr lang="en-US" altLang="ko-KR" sz="1600" b="0" dirty="0">
                <a:solidFill>
                  <a:schemeClr val="tx2"/>
                </a:solidFill>
                <a:latin typeface="Arial" charset="0"/>
              </a:rPr>
              <a:t> </a:t>
            </a:r>
            <a:r>
              <a:rPr lang="en-US" altLang="ko-KR" sz="1600" b="0" dirty="0" smtClean="0">
                <a:solidFill>
                  <a:schemeClr val="tx2"/>
                </a:solidFill>
                <a:latin typeface="Arial" charset="0"/>
              </a:rPr>
              <a:t>Minimum employees </a:t>
            </a:r>
            <a:r>
              <a:rPr lang="en-US" altLang="ko-KR" sz="1600" dirty="0"/>
              <a:t>eligibility </a:t>
            </a:r>
            <a:r>
              <a:rPr lang="en-US" altLang="ko-KR" sz="1600" dirty="0" smtClean="0"/>
              <a:t>condition</a:t>
            </a:r>
            <a:r>
              <a:rPr lang="en-US" altLang="ko-KR" sz="1600" b="0" dirty="0" smtClean="0">
                <a:solidFill>
                  <a:schemeClr val="tx2"/>
                </a:solidFill>
                <a:latin typeface="Arial" charset="0"/>
              </a:rPr>
              <a:t> </a:t>
            </a:r>
          </a:p>
          <a:p>
            <a:pPr marL="285750" indent="-285750" eaLnBrk="1" hangingPunct="1">
              <a:lnSpc>
                <a:spcPct val="80000"/>
              </a:lnSpc>
              <a:spcBef>
                <a:spcPct val="20000"/>
              </a:spcBef>
              <a:buFont typeface="Arial" panose="020B0604020202020204" pitchFamily="34" charset="0"/>
              <a:buChar char="•"/>
            </a:pPr>
            <a:endParaRPr lang="en-US" altLang="ko-KR" sz="1600" b="0" dirty="0">
              <a:solidFill>
                <a:schemeClr val="tx2"/>
              </a:solidFill>
              <a:latin typeface="Arial" charset="0"/>
            </a:endParaRPr>
          </a:p>
          <a:p>
            <a:pPr marL="285750" indent="-285750" eaLnBrk="1" hangingPunct="1">
              <a:lnSpc>
                <a:spcPct val="80000"/>
              </a:lnSpc>
              <a:spcBef>
                <a:spcPct val="20000"/>
              </a:spcBef>
              <a:buFont typeface="Arial" panose="020B0604020202020204" pitchFamily="34" charset="0"/>
              <a:buChar char="•"/>
            </a:pPr>
            <a:r>
              <a:rPr lang="en-US" altLang="ko-KR" sz="1600" b="0" dirty="0">
                <a:solidFill>
                  <a:schemeClr val="tx2"/>
                </a:solidFill>
                <a:latin typeface="Arial" charset="0"/>
              </a:rPr>
              <a:t> Two </a:t>
            </a:r>
            <a:r>
              <a:rPr lang="en-US" altLang="ko-KR" sz="1600" b="0" dirty="0" smtClean="0">
                <a:solidFill>
                  <a:schemeClr val="tx2"/>
                </a:solidFill>
                <a:latin typeface="Arial" charset="0"/>
              </a:rPr>
              <a:t>types </a:t>
            </a:r>
            <a:r>
              <a:rPr lang="en-US" altLang="ko-KR" sz="1600" b="0" dirty="0">
                <a:solidFill>
                  <a:schemeClr val="tx2"/>
                </a:solidFill>
                <a:latin typeface="Arial" charset="0"/>
              </a:rPr>
              <a:t>of  </a:t>
            </a:r>
            <a:r>
              <a:rPr lang="en-US" altLang="ko-KR" sz="1600" b="0" dirty="0" smtClean="0">
                <a:solidFill>
                  <a:schemeClr val="tx2"/>
                </a:solidFill>
                <a:latin typeface="Arial" charset="0"/>
              </a:rPr>
              <a:t>SMEs Rating Corporations in Korea</a:t>
            </a:r>
          </a:p>
          <a:p>
            <a:pPr lvl="1" eaLnBrk="1" hangingPunct="1">
              <a:lnSpc>
                <a:spcPct val="80000"/>
              </a:lnSpc>
              <a:spcBef>
                <a:spcPct val="20000"/>
              </a:spcBef>
              <a:buFont typeface="Arial" panose="020B0604020202020204" pitchFamily="34" charset="0"/>
              <a:buChar char="•"/>
            </a:pPr>
            <a:r>
              <a:rPr lang="en-US" altLang="ko-KR" sz="1600" dirty="0" smtClean="0">
                <a:solidFill>
                  <a:schemeClr val="tx2"/>
                </a:solidFill>
                <a:latin typeface="Arial" charset="0"/>
              </a:rPr>
              <a:t>Quasi Government  Agency:  Korea Enterprise Data(KED) </a:t>
            </a:r>
          </a:p>
          <a:p>
            <a:pPr marL="1076325" lvl="2" indent="-161925" eaLnBrk="1" hangingPunct="1">
              <a:lnSpc>
                <a:spcPct val="80000"/>
              </a:lnSpc>
              <a:spcBef>
                <a:spcPct val="20000"/>
              </a:spcBef>
              <a:buFont typeface="Arial" panose="020B0604020202020204" pitchFamily="34" charset="0"/>
              <a:buChar char="•"/>
            </a:pPr>
            <a:r>
              <a:rPr lang="en-US" altLang="ko-KR" sz="1600" b="0" dirty="0">
                <a:solidFill>
                  <a:schemeClr val="tx2"/>
                </a:solidFill>
                <a:latin typeface="Arial" charset="0"/>
              </a:rPr>
              <a:t>A Spin-off company of </a:t>
            </a:r>
            <a:r>
              <a:rPr lang="en-US" altLang="ko-KR" sz="1600" b="0" dirty="0" smtClean="0">
                <a:solidFill>
                  <a:schemeClr val="tx2"/>
                </a:solidFill>
                <a:latin typeface="Arial" charset="0"/>
              </a:rPr>
              <a:t>Korea </a:t>
            </a:r>
            <a:r>
              <a:rPr lang="en-US" altLang="ko-KR" sz="1600" b="0" dirty="0">
                <a:solidFill>
                  <a:schemeClr val="tx2"/>
                </a:solidFill>
                <a:latin typeface="Arial" charset="0"/>
              </a:rPr>
              <a:t>Credit Guarantee Fund (KODIT</a:t>
            </a:r>
            <a:r>
              <a:rPr lang="en-US" altLang="ko-KR" sz="1600" b="0" dirty="0" smtClean="0">
                <a:solidFill>
                  <a:schemeClr val="tx2"/>
                </a:solidFill>
                <a:latin typeface="Arial" charset="0"/>
              </a:rPr>
              <a:t>)</a:t>
            </a:r>
          </a:p>
          <a:p>
            <a:pPr marL="1076325" lvl="2" indent="-161925" eaLnBrk="1" hangingPunct="1">
              <a:lnSpc>
                <a:spcPct val="80000"/>
              </a:lnSpc>
              <a:spcBef>
                <a:spcPct val="20000"/>
              </a:spcBef>
              <a:buFont typeface="Arial" panose="020B0604020202020204" pitchFamily="34" charset="0"/>
              <a:buChar char="•"/>
            </a:pPr>
            <a:r>
              <a:rPr lang="en-US" altLang="ko-KR" sz="1600" b="0" dirty="0" smtClean="0">
                <a:solidFill>
                  <a:schemeClr val="tx2"/>
                </a:solidFill>
                <a:latin typeface="Arial" charset="0"/>
              </a:rPr>
              <a:t>More than 48% shares are owned by public institutions such as KODIT and KIBO &amp; the other shares are owned by Korean commercial banks</a:t>
            </a:r>
          </a:p>
          <a:p>
            <a:pPr marL="1076325" lvl="2" indent="-161925" eaLnBrk="1" hangingPunct="1">
              <a:lnSpc>
                <a:spcPct val="80000"/>
              </a:lnSpc>
              <a:spcBef>
                <a:spcPct val="20000"/>
              </a:spcBef>
              <a:buFont typeface="Arial" panose="020B0604020202020204" pitchFamily="34" charset="0"/>
              <a:buChar char="•"/>
            </a:pPr>
            <a:r>
              <a:rPr lang="en-US" altLang="ko-KR" sz="1600" b="0" dirty="0" smtClean="0">
                <a:solidFill>
                  <a:schemeClr val="tx2"/>
                </a:solidFill>
                <a:latin typeface="Arial" charset="0"/>
              </a:rPr>
              <a:t>Features: Pooling DB with major shareholders(government agencies &amp; banks)</a:t>
            </a:r>
          </a:p>
          <a:p>
            <a:pPr lvl="2" eaLnBrk="1" hangingPunct="1">
              <a:lnSpc>
                <a:spcPct val="80000"/>
              </a:lnSpc>
              <a:spcBef>
                <a:spcPct val="20000"/>
              </a:spcBef>
              <a:buFont typeface="Arial" panose="020B0604020202020204" pitchFamily="34" charset="0"/>
              <a:buChar char="•"/>
            </a:pPr>
            <a:endParaRPr lang="en-US" altLang="ko-KR" sz="1600" b="0" dirty="0" smtClean="0">
              <a:solidFill>
                <a:schemeClr val="tx2"/>
              </a:solidFill>
              <a:latin typeface="Arial" charset="0"/>
            </a:endParaRPr>
          </a:p>
          <a:p>
            <a:pPr lvl="1" eaLnBrk="1" hangingPunct="1">
              <a:lnSpc>
                <a:spcPct val="80000"/>
              </a:lnSpc>
              <a:spcBef>
                <a:spcPct val="20000"/>
              </a:spcBef>
              <a:buFont typeface="Arial" panose="020B0604020202020204" pitchFamily="34" charset="0"/>
              <a:buChar char="•"/>
            </a:pPr>
            <a:r>
              <a:rPr lang="en-US" altLang="ko-KR" sz="1600" dirty="0" smtClean="0">
                <a:solidFill>
                  <a:schemeClr val="tx2"/>
                </a:solidFill>
                <a:latin typeface="Arial" charset="0"/>
              </a:rPr>
              <a:t>Private SMEs’ Rating Corporations( 4 SMEs’ Rating Corporations)</a:t>
            </a:r>
            <a:r>
              <a:rPr lang="en-US" altLang="ko-KR" sz="1600" b="0" dirty="0" smtClean="0">
                <a:solidFill>
                  <a:schemeClr val="tx2"/>
                </a:solidFill>
                <a:latin typeface="Arial" charset="0"/>
              </a:rPr>
              <a:t> </a:t>
            </a:r>
          </a:p>
          <a:p>
            <a:pPr marL="1076325" lvl="2" indent="-161925" eaLnBrk="1" hangingPunct="1">
              <a:lnSpc>
                <a:spcPct val="80000"/>
              </a:lnSpc>
              <a:spcBef>
                <a:spcPct val="20000"/>
              </a:spcBef>
              <a:buFont typeface="Arial" panose="020B0604020202020204" pitchFamily="34" charset="0"/>
              <a:buChar char="•"/>
            </a:pPr>
            <a:r>
              <a:rPr lang="en-US" altLang="ko-KR" sz="1600" b="0" dirty="0" smtClean="0">
                <a:solidFill>
                  <a:schemeClr val="tx2"/>
                </a:solidFill>
                <a:latin typeface="Arial" charset="0"/>
              </a:rPr>
              <a:t>The subsidiary companies of local and global Credit Rating Agency(Fitch, Nice and etc.)</a:t>
            </a:r>
          </a:p>
          <a:p>
            <a:pPr marL="1076325" lvl="2" indent="-161925" eaLnBrk="1" hangingPunct="1">
              <a:lnSpc>
                <a:spcPct val="80000"/>
              </a:lnSpc>
              <a:spcBef>
                <a:spcPct val="20000"/>
              </a:spcBef>
              <a:buFont typeface="Arial" panose="020B0604020202020204" pitchFamily="34" charset="0"/>
              <a:buChar char="•"/>
            </a:pPr>
            <a:r>
              <a:rPr lang="en-US" altLang="ko-KR" sz="1600" b="0" dirty="0" smtClean="0">
                <a:solidFill>
                  <a:schemeClr val="tx2"/>
                </a:solidFill>
                <a:latin typeface="Arial" charset="0"/>
              </a:rPr>
              <a:t>Strongly influenced by the rating agencies(used to be a division of rating agency) </a:t>
            </a:r>
            <a:endParaRPr lang="en-US" altLang="ko-KR" sz="1600" b="0" dirty="0">
              <a:solidFill>
                <a:schemeClr val="tx2"/>
              </a:solidFill>
              <a:latin typeface="Arial" charset="0"/>
            </a:endParaRPr>
          </a:p>
          <a:p>
            <a:pPr marL="285750" indent="-285750" eaLnBrk="1" hangingPunct="1">
              <a:lnSpc>
                <a:spcPct val="80000"/>
              </a:lnSpc>
              <a:spcBef>
                <a:spcPct val="20000"/>
              </a:spcBef>
              <a:buFont typeface="Arial" panose="020B0604020202020204" pitchFamily="34" charset="0"/>
              <a:buChar char="•"/>
            </a:pPr>
            <a:endParaRPr lang="en-US" altLang="ko-KR" sz="1600" b="0" dirty="0" smtClean="0">
              <a:solidFill>
                <a:schemeClr val="tx2"/>
              </a:solidFill>
              <a:latin typeface="Arial" charset="0"/>
            </a:endParaRPr>
          </a:p>
          <a:p>
            <a:pPr marL="285750" indent="-285750" eaLnBrk="1" hangingPunct="1">
              <a:lnSpc>
                <a:spcPct val="80000"/>
              </a:lnSpc>
              <a:spcBef>
                <a:spcPct val="20000"/>
              </a:spcBef>
              <a:buFont typeface="Arial" panose="020B0604020202020204" pitchFamily="34" charset="0"/>
              <a:buChar char="•"/>
            </a:pPr>
            <a:r>
              <a:rPr lang="en-US" altLang="ko-KR" sz="1600" b="0" dirty="0" smtClean="0">
                <a:solidFill>
                  <a:schemeClr val="tx2"/>
                </a:solidFill>
                <a:latin typeface="Arial" charset="0"/>
              </a:rPr>
              <a:t>Fierce Competition among SMEs’ Rating Corporations</a:t>
            </a:r>
          </a:p>
          <a:p>
            <a:pPr marL="447675" lvl="1" indent="-179388" eaLnBrk="1" hangingPunct="1">
              <a:lnSpc>
                <a:spcPct val="80000"/>
              </a:lnSpc>
              <a:spcBef>
                <a:spcPct val="20000"/>
              </a:spcBef>
              <a:buFont typeface="Arial" panose="020B0604020202020204" pitchFamily="34" charset="0"/>
              <a:buChar char="•"/>
            </a:pPr>
            <a:r>
              <a:rPr lang="en-US" altLang="ko-KR" sz="1600" b="0" dirty="0" smtClean="0">
                <a:solidFill>
                  <a:schemeClr val="tx2"/>
                </a:solidFill>
                <a:latin typeface="Arial" charset="0"/>
              </a:rPr>
              <a:t>More data coverage, new &amp; better product/service with price cutting</a:t>
            </a:r>
          </a:p>
          <a:p>
            <a:pPr lvl="1" indent="0" eaLnBrk="1" hangingPunct="1">
              <a:lnSpc>
                <a:spcPct val="80000"/>
              </a:lnSpc>
              <a:spcBef>
                <a:spcPct val="20000"/>
              </a:spcBef>
            </a:pPr>
            <a:r>
              <a:rPr lang="en-US" altLang="ko-KR" sz="1600" b="0" dirty="0" smtClean="0">
                <a:solidFill>
                  <a:schemeClr val="tx2"/>
                </a:solidFill>
                <a:latin typeface="Arial" charset="0"/>
              </a:rPr>
              <a:t> </a:t>
            </a:r>
          </a:p>
          <a:p>
            <a:pPr marL="285750" indent="-285750" eaLnBrk="1" hangingPunct="1">
              <a:lnSpc>
                <a:spcPct val="80000"/>
              </a:lnSpc>
              <a:spcBef>
                <a:spcPct val="20000"/>
              </a:spcBef>
              <a:buFont typeface="Arial" panose="020B0604020202020204" pitchFamily="34" charset="0"/>
              <a:buChar char="•"/>
            </a:pPr>
            <a:r>
              <a:rPr lang="en-US" altLang="ko-KR" sz="1600" b="0" dirty="0" smtClean="0">
                <a:solidFill>
                  <a:schemeClr val="tx2"/>
                </a:solidFill>
                <a:latin typeface="Arial" charset="0"/>
              </a:rPr>
              <a:t> Having full access to KFB's database (paid service)</a:t>
            </a:r>
          </a:p>
          <a:p>
            <a:pPr marL="285750" indent="-285750" eaLnBrk="1" hangingPunct="1">
              <a:lnSpc>
                <a:spcPct val="80000"/>
              </a:lnSpc>
              <a:spcBef>
                <a:spcPct val="20000"/>
              </a:spcBef>
              <a:buFont typeface="Arial" panose="020B0604020202020204" pitchFamily="34" charset="0"/>
              <a:buChar char="•"/>
            </a:pPr>
            <a:endParaRPr lang="en-US" altLang="ko-KR" sz="1600" b="0" dirty="0">
              <a:solidFill>
                <a:schemeClr val="tx2"/>
              </a:solidFill>
              <a:latin typeface="Arial" charset="0"/>
            </a:endParaRPr>
          </a:p>
          <a:p>
            <a:pPr eaLnBrk="1" hangingPunct="1">
              <a:lnSpc>
                <a:spcPct val="80000"/>
              </a:lnSpc>
              <a:spcBef>
                <a:spcPct val="20000"/>
              </a:spcBef>
              <a:buFont typeface="굴림" pitchFamily="50" charset="-127"/>
              <a:buNone/>
            </a:pPr>
            <a:r>
              <a:rPr lang="en-US" altLang="ko-KR" sz="1600" dirty="0">
                <a:solidFill>
                  <a:schemeClr val="tx2"/>
                </a:solidFill>
                <a:latin typeface="Arial" charset="0"/>
              </a:rPr>
              <a:t/>
            </a:r>
            <a:br>
              <a:rPr lang="en-US" altLang="ko-KR" sz="1600" dirty="0">
                <a:solidFill>
                  <a:schemeClr val="tx2"/>
                </a:solidFill>
                <a:latin typeface="Arial" charset="0"/>
              </a:rPr>
            </a:br>
            <a:endParaRPr lang="en-US" altLang="ko-KR" sz="1600" dirty="0">
              <a:solidFill>
                <a:schemeClr val="tx2"/>
              </a:solidFill>
              <a:latin typeface="Arial" charset="0"/>
            </a:endParaRPr>
          </a:p>
        </p:txBody>
      </p:sp>
      <p:sp>
        <p:nvSpPr>
          <p:cNvPr id="98308" name="Rectangle 6"/>
          <p:cNvSpPr>
            <a:spLocks noChangeArrowheads="1"/>
          </p:cNvSpPr>
          <p:nvPr/>
        </p:nvSpPr>
        <p:spPr bwMode="auto">
          <a:xfrm>
            <a:off x="495300" y="985838"/>
            <a:ext cx="89154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0" algn="ctr">
                <a:solidFill>
                  <a:srgbClr val="000000"/>
                </a:solidFill>
                <a:miter lim="800000"/>
                <a:headEnd/>
                <a:tailEnd/>
              </a14:hiddenLine>
            </a:ext>
          </a:extLst>
        </p:spPr>
        <p:txBody>
          <a:bodyPr wrap="none" anchor="ctr"/>
          <a:lstStyle>
            <a:lvl1pPr marL="180975" indent="-180975" defTabSz="228600" eaLnBrk="0" hangingPunct="0">
              <a:defRPr kumimoji="1">
                <a:solidFill>
                  <a:schemeClr val="tx1"/>
                </a:solidFill>
                <a:latin typeface="굴림" pitchFamily="50" charset="-127"/>
                <a:ea typeface="굴림" pitchFamily="50" charset="-127"/>
              </a:defRPr>
            </a:lvl1pPr>
            <a:lvl2pPr marL="742950" indent="-285750" defTabSz="228600" eaLnBrk="0" hangingPunct="0">
              <a:defRPr kumimoji="1">
                <a:solidFill>
                  <a:schemeClr val="tx1"/>
                </a:solidFill>
                <a:latin typeface="굴림" pitchFamily="50" charset="-127"/>
                <a:ea typeface="굴림" pitchFamily="50" charset="-127"/>
              </a:defRPr>
            </a:lvl2pPr>
            <a:lvl3pPr marL="1143000" indent="-228600" defTabSz="228600" eaLnBrk="0" hangingPunct="0">
              <a:defRPr kumimoji="1">
                <a:solidFill>
                  <a:schemeClr val="tx1"/>
                </a:solidFill>
                <a:latin typeface="굴림" pitchFamily="50" charset="-127"/>
                <a:ea typeface="굴림" pitchFamily="50" charset="-127"/>
              </a:defRPr>
            </a:lvl3pPr>
            <a:lvl4pPr marL="1600200" indent="-228600" defTabSz="228600" eaLnBrk="0" hangingPunct="0">
              <a:defRPr kumimoji="1">
                <a:solidFill>
                  <a:schemeClr val="tx1"/>
                </a:solidFill>
                <a:latin typeface="굴림" pitchFamily="50" charset="-127"/>
                <a:ea typeface="굴림" pitchFamily="50" charset="-127"/>
              </a:defRPr>
            </a:lvl4pPr>
            <a:lvl5pPr marL="2057400" indent="-228600" defTabSz="228600" eaLnBrk="0" hangingPunct="0">
              <a:defRPr kumimoji="1">
                <a:solidFill>
                  <a:schemeClr val="tx1"/>
                </a:solidFill>
                <a:latin typeface="굴림" pitchFamily="50" charset="-127"/>
                <a:ea typeface="굴림" pitchFamily="50" charset="-127"/>
              </a:defRPr>
            </a:lvl5pPr>
            <a:lvl6pPr marL="2514600" indent="-228600" defTabSz="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defTabSz="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defTabSz="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defTabSz="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Wingdings" pitchFamily="2" charset="2"/>
              <a:buNone/>
            </a:pPr>
            <a:endParaRPr lang="en-US" altLang="ko-KR" b="0" dirty="0">
              <a:solidFill>
                <a:schemeClr val="tx2"/>
              </a:solidFill>
              <a:latin typeface="Arial" charset="0"/>
            </a:endParaRPr>
          </a:p>
          <a:p>
            <a:pPr eaLnBrk="1" hangingPunct="1">
              <a:lnSpc>
                <a:spcPct val="80000"/>
              </a:lnSpc>
              <a:spcBef>
                <a:spcPct val="20000"/>
              </a:spcBef>
              <a:buFont typeface="Wingdings" pitchFamily="2" charset="2"/>
              <a:buNone/>
            </a:pPr>
            <a:endParaRPr lang="en-US" altLang="ko-KR" dirty="0">
              <a:latin typeface="Arial" charset="0"/>
            </a:endParaRPr>
          </a:p>
        </p:txBody>
      </p:sp>
      <p:sp>
        <p:nvSpPr>
          <p:cNvPr id="98310" name="Text Box 11"/>
          <p:cNvSpPr txBox="1">
            <a:spLocks noChangeArrowheads="1"/>
          </p:cNvSpPr>
          <p:nvPr/>
        </p:nvSpPr>
        <p:spPr bwMode="auto">
          <a:xfrm>
            <a:off x="0" y="115888"/>
            <a:ext cx="7450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dirty="0">
                <a:solidFill>
                  <a:srgbClr val="0000FF"/>
                </a:solidFill>
                <a:latin typeface="Arial" charset="0"/>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Private SMEs’ Rating Corporations</a:t>
            </a:r>
            <a:endParaRPr kumimoji="0" lang="en-US" altLang="ko-KR" dirty="0">
              <a:solidFill>
                <a:schemeClr val="accent2"/>
              </a:solidFill>
              <a:latin typeface="Verdan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utoShape 5"/>
          <p:cNvSpPr>
            <a:spLocks noChangeArrowheads="1"/>
          </p:cNvSpPr>
          <p:nvPr/>
        </p:nvSpPr>
        <p:spPr bwMode="auto">
          <a:xfrm>
            <a:off x="558800" y="1622326"/>
            <a:ext cx="4610100" cy="4686300"/>
          </a:xfrm>
          <a:prstGeom prst="roundRect">
            <a:avLst>
              <a:gd name="adj" fmla="val 2352"/>
            </a:avLst>
          </a:prstGeom>
          <a:noFill/>
          <a:ln w="190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500" dirty="0"/>
          </a:p>
        </p:txBody>
      </p:sp>
      <p:pic>
        <p:nvPicPr>
          <p:cNvPr id="9218" name="Picture 2" descr="국내지도"/>
          <p:cNvPicPr>
            <a:picLocks noChangeAspect="1" noChangeArrowheads="1"/>
          </p:cNvPicPr>
          <p:nvPr/>
        </p:nvPicPr>
        <p:blipFill>
          <a:blip r:embed="rId2"/>
          <a:srcRect/>
          <a:stretch>
            <a:fillRect/>
          </a:stretch>
        </p:blipFill>
        <p:spPr bwMode="auto">
          <a:xfrm>
            <a:off x="6181725" y="1917601"/>
            <a:ext cx="2822575" cy="4487863"/>
          </a:xfrm>
          <a:prstGeom prst="rect">
            <a:avLst/>
          </a:prstGeom>
          <a:noFill/>
          <a:ln w="9525">
            <a:noFill/>
            <a:miter lim="800000"/>
            <a:headEnd/>
            <a:tailEnd/>
          </a:ln>
        </p:spPr>
      </p:pic>
      <p:sp>
        <p:nvSpPr>
          <p:cNvPr id="9221" name="Rectangle 2"/>
          <p:cNvSpPr>
            <a:spLocks noChangeArrowheads="1"/>
          </p:cNvSpPr>
          <p:nvPr/>
        </p:nvSpPr>
        <p:spPr bwMode="white">
          <a:xfrm>
            <a:off x="560388" y="692696"/>
            <a:ext cx="7646987" cy="720725"/>
          </a:xfrm>
          <a:prstGeom prst="rect">
            <a:avLst/>
          </a:prstGeom>
          <a:noFill/>
          <a:ln w="9525">
            <a:noFill/>
            <a:miter lim="800000"/>
            <a:headEnd/>
            <a:tailEnd/>
          </a:ln>
        </p:spPr>
        <p:txBody>
          <a:bodyPr/>
          <a:lstStyle/>
          <a:p>
            <a:pPr>
              <a:lnSpc>
                <a:spcPct val="110000"/>
              </a:lnSpc>
            </a:pPr>
            <a:r>
              <a:rPr lang="en-US" altLang="ko-KR" sz="1500" b="0" dirty="0" smtClean="0">
                <a:solidFill>
                  <a:srgbClr val="262626"/>
                </a:solidFill>
                <a:latin typeface="맑은 고딕" pitchFamily="50" charset="-127"/>
                <a:ea typeface="맑은 고딕" pitchFamily="50" charset="-127"/>
              </a:rPr>
              <a:t>  </a:t>
            </a:r>
            <a:r>
              <a:rPr lang="en-US" altLang="ko-KR" sz="1500" dirty="0" smtClean="0">
                <a:solidFill>
                  <a:srgbClr val="262626"/>
                </a:solidFill>
                <a:latin typeface="맑은 고딕" pitchFamily="50" charset="-127"/>
                <a:ea typeface="맑은 고딕" pitchFamily="50" charset="-127"/>
              </a:rPr>
              <a:t>The </a:t>
            </a:r>
            <a:r>
              <a:rPr lang="en-US" altLang="ko-KR" sz="1500" dirty="0">
                <a:solidFill>
                  <a:srgbClr val="262626"/>
                </a:solidFill>
                <a:latin typeface="맑은 고딕" pitchFamily="50" charset="-127"/>
                <a:ea typeface="맑은 고딕" pitchFamily="50" charset="-127"/>
              </a:rPr>
              <a:t>Biggest </a:t>
            </a:r>
            <a:r>
              <a:rPr lang="en-US" altLang="ko-KR" sz="1500" dirty="0" smtClean="0">
                <a:solidFill>
                  <a:srgbClr val="262626"/>
                </a:solidFill>
                <a:latin typeface="맑은 고딕" pitchFamily="50" charset="-127"/>
                <a:ea typeface="맑은 고딕" pitchFamily="50" charset="-127"/>
              </a:rPr>
              <a:t>SMEs’ Rating Corporation in </a:t>
            </a:r>
            <a:r>
              <a:rPr lang="en-US" altLang="ko-KR" sz="1500" dirty="0">
                <a:solidFill>
                  <a:srgbClr val="262626"/>
                </a:solidFill>
                <a:latin typeface="맑은 고딕" pitchFamily="50" charset="-127"/>
                <a:ea typeface="맑은 고딕" pitchFamily="50" charset="-127"/>
              </a:rPr>
              <a:t>Korea</a:t>
            </a:r>
            <a:r>
              <a:rPr lang="en-US" altLang="ko-KR" sz="1400" dirty="0">
                <a:solidFill>
                  <a:srgbClr val="262626"/>
                </a:solidFill>
                <a:latin typeface="맑은 고딕" pitchFamily="50" charset="-127"/>
                <a:ea typeface="맑은 고딕" pitchFamily="50" charset="-127"/>
              </a:rPr>
              <a:t> </a:t>
            </a:r>
          </a:p>
          <a:p>
            <a:pPr>
              <a:lnSpc>
                <a:spcPct val="110000"/>
              </a:lnSpc>
            </a:pPr>
            <a:r>
              <a:rPr lang="en-US" altLang="ko-KR" sz="1300" b="0" dirty="0" smtClean="0">
                <a:latin typeface="맑은 고딕" pitchFamily="50" charset="-127"/>
                <a:ea typeface="맑은 고딕" pitchFamily="50" charset="-127"/>
              </a:rPr>
              <a:t>    </a:t>
            </a:r>
            <a:r>
              <a:rPr lang="ko-KR" altLang="ko-KR" sz="1300" b="0" dirty="0" smtClean="0">
                <a:latin typeface="맑은 고딕" pitchFamily="50" charset="-127"/>
                <a:ea typeface="맑은 고딕" pitchFamily="50" charset="-127"/>
              </a:rPr>
              <a:t>- </a:t>
            </a:r>
            <a:r>
              <a:rPr lang="ko-KR" altLang="ko-KR" sz="1300" b="0" dirty="0">
                <a:latin typeface="맑은 고딕" pitchFamily="50" charset="-127"/>
                <a:ea typeface="맑은 고딕" pitchFamily="50" charset="-127"/>
              </a:rPr>
              <a:t>the </a:t>
            </a:r>
            <a:r>
              <a:rPr lang="en-US" altLang="ko-KR" sz="1300" b="0" dirty="0" smtClean="0">
                <a:latin typeface="맑은 고딕" pitchFamily="50" charset="-127"/>
                <a:ea typeface="맑은 고딕" pitchFamily="50" charset="-127"/>
              </a:rPr>
              <a:t>one and </a:t>
            </a:r>
            <a:r>
              <a:rPr lang="ko-KR" altLang="ko-KR" sz="1300" b="0" dirty="0" smtClean="0">
                <a:latin typeface="맑은 고딕" pitchFamily="50" charset="-127"/>
                <a:ea typeface="맑은 고딕" pitchFamily="50" charset="-127"/>
              </a:rPr>
              <a:t>only </a:t>
            </a:r>
            <a:r>
              <a:rPr lang="ko-KR" altLang="ko-KR" sz="1300" b="0" dirty="0">
                <a:latin typeface="맑은 고딕" pitchFamily="50" charset="-127"/>
                <a:ea typeface="맑은 고딕" pitchFamily="50" charset="-127"/>
              </a:rPr>
              <a:t>institution with 11 </a:t>
            </a:r>
            <a:r>
              <a:rPr lang="en-US" altLang="ko-KR" sz="1300" b="0" dirty="0" smtClean="0">
                <a:latin typeface="맑은 고딕" pitchFamily="50" charset="-127"/>
                <a:ea typeface="맑은 고딕" pitchFamily="50" charset="-127"/>
              </a:rPr>
              <a:t>investigation </a:t>
            </a:r>
            <a:r>
              <a:rPr lang="ko-KR" altLang="ko-KR" sz="1300" b="0" dirty="0" smtClean="0">
                <a:latin typeface="맑은 고딕" pitchFamily="50" charset="-127"/>
                <a:ea typeface="맑은 고딕" pitchFamily="50" charset="-127"/>
              </a:rPr>
              <a:t>branch</a:t>
            </a:r>
            <a:r>
              <a:rPr lang="en-US" altLang="ko-KR" sz="1300" b="0" dirty="0" err="1" smtClean="0">
                <a:latin typeface="맑은 고딕" pitchFamily="50" charset="-127"/>
                <a:ea typeface="맑은 고딕" pitchFamily="50" charset="-127"/>
              </a:rPr>
              <a:t>es</a:t>
            </a:r>
            <a:r>
              <a:rPr lang="ko-KR" altLang="ko-KR" sz="1300" b="0" dirty="0" smtClean="0">
                <a:latin typeface="맑은 고딕" pitchFamily="50" charset="-127"/>
                <a:ea typeface="맑은 고딕" pitchFamily="50" charset="-127"/>
              </a:rPr>
              <a:t> </a:t>
            </a:r>
            <a:r>
              <a:rPr lang="ko-KR" altLang="ko-KR" sz="1300" b="0" dirty="0">
                <a:latin typeface="맑은 고딕" pitchFamily="50" charset="-127"/>
                <a:ea typeface="맑은 고딕" pitchFamily="50" charset="-127"/>
              </a:rPr>
              <a:t>across the </a:t>
            </a:r>
            <a:r>
              <a:rPr lang="ko-KR" altLang="ko-KR" sz="1300" b="0" dirty="0" smtClean="0">
                <a:latin typeface="맑은 고딕" pitchFamily="50" charset="-127"/>
                <a:ea typeface="맑은 고딕" pitchFamily="50" charset="-127"/>
              </a:rPr>
              <a:t>country</a:t>
            </a:r>
            <a:endParaRPr lang="ko-KR" altLang="ko-KR" sz="1300" b="0" dirty="0">
              <a:latin typeface="맑은 고딕" pitchFamily="50" charset="-127"/>
              <a:ea typeface="맑은 고딕" pitchFamily="50" charset="-127"/>
            </a:endParaRPr>
          </a:p>
        </p:txBody>
      </p:sp>
      <p:sp>
        <p:nvSpPr>
          <p:cNvPr id="9223" name="Rectangle 12"/>
          <p:cNvSpPr>
            <a:spLocks noChangeArrowheads="1"/>
          </p:cNvSpPr>
          <p:nvPr/>
        </p:nvSpPr>
        <p:spPr bwMode="auto">
          <a:xfrm>
            <a:off x="6640513" y="1950939"/>
            <a:ext cx="781050" cy="212725"/>
          </a:xfrm>
          <a:prstGeom prst="rect">
            <a:avLst/>
          </a:prstGeom>
          <a:noFill/>
          <a:ln w="9525">
            <a:noFill/>
            <a:miter lim="800000"/>
            <a:headEnd/>
            <a:tailEnd/>
          </a:ln>
        </p:spPr>
        <p:txBody>
          <a:bodyPr wrap="none" lIns="91429" tIns="45715" rIns="91429" bIns="45715" anchor="ctr"/>
          <a:lstStyle/>
          <a:p>
            <a:pPr algn="ctr"/>
            <a:r>
              <a:rPr lang="en-US" altLang="ko-KR" sz="800" b="1" dirty="0">
                <a:solidFill>
                  <a:srgbClr val="0066FF"/>
                </a:solidFill>
                <a:latin typeface="Verdana" pitchFamily="34" charset="0"/>
                <a:ea typeface="HY헤드라인M" pitchFamily="18" charset="-127"/>
              </a:rPr>
              <a:t>Seoul West Branch</a:t>
            </a:r>
          </a:p>
          <a:p>
            <a:pPr algn="ctr"/>
            <a:r>
              <a:rPr lang="en-US" altLang="ko-KR" sz="800" b="1" dirty="0">
                <a:solidFill>
                  <a:srgbClr val="0066FF"/>
                </a:solidFill>
                <a:latin typeface="Verdana" pitchFamily="34" charset="0"/>
                <a:ea typeface="HY헤드라인M" pitchFamily="18" charset="-127"/>
              </a:rPr>
              <a:t>Seoul Middle Branch</a:t>
            </a:r>
          </a:p>
          <a:p>
            <a:pPr algn="ctr"/>
            <a:r>
              <a:rPr lang="en-US" altLang="ko-KR" sz="800" b="1" dirty="0">
                <a:solidFill>
                  <a:srgbClr val="0066FF"/>
                </a:solidFill>
                <a:latin typeface="Verdana" pitchFamily="34" charset="0"/>
                <a:ea typeface="HY헤드라인M" pitchFamily="18" charset="-127"/>
              </a:rPr>
              <a:t>Seoul East Branch</a:t>
            </a:r>
          </a:p>
        </p:txBody>
      </p:sp>
      <p:sp>
        <p:nvSpPr>
          <p:cNvPr id="9224" name="Rectangle 13"/>
          <p:cNvSpPr>
            <a:spLocks noChangeArrowheads="1"/>
          </p:cNvSpPr>
          <p:nvPr/>
        </p:nvSpPr>
        <p:spPr bwMode="auto">
          <a:xfrm>
            <a:off x="6105525" y="2565301"/>
            <a:ext cx="911225" cy="212725"/>
          </a:xfrm>
          <a:prstGeom prst="rect">
            <a:avLst/>
          </a:prstGeom>
          <a:noFill/>
          <a:ln w="9525">
            <a:noFill/>
            <a:miter lim="800000"/>
            <a:headEnd/>
            <a:tailEnd/>
          </a:ln>
        </p:spPr>
        <p:txBody>
          <a:bodyPr wrap="none" lIns="91429" tIns="45715" rIns="91429" bIns="45715" anchor="ctr"/>
          <a:lstStyle/>
          <a:p>
            <a:pPr algn="ctr">
              <a:lnSpc>
                <a:spcPct val="180000"/>
              </a:lnSpc>
            </a:pPr>
            <a:r>
              <a:rPr lang="en-US" altLang="ko-KR" sz="800" b="1" dirty="0">
                <a:solidFill>
                  <a:srgbClr val="0066FF"/>
                </a:solidFill>
                <a:latin typeface="Verdana" pitchFamily="34" charset="0"/>
                <a:ea typeface="HY헤드라인M" pitchFamily="18" charset="-127"/>
              </a:rPr>
              <a:t>Incheon Branch </a:t>
            </a:r>
          </a:p>
        </p:txBody>
      </p:sp>
      <p:sp>
        <p:nvSpPr>
          <p:cNvPr id="9225" name="Rectangle 14"/>
          <p:cNvSpPr>
            <a:spLocks noChangeArrowheads="1"/>
          </p:cNvSpPr>
          <p:nvPr/>
        </p:nvSpPr>
        <p:spPr bwMode="auto">
          <a:xfrm>
            <a:off x="6642100" y="2776439"/>
            <a:ext cx="946150" cy="211137"/>
          </a:xfrm>
          <a:prstGeom prst="rect">
            <a:avLst/>
          </a:prstGeom>
          <a:noFill/>
          <a:ln w="9525">
            <a:noFill/>
            <a:miter lim="800000"/>
            <a:headEnd/>
            <a:tailEnd/>
          </a:ln>
        </p:spPr>
        <p:txBody>
          <a:bodyPr wrap="none" lIns="91429" tIns="45715" rIns="91429" bIns="45715" anchor="ctr"/>
          <a:lstStyle/>
          <a:p>
            <a:pPr algn="ctr">
              <a:lnSpc>
                <a:spcPct val="180000"/>
              </a:lnSpc>
            </a:pPr>
            <a:r>
              <a:rPr lang="en-US" altLang="ko-KR" sz="800" b="1" dirty="0">
                <a:solidFill>
                  <a:srgbClr val="333333"/>
                </a:solidFill>
                <a:latin typeface="Verdana" pitchFamily="34" charset="0"/>
                <a:ea typeface="HY헤드라인M" pitchFamily="18" charset="-127"/>
              </a:rPr>
              <a:t> </a:t>
            </a:r>
            <a:r>
              <a:rPr lang="en-US" altLang="ko-KR" sz="800" b="1" dirty="0">
                <a:solidFill>
                  <a:srgbClr val="0066FF"/>
                </a:solidFill>
                <a:latin typeface="Verdana" pitchFamily="34" charset="0"/>
                <a:ea typeface="HY헤드라인M" pitchFamily="18" charset="-127"/>
              </a:rPr>
              <a:t>Gyeonggi </a:t>
            </a:r>
            <a:r>
              <a:rPr lang="en-US" altLang="ko-KR" sz="800" b="1" dirty="0">
                <a:solidFill>
                  <a:srgbClr val="0066FF"/>
                </a:solidFill>
                <a:latin typeface="Verdana" pitchFamily="34" charset="0"/>
              </a:rPr>
              <a:t>Branch</a:t>
            </a:r>
          </a:p>
        </p:txBody>
      </p:sp>
      <p:sp>
        <p:nvSpPr>
          <p:cNvPr id="9226" name="Rectangle 15"/>
          <p:cNvSpPr>
            <a:spLocks noChangeArrowheads="1"/>
          </p:cNvSpPr>
          <p:nvPr/>
        </p:nvSpPr>
        <p:spPr bwMode="auto">
          <a:xfrm>
            <a:off x="6556375" y="3592414"/>
            <a:ext cx="984250" cy="222250"/>
          </a:xfrm>
          <a:prstGeom prst="rect">
            <a:avLst/>
          </a:prstGeom>
          <a:noFill/>
          <a:ln w="9525">
            <a:noFill/>
            <a:miter lim="800000"/>
            <a:headEnd/>
            <a:tailEnd/>
          </a:ln>
        </p:spPr>
        <p:txBody>
          <a:bodyPr wrap="none" lIns="91429" tIns="45715" rIns="91429" bIns="45715" anchor="ctr"/>
          <a:lstStyle/>
          <a:p>
            <a:pPr algn="ctr">
              <a:lnSpc>
                <a:spcPct val="180000"/>
              </a:lnSpc>
            </a:pPr>
            <a:r>
              <a:rPr lang="en-US" altLang="ko-KR" sz="800" b="1" dirty="0">
                <a:solidFill>
                  <a:srgbClr val="0066FF"/>
                </a:solidFill>
                <a:latin typeface="Verdana" pitchFamily="34" charset="0"/>
                <a:ea typeface="HY헤드라인M" pitchFamily="18" charset="-127"/>
              </a:rPr>
              <a:t>Daejeon </a:t>
            </a:r>
            <a:r>
              <a:rPr lang="en-US" altLang="ko-KR" sz="800" b="1" dirty="0">
                <a:solidFill>
                  <a:srgbClr val="0066FF"/>
                </a:solidFill>
                <a:latin typeface="Verdana" pitchFamily="34" charset="0"/>
              </a:rPr>
              <a:t>Branch`</a:t>
            </a:r>
          </a:p>
        </p:txBody>
      </p:sp>
      <p:sp>
        <p:nvSpPr>
          <p:cNvPr id="9227" name="Rectangle 16"/>
          <p:cNvSpPr>
            <a:spLocks noChangeArrowheads="1"/>
          </p:cNvSpPr>
          <p:nvPr/>
        </p:nvSpPr>
        <p:spPr bwMode="auto">
          <a:xfrm>
            <a:off x="7842250" y="3655914"/>
            <a:ext cx="744538" cy="212725"/>
          </a:xfrm>
          <a:prstGeom prst="rect">
            <a:avLst/>
          </a:prstGeom>
          <a:noFill/>
          <a:ln w="9525">
            <a:noFill/>
            <a:miter lim="800000"/>
            <a:headEnd/>
            <a:tailEnd/>
          </a:ln>
        </p:spPr>
        <p:txBody>
          <a:bodyPr wrap="none" lIns="91429" tIns="45715" rIns="91429" bIns="45715" anchor="ctr"/>
          <a:lstStyle/>
          <a:p>
            <a:pPr algn="ctr">
              <a:lnSpc>
                <a:spcPct val="180000"/>
              </a:lnSpc>
            </a:pPr>
            <a:r>
              <a:rPr lang="en-US" altLang="ko-KR" sz="800" b="1" dirty="0">
                <a:solidFill>
                  <a:srgbClr val="0066FF"/>
                </a:solidFill>
                <a:latin typeface="Verdana" pitchFamily="34" charset="0"/>
                <a:ea typeface="HY헤드라인M" pitchFamily="18" charset="-127"/>
              </a:rPr>
              <a:t>Daegu Branch </a:t>
            </a:r>
          </a:p>
        </p:txBody>
      </p:sp>
      <p:sp>
        <p:nvSpPr>
          <p:cNvPr id="9228" name="Rectangle 17"/>
          <p:cNvSpPr>
            <a:spLocks noChangeArrowheads="1"/>
          </p:cNvSpPr>
          <p:nvPr/>
        </p:nvSpPr>
        <p:spPr bwMode="auto">
          <a:xfrm>
            <a:off x="8081963" y="4557614"/>
            <a:ext cx="922337" cy="212725"/>
          </a:xfrm>
          <a:prstGeom prst="rect">
            <a:avLst/>
          </a:prstGeom>
          <a:noFill/>
          <a:ln w="9525">
            <a:noFill/>
            <a:miter lim="800000"/>
            <a:headEnd/>
            <a:tailEnd/>
          </a:ln>
        </p:spPr>
        <p:txBody>
          <a:bodyPr wrap="none" lIns="91429" tIns="45715" rIns="91429" bIns="45715" anchor="ctr"/>
          <a:lstStyle/>
          <a:p>
            <a:pPr algn="ctr">
              <a:lnSpc>
                <a:spcPct val="180000"/>
              </a:lnSpc>
            </a:pPr>
            <a:r>
              <a:rPr lang="en-US" altLang="ko-KR" sz="800" b="1" dirty="0">
                <a:solidFill>
                  <a:srgbClr val="0066FF"/>
                </a:solidFill>
                <a:latin typeface="Verdana" pitchFamily="34" charset="0"/>
                <a:ea typeface="HY헤드라인M" pitchFamily="18" charset="-127"/>
              </a:rPr>
              <a:t>Busan Branch</a:t>
            </a:r>
          </a:p>
        </p:txBody>
      </p:sp>
      <p:sp>
        <p:nvSpPr>
          <p:cNvPr id="9229" name="Rectangle 18"/>
          <p:cNvSpPr>
            <a:spLocks noChangeArrowheads="1"/>
          </p:cNvSpPr>
          <p:nvPr/>
        </p:nvSpPr>
        <p:spPr bwMode="auto">
          <a:xfrm>
            <a:off x="6515100" y="5016401"/>
            <a:ext cx="747713" cy="212725"/>
          </a:xfrm>
          <a:prstGeom prst="rect">
            <a:avLst/>
          </a:prstGeom>
          <a:noFill/>
          <a:ln w="9525">
            <a:noFill/>
            <a:miter lim="800000"/>
            <a:headEnd/>
            <a:tailEnd/>
          </a:ln>
        </p:spPr>
        <p:txBody>
          <a:bodyPr wrap="none" lIns="91429" tIns="45715" rIns="91429" bIns="45715" anchor="ctr"/>
          <a:lstStyle/>
          <a:p>
            <a:pPr algn="ctr">
              <a:lnSpc>
                <a:spcPct val="180000"/>
              </a:lnSpc>
            </a:pPr>
            <a:r>
              <a:rPr lang="en-US" altLang="ko-KR" sz="800" b="1" dirty="0" smtClean="0">
                <a:solidFill>
                  <a:srgbClr val="0066FF"/>
                </a:solidFill>
                <a:latin typeface="Verdana" pitchFamily="34" charset="0"/>
                <a:ea typeface="HY헤드라인M" pitchFamily="18" charset="-127"/>
              </a:rPr>
              <a:t>Kwangju </a:t>
            </a:r>
            <a:r>
              <a:rPr lang="en-US" altLang="ko-KR" sz="800" b="1" dirty="0">
                <a:solidFill>
                  <a:srgbClr val="0066FF"/>
                </a:solidFill>
                <a:latin typeface="Verdana" pitchFamily="34" charset="0"/>
                <a:ea typeface="HY헤드라인M" pitchFamily="18" charset="-127"/>
              </a:rPr>
              <a:t>Branch</a:t>
            </a:r>
          </a:p>
        </p:txBody>
      </p:sp>
      <p:sp>
        <p:nvSpPr>
          <p:cNvPr id="9230" name="Rectangle 20"/>
          <p:cNvSpPr>
            <a:spLocks noChangeArrowheads="1"/>
          </p:cNvSpPr>
          <p:nvPr/>
        </p:nvSpPr>
        <p:spPr bwMode="auto">
          <a:xfrm>
            <a:off x="3656013" y="4487764"/>
            <a:ext cx="1152525" cy="493712"/>
          </a:xfrm>
          <a:prstGeom prst="rect">
            <a:avLst/>
          </a:prstGeom>
          <a:solidFill>
            <a:schemeClr val="bg1"/>
          </a:solidFill>
          <a:ln w="9525">
            <a:noFill/>
            <a:miter lim="800000"/>
            <a:headEnd/>
            <a:tailEnd/>
          </a:ln>
        </p:spPr>
        <p:txBody>
          <a:bodyPr wrap="none" anchor="ctr"/>
          <a:lstStyle/>
          <a:p>
            <a:endParaRPr lang="ko-KR" altLang="en-US" dirty="0"/>
          </a:p>
        </p:txBody>
      </p:sp>
      <p:sp>
        <p:nvSpPr>
          <p:cNvPr id="9231" name="Rectangle 15"/>
          <p:cNvSpPr>
            <a:spLocks noChangeArrowheads="1"/>
          </p:cNvSpPr>
          <p:nvPr/>
        </p:nvSpPr>
        <p:spPr bwMode="auto">
          <a:xfrm>
            <a:off x="6494463" y="4403626"/>
            <a:ext cx="984250" cy="222250"/>
          </a:xfrm>
          <a:prstGeom prst="rect">
            <a:avLst/>
          </a:prstGeom>
          <a:noFill/>
          <a:ln w="9525">
            <a:noFill/>
            <a:miter lim="800000"/>
            <a:headEnd/>
            <a:tailEnd/>
          </a:ln>
        </p:spPr>
        <p:txBody>
          <a:bodyPr wrap="none" lIns="91429" tIns="45715" rIns="91429" bIns="45715" anchor="ctr"/>
          <a:lstStyle/>
          <a:p>
            <a:pPr algn="ctr">
              <a:lnSpc>
                <a:spcPct val="180000"/>
              </a:lnSpc>
            </a:pPr>
            <a:r>
              <a:rPr lang="en-US" altLang="ko-KR" sz="800" b="1" dirty="0">
                <a:solidFill>
                  <a:srgbClr val="0066FF"/>
                </a:solidFill>
                <a:latin typeface="Verdana" pitchFamily="34" charset="0"/>
                <a:ea typeface="HY헤드라인M" pitchFamily="18" charset="-127"/>
              </a:rPr>
              <a:t>Jeonju Sub-branch</a:t>
            </a:r>
            <a:r>
              <a:rPr lang="en-US" altLang="ko-KR" sz="800" b="1" dirty="0">
                <a:solidFill>
                  <a:srgbClr val="0066FF"/>
                </a:solidFill>
                <a:latin typeface="Verdana" pitchFamily="34" charset="0"/>
              </a:rPr>
              <a:t>`</a:t>
            </a:r>
          </a:p>
        </p:txBody>
      </p:sp>
      <p:sp>
        <p:nvSpPr>
          <p:cNvPr id="9232" name="Rectangle 15"/>
          <p:cNvSpPr>
            <a:spLocks noChangeArrowheads="1"/>
          </p:cNvSpPr>
          <p:nvPr/>
        </p:nvSpPr>
        <p:spPr bwMode="auto">
          <a:xfrm>
            <a:off x="7383463" y="4805264"/>
            <a:ext cx="984250" cy="222250"/>
          </a:xfrm>
          <a:prstGeom prst="rect">
            <a:avLst/>
          </a:prstGeom>
          <a:noFill/>
          <a:ln w="9525">
            <a:noFill/>
            <a:miter lim="800000"/>
            <a:headEnd/>
            <a:tailEnd/>
          </a:ln>
        </p:spPr>
        <p:txBody>
          <a:bodyPr wrap="none" lIns="91429" tIns="45715" rIns="91429" bIns="45715" anchor="ctr"/>
          <a:lstStyle/>
          <a:p>
            <a:pPr algn="ctr"/>
            <a:r>
              <a:rPr lang="en-US" altLang="ko-KR" sz="800" b="1" dirty="0">
                <a:solidFill>
                  <a:srgbClr val="0066FF"/>
                </a:solidFill>
                <a:latin typeface="Verdana" pitchFamily="34" charset="0"/>
                <a:ea typeface="HY헤드라인M" pitchFamily="18" charset="-127"/>
              </a:rPr>
              <a:t>Changwon </a:t>
            </a:r>
          </a:p>
          <a:p>
            <a:pPr algn="ctr"/>
            <a:r>
              <a:rPr lang="en-US" altLang="ko-KR" sz="800" b="1" dirty="0">
                <a:solidFill>
                  <a:srgbClr val="0066FF"/>
                </a:solidFill>
                <a:latin typeface="Verdana" pitchFamily="34" charset="0"/>
                <a:ea typeface="HY헤드라인M" pitchFamily="18" charset="-127"/>
              </a:rPr>
              <a:t>Sub-branch</a:t>
            </a:r>
            <a:endParaRPr lang="en-US" altLang="ko-KR" sz="800" b="1" dirty="0">
              <a:solidFill>
                <a:srgbClr val="0066FF"/>
              </a:solidFill>
              <a:latin typeface="Verdana" pitchFamily="34" charset="0"/>
            </a:endParaRPr>
          </a:p>
        </p:txBody>
      </p:sp>
      <p:sp>
        <p:nvSpPr>
          <p:cNvPr id="14" name="Rectangle 3"/>
          <p:cNvSpPr>
            <a:spLocks noChangeArrowheads="1"/>
          </p:cNvSpPr>
          <p:nvPr/>
        </p:nvSpPr>
        <p:spPr bwMode="auto">
          <a:xfrm>
            <a:off x="641350" y="1844576"/>
            <a:ext cx="4443413" cy="993775"/>
          </a:xfrm>
          <a:prstGeom prst="rect">
            <a:avLst/>
          </a:prstGeom>
          <a:noFill/>
          <a:ln w="12700" algn="ctr">
            <a:noFill/>
            <a:miter lim="800000"/>
            <a:headEnd/>
            <a:tailEnd/>
          </a:ln>
          <a:effectLst/>
        </p:spPr>
        <p:txBody>
          <a:bodyPr wrap="none" lIns="18000" rIns="18000" anchor="ctr"/>
          <a:lstStyle/>
          <a:p>
            <a:pPr marL="285750" lvl="1" indent="-285750">
              <a:lnSpc>
                <a:spcPct val="120000"/>
              </a:lnSpc>
              <a:buBlip>
                <a:blip r:embed="rId3"/>
              </a:buBlip>
            </a:pPr>
            <a:r>
              <a:rPr lang="en-US" altLang="ko-KR" sz="1400" b="1" dirty="0" smtClean="0">
                <a:latin typeface="맑은 고딕" panose="020B0503020000020004" pitchFamily="50" charset="-127"/>
                <a:ea typeface="맑은 고딕" panose="020B0503020000020004" pitchFamily="50" charset="-127"/>
              </a:rPr>
              <a:t>A </a:t>
            </a:r>
            <a:r>
              <a:rPr lang="en-US" altLang="ko-KR" sz="1400" b="1" dirty="0">
                <a:latin typeface="맑은 고딕" panose="020B0503020000020004" pitchFamily="50" charset="-127"/>
                <a:ea typeface="맑은 고딕" panose="020B0503020000020004" pitchFamily="50" charset="-127"/>
              </a:rPr>
              <a:t>Spin-off company of </a:t>
            </a:r>
            <a:endParaRPr lang="en-US" altLang="ko-KR" sz="1400" b="1" dirty="0" smtClean="0">
              <a:latin typeface="맑은 고딕" panose="020B0503020000020004" pitchFamily="50" charset="-127"/>
              <a:ea typeface="맑은 고딕" panose="020B0503020000020004" pitchFamily="50" charset="-127"/>
            </a:endParaRPr>
          </a:p>
          <a:p>
            <a:pPr marL="0" lvl="1">
              <a:lnSpc>
                <a:spcPct val="120000"/>
              </a:lnSpc>
            </a:pPr>
            <a:r>
              <a:rPr lang="en-US" altLang="ko-KR" sz="1400" b="1" dirty="0" smtClean="0">
                <a:latin typeface="맑은 고딕" panose="020B0503020000020004" pitchFamily="50" charset="-127"/>
                <a:ea typeface="맑은 고딕" panose="020B0503020000020004" pitchFamily="50" charset="-127"/>
              </a:rPr>
              <a:t>     Korea </a:t>
            </a:r>
            <a:r>
              <a:rPr lang="en-US" altLang="ko-KR" sz="1400" b="1" dirty="0">
                <a:latin typeface="맑은 고딕" panose="020B0503020000020004" pitchFamily="50" charset="-127"/>
                <a:ea typeface="맑은 고딕" panose="020B0503020000020004" pitchFamily="50" charset="-127"/>
              </a:rPr>
              <a:t>Credit Guarantee Fund (KODIT</a:t>
            </a:r>
            <a:r>
              <a:rPr lang="en-US" altLang="ko-KR" sz="1400" b="1" dirty="0" smtClean="0">
                <a:latin typeface="맑은 고딕" panose="020B0503020000020004" pitchFamily="50" charset="-127"/>
                <a:ea typeface="맑은 고딕" panose="020B0503020000020004" pitchFamily="50" charset="-127"/>
              </a:rPr>
              <a:t>)</a:t>
            </a:r>
            <a:endParaRPr lang="en-US" altLang="ko-KR" sz="1400" b="1" dirty="0" smtClean="0">
              <a:solidFill>
                <a:srgbClr val="262626"/>
              </a:solidFill>
              <a:latin typeface="맑은 고딕" pitchFamily="50" charset="-127"/>
              <a:ea typeface="맑은 고딕" pitchFamily="50" charset="-127"/>
            </a:endParaRPr>
          </a:p>
          <a:p>
            <a:pPr marL="285750" indent="-285750">
              <a:lnSpc>
                <a:spcPct val="120000"/>
              </a:lnSpc>
              <a:buFontTx/>
              <a:buBlip>
                <a:blip r:embed="rId3"/>
              </a:buBlip>
            </a:pPr>
            <a:r>
              <a:rPr lang="en-US" altLang="ko-KR" sz="1400" b="1" dirty="0" smtClean="0">
                <a:solidFill>
                  <a:srgbClr val="262626"/>
                </a:solidFill>
                <a:latin typeface="맑은 고딕" pitchFamily="50" charset="-127"/>
                <a:ea typeface="맑은 고딕" pitchFamily="50" charset="-127"/>
              </a:rPr>
              <a:t>Shareholder </a:t>
            </a:r>
            <a:r>
              <a:rPr lang="en-US" altLang="ko-KR" sz="1400" b="1" dirty="0">
                <a:solidFill>
                  <a:srgbClr val="262626"/>
                </a:solidFill>
                <a:latin typeface="맑은 고딕" pitchFamily="50" charset="-127"/>
                <a:ea typeface="맑은 고딕" pitchFamily="50" charset="-127"/>
              </a:rPr>
              <a:t>: 16 Korean major banks &amp; </a:t>
            </a:r>
          </a:p>
          <a:p>
            <a:pPr marL="285750" indent="-285750"/>
            <a:r>
              <a:rPr lang="ko-KR" altLang="en-US" sz="1400" b="1" dirty="0">
                <a:solidFill>
                  <a:srgbClr val="262626"/>
                </a:solidFill>
                <a:latin typeface="맑은 고딕" pitchFamily="50" charset="-127"/>
                <a:ea typeface="맑은 고딕" pitchFamily="50" charset="-127"/>
              </a:rPr>
              <a:t>                       </a:t>
            </a:r>
            <a:r>
              <a:rPr lang="en-US" altLang="ko-KR" sz="1400" b="1" dirty="0">
                <a:solidFill>
                  <a:srgbClr val="262626"/>
                </a:solidFill>
                <a:latin typeface="맑은 고딕" pitchFamily="50" charset="-127"/>
                <a:ea typeface="맑은 고딕" pitchFamily="50" charset="-127"/>
              </a:rPr>
              <a:t>financial institutions</a:t>
            </a:r>
          </a:p>
        </p:txBody>
      </p:sp>
      <p:pic>
        <p:nvPicPr>
          <p:cNvPr id="32" name="Picture 183" descr="동그란버튼-다홍색"/>
          <p:cNvPicPr preferRelativeResize="0">
            <a:picLocks noChangeAspect="1" noChangeArrowheads="1"/>
          </p:cNvPicPr>
          <p:nvPr/>
        </p:nvPicPr>
        <p:blipFill>
          <a:blip r:embed="rId4"/>
          <a:srcRect/>
          <a:stretch>
            <a:fillRect/>
          </a:stretch>
        </p:blipFill>
        <p:spPr bwMode="auto">
          <a:xfrm>
            <a:off x="6424613" y="2430364"/>
            <a:ext cx="180975" cy="193675"/>
          </a:xfrm>
          <a:prstGeom prst="rect">
            <a:avLst/>
          </a:prstGeom>
          <a:noFill/>
          <a:effectLst>
            <a:outerShdw dist="35921" dir="2700000" algn="ctr" rotWithShape="0">
              <a:srgbClr val="000000"/>
            </a:outerShdw>
          </a:effectLst>
        </p:spPr>
      </p:pic>
      <p:pic>
        <p:nvPicPr>
          <p:cNvPr id="33" name="Picture 183" descr="동그란버튼-다홍색"/>
          <p:cNvPicPr preferRelativeResize="0">
            <a:picLocks noChangeAspect="1" noChangeArrowheads="1"/>
          </p:cNvPicPr>
          <p:nvPr/>
        </p:nvPicPr>
        <p:blipFill>
          <a:blip r:embed="rId4"/>
          <a:srcRect/>
          <a:stretch>
            <a:fillRect/>
          </a:stretch>
        </p:blipFill>
        <p:spPr bwMode="auto">
          <a:xfrm>
            <a:off x="6892925" y="2187476"/>
            <a:ext cx="180975" cy="193675"/>
          </a:xfrm>
          <a:prstGeom prst="rect">
            <a:avLst/>
          </a:prstGeom>
          <a:noFill/>
          <a:effectLst>
            <a:outerShdw dist="35921" dir="2700000" algn="ctr" rotWithShape="0">
              <a:srgbClr val="000000"/>
            </a:outerShdw>
          </a:effectLst>
        </p:spPr>
      </p:pic>
      <p:pic>
        <p:nvPicPr>
          <p:cNvPr id="34" name="Picture 183" descr="동그란버튼-다홍색"/>
          <p:cNvPicPr preferRelativeResize="0">
            <a:picLocks noChangeAspect="1" noChangeArrowheads="1"/>
          </p:cNvPicPr>
          <p:nvPr/>
        </p:nvPicPr>
        <p:blipFill>
          <a:blip r:embed="rId4"/>
          <a:srcRect/>
          <a:stretch>
            <a:fillRect/>
          </a:stretch>
        </p:blipFill>
        <p:spPr bwMode="auto">
          <a:xfrm>
            <a:off x="6746875" y="2381151"/>
            <a:ext cx="180975" cy="192088"/>
          </a:xfrm>
          <a:prstGeom prst="rect">
            <a:avLst/>
          </a:prstGeom>
          <a:noFill/>
          <a:effectLst>
            <a:outerShdw dist="35921" dir="2700000" algn="ctr" rotWithShape="0">
              <a:srgbClr val="000000"/>
            </a:outerShdw>
          </a:effectLst>
        </p:spPr>
      </p:pic>
      <p:pic>
        <p:nvPicPr>
          <p:cNvPr id="35" name="Picture 183" descr="동그란버튼-다홍색"/>
          <p:cNvPicPr preferRelativeResize="0">
            <a:picLocks noChangeAspect="1" noChangeArrowheads="1"/>
          </p:cNvPicPr>
          <p:nvPr/>
        </p:nvPicPr>
        <p:blipFill>
          <a:blip r:embed="rId4"/>
          <a:srcRect/>
          <a:stretch>
            <a:fillRect/>
          </a:stretch>
        </p:blipFill>
        <p:spPr bwMode="auto">
          <a:xfrm>
            <a:off x="7134225" y="2371626"/>
            <a:ext cx="180975" cy="192088"/>
          </a:xfrm>
          <a:prstGeom prst="rect">
            <a:avLst/>
          </a:prstGeom>
          <a:noFill/>
          <a:effectLst>
            <a:outerShdw dist="35921" dir="2700000" algn="ctr" rotWithShape="0">
              <a:srgbClr val="000000"/>
            </a:outerShdw>
          </a:effectLst>
        </p:spPr>
      </p:pic>
      <p:pic>
        <p:nvPicPr>
          <p:cNvPr id="36" name="Picture 183" descr="동그란버튼-다홍색"/>
          <p:cNvPicPr preferRelativeResize="0">
            <a:picLocks noChangeAspect="1" noChangeArrowheads="1"/>
          </p:cNvPicPr>
          <p:nvPr/>
        </p:nvPicPr>
        <p:blipFill>
          <a:blip r:embed="rId4"/>
          <a:srcRect/>
          <a:stretch>
            <a:fillRect/>
          </a:stretch>
        </p:blipFill>
        <p:spPr bwMode="auto">
          <a:xfrm>
            <a:off x="6981825" y="2663726"/>
            <a:ext cx="180975" cy="193675"/>
          </a:xfrm>
          <a:prstGeom prst="rect">
            <a:avLst/>
          </a:prstGeom>
          <a:noFill/>
          <a:effectLst>
            <a:outerShdw dist="35921" dir="2700000" algn="ctr" rotWithShape="0">
              <a:srgbClr val="000000"/>
            </a:outerShdw>
          </a:effectLst>
        </p:spPr>
      </p:pic>
      <p:pic>
        <p:nvPicPr>
          <p:cNvPr id="37" name="Picture 183" descr="동그란버튼-다홍색"/>
          <p:cNvPicPr preferRelativeResize="0">
            <a:picLocks noChangeAspect="1" noChangeArrowheads="1"/>
          </p:cNvPicPr>
          <p:nvPr/>
        </p:nvPicPr>
        <p:blipFill>
          <a:blip r:embed="rId4"/>
          <a:srcRect/>
          <a:stretch>
            <a:fillRect/>
          </a:stretch>
        </p:blipFill>
        <p:spPr bwMode="auto">
          <a:xfrm>
            <a:off x="6892925" y="3503514"/>
            <a:ext cx="180975" cy="192087"/>
          </a:xfrm>
          <a:prstGeom prst="rect">
            <a:avLst/>
          </a:prstGeom>
          <a:noFill/>
          <a:effectLst>
            <a:outerShdw dist="35921" dir="2700000" algn="ctr" rotWithShape="0">
              <a:srgbClr val="000000"/>
            </a:outerShdw>
          </a:effectLst>
        </p:spPr>
      </p:pic>
      <p:pic>
        <p:nvPicPr>
          <p:cNvPr id="38" name="Picture 183" descr="동그란버튼-다홍색"/>
          <p:cNvPicPr preferRelativeResize="0">
            <a:picLocks noChangeAspect="1" noChangeArrowheads="1"/>
          </p:cNvPicPr>
          <p:nvPr/>
        </p:nvPicPr>
        <p:blipFill>
          <a:blip r:embed="rId4"/>
          <a:srcRect/>
          <a:stretch>
            <a:fillRect/>
          </a:stretch>
        </p:blipFill>
        <p:spPr bwMode="auto">
          <a:xfrm>
            <a:off x="6807200" y="4892576"/>
            <a:ext cx="180975" cy="193675"/>
          </a:xfrm>
          <a:prstGeom prst="rect">
            <a:avLst/>
          </a:prstGeom>
          <a:noFill/>
          <a:effectLst>
            <a:outerShdw dist="35921" dir="2700000" algn="ctr" rotWithShape="0">
              <a:srgbClr val="000000"/>
            </a:outerShdw>
          </a:effectLst>
        </p:spPr>
      </p:pic>
      <p:pic>
        <p:nvPicPr>
          <p:cNvPr id="39" name="Picture 183" descr="동그란버튼-다홍색"/>
          <p:cNvPicPr preferRelativeResize="0">
            <a:picLocks noChangeAspect="1" noChangeArrowheads="1"/>
          </p:cNvPicPr>
          <p:nvPr/>
        </p:nvPicPr>
        <p:blipFill>
          <a:blip r:embed="rId4"/>
          <a:srcRect/>
          <a:stretch>
            <a:fillRect/>
          </a:stretch>
        </p:blipFill>
        <p:spPr bwMode="auto">
          <a:xfrm>
            <a:off x="8067675" y="3533676"/>
            <a:ext cx="182563" cy="192088"/>
          </a:xfrm>
          <a:prstGeom prst="rect">
            <a:avLst/>
          </a:prstGeom>
          <a:noFill/>
          <a:effectLst>
            <a:outerShdw dist="35921" dir="2700000" algn="ctr" rotWithShape="0">
              <a:srgbClr val="000000"/>
            </a:outerShdw>
          </a:effectLst>
        </p:spPr>
      </p:pic>
      <p:pic>
        <p:nvPicPr>
          <p:cNvPr id="40" name="Picture 183" descr="동그란버튼-다홍색"/>
          <p:cNvPicPr preferRelativeResize="0">
            <a:picLocks noChangeAspect="1" noChangeArrowheads="1"/>
          </p:cNvPicPr>
          <p:nvPr/>
        </p:nvPicPr>
        <p:blipFill>
          <a:blip r:embed="rId4"/>
          <a:srcRect/>
          <a:stretch>
            <a:fillRect/>
          </a:stretch>
        </p:blipFill>
        <p:spPr bwMode="auto">
          <a:xfrm>
            <a:off x="8404225" y="4735414"/>
            <a:ext cx="180975" cy="192087"/>
          </a:xfrm>
          <a:prstGeom prst="rect">
            <a:avLst/>
          </a:prstGeom>
          <a:noFill/>
          <a:effectLst>
            <a:outerShdw dist="35921" dir="2700000" algn="ctr" rotWithShape="0">
              <a:srgbClr val="000000"/>
            </a:outerShdw>
          </a:effectLst>
        </p:spPr>
      </p:pic>
      <p:pic>
        <p:nvPicPr>
          <p:cNvPr id="41" name="Picture 183" descr="동그란버튼-다홍색"/>
          <p:cNvPicPr preferRelativeResize="0">
            <a:picLocks noChangeAspect="1" noChangeArrowheads="1"/>
          </p:cNvPicPr>
          <p:nvPr/>
        </p:nvPicPr>
        <p:blipFill>
          <a:blip r:embed="rId4"/>
          <a:srcRect/>
          <a:stretch>
            <a:fillRect/>
          </a:stretch>
        </p:blipFill>
        <p:spPr bwMode="auto">
          <a:xfrm>
            <a:off x="7804150" y="4995764"/>
            <a:ext cx="180975" cy="193675"/>
          </a:xfrm>
          <a:prstGeom prst="rect">
            <a:avLst/>
          </a:prstGeom>
          <a:noFill/>
          <a:effectLst>
            <a:outerShdw dist="35921" dir="2700000" algn="ctr" rotWithShape="0">
              <a:srgbClr val="000000"/>
            </a:outerShdw>
          </a:effectLst>
        </p:spPr>
      </p:pic>
      <p:pic>
        <p:nvPicPr>
          <p:cNvPr id="42" name="Picture 183" descr="동그란버튼-다홍색"/>
          <p:cNvPicPr preferRelativeResize="0">
            <a:picLocks noChangeAspect="1" noChangeArrowheads="1"/>
          </p:cNvPicPr>
          <p:nvPr/>
        </p:nvPicPr>
        <p:blipFill>
          <a:blip r:embed="rId4"/>
          <a:srcRect/>
          <a:stretch>
            <a:fillRect/>
          </a:stretch>
        </p:blipFill>
        <p:spPr bwMode="auto">
          <a:xfrm>
            <a:off x="6778625" y="4275039"/>
            <a:ext cx="180975" cy="193675"/>
          </a:xfrm>
          <a:prstGeom prst="rect">
            <a:avLst/>
          </a:prstGeom>
          <a:noFill/>
          <a:effectLst>
            <a:outerShdw dist="35921" dir="2700000" algn="ctr" rotWithShape="0">
              <a:srgbClr val="000000"/>
            </a:outerShdw>
          </a:effectLst>
        </p:spPr>
      </p:pic>
      <p:sp>
        <p:nvSpPr>
          <p:cNvPr id="44" name="AutoShape 6"/>
          <p:cNvSpPr>
            <a:spLocks noChangeArrowheads="1"/>
          </p:cNvSpPr>
          <p:nvPr/>
        </p:nvSpPr>
        <p:spPr bwMode="auto">
          <a:xfrm>
            <a:off x="1352550" y="1412776"/>
            <a:ext cx="2952750" cy="338138"/>
          </a:xfrm>
          <a:prstGeom prst="roundRect">
            <a:avLst>
              <a:gd name="adj" fmla="val 16667"/>
            </a:avLst>
          </a:prstGeom>
          <a:gradFill>
            <a:gsLst>
              <a:gs pos="0">
                <a:srgbClr val="4B7FB8"/>
              </a:gs>
              <a:gs pos="100000">
                <a:srgbClr val="004482"/>
              </a:gs>
              <a:gs pos="35000">
                <a:srgbClr val="004482"/>
              </a:gs>
              <a:gs pos="50000">
                <a:srgbClr val="004482"/>
              </a:gs>
            </a:gsLst>
            <a:lin ang="5400000" scaled="0"/>
          </a:gradFill>
          <a:ln w="19050" cap="flat" cmpd="sng" algn="ctr">
            <a:solidFill>
              <a:srgbClr val="004482"/>
            </a:solidFill>
            <a:prstDash val="solid"/>
          </a:ln>
          <a:effectLst/>
        </p:spPr>
        <p:txBody>
          <a:bodyPr tIns="0" bIns="36000" anchor="ctr"/>
          <a:lstStyle/>
          <a:p>
            <a:pPr algn="ctr" fontAlgn="auto" latinLnBrk="0">
              <a:spcBef>
                <a:spcPts val="0"/>
              </a:spcBef>
              <a:spcAft>
                <a:spcPts val="0"/>
              </a:spcAft>
              <a:defRPr/>
            </a:pPr>
            <a:r>
              <a:rPr kumimoji="0" lang="en-US" altLang="ko-KR" sz="1400" b="1" kern="0" dirty="0" smtClean="0">
                <a:solidFill>
                  <a:prstClr val="white"/>
                </a:solidFill>
                <a:latin typeface="맑은 고딕"/>
                <a:ea typeface="맑은 고딕"/>
              </a:rPr>
              <a:t> Shareholders</a:t>
            </a:r>
            <a:endParaRPr kumimoji="0" lang="ko-KR" altLang="en-US" sz="1400" b="1" kern="0" dirty="0">
              <a:solidFill>
                <a:prstClr val="white"/>
              </a:solidFill>
              <a:latin typeface="맑은 고딕"/>
              <a:ea typeface="맑은 고딕"/>
            </a:endParaRPr>
          </a:p>
        </p:txBody>
      </p:sp>
      <p:sp>
        <p:nvSpPr>
          <p:cNvPr id="46" name="AutoShape 5"/>
          <p:cNvSpPr>
            <a:spLocks noChangeArrowheads="1"/>
          </p:cNvSpPr>
          <p:nvPr/>
        </p:nvSpPr>
        <p:spPr bwMode="auto">
          <a:xfrm>
            <a:off x="5529263" y="1622326"/>
            <a:ext cx="3960812" cy="4686300"/>
          </a:xfrm>
          <a:prstGeom prst="roundRect">
            <a:avLst>
              <a:gd name="adj" fmla="val 2352"/>
            </a:avLst>
          </a:prstGeom>
          <a:noFill/>
          <a:ln w="190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500" dirty="0"/>
          </a:p>
        </p:txBody>
      </p:sp>
      <p:sp>
        <p:nvSpPr>
          <p:cNvPr id="47" name="AutoShape 6"/>
          <p:cNvSpPr>
            <a:spLocks noChangeArrowheads="1"/>
          </p:cNvSpPr>
          <p:nvPr/>
        </p:nvSpPr>
        <p:spPr bwMode="auto">
          <a:xfrm>
            <a:off x="6391275" y="1454051"/>
            <a:ext cx="2090738" cy="338138"/>
          </a:xfrm>
          <a:prstGeom prst="roundRect">
            <a:avLst>
              <a:gd name="adj" fmla="val 16667"/>
            </a:avLst>
          </a:prstGeom>
          <a:gradFill>
            <a:gsLst>
              <a:gs pos="0">
                <a:srgbClr val="4B7FB8"/>
              </a:gs>
              <a:gs pos="100000">
                <a:srgbClr val="004482"/>
              </a:gs>
              <a:gs pos="35000">
                <a:srgbClr val="004482"/>
              </a:gs>
              <a:gs pos="50000">
                <a:srgbClr val="004482"/>
              </a:gs>
            </a:gsLst>
            <a:lin ang="5400000" scaled="0"/>
          </a:gradFill>
          <a:ln w="19050" cap="flat" cmpd="sng" algn="ctr">
            <a:solidFill>
              <a:srgbClr val="004482"/>
            </a:solidFill>
            <a:prstDash val="solid"/>
          </a:ln>
          <a:effectLst/>
        </p:spPr>
        <p:txBody>
          <a:bodyPr tIns="0" bIns="36000" anchor="ctr"/>
          <a:lstStyle/>
          <a:p>
            <a:pPr algn="ctr" fontAlgn="auto" latinLnBrk="0">
              <a:spcBef>
                <a:spcPts val="0"/>
              </a:spcBef>
              <a:spcAft>
                <a:spcPts val="0"/>
              </a:spcAft>
              <a:defRPr/>
            </a:pPr>
            <a:r>
              <a:rPr kumimoji="0" lang="en-US" altLang="ko-KR" sz="1400" b="1" kern="0" dirty="0">
                <a:solidFill>
                  <a:prstClr val="white"/>
                </a:solidFill>
                <a:latin typeface="맑은 고딕"/>
                <a:ea typeface="맑은 고딕"/>
              </a:rPr>
              <a:t>Organization</a:t>
            </a:r>
            <a:endParaRPr kumimoji="0" lang="ko-KR" altLang="en-US" sz="1400" b="1" kern="0" dirty="0">
              <a:solidFill>
                <a:prstClr val="white"/>
              </a:solidFill>
              <a:latin typeface="맑은 고딕"/>
              <a:ea typeface="맑은 고딕"/>
            </a:endParaRPr>
          </a:p>
        </p:txBody>
      </p:sp>
      <p:graphicFrame>
        <p:nvGraphicFramePr>
          <p:cNvPr id="49" name="Group 123"/>
          <p:cNvGraphicFramePr>
            <a:graphicFrameLocks noGrp="1"/>
          </p:cNvGraphicFramePr>
          <p:nvPr>
            <p:extLst>
              <p:ext uri="{D42A27DB-BD31-4B8C-83A1-F6EECF244321}">
                <p14:modId xmlns:p14="http://schemas.microsoft.com/office/powerpoint/2010/main" val="76659935"/>
              </p:ext>
            </p:extLst>
          </p:nvPr>
        </p:nvGraphicFramePr>
        <p:xfrm>
          <a:off x="631825" y="3046313"/>
          <a:ext cx="2195513" cy="3022602"/>
        </p:xfrm>
        <a:graphic>
          <a:graphicData uri="http://schemas.openxmlformats.org/drawingml/2006/table">
            <a:tbl>
              <a:tblPr/>
              <a:tblGrid>
                <a:gridCol w="550863"/>
                <a:gridCol w="1144587"/>
                <a:gridCol w="500063"/>
              </a:tblGrid>
              <a:tr h="161925">
                <a:tc>
                  <a:txBody>
                    <a:bodyPr/>
                    <a:lstStyle/>
                    <a:p>
                      <a:pPr marL="0" marR="0" lvl="0" indent="0" algn="ctr" defTabSz="914400" rtl="0" eaLnBrk="1" fontAlgn="base" latinLnBrk="1" hangingPunct="1">
                        <a:lnSpc>
                          <a:spcPct val="100000"/>
                        </a:lnSpc>
                        <a:spcBef>
                          <a:spcPct val="0"/>
                        </a:spcBef>
                        <a:spcAft>
                          <a:spcPct val="0"/>
                        </a:spcAft>
                        <a:buClrTx/>
                        <a:buSzTx/>
                        <a:buFontTx/>
                        <a:buNone/>
                        <a:tabLst/>
                      </a:pPr>
                      <a:endParaRPr kumimoji="1" lang="ko-KR" altLang="en-US" sz="1800" b="1" i="0" u="none" strike="noStrike" cap="none" normalizeH="0" baseline="0" dirty="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Institution Name</a:t>
                      </a:r>
                      <a:endParaRPr kumimoji="1" lang="ko-KR" altLang="en-US" sz="1800" b="1" i="0" u="none" strike="noStrike" cap="none" normalizeH="0" baseline="0" dirty="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Ratio</a:t>
                      </a:r>
                      <a:b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b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a:t>
                      </a:r>
                      <a:endParaRPr kumimoji="1" lang="en-US" altLang="ko-KR" sz="1800" b="1" i="0" u="none" strike="noStrike" cap="none" normalizeH="0" baseline="0" dirty="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D9D9D9"/>
                    </a:solidFill>
                  </a:tcPr>
                </a:tc>
              </a:tr>
              <a:tr h="446088">
                <a:tc rowSpan="6">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Government Related</a:t>
                      </a:r>
                      <a:endParaRPr kumimoji="1" lang="ko-KR" altLang="en-US" sz="1800" b="1" i="0" u="none" strike="noStrike" cap="none" normalizeH="0" baseline="0" dirty="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KODIT</a:t>
                      </a:r>
                      <a:endParaRPr kumimoji="1" lang="ko-KR" altLang="en-US" sz="1000" b="1" i="0" u="none" strike="noStrike" cap="none" normalizeH="0" baseline="0" dirty="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dirty="0" smtClean="0">
                          <a:ln>
                            <a:noFill/>
                          </a:ln>
                          <a:solidFill>
                            <a:srgbClr val="000000"/>
                          </a:solidFill>
                          <a:effectLst/>
                          <a:latin typeface="맑은 고딕" pitchFamily="50" charset="-127"/>
                          <a:ea typeface="맑은 고딕" pitchFamily="50" charset="-127"/>
                        </a:rPr>
                        <a:t>15.00</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446088">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KIBO</a:t>
                      </a:r>
                      <a:endParaRPr kumimoji="1" lang="ko-KR" altLang="en-US" sz="1000" b="1" i="0" u="none" strike="noStrike" cap="none" normalizeH="0" baseline="0" dirty="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dirty="0" smtClean="0">
                          <a:ln>
                            <a:noFill/>
                          </a:ln>
                          <a:solidFill>
                            <a:srgbClr val="000000"/>
                          </a:solidFill>
                          <a:effectLst/>
                          <a:latin typeface="맑은 고딕" pitchFamily="50" charset="-127"/>
                          <a:ea typeface="맑은 고딕" pitchFamily="50" charset="-127"/>
                        </a:rPr>
                        <a:t>8.96</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446088">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KDB</a:t>
                      </a:r>
                      <a:endParaRPr kumimoji="1" lang="ko-KR" altLang="en-US" sz="1000" b="1" i="0" u="none" strike="noStrike" cap="none" normalizeH="0" baseline="0" dirty="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dirty="0" smtClean="0">
                          <a:ln>
                            <a:noFill/>
                          </a:ln>
                          <a:solidFill>
                            <a:srgbClr val="000000"/>
                          </a:solidFill>
                          <a:effectLst/>
                          <a:latin typeface="맑은 고딕" pitchFamily="50" charset="-127"/>
                          <a:ea typeface="맑은 고딕" pitchFamily="50" charset="-127"/>
                        </a:rPr>
                        <a:t>8.96</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444500">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IBK</a:t>
                      </a:r>
                      <a:endParaRPr kumimoji="1" lang="ko-KR" altLang="en-US" sz="1000" b="1" i="0" u="none" strike="noStrike" cap="none" normalizeH="0" baseline="0" dirty="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dirty="0" smtClean="0">
                          <a:ln>
                            <a:noFill/>
                          </a:ln>
                          <a:solidFill>
                            <a:srgbClr val="000000"/>
                          </a:solidFill>
                          <a:effectLst/>
                          <a:latin typeface="맑은 고딕" pitchFamily="50" charset="-127"/>
                          <a:ea typeface="맑은 고딕" pitchFamily="50" charset="-127"/>
                        </a:rPr>
                        <a:t>8.96</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447675">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SBC</a:t>
                      </a:r>
                      <a:endParaRPr kumimoji="1" lang="ko-KR" altLang="en-US" sz="1000" b="1" i="0" u="none" strike="noStrike" cap="none" normalizeH="0" baseline="0" dirty="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dirty="0" smtClean="0">
                          <a:ln>
                            <a:noFill/>
                          </a:ln>
                          <a:solidFill>
                            <a:srgbClr val="000000"/>
                          </a:solidFill>
                          <a:effectLst/>
                          <a:latin typeface="맑은 고딕" pitchFamily="50" charset="-127"/>
                          <a:ea typeface="맑은 고딕" pitchFamily="50" charset="-127"/>
                        </a:rPr>
                        <a:t>4.62</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487363">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KFB</a:t>
                      </a:r>
                      <a:endParaRPr kumimoji="1" lang="ko-KR" altLang="en-US" sz="1000" b="1" i="0" u="none" strike="noStrike" cap="none" normalizeH="0" baseline="0" dirty="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dirty="0" smtClean="0">
                          <a:ln>
                            <a:noFill/>
                          </a:ln>
                          <a:solidFill>
                            <a:srgbClr val="000000"/>
                          </a:solidFill>
                          <a:effectLst/>
                          <a:latin typeface="맑은 고딕" pitchFamily="50" charset="-127"/>
                          <a:ea typeface="맑은 고딕" pitchFamily="50" charset="-127"/>
                        </a:rPr>
                        <a:t>2.17</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bl>
          </a:graphicData>
        </a:graphic>
      </p:graphicFrame>
      <p:graphicFrame>
        <p:nvGraphicFramePr>
          <p:cNvPr id="9319" name="Group 103"/>
          <p:cNvGraphicFramePr>
            <a:graphicFrameLocks noGrp="1"/>
          </p:cNvGraphicFramePr>
          <p:nvPr>
            <p:extLst>
              <p:ext uri="{D42A27DB-BD31-4B8C-83A1-F6EECF244321}">
                <p14:modId xmlns:p14="http://schemas.microsoft.com/office/powerpoint/2010/main" val="2815635188"/>
              </p:ext>
            </p:extLst>
          </p:nvPr>
        </p:nvGraphicFramePr>
        <p:xfrm>
          <a:off x="2936875" y="3046082"/>
          <a:ext cx="2147888" cy="3190880"/>
        </p:xfrm>
        <a:graphic>
          <a:graphicData uri="http://schemas.openxmlformats.org/drawingml/2006/table">
            <a:tbl>
              <a:tblPr/>
              <a:tblGrid>
                <a:gridCol w="471488"/>
                <a:gridCol w="1160462"/>
                <a:gridCol w="515938"/>
              </a:tblGrid>
              <a:tr h="460375">
                <a:tc>
                  <a:txBody>
                    <a:bodyPr/>
                    <a:lstStyle/>
                    <a:p>
                      <a:pPr marL="0" marR="0" lvl="0" indent="0" algn="ctr" defTabSz="914400" rtl="0" eaLnBrk="1" fontAlgn="base" latinLnBrk="1" hangingPunct="1">
                        <a:lnSpc>
                          <a:spcPct val="100000"/>
                        </a:lnSpc>
                        <a:spcBef>
                          <a:spcPct val="0"/>
                        </a:spcBef>
                        <a:spcAft>
                          <a:spcPct val="0"/>
                        </a:spcAft>
                        <a:buClrTx/>
                        <a:buSzTx/>
                        <a:buFontTx/>
                        <a:buNone/>
                        <a:tabLst/>
                      </a:pPr>
                      <a:endParaRPr kumimoji="1" lang="ko-KR" altLang="en-US" sz="1800" b="1" i="0" u="none" strike="noStrike" cap="none" normalizeH="0" baseline="0" dirty="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Institution Name</a:t>
                      </a:r>
                      <a:endParaRPr kumimoji="1" lang="ko-KR" altLang="en-US" sz="1800" b="1" i="0" u="none" strike="noStrike" cap="none" normalizeH="0" baseline="0" dirty="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Ratio</a:t>
                      </a:r>
                      <a:b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b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a:t>
                      </a:r>
                      <a:endParaRPr kumimoji="1" lang="en-US" altLang="ko-KR" sz="1800" b="1" i="0" u="none" strike="noStrike" cap="none" normalizeH="0" baseline="0" dirty="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D9D9D9"/>
                    </a:solidFill>
                  </a:tcPr>
                </a:tc>
              </a:tr>
              <a:tr h="274638">
                <a:tc rowSpan="10">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Banks</a:t>
                      </a:r>
                      <a:endParaRPr kumimoji="1" lang="ko-KR" altLang="en-US" sz="1800" b="1" i="0" u="none" strike="noStrike" cap="none" normalizeH="0" baseline="0" dirty="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err="1" smtClean="0">
                          <a:ln>
                            <a:noFill/>
                          </a:ln>
                          <a:solidFill>
                            <a:srgbClr val="000000"/>
                          </a:solidFill>
                          <a:effectLst/>
                          <a:latin typeface="맑은 고딕" pitchFamily="50" charset="-127"/>
                          <a:ea typeface="맑은 고딕" pitchFamily="50" charset="-127"/>
                        </a:rPr>
                        <a:t>Kookmin</a:t>
                      </a: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 Bank</a:t>
                      </a:r>
                      <a:endParaRPr kumimoji="1" lang="ko-KR" altLang="en-US" sz="1000" b="1" i="0" u="none" strike="noStrike" cap="none" normalizeH="0" baseline="0" dirty="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smtClean="0">
                          <a:ln>
                            <a:noFill/>
                          </a:ln>
                          <a:solidFill>
                            <a:srgbClr val="000000"/>
                          </a:solidFill>
                          <a:effectLst/>
                          <a:latin typeface="맑은 고딕" pitchFamily="50" charset="-127"/>
                          <a:ea typeface="맑은 고딕" pitchFamily="50" charset="-127"/>
                        </a:rPr>
                        <a:t>8.96</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271463">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smtClean="0">
                          <a:ln>
                            <a:noFill/>
                          </a:ln>
                          <a:solidFill>
                            <a:srgbClr val="000000"/>
                          </a:solidFill>
                          <a:effectLst/>
                          <a:latin typeface="맑은 고딕" pitchFamily="50" charset="-127"/>
                          <a:ea typeface="맑은 고딕" pitchFamily="50" charset="-127"/>
                        </a:rPr>
                        <a:t>Shinhan Bank</a:t>
                      </a:r>
                      <a:endParaRPr kumimoji="1" lang="ko-KR" altLang="en-US" sz="1000" b="1" i="0" u="none" strike="noStrike" cap="none" normalizeH="0" baseline="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smtClean="0">
                          <a:ln>
                            <a:noFill/>
                          </a:ln>
                          <a:solidFill>
                            <a:srgbClr val="000000"/>
                          </a:solidFill>
                          <a:effectLst/>
                          <a:latin typeface="맑은 고딕" pitchFamily="50" charset="-127"/>
                          <a:ea typeface="맑은 고딕" pitchFamily="50" charset="-127"/>
                        </a:rPr>
                        <a:t>8.96</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271463">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smtClean="0">
                          <a:ln>
                            <a:noFill/>
                          </a:ln>
                          <a:solidFill>
                            <a:srgbClr val="000000"/>
                          </a:solidFill>
                          <a:effectLst/>
                          <a:latin typeface="맑은 고딕" pitchFamily="50" charset="-127"/>
                          <a:ea typeface="맑은 고딕" pitchFamily="50" charset="-127"/>
                        </a:rPr>
                        <a:t>Woori Bank</a:t>
                      </a:r>
                      <a:endParaRPr kumimoji="1" lang="ko-KR" altLang="en-US" sz="1000" b="1" i="0" u="none" strike="noStrike" cap="none" normalizeH="0" baseline="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smtClean="0">
                          <a:ln>
                            <a:noFill/>
                          </a:ln>
                          <a:solidFill>
                            <a:srgbClr val="000000"/>
                          </a:solidFill>
                          <a:effectLst/>
                          <a:latin typeface="맑은 고딕" pitchFamily="50" charset="-127"/>
                          <a:ea typeface="맑은 고딕" pitchFamily="50" charset="-127"/>
                        </a:rPr>
                        <a:t>8.96</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274638">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smtClean="0">
                          <a:ln>
                            <a:noFill/>
                          </a:ln>
                          <a:solidFill>
                            <a:srgbClr val="000000"/>
                          </a:solidFill>
                          <a:effectLst/>
                          <a:latin typeface="맑은 고딕" pitchFamily="50" charset="-127"/>
                          <a:ea typeface="맑은 고딕" pitchFamily="50" charset="-127"/>
                        </a:rPr>
                        <a:t>NH Bank</a:t>
                      </a:r>
                      <a:endParaRPr kumimoji="1" lang="ko-KR" altLang="en-US" sz="1000" b="1" i="0" u="none" strike="noStrike" cap="none" normalizeH="0" baseline="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smtClean="0">
                          <a:ln>
                            <a:noFill/>
                          </a:ln>
                          <a:solidFill>
                            <a:srgbClr val="000000"/>
                          </a:solidFill>
                          <a:effectLst/>
                          <a:latin typeface="맑은 고딕" pitchFamily="50" charset="-127"/>
                          <a:ea typeface="맑은 고딕" pitchFamily="50" charset="-127"/>
                        </a:rPr>
                        <a:t>8.96</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271463">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smtClean="0">
                          <a:ln>
                            <a:noFill/>
                          </a:ln>
                          <a:solidFill>
                            <a:srgbClr val="000000"/>
                          </a:solidFill>
                          <a:effectLst/>
                          <a:latin typeface="맑은 고딕" pitchFamily="50" charset="-127"/>
                          <a:ea typeface="맑은 고딕" pitchFamily="50" charset="-127"/>
                        </a:rPr>
                        <a:t>KEB</a:t>
                      </a:r>
                      <a:endParaRPr kumimoji="1" lang="ko-KR" altLang="en-US" sz="1000" b="1" i="0" u="none" strike="noStrike" cap="none" normalizeH="0" baseline="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smtClean="0">
                          <a:ln>
                            <a:noFill/>
                          </a:ln>
                          <a:solidFill>
                            <a:srgbClr val="000000"/>
                          </a:solidFill>
                          <a:effectLst/>
                          <a:latin typeface="맑은 고딕" pitchFamily="50" charset="-127"/>
                          <a:ea typeface="맑은 고딕" pitchFamily="50" charset="-127"/>
                        </a:rPr>
                        <a:t>4.48</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274638">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smtClean="0">
                          <a:ln>
                            <a:noFill/>
                          </a:ln>
                          <a:solidFill>
                            <a:srgbClr val="000000"/>
                          </a:solidFill>
                          <a:effectLst/>
                          <a:latin typeface="맑은 고딕" pitchFamily="50" charset="-127"/>
                          <a:ea typeface="맑은 고딕" pitchFamily="50" charset="-127"/>
                        </a:rPr>
                        <a:t>Hana Bank</a:t>
                      </a:r>
                      <a:endParaRPr kumimoji="1" lang="ko-KR" altLang="en-US" sz="1000" b="1" i="0" u="none" strike="noStrike" cap="none" normalizeH="0" baseline="0" smtClean="0">
                        <a:ln>
                          <a:noFill/>
                        </a:ln>
                        <a:solidFill>
                          <a:srgbClr val="000000"/>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smtClean="0">
                          <a:ln>
                            <a:noFill/>
                          </a:ln>
                          <a:solidFill>
                            <a:srgbClr val="000000"/>
                          </a:solidFill>
                          <a:effectLst/>
                          <a:latin typeface="맑은 고딕" pitchFamily="50" charset="-127"/>
                          <a:ea typeface="맑은 고딕" pitchFamily="50" charset="-127"/>
                        </a:rPr>
                        <a:t>4.48</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271463">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smtClean="0">
                          <a:ln>
                            <a:noFill/>
                          </a:ln>
                          <a:solidFill>
                            <a:srgbClr val="000000"/>
                          </a:solidFill>
                          <a:effectLst/>
                          <a:latin typeface="맑은 고딕" pitchFamily="50" charset="-127"/>
                          <a:ea typeface="맑은 고딕" pitchFamily="50" charset="-127"/>
                        </a:rPr>
                        <a:t>Suhyup </a:t>
                      </a:r>
                      <a:endParaRPr kumimoji="1" lang="ko-KR" altLang="en-US" sz="1800" b="1" i="0" u="none" strike="noStrike" cap="none" normalizeH="0" baseline="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smtClean="0">
                          <a:ln>
                            <a:noFill/>
                          </a:ln>
                          <a:solidFill>
                            <a:srgbClr val="000000"/>
                          </a:solidFill>
                          <a:effectLst/>
                          <a:latin typeface="맑은 고딕" pitchFamily="50" charset="-127"/>
                          <a:ea typeface="맑은 고딕" pitchFamily="50" charset="-127"/>
                        </a:rPr>
                        <a:t>2.17</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274638">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smtClean="0">
                          <a:ln>
                            <a:noFill/>
                          </a:ln>
                          <a:solidFill>
                            <a:srgbClr val="000000"/>
                          </a:solidFill>
                          <a:effectLst/>
                          <a:latin typeface="맑은 고딕" pitchFamily="50" charset="-127"/>
                          <a:ea typeface="맑은 고딕" pitchFamily="50" charset="-127"/>
                        </a:rPr>
                        <a:t>Daegu Bank</a:t>
                      </a:r>
                      <a:endParaRPr kumimoji="1" lang="ko-KR" altLang="en-US" sz="1800" b="1" i="0" u="none" strike="noStrike" cap="none" normalizeH="0" baseline="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smtClean="0">
                          <a:ln>
                            <a:noFill/>
                          </a:ln>
                          <a:solidFill>
                            <a:srgbClr val="000000"/>
                          </a:solidFill>
                          <a:effectLst/>
                          <a:latin typeface="맑은 고딕" pitchFamily="50" charset="-127"/>
                          <a:ea typeface="맑은 고딕" pitchFamily="50" charset="-127"/>
                        </a:rPr>
                        <a:t>1.45</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271463">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smtClean="0">
                          <a:ln>
                            <a:noFill/>
                          </a:ln>
                          <a:solidFill>
                            <a:srgbClr val="000000"/>
                          </a:solidFill>
                          <a:effectLst/>
                          <a:latin typeface="맑은 고딕" pitchFamily="50" charset="-127"/>
                          <a:ea typeface="맑은 고딕" pitchFamily="50" charset="-127"/>
                        </a:rPr>
                        <a:t>Busan Bank</a:t>
                      </a:r>
                      <a:endParaRPr kumimoji="1" lang="ko-KR" altLang="en-US" sz="1800" b="1" i="0" u="none" strike="noStrike" cap="none" normalizeH="0" baseline="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smtClean="0">
                          <a:ln>
                            <a:noFill/>
                          </a:ln>
                          <a:solidFill>
                            <a:srgbClr val="000000"/>
                          </a:solidFill>
                          <a:effectLst/>
                          <a:latin typeface="맑은 고딕" pitchFamily="50" charset="-127"/>
                          <a:ea typeface="맑은 고딕" pitchFamily="50" charset="-127"/>
                        </a:rPr>
                        <a:t>1.45</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r h="274638">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rgbClr val="000000"/>
                          </a:solidFill>
                          <a:effectLst/>
                          <a:latin typeface="맑은 고딕" pitchFamily="50" charset="-127"/>
                          <a:ea typeface="맑은 고딕" pitchFamily="50" charset="-127"/>
                        </a:rPr>
                        <a:t>JB bank</a:t>
                      </a:r>
                      <a:endParaRPr kumimoji="1" lang="ko-KR" altLang="en-US" sz="1800" b="1" i="0" u="none" strike="noStrike" cap="none" normalizeH="0" baseline="0" dirty="0" smtClean="0">
                        <a:ln>
                          <a:noFill/>
                        </a:ln>
                        <a:solidFill>
                          <a:schemeClr val="tx1"/>
                        </a:solidFill>
                        <a:effectLst/>
                        <a:latin typeface="맑은 고딕" pitchFamily="50" charset="-127"/>
                        <a:ea typeface="맑은 고딕" pitchFamily="50" charset="-127"/>
                      </a:endParaRP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pPr>
                      <a:r>
                        <a:rPr kumimoji="1" lang="en-US" altLang="ko-KR" sz="1000" b="0" i="0" u="none" strike="noStrike" cap="none" normalizeH="0" baseline="0" dirty="0" smtClean="0">
                          <a:ln>
                            <a:noFill/>
                          </a:ln>
                          <a:solidFill>
                            <a:srgbClr val="000000"/>
                          </a:solidFill>
                          <a:effectLst/>
                          <a:latin typeface="맑은 고딕" pitchFamily="50" charset="-127"/>
                          <a:ea typeface="맑은 고딕" pitchFamily="50" charset="-127"/>
                        </a:rPr>
                        <a:t>1.45</a:t>
                      </a:r>
                    </a:p>
                  </a:txBody>
                  <a:tcPr marL="0" marR="0" marT="0"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FFFFF"/>
                    </a:solidFill>
                  </a:tcPr>
                </a:tc>
              </a:tr>
            </a:tbl>
          </a:graphicData>
        </a:graphic>
      </p:graphicFrame>
      <p:sp>
        <p:nvSpPr>
          <p:cNvPr id="50" name="바닥글 개체 틀 4"/>
          <p:cNvSpPr txBox="1">
            <a:spLocks noGrp="1"/>
          </p:cNvSpPr>
          <p:nvPr/>
        </p:nvSpPr>
        <p:spPr bwMode="auto">
          <a:xfrm>
            <a:off x="273050" y="6618288"/>
            <a:ext cx="53038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dirty="0">
                <a:latin typeface="Verdana" pitchFamily="34" charset="0"/>
              </a:rPr>
              <a:t>COPYRIGHT © </a:t>
            </a:r>
            <a:r>
              <a:rPr kumimoji="0" lang="en-US" altLang="ko-KR" sz="800" b="0" dirty="0" smtClean="0">
                <a:latin typeface="Verdana" pitchFamily="34" charset="0"/>
              </a:rPr>
              <a:t>2015 </a:t>
            </a:r>
            <a:r>
              <a:rPr kumimoji="0" lang="en-US" altLang="ko-KR" sz="800" b="0" dirty="0">
                <a:latin typeface="Verdana" pitchFamily="34" charset="0"/>
              </a:rPr>
              <a:t>BY KED. ALL RIGHTS RESERVED.      </a:t>
            </a:r>
            <a:r>
              <a:rPr kumimoji="0" lang="en-US" altLang="ko-KR" sz="800" i="1" u="sng" dirty="0">
                <a:latin typeface="Verdana" pitchFamily="34" charset="0"/>
              </a:rPr>
              <a:t>WWW.KEDKOREA.COM</a:t>
            </a:r>
            <a:endParaRPr lang="en-US" altLang="ko-KR" sz="1400" b="0" dirty="0"/>
          </a:p>
        </p:txBody>
      </p:sp>
      <p:sp>
        <p:nvSpPr>
          <p:cNvPr id="52" name="Rectangle 18"/>
          <p:cNvSpPr>
            <a:spLocks noChangeArrowheads="1"/>
          </p:cNvSpPr>
          <p:nvPr/>
        </p:nvSpPr>
        <p:spPr bwMode="auto">
          <a:xfrm>
            <a:off x="0" y="0"/>
            <a:ext cx="94107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000" b="1">
                <a:solidFill>
                  <a:srgbClr val="0033CC"/>
                </a:solidFill>
                <a:latin typeface="Arial" charset="0"/>
                <a:ea typeface="굴림" pitchFamily="50" charset="-127"/>
              </a:defRPr>
            </a:lvl1pPr>
            <a:lvl2pPr eaLnBrk="0" hangingPunct="0">
              <a:defRPr sz="2000" b="1">
                <a:solidFill>
                  <a:srgbClr val="0033CC"/>
                </a:solidFill>
                <a:latin typeface="Arial" charset="0"/>
                <a:ea typeface="굴림" pitchFamily="50" charset="-127"/>
              </a:defRPr>
            </a:lvl2pPr>
            <a:lvl3pPr eaLnBrk="0" hangingPunct="0">
              <a:defRPr sz="2000" b="1">
                <a:solidFill>
                  <a:srgbClr val="0033CC"/>
                </a:solidFill>
                <a:latin typeface="Arial" charset="0"/>
                <a:ea typeface="굴림" pitchFamily="50" charset="-127"/>
              </a:defRPr>
            </a:lvl3pPr>
            <a:lvl4pPr eaLnBrk="0" hangingPunct="0">
              <a:defRPr sz="2000" b="1">
                <a:solidFill>
                  <a:srgbClr val="0033CC"/>
                </a:solidFill>
                <a:latin typeface="Arial" charset="0"/>
                <a:ea typeface="굴림" pitchFamily="50" charset="-127"/>
              </a:defRPr>
            </a:lvl4pPr>
            <a:lvl5pPr eaLnBrk="0" hangingPunct="0">
              <a:defRPr sz="2000" b="1">
                <a:solidFill>
                  <a:srgbClr val="0033CC"/>
                </a:solidFill>
                <a:latin typeface="Arial" charset="0"/>
                <a:ea typeface="굴림" pitchFamily="50" charset="-127"/>
              </a:defRPr>
            </a:lvl5pPr>
            <a:lvl6pPr marL="457200" eaLnBrk="0" fontAlgn="base" hangingPunct="0">
              <a:spcBef>
                <a:spcPct val="0"/>
              </a:spcBef>
              <a:spcAft>
                <a:spcPct val="0"/>
              </a:spcAft>
              <a:defRPr sz="2000" b="1">
                <a:solidFill>
                  <a:srgbClr val="0033CC"/>
                </a:solidFill>
                <a:latin typeface="Arial" charset="0"/>
                <a:ea typeface="굴림" pitchFamily="50" charset="-127"/>
              </a:defRPr>
            </a:lvl6pPr>
            <a:lvl7pPr marL="914400" eaLnBrk="0" fontAlgn="base" hangingPunct="0">
              <a:spcBef>
                <a:spcPct val="0"/>
              </a:spcBef>
              <a:spcAft>
                <a:spcPct val="0"/>
              </a:spcAft>
              <a:defRPr sz="2000" b="1">
                <a:solidFill>
                  <a:srgbClr val="0033CC"/>
                </a:solidFill>
                <a:latin typeface="Arial" charset="0"/>
                <a:ea typeface="굴림" pitchFamily="50" charset="-127"/>
              </a:defRPr>
            </a:lvl7pPr>
            <a:lvl8pPr marL="1371600" eaLnBrk="0" fontAlgn="base" hangingPunct="0">
              <a:spcBef>
                <a:spcPct val="0"/>
              </a:spcBef>
              <a:spcAft>
                <a:spcPct val="0"/>
              </a:spcAft>
              <a:defRPr sz="2000" b="1">
                <a:solidFill>
                  <a:srgbClr val="0033CC"/>
                </a:solidFill>
                <a:latin typeface="Arial" charset="0"/>
                <a:ea typeface="굴림" pitchFamily="50" charset="-127"/>
              </a:defRPr>
            </a:lvl8pPr>
            <a:lvl9pPr marL="1828800" eaLnBrk="0" fontAlgn="base" hangingPunct="0">
              <a:spcBef>
                <a:spcPct val="0"/>
              </a:spcBef>
              <a:spcAft>
                <a:spcPct val="0"/>
              </a:spcAft>
              <a:defRPr sz="2000" b="1">
                <a:solidFill>
                  <a:srgbClr val="0033CC"/>
                </a:solidFill>
                <a:latin typeface="Arial" charset="0"/>
                <a:ea typeface="굴림" pitchFamily="50" charset="-127"/>
              </a:defRPr>
            </a:lvl9pPr>
          </a:lstStyle>
          <a:p>
            <a:r>
              <a:rPr lang="en-US" altLang="ko-KR" dirty="0">
                <a:solidFill>
                  <a:srgbClr val="0000FF"/>
                </a:solidFill>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A leading SMEs’ Rating Corporation : Korea Enterprise Data</a:t>
            </a:r>
            <a:endParaRPr kumimoji="0" lang="en-US" altLang="ko-KR" dirty="0">
              <a:solidFill>
                <a:schemeClr val="accent2"/>
              </a:solidFill>
              <a:latin typeface="Verdana" pitchFamily="34" charset="0"/>
            </a:endParaRPr>
          </a:p>
        </p:txBody>
      </p:sp>
    </p:spTree>
    <p:extLst>
      <p:ext uri="{BB962C8B-B14F-4D97-AF65-F5344CB8AC3E}">
        <p14:creationId xmlns:p14="http://schemas.microsoft.com/office/powerpoint/2010/main" val="24801682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66" name="Text Box 11"/>
          <p:cNvSpPr txBox="1">
            <a:spLocks noChangeArrowheads="1"/>
          </p:cNvSpPr>
          <p:nvPr/>
        </p:nvSpPr>
        <p:spPr bwMode="auto">
          <a:xfrm>
            <a:off x="0" y="115888"/>
            <a:ext cx="92734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dirty="0">
                <a:solidFill>
                  <a:srgbClr val="0000FF"/>
                </a:solidFill>
                <a:latin typeface="Arial" charset="0"/>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Credit Reporting  &amp; Sharing Structure in Korea</a:t>
            </a:r>
            <a:endParaRPr kumimoji="0" lang="en-US" altLang="ko-KR" dirty="0">
              <a:solidFill>
                <a:schemeClr val="accent2"/>
              </a:solidFill>
              <a:latin typeface="Verdana" pitchFamily="34" charset="0"/>
            </a:endParaRPr>
          </a:p>
        </p:txBody>
      </p:sp>
      <p:sp>
        <p:nvSpPr>
          <p:cNvPr id="34" name="AutoShape 3"/>
          <p:cNvSpPr>
            <a:spLocks noChangeArrowheads="1"/>
          </p:cNvSpPr>
          <p:nvPr/>
        </p:nvSpPr>
        <p:spPr bwMode="gray">
          <a:xfrm>
            <a:off x="3825592" y="2325358"/>
            <a:ext cx="2341562" cy="374650"/>
          </a:xfrm>
          <a:prstGeom prst="roundRect">
            <a:avLst>
              <a:gd name="adj" fmla="val 0"/>
            </a:avLst>
          </a:prstGeom>
          <a:solidFill>
            <a:srgbClr val="3399FF"/>
          </a:solidFill>
          <a:ln w="38100" algn="ctr">
            <a:solidFill>
              <a:srgbClr val="FFFFFF"/>
            </a:solidFill>
            <a:round/>
            <a:headEnd/>
            <a:tailEnd/>
          </a:ln>
          <a:effectLst>
            <a:outerShdw dist="63500" dir="3187806" algn="ctr" rotWithShape="0">
              <a:schemeClr val="bg2"/>
            </a:outerShdw>
          </a:effec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latinLnBrk="0" hangingPunct="1"/>
            <a:r>
              <a:rPr kumimoji="0" lang="en-US" altLang="ko-KR" sz="1800" b="0" dirty="0">
                <a:solidFill>
                  <a:srgbClr val="003399"/>
                </a:solidFill>
                <a:latin typeface="Arial" charset="0"/>
              </a:rPr>
              <a:t>PCR(KFB)</a:t>
            </a:r>
          </a:p>
        </p:txBody>
      </p:sp>
      <p:sp>
        <p:nvSpPr>
          <p:cNvPr id="35" name="AutoShape 4"/>
          <p:cNvSpPr>
            <a:spLocks noChangeArrowheads="1"/>
          </p:cNvSpPr>
          <p:nvPr/>
        </p:nvSpPr>
        <p:spPr bwMode="gray">
          <a:xfrm>
            <a:off x="1131595" y="2445994"/>
            <a:ext cx="1636712" cy="647700"/>
          </a:xfrm>
          <a:prstGeom prst="roundRect">
            <a:avLst>
              <a:gd name="adj" fmla="val 0"/>
            </a:avLst>
          </a:prstGeom>
          <a:solidFill>
            <a:srgbClr val="FFCC00"/>
          </a:solidFill>
          <a:ln w="38100" algn="ctr">
            <a:solidFill>
              <a:srgbClr val="FFFFFF"/>
            </a:solidFill>
            <a:round/>
            <a:headEnd/>
            <a:tailEnd/>
          </a:ln>
          <a:effectLst>
            <a:outerShdw dist="63500" dir="3187806" algn="ctr" rotWithShape="0">
              <a:schemeClr val="bg2"/>
            </a:outerShdw>
          </a:effectLst>
        </p:spPr>
        <p:txBody>
          <a:bodyPr wrap="none" anchor="ctr"/>
          <a:lstStyle/>
          <a:p>
            <a:pPr algn="ctr" latinLnBrk="0">
              <a:defRPr/>
            </a:pPr>
            <a:r>
              <a:rPr kumimoji="0" lang="en-US" altLang="ko-KR" sz="1600" b="0" dirty="0">
                <a:solidFill>
                  <a:srgbClr val="003399"/>
                </a:solidFill>
                <a:latin typeface="Arial" pitchFamily="34" charset="0"/>
              </a:rPr>
              <a:t>Financial</a:t>
            </a:r>
          </a:p>
          <a:p>
            <a:pPr algn="ctr" latinLnBrk="0">
              <a:defRPr/>
            </a:pPr>
            <a:r>
              <a:rPr kumimoji="0" lang="en-US" altLang="ko-KR" sz="1600" b="0" dirty="0">
                <a:solidFill>
                  <a:srgbClr val="003399"/>
                </a:solidFill>
                <a:latin typeface="Arial" pitchFamily="34" charset="0"/>
              </a:rPr>
              <a:t> Institutions</a:t>
            </a:r>
          </a:p>
        </p:txBody>
      </p:sp>
      <p:sp>
        <p:nvSpPr>
          <p:cNvPr id="36" name="AutoShape 5"/>
          <p:cNvSpPr>
            <a:spLocks noChangeArrowheads="1"/>
          </p:cNvSpPr>
          <p:nvPr/>
        </p:nvSpPr>
        <p:spPr bwMode="gray">
          <a:xfrm>
            <a:off x="1131888" y="1484313"/>
            <a:ext cx="1636712" cy="649287"/>
          </a:xfrm>
          <a:prstGeom prst="roundRect">
            <a:avLst>
              <a:gd name="adj" fmla="val 0"/>
            </a:avLst>
          </a:prstGeom>
          <a:solidFill>
            <a:srgbClr val="FFCC00"/>
          </a:solidFill>
          <a:ln w="38100" algn="ctr">
            <a:solidFill>
              <a:srgbClr val="FFFFFF"/>
            </a:solidFill>
            <a:round/>
            <a:headEnd/>
            <a:tailEnd/>
          </a:ln>
          <a:effectLst>
            <a:outerShdw dist="63500" dir="3187806" algn="ctr" rotWithShape="0">
              <a:schemeClr val="bg2"/>
            </a:outerShdw>
          </a:effectLst>
        </p:spPr>
        <p:txBody>
          <a:bodyPr wrap="none" anchor="ctr"/>
          <a:lstStyle/>
          <a:p>
            <a:pPr algn="ctr" latinLnBrk="0">
              <a:defRPr/>
            </a:pPr>
            <a:r>
              <a:rPr kumimoji="0" lang="en-US" altLang="ko-KR" sz="1600" b="0" dirty="0">
                <a:solidFill>
                  <a:srgbClr val="003399"/>
                </a:solidFill>
                <a:latin typeface="Arial" pitchFamily="34" charset="0"/>
              </a:rPr>
              <a:t>Government </a:t>
            </a:r>
          </a:p>
          <a:p>
            <a:pPr algn="ctr" latinLnBrk="0">
              <a:defRPr/>
            </a:pPr>
            <a:r>
              <a:rPr kumimoji="0" lang="en-US" altLang="ko-KR" sz="1600" b="0" dirty="0">
                <a:solidFill>
                  <a:srgbClr val="003399"/>
                </a:solidFill>
                <a:latin typeface="Arial" pitchFamily="34" charset="0"/>
              </a:rPr>
              <a:t>Agencies</a:t>
            </a:r>
          </a:p>
        </p:txBody>
      </p:sp>
      <p:sp>
        <p:nvSpPr>
          <p:cNvPr id="37" name="AutoShape 6"/>
          <p:cNvSpPr>
            <a:spLocks noChangeArrowheads="1"/>
          </p:cNvSpPr>
          <p:nvPr/>
        </p:nvSpPr>
        <p:spPr bwMode="gray">
          <a:xfrm>
            <a:off x="1131888" y="3334650"/>
            <a:ext cx="1636712" cy="647700"/>
          </a:xfrm>
          <a:prstGeom prst="roundRect">
            <a:avLst>
              <a:gd name="adj" fmla="val 0"/>
            </a:avLst>
          </a:prstGeom>
          <a:solidFill>
            <a:srgbClr val="FFCC00"/>
          </a:solidFill>
          <a:ln w="38100" algn="ctr">
            <a:solidFill>
              <a:srgbClr val="FFFFFF"/>
            </a:solidFill>
            <a:round/>
            <a:headEnd/>
            <a:tailEnd/>
          </a:ln>
          <a:effectLst>
            <a:outerShdw dist="63500" dir="3187806" algn="ctr" rotWithShape="0">
              <a:schemeClr val="bg2"/>
            </a:outerShdw>
          </a:effectLst>
        </p:spPr>
        <p:txBody>
          <a:bodyPr wrap="none" anchor="ctr"/>
          <a:lstStyle/>
          <a:p>
            <a:pPr algn="ctr">
              <a:defRPr/>
            </a:pPr>
            <a:r>
              <a:rPr kumimoji="0" lang="en-US" altLang="ko-KR" sz="1600" b="0" dirty="0">
                <a:solidFill>
                  <a:srgbClr val="003399"/>
                </a:solidFill>
                <a:latin typeface="Arial" pitchFamily="34" charset="0"/>
              </a:rPr>
              <a:t>Non-financial</a:t>
            </a:r>
          </a:p>
          <a:p>
            <a:pPr algn="ctr">
              <a:defRPr/>
            </a:pPr>
            <a:r>
              <a:rPr kumimoji="0" lang="en-US" altLang="ko-KR" sz="1600" b="0" dirty="0">
                <a:solidFill>
                  <a:srgbClr val="003399"/>
                </a:solidFill>
                <a:latin typeface="Arial" pitchFamily="34" charset="0"/>
              </a:rPr>
              <a:t> Institutions</a:t>
            </a:r>
          </a:p>
        </p:txBody>
      </p:sp>
      <p:sp>
        <p:nvSpPr>
          <p:cNvPr id="38" name="AutoShape 7"/>
          <p:cNvSpPr>
            <a:spLocks noChangeArrowheads="1"/>
          </p:cNvSpPr>
          <p:nvPr/>
        </p:nvSpPr>
        <p:spPr bwMode="gray">
          <a:xfrm>
            <a:off x="3851923" y="3334650"/>
            <a:ext cx="2341562" cy="360362"/>
          </a:xfrm>
          <a:prstGeom prst="roundRect">
            <a:avLst>
              <a:gd name="adj" fmla="val 0"/>
            </a:avLst>
          </a:prstGeom>
          <a:solidFill>
            <a:srgbClr val="3399FF"/>
          </a:solidFill>
          <a:ln w="38100" algn="ctr">
            <a:solidFill>
              <a:srgbClr val="FFFFFF"/>
            </a:solidFill>
            <a:round/>
            <a:headEnd/>
            <a:tailEnd/>
          </a:ln>
          <a:effectLst>
            <a:outerShdw dist="63500" dir="3187806" algn="ctr" rotWithShape="0">
              <a:schemeClr val="bg2"/>
            </a:outerShdw>
          </a:effec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latinLnBrk="0" hangingPunct="1"/>
            <a:r>
              <a:rPr kumimoji="0" lang="en-US" altLang="ko-KR" sz="1600" dirty="0">
                <a:solidFill>
                  <a:srgbClr val="003399"/>
                </a:solidFill>
                <a:latin typeface="Arial" charset="0"/>
              </a:rPr>
              <a:t>Private </a:t>
            </a:r>
            <a:r>
              <a:rPr kumimoji="0" lang="en-US" altLang="ko-KR" sz="1600" dirty="0" smtClean="0">
                <a:solidFill>
                  <a:srgbClr val="003399"/>
                </a:solidFill>
                <a:latin typeface="Arial" charset="0"/>
              </a:rPr>
              <a:t>SMEs’ Rating Co</a:t>
            </a:r>
            <a:r>
              <a:rPr kumimoji="0" lang="en-US" altLang="ko-KR" sz="1600" b="0" dirty="0" smtClean="0">
                <a:solidFill>
                  <a:srgbClr val="003399"/>
                </a:solidFill>
                <a:latin typeface="Arial" charset="0"/>
              </a:rPr>
              <a:t>.</a:t>
            </a:r>
            <a:endParaRPr kumimoji="0" lang="en-US" altLang="ko-KR" sz="1600" b="0" dirty="0">
              <a:solidFill>
                <a:srgbClr val="003399"/>
              </a:solidFill>
              <a:latin typeface="Arial" charset="0"/>
            </a:endParaRPr>
          </a:p>
        </p:txBody>
      </p:sp>
      <p:sp>
        <p:nvSpPr>
          <p:cNvPr id="39" name="AutoShape 8"/>
          <p:cNvSpPr>
            <a:spLocks noChangeArrowheads="1"/>
          </p:cNvSpPr>
          <p:nvPr/>
        </p:nvSpPr>
        <p:spPr bwMode="gray">
          <a:xfrm>
            <a:off x="7275324" y="2374899"/>
            <a:ext cx="1595588" cy="649288"/>
          </a:xfrm>
          <a:prstGeom prst="roundRect">
            <a:avLst>
              <a:gd name="adj" fmla="val 0"/>
            </a:avLst>
          </a:prstGeom>
          <a:solidFill>
            <a:srgbClr val="FFCC00"/>
          </a:solidFill>
          <a:ln w="38100" algn="ctr">
            <a:solidFill>
              <a:srgbClr val="FFFFFF"/>
            </a:solidFill>
            <a:round/>
            <a:headEnd/>
            <a:tailEnd/>
          </a:ln>
          <a:effectLst>
            <a:outerShdw dist="63500" dir="3187806" algn="ctr" rotWithShape="0">
              <a:schemeClr val="bg2"/>
            </a:outerShdw>
          </a:effectLst>
        </p:spPr>
        <p:txBody>
          <a:bodyPr wrap="none" anchor="ctr"/>
          <a:lstStyle/>
          <a:p>
            <a:pPr algn="ctr" latinLnBrk="0">
              <a:defRPr/>
            </a:pPr>
            <a:r>
              <a:rPr kumimoji="0" lang="en-US" altLang="ko-KR" sz="1600" b="0" dirty="0">
                <a:solidFill>
                  <a:srgbClr val="003399"/>
                </a:solidFill>
                <a:latin typeface="Arial" pitchFamily="34" charset="0"/>
              </a:rPr>
              <a:t>Financial</a:t>
            </a:r>
          </a:p>
          <a:p>
            <a:pPr algn="ctr" latinLnBrk="0">
              <a:defRPr/>
            </a:pPr>
            <a:r>
              <a:rPr kumimoji="0" lang="en-US" altLang="ko-KR" sz="1600" b="0" dirty="0">
                <a:solidFill>
                  <a:srgbClr val="003399"/>
                </a:solidFill>
                <a:latin typeface="Arial" pitchFamily="34" charset="0"/>
              </a:rPr>
              <a:t> Institutions</a:t>
            </a:r>
          </a:p>
        </p:txBody>
      </p:sp>
      <p:sp>
        <p:nvSpPr>
          <p:cNvPr id="40" name="AutoShape 9"/>
          <p:cNvSpPr>
            <a:spLocks noChangeArrowheads="1"/>
          </p:cNvSpPr>
          <p:nvPr/>
        </p:nvSpPr>
        <p:spPr bwMode="gray">
          <a:xfrm>
            <a:off x="7234198" y="1522413"/>
            <a:ext cx="1636713" cy="649287"/>
          </a:xfrm>
          <a:prstGeom prst="roundRect">
            <a:avLst>
              <a:gd name="adj" fmla="val 0"/>
            </a:avLst>
          </a:prstGeom>
          <a:solidFill>
            <a:srgbClr val="FFCC00"/>
          </a:solidFill>
          <a:ln w="38100" algn="ctr">
            <a:solidFill>
              <a:srgbClr val="FFFFFF"/>
            </a:solidFill>
            <a:round/>
            <a:headEnd/>
            <a:tailEnd/>
          </a:ln>
          <a:effectLst>
            <a:outerShdw dist="63500" dir="3187806" algn="ctr" rotWithShape="0">
              <a:schemeClr val="bg2"/>
            </a:outerShdw>
          </a:effectLst>
        </p:spPr>
        <p:txBody>
          <a:bodyPr wrap="none" anchor="ctr"/>
          <a:lstStyle/>
          <a:p>
            <a:pPr algn="ctr" latinLnBrk="0">
              <a:defRPr/>
            </a:pPr>
            <a:r>
              <a:rPr kumimoji="0" lang="en-US" altLang="ko-KR" sz="1600" b="0" dirty="0">
                <a:solidFill>
                  <a:srgbClr val="003399"/>
                </a:solidFill>
                <a:latin typeface="Arial" pitchFamily="34" charset="0"/>
              </a:rPr>
              <a:t>Government </a:t>
            </a:r>
          </a:p>
          <a:p>
            <a:pPr algn="ctr" latinLnBrk="0">
              <a:defRPr/>
            </a:pPr>
            <a:r>
              <a:rPr kumimoji="0" lang="en-US" altLang="ko-KR" sz="1600" b="0" dirty="0">
                <a:solidFill>
                  <a:srgbClr val="003399"/>
                </a:solidFill>
                <a:latin typeface="Arial" pitchFamily="34" charset="0"/>
              </a:rPr>
              <a:t>Agencies</a:t>
            </a:r>
          </a:p>
        </p:txBody>
      </p:sp>
      <p:sp>
        <p:nvSpPr>
          <p:cNvPr id="41" name="AutoShape 10"/>
          <p:cNvSpPr>
            <a:spLocks noChangeArrowheads="1"/>
          </p:cNvSpPr>
          <p:nvPr/>
        </p:nvSpPr>
        <p:spPr bwMode="gray">
          <a:xfrm>
            <a:off x="7300196" y="3213985"/>
            <a:ext cx="1595588" cy="647700"/>
          </a:xfrm>
          <a:prstGeom prst="roundRect">
            <a:avLst>
              <a:gd name="adj" fmla="val 0"/>
            </a:avLst>
          </a:prstGeom>
          <a:solidFill>
            <a:srgbClr val="FFCC00"/>
          </a:solidFill>
          <a:ln w="38100" algn="ctr">
            <a:solidFill>
              <a:srgbClr val="FFFFFF"/>
            </a:solidFill>
            <a:round/>
            <a:headEnd/>
            <a:tailEnd/>
          </a:ln>
          <a:effectLst>
            <a:outerShdw dist="63500" dir="3187806" algn="ctr" rotWithShape="0">
              <a:schemeClr val="bg2"/>
            </a:outerShdw>
          </a:effectLst>
        </p:spPr>
        <p:txBody>
          <a:bodyPr wrap="none" anchor="ctr"/>
          <a:lstStyle/>
          <a:p>
            <a:pPr algn="ctr">
              <a:defRPr/>
            </a:pPr>
            <a:r>
              <a:rPr kumimoji="0" lang="en-US" altLang="ko-KR" sz="1600" b="0" dirty="0">
                <a:solidFill>
                  <a:srgbClr val="003399"/>
                </a:solidFill>
                <a:latin typeface="Arial" pitchFamily="34" charset="0"/>
              </a:rPr>
              <a:t>Non-financial</a:t>
            </a:r>
          </a:p>
          <a:p>
            <a:pPr algn="ctr">
              <a:defRPr/>
            </a:pPr>
            <a:r>
              <a:rPr kumimoji="0" lang="en-US" altLang="ko-KR" sz="1600" b="0" dirty="0">
                <a:solidFill>
                  <a:srgbClr val="003399"/>
                </a:solidFill>
                <a:latin typeface="Arial" pitchFamily="34" charset="0"/>
              </a:rPr>
              <a:t> Institutions</a:t>
            </a:r>
          </a:p>
        </p:txBody>
      </p:sp>
      <p:sp>
        <p:nvSpPr>
          <p:cNvPr id="42" name="Line 22"/>
          <p:cNvSpPr>
            <a:spLocks noChangeShapeType="1"/>
          </p:cNvSpPr>
          <p:nvPr/>
        </p:nvSpPr>
        <p:spPr bwMode="auto">
          <a:xfrm>
            <a:off x="2925763" y="1917700"/>
            <a:ext cx="799306" cy="539750"/>
          </a:xfrm>
          <a:prstGeom prst="line">
            <a:avLst/>
          </a:prstGeom>
          <a:noFill/>
          <a:ln w="9525">
            <a:solidFill>
              <a:srgbClr val="3399FF"/>
            </a:solidFill>
            <a:round/>
            <a:headEnd/>
            <a:tailEnd type="triangle" w="med" len="med"/>
          </a:ln>
          <a:extLst>
            <a:ext uri="{909E8E84-426E-40DD-AFC4-6F175D3DCCD1}">
              <a14:hiddenFill xmlns:a14="http://schemas.microsoft.com/office/drawing/2010/main">
                <a:noFill/>
              </a14:hiddenFill>
            </a:ext>
          </a:extLst>
        </p:spPr>
        <p:txBody>
          <a:bodyPr/>
          <a:lstStyle/>
          <a:p>
            <a:endParaRPr lang="ko-KR" altLang="en-US"/>
          </a:p>
        </p:txBody>
      </p:sp>
      <p:sp>
        <p:nvSpPr>
          <p:cNvPr id="43" name="Line 23"/>
          <p:cNvSpPr>
            <a:spLocks noChangeShapeType="1"/>
          </p:cNvSpPr>
          <p:nvPr/>
        </p:nvSpPr>
        <p:spPr bwMode="auto">
          <a:xfrm>
            <a:off x="2925763" y="2565400"/>
            <a:ext cx="781050" cy="0"/>
          </a:xfrm>
          <a:prstGeom prst="line">
            <a:avLst/>
          </a:prstGeom>
          <a:noFill/>
          <a:ln w="9525">
            <a:solidFill>
              <a:srgbClr val="3399FF"/>
            </a:solidFill>
            <a:round/>
            <a:headEnd/>
            <a:tailEnd type="triangle" w="med" len="med"/>
          </a:ln>
          <a:extLst>
            <a:ext uri="{909E8E84-426E-40DD-AFC4-6F175D3DCCD1}">
              <a14:hiddenFill xmlns:a14="http://schemas.microsoft.com/office/drawing/2010/main">
                <a:noFill/>
              </a14:hiddenFill>
            </a:ext>
          </a:extLst>
        </p:spPr>
        <p:txBody>
          <a:bodyPr/>
          <a:lstStyle/>
          <a:p>
            <a:endParaRPr lang="ko-KR" altLang="en-US"/>
          </a:p>
        </p:txBody>
      </p:sp>
      <p:sp>
        <p:nvSpPr>
          <p:cNvPr id="44" name="Line 24"/>
          <p:cNvSpPr>
            <a:spLocks noChangeShapeType="1"/>
          </p:cNvSpPr>
          <p:nvPr/>
        </p:nvSpPr>
        <p:spPr bwMode="auto">
          <a:xfrm>
            <a:off x="2944019" y="3514831"/>
            <a:ext cx="781050" cy="0"/>
          </a:xfrm>
          <a:prstGeom prst="line">
            <a:avLst/>
          </a:prstGeom>
          <a:noFill/>
          <a:ln w="9525" cap="rnd">
            <a:solidFill>
              <a:srgbClr val="3399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ko-KR" altLang="en-US"/>
          </a:p>
        </p:txBody>
      </p:sp>
      <p:sp>
        <p:nvSpPr>
          <p:cNvPr id="45" name="Line 25"/>
          <p:cNvSpPr>
            <a:spLocks noChangeShapeType="1"/>
          </p:cNvSpPr>
          <p:nvPr/>
        </p:nvSpPr>
        <p:spPr bwMode="auto">
          <a:xfrm>
            <a:off x="5007231" y="2892904"/>
            <a:ext cx="0" cy="358775"/>
          </a:xfrm>
          <a:prstGeom prst="line">
            <a:avLst/>
          </a:prstGeom>
          <a:noFill/>
          <a:ln w="9525">
            <a:solidFill>
              <a:srgbClr val="3399FF"/>
            </a:solidFill>
            <a:round/>
            <a:headEnd/>
            <a:tailEnd type="triangle" w="med" len="med"/>
          </a:ln>
          <a:extLst>
            <a:ext uri="{909E8E84-426E-40DD-AFC4-6F175D3DCCD1}">
              <a14:hiddenFill xmlns:a14="http://schemas.microsoft.com/office/drawing/2010/main">
                <a:noFill/>
              </a14:hiddenFill>
            </a:ext>
          </a:extLst>
        </p:spPr>
        <p:txBody>
          <a:bodyPr/>
          <a:lstStyle/>
          <a:p>
            <a:endParaRPr lang="ko-KR" altLang="en-US"/>
          </a:p>
        </p:txBody>
      </p:sp>
      <p:sp>
        <p:nvSpPr>
          <p:cNvPr id="46" name="Line 26"/>
          <p:cNvSpPr>
            <a:spLocks noChangeShapeType="1"/>
          </p:cNvSpPr>
          <p:nvPr/>
        </p:nvSpPr>
        <p:spPr bwMode="auto">
          <a:xfrm flipV="1">
            <a:off x="6280150" y="1808956"/>
            <a:ext cx="936625" cy="467518"/>
          </a:xfrm>
          <a:prstGeom prst="line">
            <a:avLst/>
          </a:prstGeom>
          <a:noFill/>
          <a:ln w="9525">
            <a:solidFill>
              <a:srgbClr val="3399FF"/>
            </a:solidFill>
            <a:round/>
            <a:headEnd/>
            <a:tailEnd type="triangle" w="med" len="med"/>
          </a:ln>
          <a:extLst>
            <a:ext uri="{909E8E84-426E-40DD-AFC4-6F175D3DCCD1}">
              <a14:hiddenFill xmlns:a14="http://schemas.microsoft.com/office/drawing/2010/main">
                <a:noFill/>
              </a14:hiddenFill>
            </a:ext>
          </a:extLst>
        </p:spPr>
        <p:txBody>
          <a:bodyPr/>
          <a:lstStyle/>
          <a:p>
            <a:endParaRPr lang="ko-KR" altLang="en-US"/>
          </a:p>
        </p:txBody>
      </p:sp>
      <p:sp>
        <p:nvSpPr>
          <p:cNvPr id="47" name="Line 27"/>
          <p:cNvSpPr>
            <a:spLocks noChangeShapeType="1"/>
          </p:cNvSpPr>
          <p:nvPr/>
        </p:nvSpPr>
        <p:spPr bwMode="auto">
          <a:xfrm>
            <a:off x="6280150" y="2565400"/>
            <a:ext cx="779463" cy="0"/>
          </a:xfrm>
          <a:prstGeom prst="line">
            <a:avLst/>
          </a:prstGeom>
          <a:noFill/>
          <a:ln w="9525">
            <a:solidFill>
              <a:srgbClr val="3399FF"/>
            </a:solidFill>
            <a:round/>
            <a:headEnd/>
            <a:tailEnd type="triangle" w="med" len="med"/>
          </a:ln>
          <a:extLst>
            <a:ext uri="{909E8E84-426E-40DD-AFC4-6F175D3DCCD1}">
              <a14:hiddenFill xmlns:a14="http://schemas.microsoft.com/office/drawing/2010/main">
                <a:noFill/>
              </a14:hiddenFill>
            </a:ext>
          </a:extLst>
        </p:spPr>
        <p:txBody>
          <a:bodyPr/>
          <a:lstStyle/>
          <a:p>
            <a:endParaRPr lang="ko-KR" altLang="en-US"/>
          </a:p>
        </p:txBody>
      </p:sp>
      <p:sp>
        <p:nvSpPr>
          <p:cNvPr id="48" name="Line 29"/>
          <p:cNvSpPr>
            <a:spLocks noChangeShapeType="1"/>
          </p:cNvSpPr>
          <p:nvPr/>
        </p:nvSpPr>
        <p:spPr bwMode="auto">
          <a:xfrm flipV="1">
            <a:off x="6281737" y="2601119"/>
            <a:ext cx="935037" cy="792955"/>
          </a:xfrm>
          <a:prstGeom prst="line">
            <a:avLst/>
          </a:prstGeom>
          <a:noFill/>
          <a:ln w="9525" cap="rnd">
            <a:solidFill>
              <a:srgbClr val="3399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ko-KR" altLang="en-US"/>
          </a:p>
        </p:txBody>
      </p:sp>
      <p:sp>
        <p:nvSpPr>
          <p:cNvPr id="49" name="Line 30"/>
          <p:cNvSpPr>
            <a:spLocks noChangeShapeType="1"/>
          </p:cNvSpPr>
          <p:nvPr/>
        </p:nvSpPr>
        <p:spPr bwMode="auto">
          <a:xfrm>
            <a:off x="6401108" y="3497685"/>
            <a:ext cx="833090" cy="0"/>
          </a:xfrm>
          <a:prstGeom prst="line">
            <a:avLst/>
          </a:prstGeom>
          <a:noFill/>
          <a:ln w="9525" cap="rnd">
            <a:solidFill>
              <a:srgbClr val="3399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ko-KR" altLang="en-US" dirty="0"/>
          </a:p>
        </p:txBody>
      </p:sp>
      <p:sp>
        <p:nvSpPr>
          <p:cNvPr id="50" name="Line 31"/>
          <p:cNvSpPr>
            <a:spLocks noChangeShapeType="1"/>
          </p:cNvSpPr>
          <p:nvPr/>
        </p:nvSpPr>
        <p:spPr bwMode="auto">
          <a:xfrm>
            <a:off x="3003549" y="2852738"/>
            <a:ext cx="703263" cy="481912"/>
          </a:xfrm>
          <a:prstGeom prst="line">
            <a:avLst/>
          </a:prstGeom>
          <a:noFill/>
          <a:ln w="9525" cap="rnd">
            <a:solidFill>
              <a:srgbClr val="3399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ko-KR" altLang="en-US" b="0" dirty="0"/>
          </a:p>
        </p:txBody>
      </p:sp>
      <p:sp>
        <p:nvSpPr>
          <p:cNvPr id="51" name="Text Box 40"/>
          <p:cNvSpPr txBox="1">
            <a:spLocks noChangeArrowheads="1"/>
          </p:cNvSpPr>
          <p:nvPr/>
        </p:nvSpPr>
        <p:spPr bwMode="auto">
          <a:xfrm>
            <a:off x="4194969" y="2019300"/>
            <a:ext cx="19510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spcBef>
                <a:spcPct val="50000"/>
              </a:spcBef>
            </a:pPr>
            <a:r>
              <a:rPr lang="en-US" altLang="ko-KR" sz="1400" b="0" dirty="0">
                <a:solidFill>
                  <a:schemeClr val="tx2"/>
                </a:solidFill>
                <a:latin typeface="Arial" charset="0"/>
              </a:rPr>
              <a:t>Mandatory Basis</a:t>
            </a:r>
          </a:p>
        </p:txBody>
      </p:sp>
      <p:sp>
        <p:nvSpPr>
          <p:cNvPr id="52" name="Text Box 42"/>
          <p:cNvSpPr txBox="1">
            <a:spLocks noChangeArrowheads="1"/>
          </p:cNvSpPr>
          <p:nvPr/>
        </p:nvSpPr>
        <p:spPr bwMode="auto">
          <a:xfrm>
            <a:off x="4167131" y="3849838"/>
            <a:ext cx="1949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spcBef>
                <a:spcPct val="50000"/>
              </a:spcBef>
            </a:pPr>
            <a:r>
              <a:rPr lang="en-US" altLang="ko-KR" sz="1400" b="0" dirty="0">
                <a:solidFill>
                  <a:schemeClr val="tx2"/>
                </a:solidFill>
                <a:latin typeface="Arial" charset="0"/>
              </a:rPr>
              <a:t>Contractual Basis</a:t>
            </a:r>
          </a:p>
        </p:txBody>
      </p:sp>
      <p:sp>
        <p:nvSpPr>
          <p:cNvPr id="53" name="Text Box 53"/>
          <p:cNvSpPr txBox="1">
            <a:spLocks noChangeArrowheads="1"/>
          </p:cNvSpPr>
          <p:nvPr/>
        </p:nvSpPr>
        <p:spPr bwMode="auto">
          <a:xfrm>
            <a:off x="2857500" y="2324100"/>
            <a:ext cx="101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spcBef>
                <a:spcPct val="50000"/>
              </a:spcBef>
            </a:pPr>
            <a:r>
              <a:rPr lang="en-US" altLang="ko-KR" sz="1200" b="0" dirty="0">
                <a:solidFill>
                  <a:schemeClr val="tx2"/>
                </a:solidFill>
                <a:latin typeface="Arial" charset="0"/>
              </a:rPr>
              <a:t>All financial institutions</a:t>
            </a:r>
          </a:p>
        </p:txBody>
      </p:sp>
      <p:sp>
        <p:nvSpPr>
          <p:cNvPr id="54" name="Text Box 54"/>
          <p:cNvSpPr txBox="1">
            <a:spLocks noChangeArrowheads="1"/>
          </p:cNvSpPr>
          <p:nvPr/>
        </p:nvSpPr>
        <p:spPr bwMode="auto">
          <a:xfrm>
            <a:off x="6193484" y="2324100"/>
            <a:ext cx="97152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spcBef>
                <a:spcPct val="50000"/>
              </a:spcBef>
            </a:pPr>
            <a:r>
              <a:rPr lang="en-US" altLang="ko-KR" sz="1200" b="0" dirty="0">
                <a:solidFill>
                  <a:schemeClr val="tx2"/>
                </a:solidFill>
                <a:latin typeface="Arial" charset="0"/>
              </a:rPr>
              <a:t>All financial institutions</a:t>
            </a:r>
          </a:p>
        </p:txBody>
      </p:sp>
      <p:sp>
        <p:nvSpPr>
          <p:cNvPr id="55" name="AutoShape 34"/>
          <p:cNvSpPr>
            <a:spLocks noChangeArrowheads="1"/>
          </p:cNvSpPr>
          <p:nvPr/>
        </p:nvSpPr>
        <p:spPr bwMode="gray">
          <a:xfrm>
            <a:off x="3891711" y="5012791"/>
            <a:ext cx="2339975" cy="504825"/>
          </a:xfrm>
          <a:prstGeom prst="roundRect">
            <a:avLst>
              <a:gd name="adj" fmla="val 0"/>
            </a:avLst>
          </a:prstGeom>
          <a:solidFill>
            <a:srgbClr val="3399FF"/>
          </a:solidFill>
          <a:ln w="38100" algn="ctr">
            <a:solidFill>
              <a:srgbClr val="FFFFFF"/>
            </a:solidFill>
            <a:round/>
            <a:headEnd/>
            <a:tailEnd/>
          </a:ln>
          <a:effectLst>
            <a:outerShdw dist="63500" dir="3187806" algn="ctr" rotWithShape="0">
              <a:schemeClr val="bg2"/>
            </a:outerShdw>
          </a:effec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latinLnBrk="0" hangingPunct="1"/>
            <a:r>
              <a:rPr kumimoji="0" lang="en-US" altLang="ko-KR" sz="1600" b="0" dirty="0">
                <a:solidFill>
                  <a:srgbClr val="003399"/>
                </a:solidFill>
                <a:latin typeface="Arial" charset="0"/>
              </a:rPr>
              <a:t>FSS  DART </a:t>
            </a:r>
            <a:endParaRPr kumimoji="0" lang="en-US" altLang="ko-KR" sz="1000" b="0" dirty="0">
              <a:solidFill>
                <a:srgbClr val="003399"/>
              </a:solidFill>
            </a:endParaRPr>
          </a:p>
        </p:txBody>
      </p:sp>
      <p:sp>
        <p:nvSpPr>
          <p:cNvPr id="56" name="AutoShape 48"/>
          <p:cNvSpPr>
            <a:spLocks noChangeArrowheads="1"/>
          </p:cNvSpPr>
          <p:nvPr/>
        </p:nvSpPr>
        <p:spPr bwMode="gray">
          <a:xfrm>
            <a:off x="1144797" y="4869160"/>
            <a:ext cx="1623803" cy="792088"/>
          </a:xfrm>
          <a:prstGeom prst="roundRect">
            <a:avLst>
              <a:gd name="adj" fmla="val 0"/>
            </a:avLst>
          </a:prstGeom>
          <a:solidFill>
            <a:srgbClr val="FFCC00"/>
          </a:solidFill>
          <a:ln w="38100" algn="ctr">
            <a:solidFill>
              <a:srgbClr val="FFFFFF"/>
            </a:solidFill>
            <a:round/>
            <a:headEnd/>
            <a:tailEnd/>
          </a:ln>
          <a:effectLst>
            <a:outerShdw dist="63500" dir="3187806" algn="ctr" rotWithShape="0">
              <a:schemeClr val="bg2"/>
            </a:outerShdw>
          </a:effec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latinLnBrk="0" hangingPunct="1"/>
            <a:r>
              <a:rPr kumimoji="0" lang="en-US" altLang="ko-KR" sz="1600" b="0" dirty="0">
                <a:solidFill>
                  <a:srgbClr val="003399"/>
                </a:solidFill>
                <a:latin typeface="Arial" charset="0"/>
              </a:rPr>
              <a:t>External Audited </a:t>
            </a:r>
          </a:p>
          <a:p>
            <a:pPr algn="ctr" eaLnBrk="1" latinLnBrk="0" hangingPunct="1"/>
            <a:r>
              <a:rPr kumimoji="0" lang="en-US" altLang="ko-KR" sz="1600" b="0" dirty="0">
                <a:solidFill>
                  <a:srgbClr val="003399"/>
                </a:solidFill>
                <a:latin typeface="Arial" charset="0"/>
              </a:rPr>
              <a:t>Companies</a:t>
            </a:r>
          </a:p>
        </p:txBody>
      </p:sp>
      <p:sp>
        <p:nvSpPr>
          <p:cNvPr id="57" name="Line 50"/>
          <p:cNvSpPr>
            <a:spLocks noChangeShapeType="1"/>
          </p:cNvSpPr>
          <p:nvPr/>
        </p:nvSpPr>
        <p:spPr bwMode="auto">
          <a:xfrm>
            <a:off x="3101182" y="5265204"/>
            <a:ext cx="623887" cy="0"/>
          </a:xfrm>
          <a:prstGeom prst="line">
            <a:avLst/>
          </a:prstGeom>
          <a:noFill/>
          <a:ln w="9525">
            <a:solidFill>
              <a:srgbClr val="3399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ko-KR" altLang="en-US"/>
          </a:p>
        </p:txBody>
      </p:sp>
      <p:sp>
        <p:nvSpPr>
          <p:cNvPr id="58" name="Line 29"/>
          <p:cNvSpPr>
            <a:spLocks noChangeShapeType="1"/>
          </p:cNvSpPr>
          <p:nvPr/>
        </p:nvSpPr>
        <p:spPr bwMode="auto">
          <a:xfrm flipV="1">
            <a:off x="6269591" y="1808956"/>
            <a:ext cx="947184" cy="1571671"/>
          </a:xfrm>
          <a:prstGeom prst="line">
            <a:avLst/>
          </a:prstGeom>
          <a:noFill/>
          <a:ln w="9525" cap="rnd">
            <a:solidFill>
              <a:srgbClr val="3399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ko-KR" altLang="en-US"/>
          </a:p>
        </p:txBody>
      </p:sp>
      <p:sp>
        <p:nvSpPr>
          <p:cNvPr id="59" name="덧셈 기호 58"/>
          <p:cNvSpPr/>
          <p:nvPr/>
        </p:nvSpPr>
        <p:spPr>
          <a:xfrm>
            <a:off x="4880946" y="4387069"/>
            <a:ext cx="361504" cy="390153"/>
          </a:xfrm>
          <a:prstGeom prst="mathPlus">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ko-KR" altLang="en-US"/>
          </a:p>
        </p:txBody>
      </p:sp>
      <p:sp>
        <p:nvSpPr>
          <p:cNvPr id="29" name="TextBox 28"/>
          <p:cNvSpPr txBox="1"/>
          <p:nvPr/>
        </p:nvSpPr>
        <p:spPr>
          <a:xfrm>
            <a:off x="9004300" y="6068915"/>
            <a:ext cx="701228" cy="400110"/>
          </a:xfrm>
          <a:prstGeom prst="rect">
            <a:avLst/>
          </a:prstGeom>
          <a:noFill/>
        </p:spPr>
        <p:txBody>
          <a:bodyPr wrap="square" rtlCol="0">
            <a:spAutoFit/>
          </a:bodyPr>
          <a:lstStyle/>
          <a:p>
            <a:r>
              <a:rPr lang="en-US" altLang="ko-KR" dirty="0" smtClean="0">
                <a:hlinkClick r:id="rId2" action="ppaction://hlinksldjump"/>
              </a:rPr>
              <a:t>B</a:t>
            </a:r>
            <a:endParaRPr lang="ko-KR"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ChangeArrowheads="1"/>
          </p:cNvSpPr>
          <p:nvPr/>
        </p:nvSpPr>
        <p:spPr bwMode="auto">
          <a:xfrm>
            <a:off x="0" y="4221163"/>
            <a:ext cx="9906000" cy="2636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endParaRPr lang="ko-KR" altLang="en-US" sz="1800" b="0"/>
          </a:p>
        </p:txBody>
      </p:sp>
      <p:sp>
        <p:nvSpPr>
          <p:cNvPr id="83972" name="Rectangle 4"/>
          <p:cNvSpPr>
            <a:spLocks noChangeArrowheads="1"/>
          </p:cNvSpPr>
          <p:nvPr/>
        </p:nvSpPr>
        <p:spPr bwMode="auto">
          <a:xfrm>
            <a:off x="2073275" y="4648200"/>
            <a:ext cx="7632700" cy="1301750"/>
          </a:xfrm>
          <a:prstGeom prst="rect">
            <a:avLst/>
          </a:prstGeom>
          <a:noFill/>
          <a:ln w="12700" algn="ctr">
            <a:noFill/>
            <a:miter lim="800000"/>
            <a:headEnd/>
            <a:tailEnd/>
          </a:ln>
          <a:effectLst/>
        </p:spPr>
        <p:txBody>
          <a:bodyPr lIns="0"/>
          <a:lstStyle/>
          <a:p>
            <a:pPr marL="342900" indent="-342900" defTabSz="500063" fontAlgn="ctr">
              <a:spcBef>
                <a:spcPct val="50000"/>
              </a:spcBef>
              <a:defRPr/>
            </a:pPr>
            <a:endParaRPr lang="ko-KR" altLang="ko-KR" sz="1800" b="0">
              <a:solidFill>
                <a:schemeClr val="tx1"/>
              </a:solidFill>
              <a:effectLst>
                <a:outerShdw blurRad="38100" dist="38100" dir="2700000" algn="tl">
                  <a:srgbClr val="C0C0C0"/>
                </a:outerShdw>
              </a:effectLst>
              <a:latin typeface="HY헤드라인M" pitchFamily="18" charset="-127"/>
              <a:ea typeface="HY헤드라인M" pitchFamily="18" charset="-127"/>
              <a:cs typeface="Tahoma" pitchFamily="34" charset="0"/>
            </a:endParaRPr>
          </a:p>
        </p:txBody>
      </p:sp>
      <p:sp>
        <p:nvSpPr>
          <p:cNvPr id="54279" name="Rectangle 5"/>
          <p:cNvSpPr>
            <a:spLocks noChangeArrowheads="1"/>
          </p:cNvSpPr>
          <p:nvPr/>
        </p:nvSpPr>
        <p:spPr bwMode="auto">
          <a:xfrm>
            <a:off x="4344988" y="4221163"/>
            <a:ext cx="556101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sz="3000" dirty="0" smtClean="0">
                <a:latin typeface="HY헤드라인M" pitchFamily="18" charset="-127"/>
                <a:ea typeface="HY헤드라인M" pitchFamily="18" charset="-127"/>
                <a:cs typeface="Tahoma" pitchFamily="34" charset="0"/>
              </a:rPr>
              <a:t>II</a:t>
            </a:r>
            <a:r>
              <a:rPr lang="en-US" altLang="en-US" sz="3000" dirty="0" smtClean="0">
                <a:latin typeface="HY헤드라인M" pitchFamily="18" charset="-127"/>
                <a:ea typeface="HY헤드라인M" pitchFamily="18" charset="-127"/>
                <a:cs typeface="Tahoma" pitchFamily="34" charset="0"/>
              </a:rPr>
              <a:t>. </a:t>
            </a:r>
            <a:r>
              <a:rPr lang="en-US" altLang="ko-KR" sz="3000" dirty="0" smtClean="0">
                <a:latin typeface="HY헤드라인M" pitchFamily="18" charset="-127"/>
                <a:ea typeface="HY헤드라인M" pitchFamily="18" charset="-127"/>
                <a:cs typeface="Tahoma" pitchFamily="34" charset="0"/>
              </a:rPr>
              <a:t>Enterprise DB</a:t>
            </a:r>
            <a:endParaRPr lang="en-US" altLang="ko-KR" sz="3000" dirty="0">
              <a:latin typeface="HY헤드라인M" pitchFamily="18" charset="-127"/>
              <a:ea typeface="HY헤드라인M" pitchFamily="18" charset="-127"/>
              <a:cs typeface="Tahom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슬라이드 번호 개체 틀 1"/>
          <p:cNvSpPr>
            <a:spLocks noGrp="1"/>
          </p:cNvSpPr>
          <p:nvPr>
            <p:ph type="sldNum" sz="quarter" idx="4294967295"/>
          </p:nvPr>
        </p:nvSpPr>
        <p:spPr>
          <a:xfrm>
            <a:off x="4521200" y="6645275"/>
            <a:ext cx="649288" cy="196850"/>
          </a:xfrm>
          <a:prstGeom prst="rect">
            <a:avLst/>
          </a:prstGeom>
        </p:spPr>
        <p:txBody>
          <a:bodyPr/>
          <a:lstStyle/>
          <a:p>
            <a:fld id="{0D16FEB3-A639-440A-BF25-21CA4B359DC8}" type="slidenum">
              <a:rPr lang="en-US" altLang="ko-KR"/>
              <a:pPr/>
              <a:t>14</a:t>
            </a:fld>
            <a:endParaRPr lang="en-US" altLang="ko-KR"/>
          </a:p>
        </p:txBody>
      </p:sp>
      <p:sp>
        <p:nvSpPr>
          <p:cNvPr id="1144834" name="Rectangle 2"/>
          <p:cNvSpPr>
            <a:spLocks noChangeArrowheads="1"/>
          </p:cNvSpPr>
          <p:nvPr/>
        </p:nvSpPr>
        <p:spPr bwMode="auto">
          <a:xfrm>
            <a:off x="1" y="990271"/>
            <a:ext cx="184731"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99FF66"/>
                  </a:outerShdw>
                </a:effectLst>
              </a14:hiddenEffects>
            </a:ext>
          </a:extLst>
        </p:spPr>
        <p:txBody>
          <a:bodyPr wrap="none" anchor="ctr">
            <a:spAutoFit/>
          </a:bodyPr>
          <a:lstStyle/>
          <a:p>
            <a:endParaRPr lang="ko-KR" altLang="en-US"/>
          </a:p>
        </p:txBody>
      </p:sp>
      <p:sp>
        <p:nvSpPr>
          <p:cNvPr id="1144938" name="Rectangle 106"/>
          <p:cNvSpPr>
            <a:spLocks noChangeArrowheads="1"/>
          </p:cNvSpPr>
          <p:nvPr/>
        </p:nvSpPr>
        <p:spPr bwMode="auto">
          <a:xfrm>
            <a:off x="1" y="1161721"/>
            <a:ext cx="184731"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99FF66"/>
                  </a:outerShdw>
                </a:effectLst>
              </a14:hiddenEffects>
            </a:ext>
          </a:extLst>
        </p:spPr>
        <p:txBody>
          <a:bodyPr wrap="none" anchor="ctr">
            <a:spAutoFit/>
          </a:bodyPr>
          <a:lstStyle/>
          <a:p>
            <a:endParaRPr lang="ko-KR" altLang="en-US"/>
          </a:p>
        </p:txBody>
      </p:sp>
      <p:sp>
        <p:nvSpPr>
          <p:cNvPr id="1145020" name="Rectangle 188"/>
          <p:cNvSpPr>
            <a:spLocks noChangeArrowheads="1"/>
          </p:cNvSpPr>
          <p:nvPr/>
        </p:nvSpPr>
        <p:spPr bwMode="auto">
          <a:xfrm>
            <a:off x="551958" y="6085277"/>
            <a:ext cx="8269287" cy="334963"/>
          </a:xfrm>
          <a:prstGeom prst="rect">
            <a:avLst/>
          </a:prstGeom>
          <a:solidFill>
            <a:srgbClr val="E8EEF5"/>
          </a:solidFill>
          <a:ln>
            <a:noFill/>
          </a:ln>
          <a:effectLst>
            <a:outerShdw dist="53882" dir="2700000" algn="ctr" rotWithShape="0">
              <a:srgbClr val="A3B9D4"/>
            </a:outerShdw>
          </a:effectLst>
          <a:extLst>
            <a:ext uri="{91240B29-F687-4F45-9708-019B960494DF}">
              <a14:hiddenLine xmlns:a14="http://schemas.microsoft.com/office/drawing/2010/main" w="12700">
                <a:solidFill>
                  <a:schemeClr val="tx1"/>
                </a:solidFill>
                <a:miter lim="800000"/>
                <a:headEnd/>
                <a:tailEnd/>
              </a14:hiddenLine>
            </a:ext>
          </a:extLst>
        </p:spPr>
        <p:txBody>
          <a:bodyPr lIns="76200" tIns="38100" rIns="76200" bIns="38100"/>
          <a:lstStyle>
            <a:lvl1pPr marL="190500" indent="-190500" defTabSz="687388">
              <a:lnSpc>
                <a:spcPct val="120000"/>
              </a:lnSpc>
              <a:spcBef>
                <a:spcPct val="40000"/>
              </a:spcBef>
              <a:buClr>
                <a:srgbClr val="333333"/>
              </a:buClr>
              <a:buChar char="v"/>
              <a:defRPr kumimoji="1" sz="1400" b="1">
                <a:solidFill>
                  <a:schemeClr val="tx2"/>
                </a:solidFill>
                <a:latin typeface="Arial" pitchFamily="34" charset="0"/>
                <a:ea typeface="굴림" pitchFamily="50" charset="-127"/>
              </a:defRPr>
            </a:lvl1pPr>
            <a:lvl2pPr marL="842963" indent="-271463" defTabSz="687388">
              <a:lnSpc>
                <a:spcPct val="120000"/>
              </a:lnSpc>
              <a:spcBef>
                <a:spcPct val="40000"/>
              </a:spcBef>
              <a:buClr>
                <a:srgbClr val="333333"/>
              </a:buClr>
              <a:buChar char="§"/>
              <a:defRPr kumimoji="1" sz="1200">
                <a:solidFill>
                  <a:schemeClr val="tx2"/>
                </a:solidFill>
                <a:latin typeface="Arial" pitchFamily="34" charset="0"/>
                <a:ea typeface="굴림" pitchFamily="50" charset="-127"/>
              </a:defRPr>
            </a:lvl2pPr>
            <a:lvl3pPr marL="1304925" indent="-271463" defTabSz="687388">
              <a:lnSpc>
                <a:spcPct val="120000"/>
              </a:lnSpc>
              <a:spcBef>
                <a:spcPct val="40000"/>
              </a:spcBef>
              <a:buClr>
                <a:schemeClr val="tx2"/>
              </a:buClr>
              <a:buFont typeface="Symbol" pitchFamily="18" charset="2"/>
              <a:buChar char="-"/>
              <a:defRPr kumimoji="1" sz="1000">
                <a:solidFill>
                  <a:schemeClr val="tx2"/>
                </a:solidFill>
                <a:latin typeface="Arial" pitchFamily="34" charset="0"/>
                <a:ea typeface="굴림" pitchFamily="50" charset="-127"/>
              </a:defRPr>
            </a:lvl3pPr>
            <a:lvl4pPr marL="1766888" indent="-271463" defTabSz="687388">
              <a:lnSpc>
                <a:spcPct val="120000"/>
              </a:lnSpc>
              <a:spcBef>
                <a:spcPct val="40000"/>
              </a:spcBef>
              <a:defRPr kumimoji="1" sz="1000">
                <a:solidFill>
                  <a:schemeClr val="tx2"/>
                </a:solidFill>
                <a:latin typeface="Arial" pitchFamily="34" charset="0"/>
                <a:ea typeface="굴림" pitchFamily="50" charset="-127"/>
              </a:defRPr>
            </a:lvl4pPr>
            <a:lvl5pPr marL="2228850" indent="-271463" defTabSz="687388">
              <a:spcBef>
                <a:spcPct val="20000"/>
              </a:spcBef>
              <a:buChar char="»"/>
              <a:defRPr kumimoji="1" sz="1000">
                <a:solidFill>
                  <a:schemeClr val="tx2"/>
                </a:solidFill>
                <a:latin typeface="굴림" pitchFamily="50" charset="-127"/>
                <a:ea typeface="굴림" pitchFamily="50" charset="-127"/>
              </a:defRPr>
            </a:lvl5pPr>
            <a:lvl6pPr marL="2686050" indent="-271463" defTabSz="687388" fontAlgn="base">
              <a:spcBef>
                <a:spcPct val="20000"/>
              </a:spcBef>
              <a:spcAft>
                <a:spcPct val="0"/>
              </a:spcAft>
              <a:buChar char="»"/>
              <a:defRPr kumimoji="1" sz="1000">
                <a:solidFill>
                  <a:schemeClr val="tx2"/>
                </a:solidFill>
                <a:latin typeface="굴림" pitchFamily="50" charset="-127"/>
                <a:ea typeface="굴림" pitchFamily="50" charset="-127"/>
              </a:defRPr>
            </a:lvl6pPr>
            <a:lvl7pPr marL="3143250" indent="-271463" defTabSz="687388" fontAlgn="base">
              <a:spcBef>
                <a:spcPct val="20000"/>
              </a:spcBef>
              <a:spcAft>
                <a:spcPct val="0"/>
              </a:spcAft>
              <a:buChar char="»"/>
              <a:defRPr kumimoji="1" sz="1000">
                <a:solidFill>
                  <a:schemeClr val="tx2"/>
                </a:solidFill>
                <a:latin typeface="굴림" pitchFamily="50" charset="-127"/>
                <a:ea typeface="굴림" pitchFamily="50" charset="-127"/>
              </a:defRPr>
            </a:lvl7pPr>
            <a:lvl8pPr marL="3600450" indent="-271463" defTabSz="687388" fontAlgn="base">
              <a:spcBef>
                <a:spcPct val="20000"/>
              </a:spcBef>
              <a:spcAft>
                <a:spcPct val="0"/>
              </a:spcAft>
              <a:buChar char="»"/>
              <a:defRPr kumimoji="1" sz="1000">
                <a:solidFill>
                  <a:schemeClr val="tx2"/>
                </a:solidFill>
                <a:latin typeface="굴림" pitchFamily="50" charset="-127"/>
                <a:ea typeface="굴림" pitchFamily="50" charset="-127"/>
              </a:defRPr>
            </a:lvl8pPr>
            <a:lvl9pPr marL="4057650" indent="-271463" defTabSz="687388" fontAlgn="base">
              <a:spcBef>
                <a:spcPct val="20000"/>
              </a:spcBef>
              <a:spcAft>
                <a:spcPct val="0"/>
              </a:spcAft>
              <a:buChar char="»"/>
              <a:defRPr kumimoji="1" sz="1000">
                <a:solidFill>
                  <a:schemeClr val="tx2"/>
                </a:solidFill>
                <a:latin typeface="굴림" pitchFamily="50" charset="-127"/>
                <a:ea typeface="굴림" pitchFamily="50" charset="-127"/>
              </a:defRPr>
            </a:lvl9pPr>
          </a:lstStyle>
          <a:p>
            <a:pPr>
              <a:lnSpc>
                <a:spcPct val="100000"/>
              </a:lnSpc>
              <a:buSzTx/>
              <a:buFontTx/>
              <a:buNone/>
            </a:pPr>
            <a:r>
              <a:rPr lang="en-US" altLang="ko-KR" sz="1200" dirty="0" smtClean="0">
                <a:ea typeface="HY헤드라인M" pitchFamily="18" charset="-127"/>
              </a:rPr>
              <a:t>     - </a:t>
            </a:r>
            <a:r>
              <a:rPr lang="en-US" altLang="ko-KR" sz="1200" dirty="0">
                <a:ea typeface="HY헤드라인M" pitchFamily="18" charset="-127"/>
              </a:rPr>
              <a:t>Approx. </a:t>
            </a:r>
            <a:r>
              <a:rPr lang="en-US" altLang="ko-KR" sz="1200" dirty="0" smtClean="0">
                <a:ea typeface="HY헤드라인M" pitchFamily="18" charset="-127"/>
              </a:rPr>
              <a:t>  71% </a:t>
            </a:r>
            <a:r>
              <a:rPr lang="en-US" altLang="ko-KR" sz="1200" dirty="0">
                <a:ea typeface="HY헤드라인M" pitchFamily="18" charset="-127"/>
              </a:rPr>
              <a:t>of the entire companies in Korea are </a:t>
            </a:r>
            <a:r>
              <a:rPr lang="en-US" altLang="ko-KR" sz="1200" dirty="0" smtClean="0">
                <a:ea typeface="HY헤드라인M" pitchFamily="18" charset="-127"/>
              </a:rPr>
              <a:t>included</a:t>
            </a:r>
            <a:endParaRPr lang="en-US" altLang="ko-KR" sz="1200" dirty="0">
              <a:ea typeface="HY헤드라인M" pitchFamily="18" charset="-127"/>
            </a:endParaRPr>
          </a:p>
        </p:txBody>
      </p:sp>
      <p:graphicFrame>
        <p:nvGraphicFramePr>
          <p:cNvPr id="1165845" name="Group 2581"/>
          <p:cNvGraphicFramePr>
            <a:graphicFrameLocks noGrp="1"/>
          </p:cNvGraphicFramePr>
          <p:nvPr>
            <p:extLst>
              <p:ext uri="{D42A27DB-BD31-4B8C-83A1-F6EECF244321}">
                <p14:modId xmlns:p14="http://schemas.microsoft.com/office/powerpoint/2010/main" val="3787376316"/>
              </p:ext>
            </p:extLst>
          </p:nvPr>
        </p:nvGraphicFramePr>
        <p:xfrm>
          <a:off x="560512" y="1030560"/>
          <a:ext cx="8280921" cy="4270652"/>
        </p:xfrm>
        <a:graphic>
          <a:graphicData uri="http://schemas.openxmlformats.org/drawingml/2006/table">
            <a:tbl>
              <a:tblPr/>
              <a:tblGrid>
                <a:gridCol w="1922357"/>
                <a:gridCol w="2150112"/>
                <a:gridCol w="2171983"/>
                <a:gridCol w="2036469"/>
              </a:tblGrid>
              <a:tr h="953774">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2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Area</a:t>
                      </a:r>
                      <a:endParaRPr kumimoji="1" lang="en-US" altLang="ko-KR" sz="12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2"/>
                        </a:gs>
                        <a:gs pos="50000">
                          <a:srgbClr val="99CCFF"/>
                        </a:gs>
                        <a:gs pos="100000">
                          <a:schemeClr val="accent2"/>
                        </a:gs>
                      </a:gsLst>
                      <a:lin ang="5400000" scaled="1"/>
                    </a:gradFill>
                  </a:tcPr>
                </a:tc>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2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 No. of Korean</a:t>
                      </a:r>
                    </a:p>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2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Companies (2013)</a:t>
                      </a:r>
                      <a:endParaRPr kumimoji="1" lang="en-US" altLang="ko-KR" sz="12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2"/>
                        </a:gs>
                        <a:gs pos="50000">
                          <a:srgbClr val="99CCFF"/>
                        </a:gs>
                        <a:gs pos="100000">
                          <a:schemeClr val="accent2"/>
                        </a:gs>
                      </a:gsLst>
                      <a:lin ang="5400000" scaled="1"/>
                    </a:gradFill>
                  </a:tcPr>
                </a:tc>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2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 No. of Active</a:t>
                      </a:r>
                    </a:p>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2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Companies</a:t>
                      </a:r>
                    </a:p>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2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in  KED-DB</a:t>
                      </a:r>
                    </a:p>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2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(2015) </a:t>
                      </a:r>
                      <a:endParaRPr kumimoji="1" lang="en-US" altLang="ko-KR" sz="12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2"/>
                        </a:gs>
                        <a:gs pos="50000">
                          <a:srgbClr val="99CCFF"/>
                        </a:gs>
                        <a:gs pos="100000">
                          <a:schemeClr val="accent2"/>
                        </a:gs>
                      </a:gsLst>
                      <a:lin ang="5400000" scaled="1"/>
                    </a:gradFill>
                  </a:tcPr>
                </a:tc>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2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a:t>
                      </a:r>
                      <a:endParaRPr kumimoji="1" lang="en-US" altLang="ko-KR" sz="12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2"/>
                        </a:gs>
                        <a:gs pos="50000">
                          <a:srgbClr val="99CCFF"/>
                        </a:gs>
                        <a:gs pos="100000">
                          <a:schemeClr val="accent2"/>
                        </a:gs>
                      </a:gsLst>
                      <a:lin ang="5400000" scaled="1"/>
                    </a:gradFill>
                  </a:tcPr>
                </a:tc>
              </a:tr>
              <a:tr h="354822">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4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Seoul</a:t>
                      </a:r>
                      <a:endParaRPr kumimoji="1" lang="en-US" altLang="ko-KR" sz="14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s>
                        <a:gs pos="50000">
                          <a:schemeClr val="bg1"/>
                        </a:gs>
                        <a:gs pos="100000">
                          <a:schemeClr val="hlink"/>
                        </a:gs>
                      </a:gsLst>
                      <a:lin ang="0" scaled="1"/>
                    </a:gra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780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590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rPr>
                        <a:t>76%</a:t>
                      </a:r>
                    </a:p>
                  </a:txBody>
                  <a:tcPr marL="10319" marR="10319" marT="9525"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54822">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400" b="0" i="0" u="none" strike="noStrike" cap="none" normalizeH="0" baseline="0" dirty="0" err="1" smtClean="0">
                          <a:ln>
                            <a:noFill/>
                          </a:ln>
                          <a:solidFill>
                            <a:srgbClr val="000000"/>
                          </a:solidFill>
                          <a:effectLst/>
                          <a:latin typeface="Arial" panose="020B0604020202020204" pitchFamily="34" charset="0"/>
                          <a:ea typeface="돋움" pitchFamily="50" charset="-127"/>
                          <a:cs typeface="Arial" panose="020B0604020202020204" pitchFamily="34" charset="0"/>
                        </a:rPr>
                        <a:t>Gyunggi</a:t>
                      </a:r>
                      <a:endParaRPr kumimoji="1" lang="en-US" altLang="ko-KR" sz="14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s>
                        <a:gs pos="50000">
                          <a:schemeClr val="bg1"/>
                        </a:gs>
                        <a:gs pos="100000">
                          <a:schemeClr val="hlink"/>
                        </a:gs>
                      </a:gsLst>
                      <a:lin ang="0" scaled="1"/>
                    </a:gra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770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540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rPr>
                        <a:t>70%</a:t>
                      </a:r>
                    </a:p>
                  </a:txBody>
                  <a:tcPr marL="10319" marR="10319" marT="9525"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54822">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400" b="0" i="0" u="none" strike="noStrike" cap="none" normalizeH="0" baseline="0" dirty="0" err="1" smtClean="0">
                          <a:ln>
                            <a:noFill/>
                          </a:ln>
                          <a:solidFill>
                            <a:srgbClr val="000000"/>
                          </a:solidFill>
                          <a:effectLst/>
                          <a:latin typeface="Arial" panose="020B0604020202020204" pitchFamily="34" charset="0"/>
                          <a:ea typeface="돋움" pitchFamily="50" charset="-127"/>
                          <a:cs typeface="Arial" panose="020B0604020202020204" pitchFamily="34" charset="0"/>
                        </a:rPr>
                        <a:t>Busan</a:t>
                      </a:r>
                      <a:endParaRPr kumimoji="1" lang="en-US" altLang="ko-KR" sz="14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s>
                        <a:gs pos="50000">
                          <a:schemeClr val="bg1"/>
                        </a:gs>
                        <a:gs pos="100000">
                          <a:schemeClr val="hlink"/>
                        </a:gs>
                      </a:gsLst>
                      <a:lin ang="0" scaled="1"/>
                    </a:gra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270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130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rPr>
                        <a:t>48%</a:t>
                      </a:r>
                    </a:p>
                  </a:txBody>
                  <a:tcPr marL="10319" marR="10319" marT="9525"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54822">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4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Daegu</a:t>
                      </a:r>
                      <a:endParaRPr kumimoji="1" lang="en-US" altLang="ko-KR" sz="14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s>
                        <a:gs pos="50000">
                          <a:schemeClr val="bg1"/>
                        </a:gs>
                        <a:gs pos="100000">
                          <a:schemeClr val="hlink"/>
                        </a:gs>
                      </a:gsLst>
                      <a:lin ang="0" scaled="1"/>
                    </a:gra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190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100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rPr>
                        <a:t>53%</a:t>
                      </a:r>
                    </a:p>
                  </a:txBody>
                  <a:tcPr marL="10319" marR="10319" marT="9525"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54822">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400" b="0" i="0" u="none" strike="noStrike" cap="none" normalizeH="0" baseline="0" smtClean="0">
                          <a:ln>
                            <a:noFill/>
                          </a:ln>
                          <a:solidFill>
                            <a:srgbClr val="000000"/>
                          </a:solidFill>
                          <a:effectLst/>
                          <a:latin typeface="Arial" panose="020B0604020202020204" pitchFamily="34" charset="0"/>
                          <a:ea typeface="돋움" pitchFamily="50" charset="-127"/>
                          <a:cs typeface="Arial" panose="020B0604020202020204" pitchFamily="34" charset="0"/>
                        </a:rPr>
                        <a:t>Incheon</a:t>
                      </a:r>
                      <a:endParaRPr kumimoji="1" lang="en-US" altLang="ko-KR" sz="1400" b="0" i="0" u="none" strike="noStrike" cap="none" normalizeH="0" baseline="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s>
                        <a:gs pos="50000">
                          <a:schemeClr val="bg1"/>
                        </a:gs>
                        <a:gs pos="100000">
                          <a:schemeClr val="hlink"/>
                        </a:gs>
                      </a:gsLst>
                      <a:lin ang="0" scaled="1"/>
                    </a:gra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170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110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rPr>
                        <a:t>65%</a:t>
                      </a:r>
                    </a:p>
                  </a:txBody>
                  <a:tcPr marL="10319" marR="10319" marT="9525"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54822">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400" b="0" i="0" u="none" strike="noStrike" cap="none" normalizeH="0" baseline="0" dirty="0" err="1" smtClean="0">
                          <a:ln>
                            <a:noFill/>
                          </a:ln>
                          <a:solidFill>
                            <a:srgbClr val="000000"/>
                          </a:solidFill>
                          <a:effectLst/>
                          <a:latin typeface="Arial" panose="020B0604020202020204" pitchFamily="34" charset="0"/>
                          <a:ea typeface="돋움" pitchFamily="50" charset="-127"/>
                          <a:cs typeface="Arial" panose="020B0604020202020204" pitchFamily="34" charset="0"/>
                        </a:rPr>
                        <a:t>Gyungnam</a:t>
                      </a:r>
                      <a:endParaRPr kumimoji="1" lang="en-US" altLang="ko-KR" sz="14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s>
                        <a:gs pos="50000">
                          <a:schemeClr val="bg1"/>
                        </a:gs>
                        <a:gs pos="100000">
                          <a:schemeClr val="hlink"/>
                        </a:gs>
                      </a:gsLst>
                      <a:lin ang="0" scaled="1"/>
                    </a:gra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240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150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rPr>
                        <a:t>63%</a:t>
                      </a:r>
                    </a:p>
                  </a:txBody>
                  <a:tcPr marL="10319" marR="10319" marT="9525"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54822">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400" b="0" i="0" u="none" strike="noStrike" cap="none" normalizeH="0" baseline="0" smtClean="0">
                          <a:ln>
                            <a:noFill/>
                          </a:ln>
                          <a:solidFill>
                            <a:srgbClr val="000000"/>
                          </a:solidFill>
                          <a:effectLst/>
                          <a:latin typeface="Arial" panose="020B0604020202020204" pitchFamily="34" charset="0"/>
                          <a:ea typeface="돋움" pitchFamily="50" charset="-127"/>
                          <a:cs typeface="Arial" panose="020B0604020202020204" pitchFamily="34" charset="0"/>
                        </a:rPr>
                        <a:t>Gyungbuk</a:t>
                      </a:r>
                      <a:endParaRPr kumimoji="1" lang="en-US" altLang="ko-KR" sz="1400" b="0" i="0" u="none" strike="noStrike" cap="none" normalizeH="0" baseline="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s>
                        <a:gs pos="50000">
                          <a:schemeClr val="bg1"/>
                        </a:gs>
                        <a:gs pos="100000">
                          <a:schemeClr val="hlink"/>
                        </a:gs>
                      </a:gsLst>
                      <a:lin ang="0" scaled="1"/>
                    </a:gra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200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110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rPr>
                        <a:t>55%</a:t>
                      </a:r>
                    </a:p>
                  </a:txBody>
                  <a:tcPr marL="10319" marR="10319" marT="9525"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54822">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4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The Rest Area </a:t>
                      </a:r>
                      <a:endParaRPr kumimoji="1" lang="en-US" altLang="ko-KR" sz="14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s>
                        <a:gs pos="50000">
                          <a:schemeClr val="bg1"/>
                        </a:gs>
                        <a:gs pos="100000">
                          <a:schemeClr val="hlink"/>
                        </a:gs>
                      </a:gsLst>
                      <a:lin ang="0" scaled="1"/>
                    </a:gra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1,010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830</a:t>
                      </a:r>
                      <a:endPar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ctr"/>
                      <a:r>
                        <a:rPr kumimoji="1" lang="en-US" altLang="ko-KR" sz="14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rPr>
                        <a:t>82%</a:t>
                      </a:r>
                    </a:p>
                  </a:txBody>
                  <a:tcPr marL="10319" marR="10319" marT="9525"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78302">
                <a:tc>
                  <a:txBody>
                    <a:bodyPr/>
                    <a:lstStyle>
                      <a:lvl1pPr>
                        <a:lnSpc>
                          <a:spcPct val="120000"/>
                        </a:lnSpc>
                        <a:spcBef>
                          <a:spcPct val="40000"/>
                        </a:spcBef>
                        <a:buClr>
                          <a:srgbClr val="333333"/>
                        </a:buClr>
                        <a:defRPr kumimoji="1" sz="1200" b="1">
                          <a:solidFill>
                            <a:schemeClr val="tx2"/>
                          </a:solidFill>
                          <a:latin typeface="Arial" pitchFamily="34" charset="0"/>
                          <a:ea typeface="굴림" pitchFamily="50" charset="-127"/>
                        </a:defRPr>
                      </a:lvl1pPr>
                      <a:lvl2pPr>
                        <a:lnSpc>
                          <a:spcPct val="120000"/>
                        </a:lnSpc>
                        <a:spcBef>
                          <a:spcPct val="40000"/>
                        </a:spcBef>
                        <a:buClr>
                          <a:srgbClr val="333333"/>
                        </a:buClr>
                        <a:defRPr kumimoji="1" sz="1000">
                          <a:solidFill>
                            <a:schemeClr val="tx2"/>
                          </a:solidFill>
                          <a:latin typeface="Arial" pitchFamily="34" charset="0"/>
                          <a:ea typeface="굴림" pitchFamily="50" charset="-127"/>
                        </a:defRPr>
                      </a:lvl2pPr>
                      <a:lvl3pPr>
                        <a:lnSpc>
                          <a:spcPct val="120000"/>
                        </a:lnSpc>
                        <a:spcBef>
                          <a:spcPct val="40000"/>
                        </a:spcBef>
                        <a:buClr>
                          <a:schemeClr val="tx2"/>
                        </a:buClr>
                        <a:buFont typeface="Symbol" pitchFamily="18" charset="2"/>
                        <a:defRPr kumimoji="1" sz="900">
                          <a:solidFill>
                            <a:schemeClr val="tx2"/>
                          </a:solidFill>
                          <a:latin typeface="Arial" pitchFamily="34" charset="0"/>
                          <a:ea typeface="굴림" pitchFamily="50" charset="-127"/>
                        </a:defRPr>
                      </a:lvl3pPr>
                      <a:lvl4pPr>
                        <a:lnSpc>
                          <a:spcPct val="120000"/>
                        </a:lnSpc>
                        <a:spcBef>
                          <a:spcPct val="40000"/>
                        </a:spcBef>
                        <a:defRPr kumimoji="1" sz="900">
                          <a:solidFill>
                            <a:schemeClr val="tx2"/>
                          </a:solidFill>
                          <a:latin typeface="Arial" pitchFamily="34" charset="0"/>
                          <a:ea typeface="굴림" pitchFamily="50" charset="-127"/>
                        </a:defRPr>
                      </a:lvl4pPr>
                      <a:lvl5pPr>
                        <a:spcBef>
                          <a:spcPct val="20000"/>
                        </a:spcBef>
                        <a:defRPr kumimoji="1" sz="900">
                          <a:solidFill>
                            <a:schemeClr val="tx2"/>
                          </a:solidFill>
                          <a:latin typeface="굴림" pitchFamily="50" charset="-127"/>
                          <a:ea typeface="굴림" pitchFamily="50" charset="-127"/>
                        </a:defRPr>
                      </a:lvl5pPr>
                      <a:lvl6pPr fontAlgn="base">
                        <a:spcBef>
                          <a:spcPct val="20000"/>
                        </a:spcBef>
                        <a:spcAft>
                          <a:spcPct val="0"/>
                        </a:spcAft>
                        <a:defRPr kumimoji="1" sz="900">
                          <a:solidFill>
                            <a:schemeClr val="tx2"/>
                          </a:solidFill>
                          <a:latin typeface="굴림" pitchFamily="50" charset="-127"/>
                          <a:ea typeface="굴림" pitchFamily="50" charset="-127"/>
                        </a:defRPr>
                      </a:lvl6pPr>
                      <a:lvl7pPr fontAlgn="base">
                        <a:spcBef>
                          <a:spcPct val="20000"/>
                        </a:spcBef>
                        <a:spcAft>
                          <a:spcPct val="0"/>
                        </a:spcAft>
                        <a:defRPr kumimoji="1" sz="900">
                          <a:solidFill>
                            <a:schemeClr val="tx2"/>
                          </a:solidFill>
                          <a:latin typeface="굴림" pitchFamily="50" charset="-127"/>
                          <a:ea typeface="굴림" pitchFamily="50" charset="-127"/>
                        </a:defRPr>
                      </a:lvl7pPr>
                      <a:lvl8pPr fontAlgn="base">
                        <a:spcBef>
                          <a:spcPct val="20000"/>
                        </a:spcBef>
                        <a:spcAft>
                          <a:spcPct val="0"/>
                        </a:spcAft>
                        <a:defRPr kumimoji="1" sz="900">
                          <a:solidFill>
                            <a:schemeClr val="tx2"/>
                          </a:solidFill>
                          <a:latin typeface="굴림" pitchFamily="50" charset="-127"/>
                          <a:ea typeface="굴림" pitchFamily="50" charset="-127"/>
                        </a:defRPr>
                      </a:lvl8pPr>
                      <a:lvl9pPr fontAlgn="base">
                        <a:spcBef>
                          <a:spcPct val="20000"/>
                        </a:spcBef>
                        <a:spcAft>
                          <a:spcPct val="0"/>
                        </a:spcAft>
                        <a:defRPr kumimoji="1" sz="900">
                          <a:solidFill>
                            <a:schemeClr val="tx2"/>
                          </a:solidFill>
                          <a:latin typeface="굴림" pitchFamily="50" charset="-127"/>
                          <a:ea typeface="굴림" pitchFamily="50" charset="-127"/>
                        </a:defRPr>
                      </a:lvl9pPr>
                    </a:lstStyle>
                    <a:p>
                      <a:pPr marL="0" marR="0" lvl="0" indent="0" algn="ctr" defTabSz="914400" rtl="0" eaLnBrk="1" fontAlgn="b" latinLnBrk="1" hangingPunct="1">
                        <a:lnSpc>
                          <a:spcPct val="100000"/>
                        </a:lnSpc>
                        <a:spcBef>
                          <a:spcPct val="0"/>
                        </a:spcBef>
                        <a:spcAft>
                          <a:spcPct val="0"/>
                        </a:spcAft>
                        <a:buClrTx/>
                        <a:buSzTx/>
                        <a:buFontTx/>
                        <a:buNone/>
                        <a:tabLst/>
                      </a:pPr>
                      <a:r>
                        <a:rPr kumimoji="1" lang="en-US" altLang="ko-KR" sz="1200" b="0" i="0" u="none" strike="noStrike" cap="none" normalizeH="0" baseline="0" dirty="0" smtClean="0">
                          <a:ln>
                            <a:noFill/>
                          </a:ln>
                          <a:solidFill>
                            <a:srgbClr val="000000"/>
                          </a:solidFill>
                          <a:effectLst/>
                          <a:latin typeface="Arial" panose="020B0604020202020204" pitchFamily="34" charset="0"/>
                          <a:ea typeface="돋움" pitchFamily="50" charset="-127"/>
                          <a:cs typeface="Arial" panose="020B0604020202020204" pitchFamily="34" charset="0"/>
                        </a:rPr>
                        <a:t>Total</a:t>
                      </a:r>
                      <a:endParaRPr kumimoji="1" lang="en-US" altLang="ko-KR" sz="1200" b="0" i="0" u="none" strike="noStrike" cap="none" normalizeH="0" baseline="0" dirty="0" smtClean="0">
                        <a:ln>
                          <a:noFill/>
                        </a:ln>
                        <a:solidFill>
                          <a:schemeClr val="tx1"/>
                        </a:solidFill>
                        <a:effectLst/>
                        <a:latin typeface="Arial" panose="020B0604020202020204" pitchFamily="34" charset="0"/>
                        <a:ea typeface="굴림" pitchFamily="50" charset="-127"/>
                        <a:cs typeface="Arial" panose="020B0604020202020204" pitchFamily="34" charset="0"/>
                      </a:endParaRPr>
                    </a:p>
                  </a:txBody>
                  <a:tcPr marL="90000" marR="90000" marT="46800" marB="468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chemeClr val="accent2"/>
                        </a:gs>
                        <a:gs pos="50000">
                          <a:srgbClr val="99CCFF"/>
                        </a:gs>
                        <a:gs pos="100000">
                          <a:schemeClr val="accent2"/>
                        </a:gs>
                      </a:gsLst>
                      <a:lin ang="5400000" scaled="1"/>
                    </a:gradFill>
                  </a:tcPr>
                </a:tc>
                <a:tc>
                  <a:txBody>
                    <a:bodyPr/>
                    <a:lstStyle/>
                    <a:p>
                      <a:pPr algn="ctr" fontAlgn="ctr"/>
                      <a:r>
                        <a:rPr kumimoji="1" lang="en-US" altLang="ko-KR" sz="12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3,670</a:t>
                      </a:r>
                      <a:endParaRPr kumimoji="1" lang="en-US" altLang="ko-KR" sz="12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chemeClr val="accent2"/>
                        </a:gs>
                        <a:gs pos="50000">
                          <a:srgbClr val="99CCFF"/>
                        </a:gs>
                        <a:gs pos="100000">
                          <a:schemeClr val="accent2"/>
                        </a:gs>
                      </a:gsLst>
                      <a:lin ang="5400000" scaled="1"/>
                    </a:gradFill>
                  </a:tcPr>
                </a:tc>
                <a:tc>
                  <a:txBody>
                    <a:bodyPr/>
                    <a:lstStyle/>
                    <a:p>
                      <a:pPr algn="ctr" fontAlgn="ctr"/>
                      <a:r>
                        <a:rPr kumimoji="1" lang="en-US" altLang="ko-KR" sz="1200" b="0" i="0" u="none" strike="noStrike" kern="1200" cap="none" normalizeH="0" baseline="0" dirty="0" smtClean="0">
                          <a:ln>
                            <a:noFill/>
                          </a:ln>
                          <a:solidFill>
                            <a:schemeClr val="tx2"/>
                          </a:solidFill>
                          <a:effectLst/>
                          <a:latin typeface="Arial" panose="020B0604020202020204" pitchFamily="34" charset="0"/>
                          <a:ea typeface="굴림" pitchFamily="50" charset="-127"/>
                          <a:cs typeface="Arial" panose="020B0604020202020204" pitchFamily="34" charset="0"/>
                        </a:rPr>
                        <a:t>2,610</a:t>
                      </a:r>
                      <a:endParaRPr kumimoji="1" lang="en-US" altLang="ko-KR" sz="12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chemeClr val="accent2"/>
                        </a:gs>
                        <a:gs pos="50000">
                          <a:srgbClr val="99CCFF"/>
                        </a:gs>
                        <a:gs pos="100000">
                          <a:schemeClr val="accent2"/>
                        </a:gs>
                      </a:gsLst>
                      <a:lin ang="5400000" scaled="1"/>
                    </a:gradFill>
                  </a:tcPr>
                </a:tc>
                <a:tc>
                  <a:txBody>
                    <a:bodyPr/>
                    <a:lstStyle/>
                    <a:p>
                      <a:pPr algn="ctr" fontAlgn="ctr"/>
                      <a:r>
                        <a:rPr kumimoji="1" lang="en-US" altLang="ko-KR" sz="1200" b="0" i="0" u="none" strike="noStrike" kern="1200" cap="none" normalizeH="0" baseline="0" dirty="0">
                          <a:ln>
                            <a:noFill/>
                          </a:ln>
                          <a:solidFill>
                            <a:schemeClr val="tx2"/>
                          </a:solidFill>
                          <a:effectLst/>
                          <a:latin typeface="Arial" panose="020B0604020202020204" pitchFamily="34" charset="0"/>
                          <a:ea typeface="굴림" pitchFamily="50" charset="-127"/>
                          <a:cs typeface="Arial" panose="020B0604020202020204" pitchFamily="34" charset="0"/>
                        </a:rPr>
                        <a:t>71%</a:t>
                      </a:r>
                    </a:p>
                  </a:txBody>
                  <a:tcPr marL="10319" marR="10319" marT="9525"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chemeClr val="accent2"/>
                        </a:gs>
                        <a:gs pos="50000">
                          <a:srgbClr val="99CCFF"/>
                        </a:gs>
                        <a:gs pos="100000">
                          <a:schemeClr val="accent2"/>
                        </a:gs>
                      </a:gsLst>
                      <a:lin ang="5400000" scaled="1"/>
                    </a:gradFill>
                  </a:tcPr>
                </a:tc>
              </a:tr>
            </a:tbl>
          </a:graphicData>
        </a:graphic>
      </p:graphicFrame>
      <p:sp>
        <p:nvSpPr>
          <p:cNvPr id="2" name="TextBox 1"/>
          <p:cNvSpPr txBox="1"/>
          <p:nvPr/>
        </p:nvSpPr>
        <p:spPr>
          <a:xfrm>
            <a:off x="577110" y="5517232"/>
            <a:ext cx="5601742" cy="276999"/>
          </a:xfrm>
          <a:prstGeom prst="rect">
            <a:avLst/>
          </a:prstGeom>
          <a:noFill/>
        </p:spPr>
        <p:txBody>
          <a:bodyPr wrap="none" rtlCol="0">
            <a:spAutoFit/>
          </a:bodyPr>
          <a:lstStyle/>
          <a:p>
            <a:r>
              <a:rPr lang="en-US" altLang="ko-KR" sz="1200" dirty="0" smtClean="0"/>
              <a:t>* Source:  National Statistical Office(2013),  KED DB(September 30, 2015) </a:t>
            </a:r>
            <a:endParaRPr lang="ko-KR" altLang="en-US" sz="1200" dirty="0"/>
          </a:p>
        </p:txBody>
      </p:sp>
      <p:sp>
        <p:nvSpPr>
          <p:cNvPr id="17" name="Rectangle 36"/>
          <p:cNvSpPr>
            <a:spLocks noChangeArrowheads="1"/>
          </p:cNvSpPr>
          <p:nvPr/>
        </p:nvSpPr>
        <p:spPr bwMode="auto">
          <a:xfrm>
            <a:off x="115379" y="44450"/>
            <a:ext cx="9417051" cy="457200"/>
          </a:xfrm>
          <a:prstGeom prst="rect">
            <a:avLst/>
          </a:prstGeom>
          <a:noFill/>
          <a:ln w="9525">
            <a:noFill/>
            <a:miter lim="800000"/>
            <a:headEnd/>
            <a:tailEnd/>
          </a:ln>
          <a:effectLst/>
        </p:spPr>
        <p:txBody>
          <a:bodyPr anchor="ctr"/>
          <a:lstStyle>
            <a:lvl1pPr marL="342900" indent="-3429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spcBef>
                <a:spcPct val="20000"/>
              </a:spcBef>
              <a:buFont typeface="Wingdings" pitchFamily="2" charset="2"/>
              <a:buNone/>
            </a:pPr>
            <a:r>
              <a:rPr lang="en-US" altLang="ko-KR" dirty="0">
                <a:solidFill>
                  <a:srgbClr val="0000FF"/>
                </a:solidFill>
                <a:latin typeface="Arial" charset="0"/>
                <a:ea typeface="HY헤드라인M" pitchFamily="18" charset="-127"/>
              </a:rPr>
              <a:t>     </a:t>
            </a:r>
            <a:r>
              <a:rPr lang="en-US" altLang="ko-KR" dirty="0">
                <a:solidFill>
                  <a:schemeClr val="accent2"/>
                </a:solidFill>
                <a:latin typeface="Verdana" pitchFamily="34" charset="0"/>
                <a:ea typeface="HY헤드라인M" pitchFamily="18" charset="-127"/>
              </a:rPr>
              <a:t>□ </a:t>
            </a:r>
            <a:r>
              <a:rPr lang="en-US" altLang="ko-KR" dirty="0" smtClean="0">
                <a:solidFill>
                  <a:schemeClr val="accent2"/>
                </a:solidFill>
                <a:latin typeface="Verdana" pitchFamily="34" charset="0"/>
                <a:ea typeface="HY헤드라인M" pitchFamily="18" charset="-127"/>
              </a:rPr>
              <a:t>Regional Coverage of Enterprise DB in Korea</a:t>
            </a:r>
            <a:endParaRPr lang="en-US" altLang="ko-KR" b="0" dirty="0">
              <a:solidFill>
                <a:schemeClr val="accent2"/>
              </a:solidFill>
              <a:latin typeface="Verdana" pitchFamily="34" charset="0"/>
              <a:ea typeface="HY헤드라인M" pitchFamily="18" charset="-127"/>
            </a:endParaRPr>
          </a:p>
        </p:txBody>
      </p:sp>
      <p:sp>
        <p:nvSpPr>
          <p:cNvPr id="18" name="직사각형 17"/>
          <p:cNvSpPr/>
          <p:nvPr/>
        </p:nvSpPr>
        <p:spPr>
          <a:xfrm>
            <a:off x="7829026" y="720481"/>
            <a:ext cx="1011815" cy="261610"/>
          </a:xfrm>
          <a:prstGeom prst="rect">
            <a:avLst/>
          </a:prstGeom>
        </p:spPr>
        <p:txBody>
          <a:bodyPr wrap="none">
            <a:spAutoFit/>
          </a:bodyPr>
          <a:lstStyle/>
          <a:p>
            <a:pPr algn="r">
              <a:spcBef>
                <a:spcPct val="50000"/>
              </a:spcBef>
            </a:pPr>
            <a:r>
              <a:rPr lang="en-US" altLang="ko-KR" sz="1100" dirty="0" smtClean="0">
                <a:solidFill>
                  <a:srgbClr val="000000"/>
                </a:solidFill>
                <a:latin typeface="Arial" charset="0"/>
                <a:ea typeface="HY그래픽M" pitchFamily="18" charset="-127"/>
              </a:rPr>
              <a:t>(unit </a:t>
            </a:r>
            <a:r>
              <a:rPr lang="en-US" altLang="ko-KR" sz="1100" dirty="0">
                <a:solidFill>
                  <a:srgbClr val="000000"/>
                </a:solidFill>
                <a:latin typeface="Arial" charset="0"/>
                <a:ea typeface="HY그래픽M" pitchFamily="18" charset="-127"/>
              </a:rPr>
              <a:t>: </a:t>
            </a:r>
            <a:r>
              <a:rPr lang="en-US" altLang="ko-KR" sz="1100" dirty="0" smtClean="0">
                <a:solidFill>
                  <a:srgbClr val="000000"/>
                </a:solidFill>
                <a:latin typeface="Arial" charset="0"/>
                <a:ea typeface="HY그래픽M" pitchFamily="18" charset="-127"/>
              </a:rPr>
              <a:t>1,000)</a:t>
            </a:r>
            <a:endParaRPr lang="en-US" altLang="ko-KR" sz="1100" dirty="0">
              <a:solidFill>
                <a:srgbClr val="000000"/>
              </a:solidFill>
              <a:latin typeface="Arial" charset="0"/>
              <a:ea typeface="HY그래픽M" pitchFamily="18" charset="-127"/>
            </a:endParaRPr>
          </a:p>
        </p:txBody>
      </p:sp>
    </p:spTree>
    <p:extLst>
      <p:ext uri="{BB962C8B-B14F-4D97-AF65-F5344CB8AC3E}">
        <p14:creationId xmlns:p14="http://schemas.microsoft.com/office/powerpoint/2010/main" val="18533693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Line 3"/>
          <p:cNvSpPr>
            <a:spLocks noChangeShapeType="1"/>
          </p:cNvSpPr>
          <p:nvPr/>
        </p:nvSpPr>
        <p:spPr bwMode="auto">
          <a:xfrm>
            <a:off x="1200150" y="1401763"/>
            <a:ext cx="4265613" cy="0"/>
          </a:xfrm>
          <a:prstGeom prst="line">
            <a:avLst/>
          </a:prstGeom>
          <a:noFill/>
          <a:ln w="25400">
            <a:solidFill>
              <a:srgbClr val="8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04" name="Line 4"/>
          <p:cNvSpPr>
            <a:spLocks noChangeShapeType="1"/>
          </p:cNvSpPr>
          <p:nvPr/>
        </p:nvSpPr>
        <p:spPr bwMode="auto">
          <a:xfrm>
            <a:off x="1200150" y="2265363"/>
            <a:ext cx="4097338" cy="0"/>
          </a:xfrm>
          <a:prstGeom prst="line">
            <a:avLst/>
          </a:prstGeom>
          <a:noFill/>
          <a:ln w="25400">
            <a:solidFill>
              <a:srgbClr val="8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05" name="Line 5"/>
          <p:cNvSpPr>
            <a:spLocks noChangeShapeType="1"/>
          </p:cNvSpPr>
          <p:nvPr/>
        </p:nvSpPr>
        <p:spPr bwMode="auto">
          <a:xfrm>
            <a:off x="1200150" y="3040063"/>
            <a:ext cx="4097338" cy="0"/>
          </a:xfrm>
          <a:prstGeom prst="line">
            <a:avLst/>
          </a:prstGeom>
          <a:noFill/>
          <a:ln w="25400">
            <a:solidFill>
              <a:srgbClr val="8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06" name="Line 6"/>
          <p:cNvSpPr>
            <a:spLocks noChangeShapeType="1"/>
          </p:cNvSpPr>
          <p:nvPr/>
        </p:nvSpPr>
        <p:spPr bwMode="auto">
          <a:xfrm>
            <a:off x="1200150" y="3811588"/>
            <a:ext cx="4097338" cy="0"/>
          </a:xfrm>
          <a:prstGeom prst="line">
            <a:avLst/>
          </a:prstGeom>
          <a:noFill/>
          <a:ln w="25400">
            <a:solidFill>
              <a:srgbClr val="8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07" name="Line 7"/>
          <p:cNvSpPr>
            <a:spLocks noChangeShapeType="1"/>
          </p:cNvSpPr>
          <p:nvPr/>
        </p:nvSpPr>
        <p:spPr bwMode="auto">
          <a:xfrm>
            <a:off x="1200150" y="4649788"/>
            <a:ext cx="4246563" cy="0"/>
          </a:xfrm>
          <a:prstGeom prst="line">
            <a:avLst/>
          </a:prstGeom>
          <a:noFill/>
          <a:ln w="25400">
            <a:solidFill>
              <a:srgbClr val="8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08" name="Line 8"/>
          <p:cNvSpPr>
            <a:spLocks noChangeShapeType="1"/>
          </p:cNvSpPr>
          <p:nvPr/>
        </p:nvSpPr>
        <p:spPr bwMode="auto">
          <a:xfrm>
            <a:off x="1200150" y="5421313"/>
            <a:ext cx="4256088" cy="0"/>
          </a:xfrm>
          <a:prstGeom prst="line">
            <a:avLst/>
          </a:prstGeom>
          <a:noFill/>
          <a:ln w="25400">
            <a:solidFill>
              <a:srgbClr val="8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grpSp>
        <p:nvGrpSpPr>
          <p:cNvPr id="102410" name="Group 10"/>
          <p:cNvGrpSpPr>
            <a:grpSpLocks/>
          </p:cNvGrpSpPr>
          <p:nvPr/>
        </p:nvGrpSpPr>
        <p:grpSpPr bwMode="auto">
          <a:xfrm>
            <a:off x="1416050" y="1411288"/>
            <a:ext cx="2663825" cy="3986212"/>
            <a:chOff x="353" y="1104"/>
            <a:chExt cx="2087" cy="2825"/>
          </a:xfrm>
        </p:grpSpPr>
        <p:sp>
          <p:nvSpPr>
            <p:cNvPr id="102411" name="AutoShape 11"/>
            <p:cNvSpPr>
              <a:spLocks noChangeArrowheads="1"/>
            </p:cNvSpPr>
            <p:nvPr/>
          </p:nvSpPr>
          <p:spPr bwMode="auto">
            <a:xfrm>
              <a:off x="353" y="1104"/>
              <a:ext cx="2087" cy="2825"/>
            </a:xfrm>
            <a:prstGeom prst="triangle">
              <a:avLst>
                <a:gd name="adj" fmla="val 50000"/>
              </a:avLst>
            </a:prstGeom>
            <a:solidFill>
              <a:srgbClr val="CCECFF">
                <a:alpha val="32001"/>
              </a:srgbClr>
            </a:solidFill>
            <a:ln w="25400" algn="ctr">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12" name="AutoShape 12"/>
            <p:cNvSpPr>
              <a:spLocks noChangeArrowheads="1"/>
            </p:cNvSpPr>
            <p:nvPr/>
          </p:nvSpPr>
          <p:spPr bwMode="auto">
            <a:xfrm>
              <a:off x="560" y="1117"/>
              <a:ext cx="1677" cy="2268"/>
            </a:xfrm>
            <a:prstGeom prst="triangle">
              <a:avLst>
                <a:gd name="adj" fmla="val 50000"/>
              </a:avLst>
            </a:prstGeom>
            <a:solidFill>
              <a:srgbClr val="808080">
                <a:alpha val="32001"/>
              </a:srgbClr>
            </a:solidFill>
            <a:ln w="25400" algn="ctr">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13" name="AutoShape 13"/>
            <p:cNvSpPr>
              <a:spLocks noChangeArrowheads="1"/>
            </p:cNvSpPr>
            <p:nvPr/>
          </p:nvSpPr>
          <p:spPr bwMode="auto">
            <a:xfrm>
              <a:off x="776" y="1114"/>
              <a:ext cx="1243" cy="1681"/>
            </a:xfrm>
            <a:prstGeom prst="triangle">
              <a:avLst>
                <a:gd name="adj" fmla="val 50000"/>
              </a:avLst>
            </a:prstGeom>
            <a:solidFill>
              <a:srgbClr val="808080">
                <a:alpha val="23000"/>
              </a:srgbClr>
            </a:solidFill>
            <a:ln w="25400" algn="ctr">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14" name="AutoShape 14"/>
            <p:cNvSpPr>
              <a:spLocks noChangeArrowheads="1"/>
            </p:cNvSpPr>
            <p:nvPr/>
          </p:nvSpPr>
          <p:spPr bwMode="auto">
            <a:xfrm>
              <a:off x="979" y="1114"/>
              <a:ext cx="841" cy="1137"/>
            </a:xfrm>
            <a:prstGeom prst="triangle">
              <a:avLst>
                <a:gd name="adj" fmla="val 50000"/>
              </a:avLst>
            </a:prstGeom>
            <a:solidFill>
              <a:srgbClr val="808080">
                <a:alpha val="47000"/>
              </a:srgbClr>
            </a:solidFill>
            <a:ln w="25400" algn="ctr">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15" name="AutoShape 15"/>
            <p:cNvSpPr>
              <a:spLocks noChangeArrowheads="1"/>
            </p:cNvSpPr>
            <p:nvPr/>
          </p:nvSpPr>
          <p:spPr bwMode="auto">
            <a:xfrm>
              <a:off x="1174" y="1105"/>
              <a:ext cx="445" cy="601"/>
            </a:xfrm>
            <a:prstGeom prst="triangle">
              <a:avLst>
                <a:gd name="adj" fmla="val 50000"/>
              </a:avLst>
            </a:prstGeom>
            <a:solidFill>
              <a:srgbClr val="808080">
                <a:alpha val="70000"/>
              </a:srgbClr>
            </a:solidFill>
            <a:ln w="25400" algn="ctr">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grpSp>
      <p:sp>
        <p:nvSpPr>
          <p:cNvPr id="102416" name="Text Box 16"/>
          <p:cNvSpPr txBox="1">
            <a:spLocks noChangeArrowheads="1"/>
          </p:cNvSpPr>
          <p:nvPr/>
        </p:nvSpPr>
        <p:spPr bwMode="auto">
          <a:xfrm>
            <a:off x="1200150" y="1609725"/>
            <a:ext cx="2982671" cy="52322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12700" algn="ctr">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spAutoFit/>
          </a:bodyPr>
          <a:lstStyle/>
          <a:p>
            <a:r>
              <a:rPr lang="en-US" altLang="ko-KR" sz="1400" dirty="0">
                <a:solidFill>
                  <a:schemeClr val="tx2"/>
                </a:solidFill>
                <a:latin typeface="HY헤드라인M" pitchFamily="18" charset="-127"/>
                <a:ea typeface="HY헤드라인M" pitchFamily="18" charset="-127"/>
              </a:rPr>
              <a:t>Listed &amp; </a:t>
            </a:r>
            <a:r>
              <a:rPr lang="en-US" altLang="ko-KR" sz="1400" dirty="0" smtClean="0">
                <a:solidFill>
                  <a:schemeClr val="tx2"/>
                </a:solidFill>
                <a:latin typeface="HY헤드라인M" pitchFamily="18" charset="-127"/>
                <a:ea typeface="HY헤드라인M" pitchFamily="18" charset="-127"/>
              </a:rPr>
              <a:t>KOSDAQ </a:t>
            </a:r>
            <a:r>
              <a:rPr lang="en-US" altLang="ko-KR" sz="1400" dirty="0">
                <a:solidFill>
                  <a:schemeClr val="tx2"/>
                </a:solidFill>
                <a:latin typeface="HY헤드라인M" pitchFamily="18" charset="-127"/>
                <a:ea typeface="HY헤드라인M" pitchFamily="18" charset="-127"/>
              </a:rPr>
              <a:t> </a:t>
            </a:r>
            <a:r>
              <a:rPr lang="en-US" altLang="ko-KR" sz="1400" dirty="0" smtClean="0">
                <a:solidFill>
                  <a:schemeClr val="tx2"/>
                </a:solidFill>
                <a:latin typeface="HY헤드라인M" pitchFamily="18" charset="-127"/>
                <a:ea typeface="HY헤드라인M" pitchFamily="18" charset="-127"/>
              </a:rPr>
              <a:t>Listed Companies</a:t>
            </a:r>
            <a:endParaRPr lang="en-US" altLang="ko-KR" sz="1400" dirty="0">
              <a:solidFill>
                <a:schemeClr val="tx2"/>
              </a:solidFill>
              <a:latin typeface="HY헤드라인M" pitchFamily="18" charset="-127"/>
              <a:ea typeface="HY헤드라인M" pitchFamily="18" charset="-127"/>
            </a:endParaRPr>
          </a:p>
          <a:p>
            <a:endParaRPr lang="en-US" altLang="ko-KR" sz="1400" dirty="0">
              <a:solidFill>
                <a:schemeClr val="tx2"/>
              </a:solidFill>
              <a:latin typeface="HY헤드라인M" pitchFamily="18" charset="-127"/>
              <a:ea typeface="HY헤드라인M" pitchFamily="18" charset="-127"/>
            </a:endParaRPr>
          </a:p>
        </p:txBody>
      </p:sp>
      <p:sp>
        <p:nvSpPr>
          <p:cNvPr id="102417" name="Text Box 17"/>
          <p:cNvSpPr txBox="1">
            <a:spLocks noChangeArrowheads="1"/>
          </p:cNvSpPr>
          <p:nvPr/>
        </p:nvSpPr>
        <p:spPr bwMode="auto">
          <a:xfrm>
            <a:off x="1200150" y="2411413"/>
            <a:ext cx="25495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12700" algn="ctr">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spAutoFit/>
          </a:bodyPr>
          <a:lstStyle/>
          <a:p>
            <a:r>
              <a:rPr lang="en-US" altLang="ko-KR" sz="1400">
                <a:solidFill>
                  <a:schemeClr val="tx2"/>
                </a:solidFill>
                <a:latin typeface="HY헤드라인M" pitchFamily="18" charset="-127"/>
                <a:ea typeface="HY헤드라인M" pitchFamily="18" charset="-127"/>
              </a:rPr>
              <a:t>Externally Audited Companies </a:t>
            </a:r>
          </a:p>
        </p:txBody>
      </p:sp>
      <p:sp>
        <p:nvSpPr>
          <p:cNvPr id="102418" name="Text Box 18"/>
          <p:cNvSpPr txBox="1">
            <a:spLocks noChangeArrowheads="1"/>
          </p:cNvSpPr>
          <p:nvPr/>
        </p:nvSpPr>
        <p:spPr bwMode="auto">
          <a:xfrm>
            <a:off x="1200150" y="3186113"/>
            <a:ext cx="2006443" cy="738664"/>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12700" algn="ctr">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spAutoFit/>
          </a:bodyPr>
          <a:lstStyle/>
          <a:p>
            <a:r>
              <a:rPr lang="en-US" altLang="ko-KR" sz="1400" dirty="0" smtClean="0">
                <a:solidFill>
                  <a:schemeClr val="tx2"/>
                </a:solidFill>
                <a:latin typeface="HY헤드라인M" pitchFamily="18" charset="-127"/>
                <a:ea typeface="HY헤드라인M" pitchFamily="18" charset="-127"/>
              </a:rPr>
              <a:t>Non-Externally Audited </a:t>
            </a:r>
          </a:p>
          <a:p>
            <a:r>
              <a:rPr lang="en-US" altLang="ko-KR" sz="1400" dirty="0" smtClean="0">
                <a:solidFill>
                  <a:schemeClr val="tx2"/>
                </a:solidFill>
                <a:latin typeface="HY헤드라인M" pitchFamily="18" charset="-127"/>
                <a:ea typeface="HY헤드라인M" pitchFamily="18" charset="-127"/>
              </a:rPr>
              <a:t>Companies </a:t>
            </a:r>
            <a:endParaRPr lang="en-US" altLang="ko-KR" sz="1400" dirty="0">
              <a:solidFill>
                <a:schemeClr val="tx2"/>
              </a:solidFill>
              <a:latin typeface="HY헤드라인M" pitchFamily="18" charset="-127"/>
              <a:ea typeface="HY헤드라인M" pitchFamily="18" charset="-127"/>
            </a:endParaRPr>
          </a:p>
          <a:p>
            <a:endParaRPr lang="en-US" altLang="ko-KR" sz="1400" dirty="0">
              <a:solidFill>
                <a:schemeClr val="tx2"/>
              </a:solidFill>
              <a:latin typeface="HY헤드라인M" pitchFamily="18" charset="-127"/>
              <a:ea typeface="HY헤드라인M" pitchFamily="18" charset="-127"/>
            </a:endParaRPr>
          </a:p>
        </p:txBody>
      </p:sp>
      <p:sp>
        <p:nvSpPr>
          <p:cNvPr id="102419" name="Text Box 19"/>
          <p:cNvSpPr txBox="1">
            <a:spLocks noChangeArrowheads="1"/>
          </p:cNvSpPr>
          <p:nvPr/>
        </p:nvSpPr>
        <p:spPr bwMode="auto">
          <a:xfrm>
            <a:off x="1200150" y="3989388"/>
            <a:ext cx="1589662" cy="52322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12700" algn="ctr">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spAutoFit/>
          </a:bodyPr>
          <a:lstStyle/>
          <a:p>
            <a:r>
              <a:rPr lang="en-US" altLang="ko-KR" sz="1400" dirty="0">
                <a:solidFill>
                  <a:schemeClr val="tx2"/>
                </a:solidFill>
                <a:latin typeface="HY헤드라인M" pitchFamily="18" charset="-127"/>
                <a:ea typeface="HY헤드라인M" pitchFamily="18" charset="-127"/>
              </a:rPr>
              <a:t>SOHO and etc</a:t>
            </a:r>
            <a:r>
              <a:rPr lang="en-US" altLang="ko-KR" sz="1400" dirty="0" smtClean="0">
                <a:solidFill>
                  <a:schemeClr val="tx2"/>
                </a:solidFill>
                <a:latin typeface="HY헤드라인M" pitchFamily="18" charset="-127"/>
                <a:ea typeface="HY헤드라인M" pitchFamily="18" charset="-127"/>
              </a:rPr>
              <a:t>.</a:t>
            </a:r>
          </a:p>
          <a:p>
            <a:r>
              <a:rPr lang="en-US" altLang="ko-KR" sz="1400" dirty="0" smtClean="0">
                <a:solidFill>
                  <a:schemeClr val="tx2"/>
                </a:solidFill>
                <a:latin typeface="HY헤드라인M" pitchFamily="18" charset="-127"/>
                <a:ea typeface="HY헤드라인M" pitchFamily="18" charset="-127"/>
              </a:rPr>
              <a:t>(Micro Enterprise) </a:t>
            </a:r>
            <a:endParaRPr lang="en-US" altLang="ko-KR" sz="1400" dirty="0">
              <a:solidFill>
                <a:schemeClr val="tx2"/>
              </a:solidFill>
              <a:latin typeface="HY헤드라인M" pitchFamily="18" charset="-127"/>
              <a:ea typeface="HY헤드라인M" pitchFamily="18" charset="-127"/>
            </a:endParaRPr>
          </a:p>
        </p:txBody>
      </p:sp>
      <p:sp>
        <p:nvSpPr>
          <p:cNvPr id="102420" name="Text Box 20"/>
          <p:cNvSpPr txBox="1">
            <a:spLocks noChangeArrowheads="1"/>
          </p:cNvSpPr>
          <p:nvPr/>
        </p:nvSpPr>
        <p:spPr bwMode="auto">
          <a:xfrm>
            <a:off x="1200150" y="4883150"/>
            <a:ext cx="150177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12700" algn="ctr">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18000">
            <a:spAutoFit/>
          </a:bodyPr>
          <a:lstStyle/>
          <a:p>
            <a:r>
              <a:rPr lang="en-US" altLang="ko-KR" sz="1400" dirty="0" smtClean="0">
                <a:latin typeface="HY헤드라인M" pitchFamily="18" charset="-127"/>
                <a:ea typeface="HY헤드라인M" pitchFamily="18" charset="-127"/>
              </a:rPr>
              <a:t>Individual</a:t>
            </a:r>
            <a:r>
              <a:rPr lang="en-US" altLang="ko-KR" sz="1400" dirty="0" smtClean="0">
                <a:solidFill>
                  <a:schemeClr val="tx2"/>
                </a:solidFill>
                <a:latin typeface="HY헤드라인M" pitchFamily="18" charset="-127"/>
                <a:ea typeface="HY헤드라인M" pitchFamily="18" charset="-127"/>
              </a:rPr>
              <a:t> </a:t>
            </a:r>
            <a:endParaRPr lang="en-US" altLang="ko-KR" sz="1400" dirty="0">
              <a:solidFill>
                <a:schemeClr val="tx2"/>
              </a:solidFill>
              <a:latin typeface="HY헤드라인M" pitchFamily="18" charset="-127"/>
              <a:ea typeface="HY헤드라인M" pitchFamily="18" charset="-127"/>
            </a:endParaRPr>
          </a:p>
        </p:txBody>
      </p:sp>
      <p:sp>
        <p:nvSpPr>
          <p:cNvPr id="102421" name="AutoShape 21"/>
          <p:cNvSpPr>
            <a:spLocks/>
          </p:cNvSpPr>
          <p:nvPr/>
        </p:nvSpPr>
        <p:spPr bwMode="auto">
          <a:xfrm>
            <a:off x="6817047" y="1428750"/>
            <a:ext cx="115888" cy="3173413"/>
          </a:xfrm>
          <a:prstGeom prst="rightBrace">
            <a:avLst>
              <a:gd name="adj1" fmla="val 228195"/>
              <a:gd name="adj2" fmla="val 50000"/>
            </a:avLst>
          </a:prstGeom>
          <a:noFill/>
          <a:ln w="25400">
            <a:solidFill>
              <a:srgbClr val="808080"/>
            </a:solidFill>
            <a:round/>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22" name="AutoShape 22"/>
          <p:cNvSpPr>
            <a:spLocks/>
          </p:cNvSpPr>
          <p:nvPr/>
        </p:nvSpPr>
        <p:spPr bwMode="auto">
          <a:xfrm>
            <a:off x="6817047" y="4667250"/>
            <a:ext cx="119063" cy="730250"/>
          </a:xfrm>
          <a:prstGeom prst="rightBrace">
            <a:avLst>
              <a:gd name="adj1" fmla="val 51111"/>
              <a:gd name="adj2" fmla="val 50000"/>
            </a:avLst>
          </a:prstGeom>
          <a:noFill/>
          <a:ln w="25400">
            <a:solidFill>
              <a:srgbClr val="808080"/>
            </a:solidFill>
            <a:round/>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endParaRPr lang="ko-KR" altLang="en-US"/>
          </a:p>
        </p:txBody>
      </p:sp>
      <p:sp>
        <p:nvSpPr>
          <p:cNvPr id="102423" name="AutoShape 23"/>
          <p:cNvSpPr>
            <a:spLocks noChangeArrowheads="1"/>
          </p:cNvSpPr>
          <p:nvPr/>
        </p:nvSpPr>
        <p:spPr bwMode="auto">
          <a:xfrm>
            <a:off x="7032947" y="1917700"/>
            <a:ext cx="2168525" cy="2217738"/>
          </a:xfrm>
          <a:prstGeom prst="roundRect">
            <a:avLst>
              <a:gd name="adj" fmla="val 8171"/>
            </a:avLst>
          </a:prstGeom>
          <a:solidFill>
            <a:schemeClr val="accent5">
              <a:lumMod val="50000"/>
              <a:alpha val="90000"/>
            </a:schemeClr>
          </a:solidFill>
          <a:ln w="25400" algn="ctr">
            <a:solidFill>
              <a:srgbClr val="808080"/>
            </a:solidFill>
            <a:round/>
            <a:headEnd/>
            <a:tailEnd/>
          </a:ln>
          <a:effectLst/>
          <a:extLst/>
        </p:spPr>
        <p:txBody>
          <a:bodyPr wrap="none" lIns="18000" rIns="18000" anchor="ctr"/>
          <a:lstStyle/>
          <a:p>
            <a:pPr algn="ctr"/>
            <a:r>
              <a:rPr lang="en-US" altLang="ko-KR" sz="1600" dirty="0">
                <a:solidFill>
                  <a:schemeClr val="bg1"/>
                </a:solidFill>
                <a:latin typeface="HY헤드라인M" pitchFamily="18" charset="-127"/>
                <a:ea typeface="HY헤드라인M" pitchFamily="18" charset="-127"/>
              </a:rPr>
              <a:t>SMEs’ Rating</a:t>
            </a:r>
          </a:p>
          <a:p>
            <a:pPr algn="ctr"/>
            <a:r>
              <a:rPr lang="en-US" altLang="ko-KR" sz="1600" dirty="0">
                <a:solidFill>
                  <a:schemeClr val="bg1"/>
                </a:solidFill>
                <a:latin typeface="HY헤드라인M" pitchFamily="18" charset="-127"/>
                <a:ea typeface="HY헤드라인M" pitchFamily="18" charset="-127"/>
              </a:rPr>
              <a:t> Corporations  </a:t>
            </a:r>
          </a:p>
          <a:p>
            <a:pPr algn="ctr"/>
            <a:r>
              <a:rPr lang="en-US" altLang="ko-KR" sz="1600" dirty="0">
                <a:solidFill>
                  <a:schemeClr val="bg1"/>
                </a:solidFill>
                <a:latin typeface="HY헤드라인M" pitchFamily="18" charset="-127"/>
                <a:ea typeface="HY헤드라인M" pitchFamily="18" charset="-127"/>
              </a:rPr>
              <a:t>DB</a:t>
            </a:r>
            <a:endParaRPr lang="en-US" altLang="ko-KR" sz="1600" dirty="0">
              <a:solidFill>
                <a:schemeClr val="bg1"/>
              </a:solidFill>
              <a:latin typeface="Verdana" pitchFamily="34" charset="0"/>
              <a:ea typeface="HY헤드라인M" pitchFamily="18" charset="-127"/>
            </a:endParaRPr>
          </a:p>
          <a:p>
            <a:pPr algn="ctr"/>
            <a:r>
              <a:rPr lang="en-US" altLang="ko-KR" sz="1600" dirty="0" smtClean="0">
                <a:solidFill>
                  <a:schemeClr val="bg1"/>
                </a:solidFill>
                <a:latin typeface="HY헤드라인M" pitchFamily="18" charset="-127"/>
                <a:ea typeface="HY헤드라인M" pitchFamily="18" charset="-127"/>
              </a:rPr>
              <a:t>(KED)</a:t>
            </a:r>
            <a:endParaRPr lang="en-US" altLang="ko-KR" sz="1600" dirty="0">
              <a:solidFill>
                <a:schemeClr val="bg1"/>
              </a:solidFill>
              <a:latin typeface="Verdana" pitchFamily="34" charset="0"/>
              <a:ea typeface="HY헤드라인M" pitchFamily="18" charset="-127"/>
            </a:endParaRPr>
          </a:p>
        </p:txBody>
      </p:sp>
      <p:sp>
        <p:nvSpPr>
          <p:cNvPr id="102424" name="AutoShape 24"/>
          <p:cNvSpPr>
            <a:spLocks noChangeArrowheads="1"/>
          </p:cNvSpPr>
          <p:nvPr/>
        </p:nvSpPr>
        <p:spPr bwMode="auto">
          <a:xfrm>
            <a:off x="7032947" y="4722813"/>
            <a:ext cx="2168525" cy="635000"/>
          </a:xfrm>
          <a:prstGeom prst="roundRect">
            <a:avLst>
              <a:gd name="adj" fmla="val 16667"/>
            </a:avLst>
          </a:prstGeom>
          <a:solidFill>
            <a:srgbClr val="EAEAEA"/>
          </a:solidFill>
          <a:ln w="254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18000" anchor="ctr"/>
          <a:lstStyle/>
          <a:p>
            <a:pPr algn="ctr"/>
            <a:r>
              <a:rPr lang="en-US" altLang="ko-KR" sz="1600" dirty="0" smtClean="0">
                <a:latin typeface="HY헤드라인M" pitchFamily="18" charset="-127"/>
                <a:ea typeface="HY헤드라인M" pitchFamily="18" charset="-127"/>
              </a:rPr>
              <a:t>Area of</a:t>
            </a:r>
          </a:p>
          <a:p>
            <a:pPr algn="ctr"/>
            <a:r>
              <a:rPr lang="en-US" altLang="ko-KR" sz="1600" dirty="0" smtClean="0">
                <a:latin typeface="HY헤드라인M" pitchFamily="18" charset="-127"/>
                <a:ea typeface="HY헤드라인M" pitchFamily="18" charset="-127"/>
              </a:rPr>
              <a:t>CB(Consumer DB)</a:t>
            </a:r>
            <a:endParaRPr lang="en-US" altLang="ko-KR" sz="1600" dirty="0">
              <a:latin typeface="HY헤드라인M" pitchFamily="18" charset="-127"/>
              <a:ea typeface="HY헤드라인M" pitchFamily="18" charset="-127"/>
            </a:endParaRPr>
          </a:p>
        </p:txBody>
      </p:sp>
      <p:sp>
        <p:nvSpPr>
          <p:cNvPr id="24" name="바닥글 개체 틀 4"/>
          <p:cNvSpPr txBox="1">
            <a:spLocks noGrp="1"/>
          </p:cNvSpPr>
          <p:nvPr/>
        </p:nvSpPr>
        <p:spPr bwMode="auto">
          <a:xfrm>
            <a:off x="273050" y="6618288"/>
            <a:ext cx="53038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dirty="0">
                <a:latin typeface="Verdana" pitchFamily="34" charset="0"/>
              </a:rPr>
              <a:t>COPYRIGHT © </a:t>
            </a:r>
            <a:r>
              <a:rPr kumimoji="0" lang="en-US" altLang="ko-KR" sz="800" b="0" dirty="0" smtClean="0">
                <a:latin typeface="Verdana" pitchFamily="34" charset="0"/>
              </a:rPr>
              <a:t>2015 </a:t>
            </a:r>
            <a:r>
              <a:rPr kumimoji="0" lang="en-US" altLang="ko-KR" sz="800" b="0" dirty="0">
                <a:latin typeface="Verdana" pitchFamily="34" charset="0"/>
              </a:rPr>
              <a:t>BY KED. ALL RIGHTS RESERVED.      </a:t>
            </a:r>
            <a:r>
              <a:rPr kumimoji="0" lang="en-US" altLang="ko-KR" sz="800" i="1" u="sng" dirty="0">
                <a:latin typeface="Verdana" pitchFamily="34" charset="0"/>
              </a:rPr>
              <a:t>WWW.KEDKOREA.COM</a:t>
            </a:r>
            <a:endParaRPr lang="en-US" altLang="ko-KR" sz="1400" b="0" dirty="0"/>
          </a:p>
        </p:txBody>
      </p:sp>
      <p:sp>
        <p:nvSpPr>
          <p:cNvPr id="2" name="TextBox 1"/>
          <p:cNvSpPr txBox="1"/>
          <p:nvPr/>
        </p:nvSpPr>
        <p:spPr>
          <a:xfrm>
            <a:off x="4034490" y="1836719"/>
            <a:ext cx="1762021" cy="400110"/>
          </a:xfrm>
          <a:prstGeom prst="rect">
            <a:avLst/>
          </a:prstGeom>
          <a:noFill/>
        </p:spPr>
        <p:txBody>
          <a:bodyPr wrap="none" rtlCol="0">
            <a:spAutoFit/>
          </a:bodyPr>
          <a:lstStyle/>
          <a:p>
            <a:r>
              <a:rPr lang="en-US" altLang="ko-KR" sz="1000" b="0" dirty="0" smtClean="0"/>
              <a:t>About</a:t>
            </a:r>
            <a:r>
              <a:rPr lang="en-US" altLang="ko-KR" b="0" dirty="0" smtClean="0"/>
              <a:t>        2,000</a:t>
            </a:r>
            <a:endParaRPr lang="ko-KR" altLang="en-US" b="0" dirty="0"/>
          </a:p>
        </p:txBody>
      </p:sp>
      <p:sp>
        <p:nvSpPr>
          <p:cNvPr id="26" name="TextBox 25"/>
          <p:cNvSpPr txBox="1"/>
          <p:nvPr/>
        </p:nvSpPr>
        <p:spPr>
          <a:xfrm>
            <a:off x="4034148" y="2596842"/>
            <a:ext cx="1723549" cy="400110"/>
          </a:xfrm>
          <a:prstGeom prst="rect">
            <a:avLst/>
          </a:prstGeom>
          <a:noFill/>
        </p:spPr>
        <p:txBody>
          <a:bodyPr wrap="none" rtlCol="0">
            <a:spAutoFit/>
          </a:bodyPr>
          <a:lstStyle/>
          <a:p>
            <a:r>
              <a:rPr lang="en-US" altLang="ko-KR" sz="1000" b="0" dirty="0" smtClean="0"/>
              <a:t>About        </a:t>
            </a:r>
            <a:r>
              <a:rPr lang="en-US" altLang="ko-KR" b="0" dirty="0" smtClean="0"/>
              <a:t>  26,000</a:t>
            </a:r>
            <a:endParaRPr lang="ko-KR" altLang="en-US" b="0" dirty="0"/>
          </a:p>
        </p:txBody>
      </p:sp>
      <p:sp>
        <p:nvSpPr>
          <p:cNvPr id="27" name="TextBox 26"/>
          <p:cNvSpPr txBox="1"/>
          <p:nvPr/>
        </p:nvSpPr>
        <p:spPr>
          <a:xfrm>
            <a:off x="4042774" y="3388930"/>
            <a:ext cx="1795684" cy="400110"/>
          </a:xfrm>
          <a:prstGeom prst="rect">
            <a:avLst/>
          </a:prstGeom>
          <a:noFill/>
        </p:spPr>
        <p:txBody>
          <a:bodyPr wrap="none" rtlCol="0">
            <a:spAutoFit/>
          </a:bodyPr>
          <a:lstStyle/>
          <a:p>
            <a:r>
              <a:rPr lang="en-US" altLang="ko-KR" sz="1000" b="0" dirty="0" smtClean="0"/>
              <a:t>About</a:t>
            </a:r>
            <a:r>
              <a:rPr lang="en-US" altLang="ko-KR" b="0" dirty="0" smtClean="0"/>
              <a:t>     822,000</a:t>
            </a:r>
            <a:endParaRPr lang="ko-KR" altLang="en-US" b="0" dirty="0"/>
          </a:p>
        </p:txBody>
      </p:sp>
      <p:sp>
        <p:nvSpPr>
          <p:cNvPr id="28" name="TextBox 27"/>
          <p:cNvSpPr txBox="1"/>
          <p:nvPr/>
        </p:nvSpPr>
        <p:spPr>
          <a:xfrm>
            <a:off x="4040012" y="4253026"/>
            <a:ext cx="1726755" cy="400110"/>
          </a:xfrm>
          <a:prstGeom prst="rect">
            <a:avLst/>
          </a:prstGeom>
          <a:noFill/>
        </p:spPr>
        <p:txBody>
          <a:bodyPr wrap="none" rtlCol="0">
            <a:spAutoFit/>
          </a:bodyPr>
          <a:lstStyle/>
          <a:p>
            <a:r>
              <a:rPr lang="en-US" altLang="ko-KR" sz="1000" b="0" dirty="0" smtClean="0"/>
              <a:t>About</a:t>
            </a:r>
            <a:r>
              <a:rPr lang="en-US" altLang="ko-KR" b="0" dirty="0" smtClean="0"/>
              <a:t> 1,760,000</a:t>
            </a:r>
            <a:endParaRPr lang="ko-KR" altLang="en-US" b="0" dirty="0"/>
          </a:p>
        </p:txBody>
      </p:sp>
      <p:sp>
        <p:nvSpPr>
          <p:cNvPr id="30" name="TextBox 29"/>
          <p:cNvSpPr txBox="1"/>
          <p:nvPr/>
        </p:nvSpPr>
        <p:spPr>
          <a:xfrm>
            <a:off x="4088904" y="5589240"/>
            <a:ext cx="4979248" cy="400110"/>
          </a:xfrm>
          <a:prstGeom prst="rect">
            <a:avLst/>
          </a:prstGeom>
          <a:noFill/>
        </p:spPr>
        <p:txBody>
          <a:bodyPr wrap="none" rtlCol="0">
            <a:spAutoFit/>
          </a:bodyPr>
          <a:lstStyle/>
          <a:p>
            <a:r>
              <a:rPr lang="en-US" altLang="ko-KR" sz="1000" b="0" dirty="0" smtClean="0">
                <a:solidFill>
                  <a:srgbClr val="FF0000"/>
                </a:solidFill>
              </a:rPr>
              <a:t>Total </a:t>
            </a:r>
            <a:r>
              <a:rPr lang="en-US" altLang="ko-KR" b="0" dirty="0" smtClean="0">
                <a:solidFill>
                  <a:srgbClr val="FF0000"/>
                </a:solidFill>
              </a:rPr>
              <a:t> 2.6 Million active enterprise DB in KED</a:t>
            </a:r>
            <a:endParaRPr lang="ko-KR" altLang="en-US" b="0" dirty="0">
              <a:solidFill>
                <a:srgbClr val="FF0000"/>
              </a:solidFill>
            </a:endParaRPr>
          </a:p>
        </p:txBody>
      </p:sp>
      <p:sp>
        <p:nvSpPr>
          <p:cNvPr id="32" name="Rectangle 36"/>
          <p:cNvSpPr>
            <a:spLocks noChangeArrowheads="1"/>
          </p:cNvSpPr>
          <p:nvPr/>
        </p:nvSpPr>
        <p:spPr bwMode="auto">
          <a:xfrm>
            <a:off x="0" y="17917"/>
            <a:ext cx="9417051" cy="457200"/>
          </a:xfrm>
          <a:prstGeom prst="rect">
            <a:avLst/>
          </a:prstGeom>
          <a:noFill/>
          <a:ln w="9525">
            <a:noFill/>
            <a:miter lim="800000"/>
            <a:headEnd/>
            <a:tailEnd/>
          </a:ln>
          <a:effectLst/>
        </p:spPr>
        <p:txBody>
          <a:bodyPr anchor="ctr"/>
          <a:lstStyle>
            <a:lvl1pPr marL="342900" indent="-3429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spcBef>
                <a:spcPct val="20000"/>
              </a:spcBef>
            </a:pPr>
            <a:r>
              <a:rPr lang="en-US" altLang="ko-KR" b="0" dirty="0">
                <a:solidFill>
                  <a:srgbClr val="0000FF"/>
                </a:solidFill>
                <a:latin typeface="Arial" charset="0"/>
                <a:ea typeface="HY헤드라인M" pitchFamily="18" charset="-127"/>
              </a:rPr>
              <a:t>     </a:t>
            </a:r>
            <a:r>
              <a:rPr lang="en-US" altLang="ko-KR" dirty="0">
                <a:solidFill>
                  <a:schemeClr val="accent2"/>
                </a:solidFill>
                <a:latin typeface="Verdana" pitchFamily="34" charset="0"/>
                <a:ea typeface="HY헤드라인M" pitchFamily="18" charset="-127"/>
              </a:rPr>
              <a:t>□ </a:t>
            </a:r>
            <a:r>
              <a:rPr lang="en-US" altLang="ko-KR" dirty="0" smtClean="0">
                <a:solidFill>
                  <a:schemeClr val="accent2"/>
                </a:solidFill>
                <a:latin typeface="Verdana" pitchFamily="34" charset="0"/>
                <a:ea typeface="HY헤드라인M" pitchFamily="18" charset="-127"/>
              </a:rPr>
              <a:t>Enterprise </a:t>
            </a:r>
            <a:r>
              <a:rPr lang="en-US" altLang="ko-KR" dirty="0">
                <a:solidFill>
                  <a:schemeClr val="accent2"/>
                </a:solidFill>
                <a:latin typeface="Verdana" pitchFamily="34" charset="0"/>
                <a:ea typeface="HY헤드라인M" pitchFamily="18" charset="-127"/>
              </a:rPr>
              <a:t>Database </a:t>
            </a:r>
            <a:r>
              <a:rPr lang="en-US" altLang="ko-KR" dirty="0" smtClean="0">
                <a:solidFill>
                  <a:schemeClr val="accent2"/>
                </a:solidFill>
                <a:latin typeface="Verdana" pitchFamily="34" charset="0"/>
                <a:ea typeface="HY헤드라인M" pitchFamily="18" charset="-127"/>
              </a:rPr>
              <a:t>Structure in </a:t>
            </a:r>
            <a:r>
              <a:rPr lang="en-US" altLang="ko-KR" dirty="0" smtClean="0">
                <a:solidFill>
                  <a:srgbClr val="333399"/>
                </a:solidFill>
                <a:latin typeface="Verdana" pitchFamily="34" charset="0"/>
                <a:ea typeface="HY헤드라인M" pitchFamily="18" charset="-127"/>
              </a:rPr>
              <a:t>Korea(KED DB)</a:t>
            </a:r>
            <a:endParaRPr lang="en-US" altLang="ko-KR" dirty="0">
              <a:solidFill>
                <a:schemeClr val="accent2"/>
              </a:solidFill>
              <a:latin typeface="Verdana" pitchFamily="34" charset="0"/>
              <a:ea typeface="HY헤드라인M" pitchFamily="18" charset="-127"/>
            </a:endParaRPr>
          </a:p>
        </p:txBody>
      </p:sp>
    </p:spTree>
    <p:extLst>
      <p:ext uri="{BB962C8B-B14F-4D97-AF65-F5344CB8AC3E}">
        <p14:creationId xmlns:p14="http://schemas.microsoft.com/office/powerpoint/2010/main" val="2128724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슬라이드 번호 개체 틀 1"/>
          <p:cNvSpPr txBox="1">
            <a:spLocks noGrp="1"/>
          </p:cNvSpPr>
          <p:nvPr/>
        </p:nvSpPr>
        <p:spPr bwMode="auto">
          <a:xfrm>
            <a:off x="4521200" y="6645275"/>
            <a:ext cx="649288" cy="196850"/>
          </a:xfrm>
          <a:prstGeom prst="rect">
            <a:avLst/>
          </a:prstGeom>
          <a:noFill/>
          <a:ln>
            <a:miter lim="800000"/>
            <a:headEnd/>
            <a:tailEnd/>
          </a:ln>
        </p:spPr>
        <p:txBody>
          <a:bodyPr/>
          <a:lstStyle/>
          <a:p>
            <a:pPr>
              <a:defRPr/>
            </a:pPr>
            <a:fld id="{C334626C-C3C0-4592-8A9D-640CE4A5B891}" type="slidenum">
              <a:rPr lang="en-US" altLang="ko-KR" sz="1000">
                <a:solidFill>
                  <a:schemeClr val="bg1"/>
                </a:solidFill>
                <a:latin typeface="+mn-lt"/>
              </a:rPr>
              <a:pPr>
                <a:defRPr/>
              </a:pPr>
              <a:t>16</a:t>
            </a:fld>
            <a:endParaRPr lang="en-US" altLang="ko-KR" sz="1000">
              <a:solidFill>
                <a:schemeClr val="bg1"/>
              </a:solidFill>
              <a:latin typeface="+mn-lt"/>
            </a:endParaRPr>
          </a:p>
        </p:txBody>
      </p:sp>
      <p:sp>
        <p:nvSpPr>
          <p:cNvPr id="72707" name="Rectangle 3"/>
          <p:cNvSpPr>
            <a:spLocks noChangeArrowheads="1"/>
          </p:cNvSpPr>
          <p:nvPr/>
        </p:nvSpPr>
        <p:spPr bwMode="auto">
          <a:xfrm>
            <a:off x="520700" y="1697038"/>
            <a:ext cx="2597150" cy="3954462"/>
          </a:xfrm>
          <a:prstGeom prst="rect">
            <a:avLst/>
          </a:prstGeom>
          <a:noFill/>
          <a:ln w="15875">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Wingdings" pitchFamily="2" charset="2"/>
              <a:buNone/>
            </a:pPr>
            <a:endParaRPr lang="ko-KR" altLang="en-US" sz="1000" b="0"/>
          </a:p>
        </p:txBody>
      </p:sp>
      <p:sp>
        <p:nvSpPr>
          <p:cNvPr id="72708" name="Rectangle 4"/>
          <p:cNvSpPr>
            <a:spLocks noChangeArrowheads="1"/>
          </p:cNvSpPr>
          <p:nvPr/>
        </p:nvSpPr>
        <p:spPr bwMode="auto">
          <a:xfrm>
            <a:off x="723900" y="2006600"/>
            <a:ext cx="2235200" cy="485775"/>
          </a:xfrm>
          <a:prstGeom prst="rect">
            <a:avLst/>
          </a:prstGeom>
          <a:noFill/>
          <a:ln w="19050">
            <a:solidFill>
              <a:srgbClr val="000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Wingdings" pitchFamily="2" charset="2"/>
              <a:buNone/>
            </a:pPr>
            <a:endParaRPr lang="ko-KR" altLang="en-US" sz="1000" b="0"/>
          </a:p>
        </p:txBody>
      </p:sp>
      <p:sp>
        <p:nvSpPr>
          <p:cNvPr id="72709" name="AutoShape 5"/>
          <p:cNvSpPr>
            <a:spLocks noChangeArrowheads="1"/>
          </p:cNvSpPr>
          <p:nvPr/>
        </p:nvSpPr>
        <p:spPr bwMode="auto">
          <a:xfrm>
            <a:off x="849313" y="1871663"/>
            <a:ext cx="1931987" cy="250825"/>
          </a:xfrm>
          <a:prstGeom prst="roundRect">
            <a:avLst>
              <a:gd name="adj" fmla="val 12796"/>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0000" tIns="10800" rIns="90000" bIns="10800"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latinLnBrk="0">
              <a:spcBef>
                <a:spcPct val="50000"/>
              </a:spcBef>
            </a:pPr>
            <a:r>
              <a:rPr kumimoji="0" lang="en-US" altLang="ko-KR" sz="1200">
                <a:solidFill>
                  <a:srgbClr val="000000"/>
                </a:solidFill>
                <a:latin typeface="Arial" charset="0"/>
              </a:rPr>
              <a:t>Financial  Institutions</a:t>
            </a:r>
          </a:p>
        </p:txBody>
      </p:sp>
      <p:sp>
        <p:nvSpPr>
          <p:cNvPr id="72710" name="Text Box 6"/>
          <p:cNvSpPr txBox="1">
            <a:spLocks noChangeArrowheads="1"/>
          </p:cNvSpPr>
          <p:nvPr/>
        </p:nvSpPr>
        <p:spPr bwMode="auto">
          <a:xfrm>
            <a:off x="741363" y="2116138"/>
            <a:ext cx="23542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01600" indent="-101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latinLnBrk="0" hangingPunct="1">
              <a:lnSpc>
                <a:spcPct val="150000"/>
              </a:lnSpc>
              <a:spcBef>
                <a:spcPct val="20000"/>
              </a:spcBef>
              <a:buClr>
                <a:srgbClr val="000066"/>
              </a:buClr>
              <a:buFontTx/>
              <a:buChar char="•"/>
            </a:pPr>
            <a:r>
              <a:rPr kumimoji="0" lang="en-US" altLang="ko-KR" sz="1000" b="0">
                <a:solidFill>
                  <a:srgbClr val="000000"/>
                </a:solidFill>
                <a:latin typeface="Arial" charset="0"/>
              </a:rPr>
              <a:t>Bank, Guarantee, Card/Capital, etc.</a:t>
            </a:r>
          </a:p>
        </p:txBody>
      </p:sp>
      <p:sp>
        <p:nvSpPr>
          <p:cNvPr id="72711" name="Rectangle 7"/>
          <p:cNvSpPr>
            <a:spLocks noChangeArrowheads="1"/>
          </p:cNvSpPr>
          <p:nvPr/>
        </p:nvSpPr>
        <p:spPr bwMode="auto">
          <a:xfrm>
            <a:off x="714375" y="2741613"/>
            <a:ext cx="2235200" cy="485775"/>
          </a:xfrm>
          <a:prstGeom prst="rect">
            <a:avLst/>
          </a:prstGeom>
          <a:noFill/>
          <a:ln w="19050">
            <a:solidFill>
              <a:srgbClr val="000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Wingdings" pitchFamily="2" charset="2"/>
              <a:buNone/>
            </a:pPr>
            <a:endParaRPr lang="ko-KR" altLang="en-US" sz="1000" b="0"/>
          </a:p>
        </p:txBody>
      </p:sp>
      <p:sp>
        <p:nvSpPr>
          <p:cNvPr id="72712" name="AutoShape 8"/>
          <p:cNvSpPr>
            <a:spLocks noChangeArrowheads="1"/>
          </p:cNvSpPr>
          <p:nvPr/>
        </p:nvSpPr>
        <p:spPr bwMode="auto">
          <a:xfrm>
            <a:off x="849313" y="2606675"/>
            <a:ext cx="1889125" cy="250825"/>
          </a:xfrm>
          <a:prstGeom prst="roundRect">
            <a:avLst>
              <a:gd name="adj" fmla="val 12796"/>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0000" tIns="10800" rIns="90000" bIns="10800"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latinLnBrk="0">
              <a:spcBef>
                <a:spcPct val="50000"/>
              </a:spcBef>
            </a:pPr>
            <a:r>
              <a:rPr kumimoji="0" lang="en-US" altLang="ko-KR" sz="1200">
                <a:solidFill>
                  <a:srgbClr val="000000"/>
                </a:solidFill>
                <a:latin typeface="Arial" charset="0"/>
              </a:rPr>
              <a:t>Public Institutions</a:t>
            </a:r>
          </a:p>
        </p:txBody>
      </p:sp>
      <p:sp>
        <p:nvSpPr>
          <p:cNvPr id="72713" name="Text Box 9"/>
          <p:cNvSpPr txBox="1">
            <a:spLocks noChangeArrowheads="1"/>
          </p:cNvSpPr>
          <p:nvPr/>
        </p:nvSpPr>
        <p:spPr bwMode="auto">
          <a:xfrm>
            <a:off x="754063" y="2851150"/>
            <a:ext cx="21748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01600" indent="-101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latinLnBrk="0" hangingPunct="1">
              <a:lnSpc>
                <a:spcPct val="150000"/>
              </a:lnSpc>
              <a:spcBef>
                <a:spcPct val="20000"/>
              </a:spcBef>
              <a:buClr>
                <a:srgbClr val="000066"/>
              </a:buClr>
              <a:buFontTx/>
              <a:buChar char="•"/>
            </a:pPr>
            <a:r>
              <a:rPr kumimoji="0" lang="en-US" altLang="ko-KR" sz="1000" b="0" dirty="0">
                <a:solidFill>
                  <a:srgbClr val="000000"/>
                </a:solidFill>
                <a:latin typeface="Arial" charset="0"/>
              </a:rPr>
              <a:t>FSS, NTS, </a:t>
            </a:r>
            <a:r>
              <a:rPr kumimoji="0" lang="en-US" altLang="ko-KR" sz="1000" b="0" dirty="0" smtClean="0">
                <a:solidFill>
                  <a:srgbClr val="000000"/>
                </a:solidFill>
                <a:latin typeface="Arial" charset="0"/>
              </a:rPr>
              <a:t>Prime Court </a:t>
            </a:r>
            <a:r>
              <a:rPr kumimoji="0" lang="en-US" altLang="ko-KR" sz="1000" b="0" dirty="0">
                <a:solidFill>
                  <a:srgbClr val="000000"/>
                </a:solidFill>
                <a:latin typeface="Arial" charset="0"/>
              </a:rPr>
              <a:t>etc.</a:t>
            </a:r>
          </a:p>
        </p:txBody>
      </p:sp>
      <p:sp>
        <p:nvSpPr>
          <p:cNvPr id="72714" name="Rectangle 10"/>
          <p:cNvSpPr>
            <a:spLocks noChangeArrowheads="1"/>
          </p:cNvSpPr>
          <p:nvPr/>
        </p:nvSpPr>
        <p:spPr bwMode="auto">
          <a:xfrm>
            <a:off x="715963" y="3498850"/>
            <a:ext cx="2235200" cy="485775"/>
          </a:xfrm>
          <a:prstGeom prst="rect">
            <a:avLst/>
          </a:prstGeom>
          <a:noFill/>
          <a:ln w="19050">
            <a:solidFill>
              <a:srgbClr val="000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Wingdings" pitchFamily="2" charset="2"/>
              <a:buNone/>
            </a:pPr>
            <a:endParaRPr lang="ko-KR" altLang="en-US" sz="1000" b="0"/>
          </a:p>
        </p:txBody>
      </p:sp>
      <p:sp>
        <p:nvSpPr>
          <p:cNvPr id="72715" name="AutoShape 11"/>
          <p:cNvSpPr>
            <a:spLocks noChangeArrowheads="1"/>
          </p:cNvSpPr>
          <p:nvPr/>
        </p:nvSpPr>
        <p:spPr bwMode="auto">
          <a:xfrm>
            <a:off x="849313" y="3363913"/>
            <a:ext cx="2039937" cy="250825"/>
          </a:xfrm>
          <a:prstGeom prst="roundRect">
            <a:avLst>
              <a:gd name="adj" fmla="val 12796"/>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0000" tIns="10800" rIns="90000" bIns="10800"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latinLnBrk="0">
              <a:spcBef>
                <a:spcPct val="50000"/>
              </a:spcBef>
            </a:pPr>
            <a:r>
              <a:rPr kumimoji="0" lang="en-US" altLang="ko-KR" sz="1200">
                <a:solidFill>
                  <a:srgbClr val="000000"/>
                </a:solidFill>
                <a:latin typeface="Arial" charset="0"/>
              </a:rPr>
              <a:t>Public Credit Registry</a:t>
            </a:r>
          </a:p>
        </p:txBody>
      </p:sp>
      <p:sp>
        <p:nvSpPr>
          <p:cNvPr id="72716" name="Text Box 12"/>
          <p:cNvSpPr txBox="1">
            <a:spLocks noChangeArrowheads="1"/>
          </p:cNvSpPr>
          <p:nvPr/>
        </p:nvSpPr>
        <p:spPr bwMode="auto">
          <a:xfrm>
            <a:off x="755650" y="3608388"/>
            <a:ext cx="21748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01600" indent="-101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latinLnBrk="0" hangingPunct="1">
              <a:lnSpc>
                <a:spcPct val="150000"/>
              </a:lnSpc>
              <a:spcBef>
                <a:spcPct val="20000"/>
              </a:spcBef>
              <a:buClr>
                <a:srgbClr val="000066"/>
              </a:buClr>
              <a:buFontTx/>
              <a:buChar char="•"/>
            </a:pPr>
            <a:r>
              <a:rPr kumimoji="0" lang="en-US" altLang="ko-KR" sz="1000" b="0">
                <a:solidFill>
                  <a:srgbClr val="000000"/>
                </a:solidFill>
                <a:latin typeface="Arial" charset="0"/>
              </a:rPr>
              <a:t>KFB</a:t>
            </a:r>
          </a:p>
        </p:txBody>
      </p:sp>
      <p:sp>
        <p:nvSpPr>
          <p:cNvPr id="72717" name="Rectangle 13"/>
          <p:cNvSpPr>
            <a:spLocks noChangeArrowheads="1"/>
          </p:cNvSpPr>
          <p:nvPr/>
        </p:nvSpPr>
        <p:spPr bwMode="auto">
          <a:xfrm>
            <a:off x="717550" y="4989513"/>
            <a:ext cx="2235200" cy="485775"/>
          </a:xfrm>
          <a:prstGeom prst="rect">
            <a:avLst/>
          </a:prstGeom>
          <a:noFill/>
          <a:ln w="19050">
            <a:solidFill>
              <a:srgbClr val="000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Wingdings" pitchFamily="2" charset="2"/>
              <a:buNone/>
            </a:pPr>
            <a:endParaRPr lang="ko-KR" altLang="en-US" sz="1000" b="0"/>
          </a:p>
        </p:txBody>
      </p:sp>
      <p:sp>
        <p:nvSpPr>
          <p:cNvPr id="72718" name="AutoShape 14"/>
          <p:cNvSpPr>
            <a:spLocks noChangeArrowheads="1"/>
          </p:cNvSpPr>
          <p:nvPr/>
        </p:nvSpPr>
        <p:spPr bwMode="auto">
          <a:xfrm>
            <a:off x="714375" y="4854575"/>
            <a:ext cx="2174875" cy="250825"/>
          </a:xfrm>
          <a:prstGeom prst="roundRect">
            <a:avLst>
              <a:gd name="adj" fmla="val 12796"/>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0000" tIns="10800" rIns="90000" bIns="10800"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latinLnBrk="0">
              <a:spcBef>
                <a:spcPct val="50000"/>
              </a:spcBef>
            </a:pPr>
            <a:r>
              <a:rPr kumimoji="0" lang="en-US" altLang="ko-KR" sz="1200">
                <a:solidFill>
                  <a:srgbClr val="000000"/>
                </a:solidFill>
                <a:latin typeface="Arial" charset="0"/>
              </a:rPr>
              <a:t>DB distribution company</a:t>
            </a:r>
          </a:p>
        </p:txBody>
      </p:sp>
      <p:sp>
        <p:nvSpPr>
          <p:cNvPr id="72719" name="Text Box 15"/>
          <p:cNvSpPr txBox="1">
            <a:spLocks noChangeArrowheads="1"/>
          </p:cNvSpPr>
          <p:nvPr/>
        </p:nvSpPr>
        <p:spPr bwMode="auto">
          <a:xfrm>
            <a:off x="757238" y="5099050"/>
            <a:ext cx="21748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01600" indent="-101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latinLnBrk="0" hangingPunct="1">
              <a:lnSpc>
                <a:spcPct val="150000"/>
              </a:lnSpc>
              <a:spcBef>
                <a:spcPct val="20000"/>
              </a:spcBef>
              <a:buClr>
                <a:srgbClr val="000066"/>
              </a:buClr>
              <a:buFontTx/>
              <a:buChar char="•"/>
            </a:pPr>
            <a:r>
              <a:rPr kumimoji="0" lang="en-US" altLang="ko-KR" sz="1000" b="0">
                <a:solidFill>
                  <a:srgbClr val="000000"/>
                </a:solidFill>
                <a:latin typeface="Arial" charset="0"/>
              </a:rPr>
              <a:t>Newspaper, etc.</a:t>
            </a:r>
          </a:p>
        </p:txBody>
      </p:sp>
      <p:sp>
        <p:nvSpPr>
          <p:cNvPr id="72720" name="Rectangle 16"/>
          <p:cNvSpPr>
            <a:spLocks noChangeArrowheads="1"/>
          </p:cNvSpPr>
          <p:nvPr/>
        </p:nvSpPr>
        <p:spPr bwMode="auto">
          <a:xfrm>
            <a:off x="719138" y="4246563"/>
            <a:ext cx="2235200" cy="485775"/>
          </a:xfrm>
          <a:prstGeom prst="rect">
            <a:avLst/>
          </a:prstGeom>
          <a:noFill/>
          <a:ln w="19050">
            <a:solidFill>
              <a:srgbClr val="000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Wingdings" pitchFamily="2" charset="2"/>
              <a:buNone/>
            </a:pPr>
            <a:endParaRPr lang="ko-KR" altLang="en-US" sz="1000" b="0"/>
          </a:p>
        </p:txBody>
      </p:sp>
      <p:sp>
        <p:nvSpPr>
          <p:cNvPr id="72721" name="AutoShape 17"/>
          <p:cNvSpPr>
            <a:spLocks noChangeArrowheads="1"/>
          </p:cNvSpPr>
          <p:nvPr/>
        </p:nvSpPr>
        <p:spPr bwMode="auto">
          <a:xfrm>
            <a:off x="849313" y="4100513"/>
            <a:ext cx="1889125" cy="250825"/>
          </a:xfrm>
          <a:prstGeom prst="roundRect">
            <a:avLst>
              <a:gd name="adj" fmla="val 12796"/>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0000" tIns="10800" rIns="90000" bIns="10800"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latinLnBrk="0">
              <a:spcBef>
                <a:spcPct val="50000"/>
              </a:spcBef>
            </a:pPr>
            <a:r>
              <a:rPr kumimoji="0" lang="en-US" altLang="ko-KR" sz="1200">
                <a:solidFill>
                  <a:srgbClr val="000000"/>
                </a:solidFill>
                <a:latin typeface="Arial" charset="0"/>
              </a:rPr>
              <a:t>Private Company</a:t>
            </a:r>
          </a:p>
        </p:txBody>
      </p:sp>
      <p:sp>
        <p:nvSpPr>
          <p:cNvPr id="72722" name="Text Box 18"/>
          <p:cNvSpPr txBox="1">
            <a:spLocks noChangeArrowheads="1"/>
          </p:cNvSpPr>
          <p:nvPr/>
        </p:nvSpPr>
        <p:spPr bwMode="auto">
          <a:xfrm>
            <a:off x="714375" y="4305300"/>
            <a:ext cx="21748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01600" indent="-101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latinLnBrk="0" hangingPunct="1">
              <a:lnSpc>
                <a:spcPct val="150000"/>
              </a:lnSpc>
              <a:spcBef>
                <a:spcPct val="20000"/>
              </a:spcBef>
              <a:buClr>
                <a:srgbClr val="000066"/>
              </a:buClr>
              <a:buFontTx/>
              <a:buChar char="•"/>
            </a:pPr>
            <a:r>
              <a:rPr kumimoji="0" lang="en-US" altLang="ko-KR" sz="1000" b="0">
                <a:solidFill>
                  <a:srgbClr val="000000"/>
                </a:solidFill>
                <a:latin typeface="Arial" charset="0"/>
              </a:rPr>
              <a:t>Large company, SME, etc.</a:t>
            </a:r>
          </a:p>
        </p:txBody>
      </p:sp>
      <p:sp>
        <p:nvSpPr>
          <p:cNvPr id="72723" name="AutoShape 19"/>
          <p:cNvSpPr>
            <a:spLocks noChangeArrowheads="1"/>
          </p:cNvSpPr>
          <p:nvPr/>
        </p:nvSpPr>
        <p:spPr bwMode="auto">
          <a:xfrm>
            <a:off x="4068763" y="2451100"/>
            <a:ext cx="2457450" cy="2652713"/>
          </a:xfrm>
          <a:prstGeom prst="homePlate">
            <a:avLst>
              <a:gd name="adj" fmla="val 12769"/>
            </a:avLst>
          </a:prstGeom>
          <a:gradFill rotWithShape="1">
            <a:gsLst>
              <a:gs pos="0">
                <a:srgbClr val="DDDDDD"/>
              </a:gs>
              <a:gs pos="100000">
                <a:srgbClr val="BFBFBF"/>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Wingdings" pitchFamily="2" charset="2"/>
              <a:buNone/>
            </a:pPr>
            <a:endParaRPr lang="ko-KR" altLang="en-US" sz="1000" b="0"/>
          </a:p>
        </p:txBody>
      </p:sp>
      <p:sp>
        <p:nvSpPr>
          <p:cNvPr id="72724" name="AutoShape 20"/>
          <p:cNvSpPr>
            <a:spLocks noChangeArrowheads="1"/>
          </p:cNvSpPr>
          <p:nvPr/>
        </p:nvSpPr>
        <p:spPr bwMode="auto">
          <a:xfrm>
            <a:off x="4294188" y="3151188"/>
            <a:ext cx="1887537" cy="333375"/>
          </a:xfrm>
          <a:prstGeom prst="bevel">
            <a:avLst>
              <a:gd name="adj" fmla="val 2481"/>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bIns="82800" anchor="ctr"/>
          <a:lstStyle>
            <a:lvl1pPr marL="95250" indent="-9525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buClr>
                <a:schemeClr val="accent2"/>
              </a:buClr>
              <a:buFont typeface="Wingdings" pitchFamily="2" charset="2"/>
              <a:buNone/>
            </a:pPr>
            <a:r>
              <a:rPr kumimoji="0" lang="en-US" altLang="ko-KR" sz="1400" dirty="0" smtClean="0">
                <a:solidFill>
                  <a:srgbClr val="0000CC"/>
                </a:solidFill>
                <a:latin typeface="Arial" charset="0"/>
              </a:rPr>
              <a:t>In House </a:t>
            </a:r>
          </a:p>
          <a:p>
            <a:pPr algn="ctr" eaLnBrk="1" hangingPunct="1">
              <a:buClr>
                <a:schemeClr val="accent2"/>
              </a:buClr>
              <a:buFont typeface="Wingdings" pitchFamily="2" charset="2"/>
              <a:buNone/>
            </a:pPr>
            <a:r>
              <a:rPr kumimoji="0" lang="en-US" altLang="ko-KR" sz="1400" dirty="0" smtClean="0">
                <a:solidFill>
                  <a:srgbClr val="0000CC"/>
                </a:solidFill>
                <a:latin typeface="Arial" charset="0"/>
              </a:rPr>
              <a:t>Data Collection</a:t>
            </a:r>
            <a:endParaRPr kumimoji="0" lang="en-US" altLang="ko-KR" sz="1400" dirty="0">
              <a:solidFill>
                <a:srgbClr val="0000CC"/>
              </a:solidFill>
              <a:latin typeface="Arial" charset="0"/>
            </a:endParaRPr>
          </a:p>
        </p:txBody>
      </p:sp>
      <p:sp>
        <p:nvSpPr>
          <p:cNvPr id="72725" name="AutoShape 21"/>
          <p:cNvSpPr>
            <a:spLocks noChangeArrowheads="1"/>
          </p:cNvSpPr>
          <p:nvPr/>
        </p:nvSpPr>
        <p:spPr bwMode="auto">
          <a:xfrm>
            <a:off x="4286250" y="2654300"/>
            <a:ext cx="1887538" cy="333375"/>
          </a:xfrm>
          <a:prstGeom prst="bevel">
            <a:avLst>
              <a:gd name="adj" fmla="val 2481"/>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bIns="82800" anchor="ctr"/>
          <a:lstStyle>
            <a:lvl1pPr marL="95250" indent="-9525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120000"/>
              </a:lnSpc>
              <a:buClr>
                <a:schemeClr val="accent2"/>
              </a:buClr>
              <a:buFont typeface="Wingdings" pitchFamily="2" charset="2"/>
              <a:buNone/>
            </a:pPr>
            <a:r>
              <a:rPr kumimoji="0" lang="en-US" altLang="ko-KR" sz="1400">
                <a:solidFill>
                  <a:srgbClr val="0000CC"/>
                </a:solidFill>
                <a:latin typeface="Arial" charset="0"/>
              </a:rPr>
              <a:t>Credit Investigation</a:t>
            </a:r>
          </a:p>
        </p:txBody>
      </p:sp>
      <p:sp>
        <p:nvSpPr>
          <p:cNvPr id="72726" name="AutoShape 22"/>
          <p:cNvSpPr>
            <a:spLocks noChangeArrowheads="1"/>
          </p:cNvSpPr>
          <p:nvPr/>
        </p:nvSpPr>
        <p:spPr bwMode="auto">
          <a:xfrm>
            <a:off x="4286250" y="3646488"/>
            <a:ext cx="1887538" cy="333375"/>
          </a:xfrm>
          <a:prstGeom prst="bevel">
            <a:avLst>
              <a:gd name="adj" fmla="val 2481"/>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bIns="82800" anchor="ctr"/>
          <a:lstStyle>
            <a:lvl1pPr marL="95250" indent="-9525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120000"/>
              </a:lnSpc>
              <a:buClr>
                <a:schemeClr val="accent2"/>
              </a:buClr>
              <a:buFont typeface="Wingdings" pitchFamily="2" charset="2"/>
              <a:buNone/>
            </a:pPr>
            <a:r>
              <a:rPr kumimoji="0" lang="en-US" altLang="ko-KR" sz="1400" dirty="0">
                <a:solidFill>
                  <a:srgbClr val="FF0000"/>
                </a:solidFill>
                <a:latin typeface="Arial" charset="0"/>
              </a:rPr>
              <a:t>DB </a:t>
            </a:r>
            <a:r>
              <a:rPr kumimoji="0" lang="en-US" altLang="ko-KR" sz="1400" dirty="0" smtClean="0">
                <a:solidFill>
                  <a:srgbClr val="FF0000"/>
                </a:solidFill>
                <a:latin typeface="Arial" charset="0"/>
              </a:rPr>
              <a:t>Pooling(Sharing)</a:t>
            </a:r>
            <a:endParaRPr kumimoji="0" lang="en-US" altLang="ko-KR" sz="1400" dirty="0">
              <a:solidFill>
                <a:srgbClr val="FF0000"/>
              </a:solidFill>
              <a:latin typeface="Arial" charset="0"/>
            </a:endParaRPr>
          </a:p>
        </p:txBody>
      </p:sp>
      <p:sp>
        <p:nvSpPr>
          <p:cNvPr id="72727" name="AutoShape 23"/>
          <p:cNvSpPr>
            <a:spLocks noChangeArrowheads="1"/>
          </p:cNvSpPr>
          <p:nvPr/>
        </p:nvSpPr>
        <p:spPr bwMode="auto">
          <a:xfrm>
            <a:off x="4292600" y="4627563"/>
            <a:ext cx="1887538" cy="333375"/>
          </a:xfrm>
          <a:prstGeom prst="bevel">
            <a:avLst>
              <a:gd name="adj" fmla="val 2481"/>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bIns="82800" anchor="ctr"/>
          <a:lstStyle>
            <a:lvl1pPr marL="95250" indent="-9525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120000"/>
              </a:lnSpc>
              <a:buClr>
                <a:schemeClr val="accent2"/>
              </a:buClr>
              <a:buFont typeface="Wingdings" pitchFamily="2" charset="2"/>
              <a:buNone/>
            </a:pPr>
            <a:r>
              <a:rPr kumimoji="0" lang="en-US" altLang="ko-KR" sz="1400">
                <a:solidFill>
                  <a:srgbClr val="0000CC"/>
                </a:solidFill>
                <a:latin typeface="Arial" charset="0"/>
              </a:rPr>
              <a:t>DB Purchase</a:t>
            </a:r>
          </a:p>
        </p:txBody>
      </p:sp>
      <p:sp>
        <p:nvSpPr>
          <p:cNvPr id="72728" name="Rectangle 24"/>
          <p:cNvSpPr>
            <a:spLocks noChangeArrowheads="1"/>
          </p:cNvSpPr>
          <p:nvPr/>
        </p:nvSpPr>
        <p:spPr bwMode="auto">
          <a:xfrm>
            <a:off x="6526213" y="1017588"/>
            <a:ext cx="2581275" cy="596900"/>
          </a:xfrm>
          <a:prstGeom prst="rect">
            <a:avLst/>
          </a:prstGeom>
          <a:solidFill>
            <a:srgbClr val="666699"/>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r>
              <a:rPr lang="en-US" altLang="ko-KR" sz="1400" dirty="0" smtClean="0">
                <a:solidFill>
                  <a:schemeClr val="bg1"/>
                </a:solidFill>
                <a:latin typeface="Arial" charset="0"/>
                <a:ea typeface="HY울릉도M" pitchFamily="18" charset="-127"/>
              </a:rPr>
              <a:t>SMEs’  </a:t>
            </a:r>
            <a:r>
              <a:rPr lang="en-US" altLang="ko-KR" sz="1400" dirty="0">
                <a:solidFill>
                  <a:schemeClr val="bg1"/>
                </a:solidFill>
                <a:latin typeface="Arial" charset="0"/>
                <a:ea typeface="HY울릉도M" pitchFamily="18" charset="-127"/>
              </a:rPr>
              <a:t>DB Pool</a:t>
            </a:r>
          </a:p>
        </p:txBody>
      </p:sp>
      <p:sp>
        <p:nvSpPr>
          <p:cNvPr id="72729" name="AutoShape 26"/>
          <p:cNvSpPr>
            <a:spLocks noChangeArrowheads="1"/>
          </p:cNvSpPr>
          <p:nvPr/>
        </p:nvSpPr>
        <p:spPr bwMode="auto">
          <a:xfrm>
            <a:off x="3729038" y="1871663"/>
            <a:ext cx="2797175" cy="501650"/>
          </a:xfrm>
          <a:prstGeom prst="roundRect">
            <a:avLst>
              <a:gd name="adj" fmla="val 12796"/>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0000" tIns="10800" rIns="90000" bIns="10800"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latinLnBrk="0">
              <a:spcBef>
                <a:spcPct val="50000"/>
              </a:spcBef>
            </a:pPr>
            <a:r>
              <a:rPr kumimoji="0" lang="en-US" altLang="ko-KR" sz="1800">
                <a:solidFill>
                  <a:srgbClr val="000000"/>
                </a:solidFill>
                <a:latin typeface="Arial" charset="0"/>
              </a:rPr>
              <a:t>[ Collection method ]</a:t>
            </a:r>
          </a:p>
        </p:txBody>
      </p:sp>
      <p:sp>
        <p:nvSpPr>
          <p:cNvPr id="72730" name="Rectangle 27"/>
          <p:cNvSpPr>
            <a:spLocks noChangeArrowheads="1"/>
          </p:cNvSpPr>
          <p:nvPr/>
        </p:nvSpPr>
        <p:spPr bwMode="auto">
          <a:xfrm>
            <a:off x="520701" y="1017588"/>
            <a:ext cx="2597150" cy="574675"/>
          </a:xfrm>
          <a:prstGeom prst="rect">
            <a:avLst/>
          </a:prstGeom>
          <a:solidFill>
            <a:srgbClr val="666699"/>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r>
              <a:rPr lang="en-US" altLang="ko-KR" sz="1400">
                <a:solidFill>
                  <a:schemeClr val="bg1"/>
                </a:solidFill>
                <a:latin typeface="Arial" charset="0"/>
                <a:ea typeface="HY울릉도M" pitchFamily="18" charset="-127"/>
              </a:rPr>
              <a:t>DB Sources</a:t>
            </a:r>
          </a:p>
        </p:txBody>
      </p:sp>
      <p:cxnSp>
        <p:nvCxnSpPr>
          <p:cNvPr id="72731" name="AutoShape 28"/>
          <p:cNvCxnSpPr>
            <a:cxnSpLocks noChangeShapeType="1"/>
            <a:stCxn id="72710" idx="3"/>
            <a:endCxn id="72726" idx="4"/>
          </p:cNvCxnSpPr>
          <p:nvPr/>
        </p:nvCxnSpPr>
        <p:spPr bwMode="gray">
          <a:xfrm>
            <a:off x="3095625" y="2263775"/>
            <a:ext cx="1190625" cy="1549400"/>
          </a:xfrm>
          <a:prstGeom prst="straightConnector1">
            <a:avLst/>
          </a:prstGeom>
          <a:noFill/>
          <a:ln w="12700">
            <a:solidFill>
              <a:srgbClr val="333399"/>
            </a:solidFill>
            <a:round/>
            <a:headEnd/>
            <a:tailEnd type="stealth" w="med" len="sm"/>
          </a:ln>
          <a:extLst>
            <a:ext uri="{909E8E84-426E-40DD-AFC4-6F175D3DCCD1}">
              <a14:hiddenFill xmlns:a14="http://schemas.microsoft.com/office/drawing/2010/main">
                <a:noFill/>
              </a14:hiddenFill>
            </a:ext>
          </a:extLst>
        </p:spPr>
      </p:cxnSp>
      <p:cxnSp>
        <p:nvCxnSpPr>
          <p:cNvPr id="72732" name="AutoShape 29"/>
          <p:cNvCxnSpPr>
            <a:cxnSpLocks noChangeShapeType="1"/>
            <a:stCxn id="72716" idx="3"/>
            <a:endCxn id="72727" idx="5"/>
          </p:cNvCxnSpPr>
          <p:nvPr/>
        </p:nvCxnSpPr>
        <p:spPr bwMode="gray">
          <a:xfrm>
            <a:off x="2930525" y="3770313"/>
            <a:ext cx="1370013" cy="1023937"/>
          </a:xfrm>
          <a:prstGeom prst="straightConnector1">
            <a:avLst/>
          </a:prstGeom>
          <a:noFill/>
          <a:ln w="12700">
            <a:solidFill>
              <a:srgbClr val="99CC00"/>
            </a:solidFill>
            <a:round/>
            <a:headEnd/>
            <a:tailEnd type="stealth" w="med" len="sm"/>
          </a:ln>
          <a:extLst>
            <a:ext uri="{909E8E84-426E-40DD-AFC4-6F175D3DCCD1}">
              <a14:hiddenFill xmlns:a14="http://schemas.microsoft.com/office/drawing/2010/main">
                <a:noFill/>
              </a14:hiddenFill>
            </a:ext>
          </a:extLst>
        </p:spPr>
      </p:cxnSp>
      <p:cxnSp>
        <p:nvCxnSpPr>
          <p:cNvPr id="72733" name="AutoShape 30"/>
          <p:cNvCxnSpPr>
            <a:cxnSpLocks noChangeShapeType="1"/>
            <a:stCxn id="72720" idx="3"/>
            <a:endCxn id="72725" idx="5"/>
          </p:cNvCxnSpPr>
          <p:nvPr/>
        </p:nvCxnSpPr>
        <p:spPr bwMode="gray">
          <a:xfrm flipV="1">
            <a:off x="2963863" y="2820988"/>
            <a:ext cx="1330325" cy="1668462"/>
          </a:xfrm>
          <a:prstGeom prst="straightConnector1">
            <a:avLst/>
          </a:prstGeom>
          <a:noFill/>
          <a:ln w="12700">
            <a:solidFill>
              <a:srgbClr val="FF6600"/>
            </a:solidFill>
            <a:round/>
            <a:headEnd/>
            <a:tailEnd type="stealth" w="med" len="sm"/>
          </a:ln>
          <a:extLst>
            <a:ext uri="{909E8E84-426E-40DD-AFC4-6F175D3DCCD1}">
              <a14:hiddenFill xmlns:a14="http://schemas.microsoft.com/office/drawing/2010/main">
                <a:noFill/>
              </a14:hiddenFill>
            </a:ext>
          </a:extLst>
        </p:spPr>
      </p:cxnSp>
      <p:cxnSp>
        <p:nvCxnSpPr>
          <p:cNvPr id="72734" name="AutoShape 31"/>
          <p:cNvCxnSpPr>
            <a:cxnSpLocks noChangeShapeType="1"/>
            <a:stCxn id="72720" idx="3"/>
            <a:endCxn id="72724" idx="5"/>
          </p:cNvCxnSpPr>
          <p:nvPr/>
        </p:nvCxnSpPr>
        <p:spPr bwMode="gray">
          <a:xfrm flipV="1">
            <a:off x="2963863" y="3317875"/>
            <a:ext cx="1338262" cy="1171575"/>
          </a:xfrm>
          <a:prstGeom prst="straightConnector1">
            <a:avLst/>
          </a:prstGeom>
          <a:noFill/>
          <a:ln w="12700">
            <a:solidFill>
              <a:srgbClr val="993300"/>
            </a:solidFill>
            <a:round/>
            <a:headEnd/>
            <a:tailEnd type="stealth" w="med" len="sm"/>
          </a:ln>
          <a:extLst>
            <a:ext uri="{909E8E84-426E-40DD-AFC4-6F175D3DCCD1}">
              <a14:hiddenFill xmlns:a14="http://schemas.microsoft.com/office/drawing/2010/main">
                <a:noFill/>
              </a14:hiddenFill>
            </a:ext>
          </a:extLst>
        </p:spPr>
      </p:cxnSp>
      <p:cxnSp>
        <p:nvCxnSpPr>
          <p:cNvPr id="72735" name="AutoShape 32"/>
          <p:cNvCxnSpPr>
            <a:cxnSpLocks noChangeShapeType="1"/>
            <a:stCxn id="72719" idx="3"/>
            <a:endCxn id="72727" idx="5"/>
          </p:cNvCxnSpPr>
          <p:nvPr/>
        </p:nvCxnSpPr>
        <p:spPr bwMode="gray">
          <a:xfrm flipV="1">
            <a:off x="2932113" y="4794250"/>
            <a:ext cx="1368425" cy="465138"/>
          </a:xfrm>
          <a:prstGeom prst="straightConnector1">
            <a:avLst/>
          </a:prstGeom>
          <a:noFill/>
          <a:ln w="12700">
            <a:solidFill>
              <a:srgbClr val="99CC00"/>
            </a:solidFill>
            <a:round/>
            <a:headEnd/>
            <a:tailEnd type="stealth" w="med" len="sm"/>
          </a:ln>
          <a:extLst>
            <a:ext uri="{909E8E84-426E-40DD-AFC4-6F175D3DCCD1}">
              <a14:hiddenFill xmlns:a14="http://schemas.microsoft.com/office/drawing/2010/main">
                <a:noFill/>
              </a14:hiddenFill>
            </a:ext>
          </a:extLst>
        </p:spPr>
      </p:cxnSp>
      <p:cxnSp>
        <p:nvCxnSpPr>
          <p:cNvPr id="72736" name="AutoShape 56"/>
          <p:cNvCxnSpPr>
            <a:cxnSpLocks noChangeShapeType="1"/>
            <a:stCxn id="72713" idx="3"/>
            <a:endCxn id="72724" idx="4"/>
          </p:cNvCxnSpPr>
          <p:nvPr/>
        </p:nvCxnSpPr>
        <p:spPr bwMode="gray">
          <a:xfrm>
            <a:off x="2928938" y="3012733"/>
            <a:ext cx="1365250" cy="305143"/>
          </a:xfrm>
          <a:prstGeom prst="straightConnector1">
            <a:avLst/>
          </a:prstGeom>
          <a:noFill/>
          <a:ln w="12700">
            <a:solidFill>
              <a:srgbClr val="993300"/>
            </a:solidFill>
            <a:round/>
            <a:headEnd/>
            <a:tailEnd type="stealth" w="med" len="sm"/>
          </a:ln>
          <a:extLst>
            <a:ext uri="{909E8E84-426E-40DD-AFC4-6F175D3DCCD1}">
              <a14:hiddenFill xmlns:a14="http://schemas.microsoft.com/office/drawing/2010/main">
                <a:noFill/>
              </a14:hiddenFill>
            </a:ext>
          </a:extLst>
        </p:spPr>
      </p:cxnSp>
      <p:sp>
        <p:nvSpPr>
          <p:cNvPr id="72737" name="AutoShape 57"/>
          <p:cNvSpPr>
            <a:spLocks noChangeArrowheads="1"/>
          </p:cNvSpPr>
          <p:nvPr/>
        </p:nvSpPr>
        <p:spPr bwMode="auto">
          <a:xfrm>
            <a:off x="4298950" y="4100513"/>
            <a:ext cx="1887538" cy="381000"/>
          </a:xfrm>
          <a:prstGeom prst="bevel">
            <a:avLst>
              <a:gd name="adj" fmla="val 2481"/>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bIns="82800" anchor="ctr"/>
          <a:lstStyle>
            <a:lvl1pPr marL="95250" indent="-9525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120000"/>
              </a:lnSpc>
              <a:buClr>
                <a:schemeClr val="accent2"/>
              </a:buClr>
              <a:buFont typeface="Wingdings" pitchFamily="2" charset="2"/>
              <a:buNone/>
            </a:pPr>
            <a:r>
              <a:rPr kumimoji="0" lang="en-US" altLang="ko-KR" sz="1400" dirty="0">
                <a:solidFill>
                  <a:srgbClr val="FF0000"/>
                </a:solidFill>
                <a:latin typeface="Arial" charset="0"/>
              </a:rPr>
              <a:t>Data </a:t>
            </a:r>
            <a:r>
              <a:rPr kumimoji="0" lang="en-US" altLang="ko-KR" sz="1400" dirty="0" smtClean="0">
                <a:solidFill>
                  <a:srgbClr val="FF0000"/>
                </a:solidFill>
                <a:latin typeface="Arial" charset="0"/>
              </a:rPr>
              <a:t>Entry Service </a:t>
            </a:r>
            <a:endParaRPr kumimoji="0" lang="en-US" altLang="ko-KR" sz="1400" dirty="0">
              <a:solidFill>
                <a:srgbClr val="FF0000"/>
              </a:solidFill>
              <a:latin typeface="Arial" charset="0"/>
            </a:endParaRPr>
          </a:p>
        </p:txBody>
      </p:sp>
      <p:cxnSp>
        <p:nvCxnSpPr>
          <p:cNvPr id="72738" name="AutoShape 58"/>
          <p:cNvCxnSpPr>
            <a:cxnSpLocks noChangeShapeType="1"/>
            <a:stCxn id="72710" idx="3"/>
            <a:endCxn id="72737" idx="5"/>
          </p:cNvCxnSpPr>
          <p:nvPr/>
        </p:nvCxnSpPr>
        <p:spPr bwMode="gray">
          <a:xfrm>
            <a:off x="3095625" y="2263775"/>
            <a:ext cx="1212850" cy="2027238"/>
          </a:xfrm>
          <a:prstGeom prst="straightConnector1">
            <a:avLst/>
          </a:prstGeom>
          <a:noFill/>
          <a:ln w="12700">
            <a:solidFill>
              <a:srgbClr val="008000"/>
            </a:solidFill>
            <a:round/>
            <a:headEnd/>
            <a:tailEnd type="stealth" w="med" len="sm"/>
          </a:ln>
          <a:extLst>
            <a:ext uri="{909E8E84-426E-40DD-AFC4-6F175D3DCCD1}">
              <a14:hiddenFill xmlns:a14="http://schemas.microsoft.com/office/drawing/2010/main">
                <a:noFill/>
              </a14:hiddenFill>
            </a:ext>
          </a:extLst>
        </p:spPr>
      </p:cxnSp>
      <p:sp>
        <p:nvSpPr>
          <p:cNvPr id="72739" name="Text Box 99"/>
          <p:cNvSpPr txBox="1">
            <a:spLocks noChangeArrowheads="1"/>
          </p:cNvSpPr>
          <p:nvPr/>
        </p:nvSpPr>
        <p:spPr bwMode="auto">
          <a:xfrm>
            <a:off x="0" y="115888"/>
            <a:ext cx="94174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latinLnBrk="0" hangingPunct="1"/>
            <a:r>
              <a:rPr lang="en-US" altLang="ko-KR" b="0" dirty="0">
                <a:solidFill>
                  <a:schemeClr val="accent2"/>
                </a:solidFill>
                <a:latin typeface="Arial" charset="0"/>
              </a:rPr>
              <a:t>     </a:t>
            </a:r>
            <a:r>
              <a:rPr lang="en-US" altLang="ko-KR" dirty="0">
                <a:solidFill>
                  <a:schemeClr val="accent2"/>
                </a:solidFill>
                <a:latin typeface="Verdana" pitchFamily="34" charset="0"/>
              </a:rPr>
              <a:t>□ </a:t>
            </a:r>
            <a:r>
              <a:rPr lang="en-US" altLang="ko-KR" dirty="0" smtClean="0">
                <a:solidFill>
                  <a:schemeClr val="accent2"/>
                </a:solidFill>
                <a:latin typeface="Verdana" pitchFamily="34" charset="0"/>
              </a:rPr>
              <a:t>SMEs’ Rating Corporation </a:t>
            </a:r>
            <a:r>
              <a:rPr kumimoji="0" lang="en-US" altLang="ko-KR" dirty="0" smtClean="0">
                <a:solidFill>
                  <a:schemeClr val="accent2"/>
                </a:solidFill>
                <a:latin typeface="Verdana" pitchFamily="34" charset="0"/>
              </a:rPr>
              <a:t>Data</a:t>
            </a:r>
            <a:r>
              <a:rPr lang="en-US" altLang="ko-KR" dirty="0" smtClean="0">
                <a:solidFill>
                  <a:schemeClr val="accent2"/>
                </a:solidFill>
                <a:latin typeface="Verdana" pitchFamily="34" charset="0"/>
              </a:rPr>
              <a:t> </a:t>
            </a:r>
            <a:r>
              <a:rPr kumimoji="0" lang="en-US" altLang="ko-KR" dirty="0">
                <a:solidFill>
                  <a:schemeClr val="accent2"/>
                </a:solidFill>
                <a:latin typeface="Verdana" pitchFamily="34" charset="0"/>
              </a:rPr>
              <a:t>Collection Process</a:t>
            </a:r>
          </a:p>
        </p:txBody>
      </p:sp>
      <p:sp>
        <p:nvSpPr>
          <p:cNvPr id="72740" name="TextBox 59"/>
          <p:cNvSpPr txBox="1">
            <a:spLocks noChangeArrowheads="1"/>
          </p:cNvSpPr>
          <p:nvPr/>
        </p:nvSpPr>
        <p:spPr bwMode="auto">
          <a:xfrm>
            <a:off x="6681788" y="2068513"/>
            <a:ext cx="3024187" cy="421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778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Business Profile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Statutory information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Corporate Credit Rating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Historical Corporate Credit Rating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Offices &amp; Factories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History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Affiliated Companies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Management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Shareholders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Business Item, Production Method,   </a:t>
            </a:r>
          </a:p>
          <a:p>
            <a:pPr eaLnBrk="1" hangingPunct="1">
              <a:lnSpc>
                <a:spcPct val="114000"/>
              </a:lnSpc>
              <a:spcBef>
                <a:spcPct val="20000"/>
              </a:spcBef>
              <a:buFont typeface="Arial" charset="0"/>
              <a:buNone/>
            </a:pPr>
            <a:r>
              <a:rPr lang="en-US" altLang="ko-KR" sz="1200" b="0">
                <a:solidFill>
                  <a:schemeClr val="tx2"/>
                </a:solidFill>
                <a:latin typeface="Arial" charset="0"/>
                <a:cs typeface="Arial" charset="0"/>
              </a:rPr>
              <a:t>Terms of Payment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Major Suppliers &amp; Customers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Banking Relations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Credit Checks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Summary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Financial Statements </a:t>
            </a:r>
          </a:p>
          <a:p>
            <a:pPr eaLnBrk="1" hangingPunct="1">
              <a:lnSpc>
                <a:spcPct val="114000"/>
              </a:lnSpc>
              <a:spcBef>
                <a:spcPct val="20000"/>
              </a:spcBef>
              <a:buFont typeface="Arial" charset="0"/>
              <a:buChar char="•"/>
            </a:pPr>
            <a:r>
              <a:rPr lang="en-US" altLang="ko-KR" sz="1200" b="0">
                <a:solidFill>
                  <a:schemeClr val="tx2"/>
                </a:solidFill>
                <a:latin typeface="Arial" charset="0"/>
                <a:cs typeface="Arial" charset="0"/>
              </a:rPr>
              <a:t>Key Financial Ratios Analysis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gray">
          <a:xfrm rot="3419336">
            <a:off x="986631" y="977933"/>
            <a:ext cx="617537" cy="666750"/>
          </a:xfrm>
          <a:prstGeom prst="rect">
            <a:avLst/>
          </a:prstGeom>
          <a:gradFill rotWithShape="1">
            <a:gsLst>
              <a:gs pos="0">
                <a:srgbClr val="9933FF">
                  <a:gamma/>
                  <a:shade val="46275"/>
                  <a:invGamma/>
                </a:srgbClr>
              </a:gs>
              <a:gs pos="100000">
                <a:srgbClr val="9933FF"/>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rgbClr val="9933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ko-KR" altLang="en-US"/>
          </a:p>
        </p:txBody>
      </p:sp>
      <p:sp>
        <p:nvSpPr>
          <p:cNvPr id="103427" name="Oval 3"/>
          <p:cNvSpPr>
            <a:spLocks noChangeArrowheads="1"/>
          </p:cNvSpPr>
          <p:nvPr/>
        </p:nvSpPr>
        <p:spPr bwMode="gray">
          <a:xfrm>
            <a:off x="1809750" y="1193039"/>
            <a:ext cx="147638" cy="79375"/>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28" name="Rectangle 4"/>
          <p:cNvSpPr>
            <a:spLocks noChangeArrowheads="1"/>
          </p:cNvSpPr>
          <p:nvPr/>
        </p:nvSpPr>
        <p:spPr bwMode="gray">
          <a:xfrm>
            <a:off x="1893888" y="1193039"/>
            <a:ext cx="728662" cy="79375"/>
          </a:xfrm>
          <a:prstGeom prst="rect">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29" name="Oval 5"/>
          <p:cNvSpPr>
            <a:spLocks noChangeArrowheads="1"/>
          </p:cNvSpPr>
          <p:nvPr/>
        </p:nvSpPr>
        <p:spPr bwMode="gray">
          <a:xfrm>
            <a:off x="2554288" y="1194626"/>
            <a:ext cx="133350" cy="76200"/>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30" name="Oval 6"/>
          <p:cNvSpPr>
            <a:spLocks noChangeArrowheads="1"/>
          </p:cNvSpPr>
          <p:nvPr/>
        </p:nvSpPr>
        <p:spPr bwMode="gray">
          <a:xfrm>
            <a:off x="2625725" y="1218439"/>
            <a:ext cx="38100" cy="23812"/>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31" name="Rectangle 7"/>
          <p:cNvSpPr>
            <a:spLocks noChangeArrowheads="1"/>
          </p:cNvSpPr>
          <p:nvPr/>
        </p:nvSpPr>
        <p:spPr bwMode="gray">
          <a:xfrm rot="3419336">
            <a:off x="2285207" y="938245"/>
            <a:ext cx="655637" cy="676275"/>
          </a:xfrm>
          <a:prstGeom prst="rect">
            <a:avLst/>
          </a:prstGeom>
          <a:gradFill rotWithShape="1">
            <a:gsLst>
              <a:gs pos="0">
                <a:srgbClr val="9966FF"/>
              </a:gs>
              <a:gs pos="100000">
                <a:srgbClr val="9966FF">
                  <a:gamma/>
                  <a:tint val="73725"/>
                  <a:invGamma/>
                </a:srgb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rgbClr val="9966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flatTx/>
          </a:bodyPr>
          <a:lstStyle/>
          <a:p>
            <a:pPr algn="ctr" eaLnBrk="0" latinLnBrk="0" hangingPunct="0"/>
            <a:endParaRPr kumimoji="0" lang="ko-KR" altLang="en-US" sz="1200" b="0">
              <a:solidFill>
                <a:schemeClr val="tx1"/>
              </a:solidFill>
              <a:latin typeface="Verdana" pitchFamily="34" charset="0"/>
              <a:ea typeface="HY헤드라인M" pitchFamily="18" charset="-127"/>
            </a:endParaRPr>
          </a:p>
        </p:txBody>
      </p:sp>
      <p:sp>
        <p:nvSpPr>
          <p:cNvPr id="103432" name="Oval 8"/>
          <p:cNvSpPr>
            <a:spLocks noChangeArrowheads="1"/>
          </p:cNvSpPr>
          <p:nvPr/>
        </p:nvSpPr>
        <p:spPr bwMode="gray">
          <a:xfrm>
            <a:off x="3298825" y="1189864"/>
            <a:ext cx="131763" cy="82550"/>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33" name="Rectangle 9"/>
          <p:cNvSpPr>
            <a:spLocks noChangeArrowheads="1"/>
          </p:cNvSpPr>
          <p:nvPr/>
        </p:nvSpPr>
        <p:spPr bwMode="gray">
          <a:xfrm>
            <a:off x="3373438" y="1189864"/>
            <a:ext cx="644525" cy="82550"/>
          </a:xfrm>
          <a:prstGeom prst="rect">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34" name="Oval 10"/>
          <p:cNvSpPr>
            <a:spLocks noChangeArrowheads="1"/>
          </p:cNvSpPr>
          <p:nvPr/>
        </p:nvSpPr>
        <p:spPr bwMode="gray">
          <a:xfrm>
            <a:off x="3959225" y="1191451"/>
            <a:ext cx="117475" cy="79375"/>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35" name="Oval 11"/>
          <p:cNvSpPr>
            <a:spLocks noChangeArrowheads="1"/>
          </p:cNvSpPr>
          <p:nvPr/>
        </p:nvSpPr>
        <p:spPr bwMode="gray">
          <a:xfrm>
            <a:off x="4021138" y="1216851"/>
            <a:ext cx="33337" cy="23813"/>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36" name="Rectangle 12"/>
          <p:cNvSpPr>
            <a:spLocks noChangeArrowheads="1"/>
          </p:cNvSpPr>
          <p:nvPr/>
        </p:nvSpPr>
        <p:spPr bwMode="gray">
          <a:xfrm rot="3419336">
            <a:off x="3689350" y="889826"/>
            <a:ext cx="666750" cy="711200"/>
          </a:xfrm>
          <a:prstGeom prst="rect">
            <a:avLst/>
          </a:prstGeom>
          <a:gradFill rotWithShape="1">
            <a:gsLst>
              <a:gs pos="0">
                <a:srgbClr val="3366FF">
                  <a:gamma/>
                  <a:shade val="46275"/>
                  <a:invGamma/>
                </a:srgbClr>
              </a:gs>
              <a:gs pos="100000">
                <a:srgbClr val="3366FF"/>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rgbClr val="3366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ko-KR" altLang="en-US"/>
          </a:p>
        </p:txBody>
      </p:sp>
      <p:sp>
        <p:nvSpPr>
          <p:cNvPr id="103437" name="Oval 13"/>
          <p:cNvSpPr>
            <a:spLocks noChangeArrowheads="1"/>
          </p:cNvSpPr>
          <p:nvPr/>
        </p:nvSpPr>
        <p:spPr bwMode="gray">
          <a:xfrm>
            <a:off x="4654550" y="1177164"/>
            <a:ext cx="171450" cy="74612"/>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38" name="Rectangle 14"/>
          <p:cNvSpPr>
            <a:spLocks noChangeArrowheads="1"/>
          </p:cNvSpPr>
          <p:nvPr/>
        </p:nvSpPr>
        <p:spPr bwMode="gray">
          <a:xfrm>
            <a:off x="4752975" y="1177164"/>
            <a:ext cx="844550" cy="74612"/>
          </a:xfrm>
          <a:prstGeom prst="rect">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39" name="Oval 15"/>
          <p:cNvSpPr>
            <a:spLocks noChangeArrowheads="1"/>
          </p:cNvSpPr>
          <p:nvPr/>
        </p:nvSpPr>
        <p:spPr bwMode="gray">
          <a:xfrm>
            <a:off x="5519738" y="1178751"/>
            <a:ext cx="153987" cy="71438"/>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40" name="Oval 16"/>
          <p:cNvSpPr>
            <a:spLocks noChangeArrowheads="1"/>
          </p:cNvSpPr>
          <p:nvPr/>
        </p:nvSpPr>
        <p:spPr bwMode="gray">
          <a:xfrm>
            <a:off x="5602288" y="1200976"/>
            <a:ext cx="42862" cy="22225"/>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41" name="Rectangle 17"/>
          <p:cNvSpPr>
            <a:spLocks noChangeArrowheads="1"/>
          </p:cNvSpPr>
          <p:nvPr/>
        </p:nvSpPr>
        <p:spPr bwMode="gray">
          <a:xfrm rot="3419336">
            <a:off x="5203032" y="858869"/>
            <a:ext cx="647700" cy="779463"/>
          </a:xfrm>
          <a:prstGeom prst="rect">
            <a:avLst/>
          </a:prstGeom>
          <a:gradFill rotWithShape="1">
            <a:gsLst>
              <a:gs pos="0">
                <a:srgbClr val="0099FF"/>
              </a:gs>
              <a:gs pos="100000">
                <a:srgbClr val="0099FF">
                  <a:gamma/>
                  <a:tint val="73725"/>
                  <a:invGamma/>
                </a:srgb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rgbClr val="0099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ko-KR" altLang="en-US"/>
          </a:p>
        </p:txBody>
      </p:sp>
      <p:sp>
        <p:nvSpPr>
          <p:cNvPr id="103442" name="AutoShape 18"/>
          <p:cNvSpPr>
            <a:spLocks noChangeArrowheads="1"/>
          </p:cNvSpPr>
          <p:nvPr/>
        </p:nvSpPr>
        <p:spPr bwMode="white">
          <a:xfrm>
            <a:off x="733425" y="1091439"/>
            <a:ext cx="1158875" cy="350837"/>
          </a:xfrm>
          <a:prstGeom prst="roundRect">
            <a:avLst>
              <a:gd name="adj" fmla="val 50000"/>
            </a:avLst>
          </a:prstGeom>
          <a:noFill/>
          <a:ln>
            <a:noFill/>
          </a:ln>
          <a:effectLst/>
          <a:extLst>
            <a:ext uri="{909E8E84-426E-40DD-AFC4-6F175D3DCCD1}">
              <a14:hiddenFill xmlns:a14="http://schemas.microsoft.com/office/drawing/2010/main">
                <a:gradFill rotWithShape="1">
                  <a:gsLst>
                    <a:gs pos="0">
                      <a:schemeClr val="accent1"/>
                    </a:gs>
                    <a:gs pos="100000">
                      <a:schemeClr val="accent1">
                        <a:gamma/>
                        <a:shade val="42353"/>
                        <a:invGamma/>
                      </a:schemeClr>
                    </a:gs>
                  </a:gsLst>
                  <a:lin ang="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bodyPr>
          <a:lstStyle/>
          <a:p>
            <a:pPr algn="ctr" eaLnBrk="0" latinLnBrk="0" hangingPunct="0"/>
            <a:r>
              <a:rPr kumimoji="0" lang="en-US" altLang="ko-KR" sz="1200">
                <a:solidFill>
                  <a:schemeClr val="bg1"/>
                </a:solidFill>
                <a:ea typeface="HY헤드라인M" pitchFamily="18" charset="-127"/>
              </a:rPr>
              <a:t>Profile</a:t>
            </a:r>
          </a:p>
        </p:txBody>
      </p:sp>
      <p:sp>
        <p:nvSpPr>
          <p:cNvPr id="103443" name="AutoShape 19"/>
          <p:cNvSpPr>
            <a:spLocks noChangeArrowheads="1"/>
          </p:cNvSpPr>
          <p:nvPr/>
        </p:nvSpPr>
        <p:spPr bwMode="white">
          <a:xfrm>
            <a:off x="3368675" y="962851"/>
            <a:ext cx="1311275" cy="608013"/>
          </a:xfrm>
          <a:prstGeom prst="roundRect">
            <a:avLst>
              <a:gd name="adj" fmla="val 50000"/>
            </a:avLst>
          </a:prstGeom>
          <a:noFill/>
          <a:ln>
            <a:noFill/>
          </a:ln>
          <a:effectLst/>
          <a:extLst>
            <a:ext uri="{909E8E84-426E-40DD-AFC4-6F175D3DCCD1}">
              <a14:hiddenFill xmlns:a14="http://schemas.microsoft.com/office/drawing/2010/main">
                <a:gradFill rotWithShape="1">
                  <a:gsLst>
                    <a:gs pos="0">
                      <a:schemeClr val="folHlink"/>
                    </a:gs>
                    <a:gs pos="100000">
                      <a:schemeClr val="folHlink">
                        <a:gamma/>
                        <a:shade val="42353"/>
                        <a:invGamma/>
                      </a:schemeClr>
                    </a:gs>
                  </a:gsLst>
                  <a:lin ang="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bodyPr>
          <a:lstStyle/>
          <a:p>
            <a:pPr algn="ctr" eaLnBrk="0" latinLnBrk="0" hangingPunct="0"/>
            <a:r>
              <a:rPr kumimoji="0" lang="en-US" altLang="ko-KR" sz="1200">
                <a:solidFill>
                  <a:schemeClr val="bg1"/>
                </a:solidFill>
                <a:ea typeface="HY헤드라인M" pitchFamily="18" charset="-127"/>
              </a:rPr>
              <a:t>Current Status</a:t>
            </a:r>
          </a:p>
        </p:txBody>
      </p:sp>
      <p:sp>
        <p:nvSpPr>
          <p:cNvPr id="103444" name="AutoShape 20"/>
          <p:cNvSpPr>
            <a:spLocks noChangeArrowheads="1"/>
          </p:cNvSpPr>
          <p:nvPr/>
        </p:nvSpPr>
        <p:spPr bwMode="white">
          <a:xfrm>
            <a:off x="4908550" y="962851"/>
            <a:ext cx="1311275" cy="608013"/>
          </a:xfrm>
          <a:prstGeom prst="roundRect">
            <a:avLst>
              <a:gd name="adj" fmla="val 50000"/>
            </a:avLst>
          </a:prstGeom>
          <a:noFill/>
          <a:ln>
            <a:noFill/>
          </a:ln>
          <a:effectLst/>
          <a:extLst>
            <a:ext uri="{909E8E84-426E-40DD-AFC4-6F175D3DCCD1}">
              <a14:hiddenFill xmlns:a14="http://schemas.microsoft.com/office/drawing/2010/main">
                <a:gradFill rotWithShape="1">
                  <a:gsLst>
                    <a:gs pos="0">
                      <a:schemeClr val="folHlink"/>
                    </a:gs>
                    <a:gs pos="100000">
                      <a:schemeClr val="folHlink">
                        <a:gamma/>
                        <a:shade val="42353"/>
                        <a:invGamma/>
                      </a:schemeClr>
                    </a:gs>
                  </a:gsLst>
                  <a:lin ang="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bodyPr>
          <a:lstStyle/>
          <a:p>
            <a:pPr algn="ctr" eaLnBrk="0" latinLnBrk="0" hangingPunct="0"/>
            <a:r>
              <a:rPr kumimoji="0" lang="en-US" altLang="ko-KR" sz="1200">
                <a:solidFill>
                  <a:schemeClr val="bg1"/>
                </a:solidFill>
                <a:ea typeface="HY헤드라인M" pitchFamily="18" charset="-127"/>
              </a:rPr>
              <a:t>Financial Info</a:t>
            </a:r>
          </a:p>
        </p:txBody>
      </p:sp>
      <p:sp>
        <p:nvSpPr>
          <p:cNvPr id="103445" name="AutoShape 21"/>
          <p:cNvSpPr>
            <a:spLocks noChangeArrowheads="1"/>
          </p:cNvSpPr>
          <p:nvPr/>
        </p:nvSpPr>
        <p:spPr bwMode="white">
          <a:xfrm>
            <a:off x="2144713" y="1093026"/>
            <a:ext cx="1157287" cy="350838"/>
          </a:xfrm>
          <a:prstGeom prst="roundRect">
            <a:avLst>
              <a:gd name="adj" fmla="val 50000"/>
            </a:avLst>
          </a:prstGeom>
          <a:noFill/>
          <a:ln>
            <a:noFill/>
          </a:ln>
          <a:effectLst/>
          <a:extLst>
            <a:ext uri="{909E8E84-426E-40DD-AFC4-6F175D3DCCD1}">
              <a14:hiddenFill xmlns:a14="http://schemas.microsoft.com/office/drawing/2010/main">
                <a:gradFill rotWithShape="1">
                  <a:gsLst>
                    <a:gs pos="0">
                      <a:schemeClr val="accent1"/>
                    </a:gs>
                    <a:gs pos="100000">
                      <a:schemeClr val="accent1">
                        <a:gamma/>
                        <a:shade val="42353"/>
                        <a:invGamma/>
                      </a:schemeClr>
                    </a:gs>
                  </a:gsLst>
                  <a:lin ang="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bodyPr>
          <a:lstStyle/>
          <a:p>
            <a:pPr algn="ctr" eaLnBrk="0" latinLnBrk="0" hangingPunct="0"/>
            <a:r>
              <a:rPr kumimoji="0" lang="en-US" altLang="ko-KR" sz="1200">
                <a:solidFill>
                  <a:schemeClr val="bg1"/>
                </a:solidFill>
                <a:ea typeface="HY헤드라인M" pitchFamily="18" charset="-127"/>
              </a:rPr>
              <a:t>CEO Info</a:t>
            </a:r>
          </a:p>
        </p:txBody>
      </p:sp>
      <p:sp>
        <p:nvSpPr>
          <p:cNvPr id="103446" name="Oval 22"/>
          <p:cNvSpPr>
            <a:spLocks noChangeArrowheads="1"/>
          </p:cNvSpPr>
          <p:nvPr/>
        </p:nvSpPr>
        <p:spPr bwMode="gray">
          <a:xfrm>
            <a:off x="6118225" y="1202564"/>
            <a:ext cx="142875" cy="73025"/>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47" name="Rectangle 23"/>
          <p:cNvSpPr>
            <a:spLocks noChangeArrowheads="1"/>
          </p:cNvSpPr>
          <p:nvPr/>
        </p:nvSpPr>
        <p:spPr bwMode="gray">
          <a:xfrm>
            <a:off x="6200775" y="1202564"/>
            <a:ext cx="704850" cy="73025"/>
          </a:xfrm>
          <a:prstGeom prst="rect">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48" name="Oval 24"/>
          <p:cNvSpPr>
            <a:spLocks noChangeArrowheads="1"/>
          </p:cNvSpPr>
          <p:nvPr/>
        </p:nvSpPr>
        <p:spPr bwMode="gray">
          <a:xfrm>
            <a:off x="6840538" y="1204151"/>
            <a:ext cx="128587" cy="69850"/>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49" name="Oval 25"/>
          <p:cNvSpPr>
            <a:spLocks noChangeArrowheads="1"/>
          </p:cNvSpPr>
          <p:nvPr/>
        </p:nvSpPr>
        <p:spPr bwMode="gray">
          <a:xfrm>
            <a:off x="6908800" y="1226376"/>
            <a:ext cx="36513" cy="20638"/>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50" name="Rectangle 26"/>
          <p:cNvSpPr>
            <a:spLocks noChangeArrowheads="1"/>
          </p:cNvSpPr>
          <p:nvPr/>
        </p:nvSpPr>
        <p:spPr bwMode="gray">
          <a:xfrm rot="3419336">
            <a:off x="6844507" y="889032"/>
            <a:ext cx="666750" cy="712787"/>
          </a:xfrm>
          <a:prstGeom prst="rect">
            <a:avLst/>
          </a:prstGeom>
          <a:gradFill rotWithShape="1">
            <a:gsLst>
              <a:gs pos="0">
                <a:srgbClr val="006699">
                  <a:gamma/>
                  <a:shade val="46275"/>
                  <a:invGamma/>
                </a:srgbClr>
              </a:gs>
              <a:gs pos="100000">
                <a:srgbClr val="006699"/>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rgbClr val="0066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ko-KR" altLang="en-US"/>
          </a:p>
        </p:txBody>
      </p:sp>
      <p:sp>
        <p:nvSpPr>
          <p:cNvPr id="103451" name="AutoShape 27"/>
          <p:cNvSpPr>
            <a:spLocks noChangeArrowheads="1"/>
          </p:cNvSpPr>
          <p:nvPr/>
        </p:nvSpPr>
        <p:spPr bwMode="white">
          <a:xfrm>
            <a:off x="6594475" y="966026"/>
            <a:ext cx="1311275" cy="608013"/>
          </a:xfrm>
          <a:prstGeom prst="roundRect">
            <a:avLst>
              <a:gd name="adj" fmla="val 50000"/>
            </a:avLst>
          </a:prstGeom>
          <a:noFill/>
          <a:ln>
            <a:noFill/>
          </a:ln>
          <a:effectLst/>
          <a:extLst>
            <a:ext uri="{909E8E84-426E-40DD-AFC4-6F175D3DCCD1}">
              <a14:hiddenFill xmlns:a14="http://schemas.microsoft.com/office/drawing/2010/main">
                <a:gradFill rotWithShape="1">
                  <a:gsLst>
                    <a:gs pos="0">
                      <a:schemeClr val="folHlink"/>
                    </a:gs>
                    <a:gs pos="100000">
                      <a:schemeClr val="folHlink">
                        <a:gamma/>
                        <a:shade val="42353"/>
                        <a:invGamma/>
                      </a:schemeClr>
                    </a:gs>
                  </a:gsLst>
                  <a:lin ang="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bodyPr>
          <a:lstStyle/>
          <a:p>
            <a:pPr algn="ctr" eaLnBrk="0" latinLnBrk="0" hangingPunct="0"/>
            <a:r>
              <a:rPr kumimoji="0" lang="en-US" altLang="ko-KR" sz="1200">
                <a:solidFill>
                  <a:schemeClr val="bg1"/>
                </a:solidFill>
                <a:ea typeface="HY헤드라인M" pitchFamily="18" charset="-127"/>
              </a:rPr>
              <a:t>Ratings &amp;</a:t>
            </a:r>
          </a:p>
          <a:p>
            <a:pPr algn="ctr" eaLnBrk="0" latinLnBrk="0" hangingPunct="0"/>
            <a:r>
              <a:rPr kumimoji="0" lang="en-US" altLang="ko-KR" sz="1200">
                <a:solidFill>
                  <a:schemeClr val="bg1"/>
                </a:solidFill>
                <a:ea typeface="HY헤드라인M" pitchFamily="18" charset="-127"/>
              </a:rPr>
              <a:t>Credit Info</a:t>
            </a:r>
          </a:p>
        </p:txBody>
      </p:sp>
      <p:sp>
        <p:nvSpPr>
          <p:cNvPr id="103452" name="Rectangle 28"/>
          <p:cNvSpPr>
            <a:spLocks noChangeArrowheads="1"/>
          </p:cNvSpPr>
          <p:nvPr/>
        </p:nvSpPr>
        <p:spPr bwMode="gray">
          <a:xfrm>
            <a:off x="7761288" y="1156526"/>
            <a:ext cx="511175" cy="69850"/>
          </a:xfrm>
          <a:prstGeom prst="rect">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53" name="Oval 29"/>
          <p:cNvSpPr>
            <a:spLocks noChangeArrowheads="1"/>
          </p:cNvSpPr>
          <p:nvPr/>
        </p:nvSpPr>
        <p:spPr bwMode="gray">
          <a:xfrm>
            <a:off x="8204200" y="1158114"/>
            <a:ext cx="133350" cy="76200"/>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54" name="Oval 30"/>
          <p:cNvSpPr>
            <a:spLocks noChangeArrowheads="1"/>
          </p:cNvSpPr>
          <p:nvPr/>
        </p:nvSpPr>
        <p:spPr bwMode="gray">
          <a:xfrm>
            <a:off x="8275638" y="1181926"/>
            <a:ext cx="38100" cy="23813"/>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3455" name="Rectangle 31"/>
          <p:cNvSpPr>
            <a:spLocks noChangeArrowheads="1"/>
          </p:cNvSpPr>
          <p:nvPr/>
        </p:nvSpPr>
        <p:spPr bwMode="gray">
          <a:xfrm rot="3419336">
            <a:off x="8360569" y="901732"/>
            <a:ext cx="655638" cy="676275"/>
          </a:xfrm>
          <a:prstGeom prst="rect">
            <a:avLst/>
          </a:prstGeom>
          <a:gradFill rotWithShape="1">
            <a:gsLst>
              <a:gs pos="0">
                <a:srgbClr val="008080"/>
              </a:gs>
              <a:gs pos="100000">
                <a:srgbClr val="008080">
                  <a:gamma/>
                  <a:tint val="73725"/>
                  <a:invGamma/>
                </a:srgb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rgbClr val="00808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flatTx/>
          </a:bodyPr>
          <a:lstStyle/>
          <a:p>
            <a:pPr algn="ctr" eaLnBrk="0" latinLnBrk="0" hangingPunct="0"/>
            <a:endParaRPr kumimoji="0" lang="ko-KR" altLang="en-US" sz="1200" b="0">
              <a:solidFill>
                <a:schemeClr val="tx1"/>
              </a:solidFill>
              <a:latin typeface="Verdana" pitchFamily="34" charset="0"/>
              <a:ea typeface="HY헤드라인M" pitchFamily="18" charset="-127"/>
            </a:endParaRPr>
          </a:p>
        </p:txBody>
      </p:sp>
      <p:sp>
        <p:nvSpPr>
          <p:cNvPr id="103456" name="AutoShape 32"/>
          <p:cNvSpPr>
            <a:spLocks noChangeArrowheads="1"/>
          </p:cNvSpPr>
          <p:nvPr/>
        </p:nvSpPr>
        <p:spPr bwMode="white">
          <a:xfrm>
            <a:off x="8121650" y="924751"/>
            <a:ext cx="1235075" cy="608013"/>
          </a:xfrm>
          <a:prstGeom prst="roundRect">
            <a:avLst>
              <a:gd name="adj" fmla="val 50000"/>
            </a:avLst>
          </a:prstGeom>
          <a:noFill/>
          <a:ln>
            <a:noFill/>
          </a:ln>
          <a:effectLst/>
          <a:extLst>
            <a:ext uri="{909E8E84-426E-40DD-AFC4-6F175D3DCCD1}">
              <a14:hiddenFill xmlns:a14="http://schemas.microsoft.com/office/drawing/2010/main">
                <a:gradFill rotWithShape="1">
                  <a:gsLst>
                    <a:gs pos="0">
                      <a:schemeClr val="accent1"/>
                    </a:gs>
                    <a:gs pos="100000">
                      <a:schemeClr val="accent1">
                        <a:gamma/>
                        <a:shade val="42353"/>
                        <a:invGamma/>
                      </a:schemeClr>
                    </a:gs>
                  </a:gsLst>
                  <a:lin ang="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bodyPr>
          <a:lstStyle/>
          <a:p>
            <a:pPr algn="ctr" eaLnBrk="0" latinLnBrk="0" hangingPunct="0"/>
            <a:r>
              <a:rPr kumimoji="0" lang="en-US" altLang="ko-KR" sz="1200">
                <a:solidFill>
                  <a:schemeClr val="bg1"/>
                </a:solidFill>
                <a:latin typeface="HY강M" pitchFamily="18" charset="-127"/>
                <a:ea typeface="HY헤드라인M" pitchFamily="18" charset="-127"/>
              </a:rPr>
              <a:t>Additional Info</a:t>
            </a:r>
          </a:p>
        </p:txBody>
      </p:sp>
      <p:sp>
        <p:nvSpPr>
          <p:cNvPr id="103458" name="AutoShape 34"/>
          <p:cNvSpPr>
            <a:spLocks noChangeArrowheads="1"/>
          </p:cNvSpPr>
          <p:nvPr/>
        </p:nvSpPr>
        <p:spPr bwMode="auto">
          <a:xfrm>
            <a:off x="200025" y="1848676"/>
            <a:ext cx="9505950" cy="4481513"/>
          </a:xfrm>
          <a:prstGeom prst="roundRect">
            <a:avLst>
              <a:gd name="adj" fmla="val 5111"/>
            </a:avLst>
          </a:prstGeom>
          <a:solidFill>
            <a:schemeClr val="bg1"/>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rgbClr val="99FF66"/>
                  </a:outerShdw>
                </a:effectLst>
              </a14:hiddenEffects>
            </a:ext>
          </a:extLst>
        </p:spPr>
        <p:txBody>
          <a:bodyPr wrap="none" anchor="ctr"/>
          <a:lstStyle/>
          <a:p>
            <a:endParaRPr lang="ko-KR" altLang="en-US"/>
          </a:p>
        </p:txBody>
      </p:sp>
      <p:sp>
        <p:nvSpPr>
          <p:cNvPr id="103459" name="AutoShape 35"/>
          <p:cNvSpPr>
            <a:spLocks noChangeArrowheads="1"/>
          </p:cNvSpPr>
          <p:nvPr/>
        </p:nvSpPr>
        <p:spPr bwMode="auto">
          <a:xfrm>
            <a:off x="3317875" y="1931226"/>
            <a:ext cx="1541463" cy="1666875"/>
          </a:xfrm>
          <a:prstGeom prst="roundRect">
            <a:avLst>
              <a:gd name="adj" fmla="val 13745"/>
            </a:avLst>
          </a:prstGeom>
          <a:noFill/>
          <a:ln w="28575" algn="ctr">
            <a:solidFill>
              <a:srgbClr val="006699"/>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54000"/>
          <a:lstStyle/>
          <a:p>
            <a:pPr eaLnBrk="0" latinLnBrk="0" hangingPunct="0"/>
            <a:r>
              <a:rPr kumimoji="0" lang="en-US" altLang="ko-KR" sz="1000">
                <a:solidFill>
                  <a:schemeClr val="tx1"/>
                </a:solidFill>
                <a:ea typeface="휴먼모음T" pitchFamily="18" charset="-127"/>
              </a:rPr>
              <a:t>Current Status</a:t>
            </a:r>
          </a:p>
          <a:p>
            <a:pPr eaLnBrk="0" latinLnBrk="0" hangingPunct="0"/>
            <a:r>
              <a:rPr kumimoji="0" lang="en-US" altLang="ko-KR" sz="900" b="0">
                <a:solidFill>
                  <a:schemeClr val="tx1"/>
                </a:solidFill>
                <a:ea typeface="휴먼모음T" pitchFamily="18" charset="-127"/>
              </a:rPr>
              <a:t>- history</a:t>
            </a:r>
          </a:p>
          <a:p>
            <a:pPr eaLnBrk="0" latinLnBrk="0" hangingPunct="0"/>
            <a:r>
              <a:rPr kumimoji="0" lang="en-US" altLang="ko-KR" sz="900" b="0">
                <a:solidFill>
                  <a:schemeClr val="tx1"/>
                </a:solidFill>
                <a:ea typeface="휴먼모음T" pitchFamily="18" charset="-127"/>
              </a:rPr>
              <a:t>- affiliated companies</a:t>
            </a:r>
          </a:p>
          <a:p>
            <a:pPr eaLnBrk="0" latinLnBrk="0" hangingPunct="0"/>
            <a:r>
              <a:rPr kumimoji="0" lang="en-US" altLang="ko-KR" sz="900" b="0">
                <a:solidFill>
                  <a:schemeClr val="tx1"/>
                </a:solidFill>
                <a:ea typeface="휴먼모음T" pitchFamily="18" charset="-127"/>
              </a:rPr>
              <a:t>- investors</a:t>
            </a:r>
          </a:p>
          <a:p>
            <a:pPr eaLnBrk="0" latinLnBrk="0" hangingPunct="0"/>
            <a:r>
              <a:rPr kumimoji="0" lang="en-US" altLang="ko-KR" sz="900" b="0">
                <a:solidFill>
                  <a:schemeClr val="tx1"/>
                </a:solidFill>
                <a:ea typeface="휴먼모음T" pitchFamily="18" charset="-127"/>
              </a:rPr>
              <a:t>- stock related info</a:t>
            </a:r>
          </a:p>
          <a:p>
            <a:pPr eaLnBrk="0" latinLnBrk="0" hangingPunct="0"/>
            <a:r>
              <a:rPr kumimoji="0" lang="en-US" altLang="ko-KR" sz="900" b="0">
                <a:solidFill>
                  <a:schemeClr val="tx1"/>
                </a:solidFill>
                <a:ea typeface="휴먼모음T" pitchFamily="18" charset="-127"/>
              </a:rPr>
              <a:t>- employees</a:t>
            </a:r>
          </a:p>
          <a:p>
            <a:pPr eaLnBrk="0" latinLnBrk="0" hangingPunct="0">
              <a:buFontTx/>
              <a:buChar char="-"/>
            </a:pPr>
            <a:r>
              <a:rPr kumimoji="0" lang="en-US" altLang="ko-KR" sz="900" b="0">
                <a:solidFill>
                  <a:schemeClr val="tx1"/>
                </a:solidFill>
                <a:ea typeface="휴먼모음T" pitchFamily="18" charset="-127"/>
              </a:rPr>
              <a:t> major suppliers/</a:t>
            </a:r>
          </a:p>
          <a:p>
            <a:pPr eaLnBrk="0" latinLnBrk="0" hangingPunct="0"/>
            <a:r>
              <a:rPr kumimoji="0" lang="en-US" altLang="ko-KR" sz="900" b="0">
                <a:solidFill>
                  <a:schemeClr val="tx1"/>
                </a:solidFill>
                <a:ea typeface="휴먼모음T" pitchFamily="18" charset="-127"/>
              </a:rPr>
              <a:t>  clients </a:t>
            </a:r>
          </a:p>
          <a:p>
            <a:pPr eaLnBrk="0" latinLnBrk="0" hangingPunct="0">
              <a:buFontTx/>
              <a:buChar char="-"/>
            </a:pPr>
            <a:r>
              <a:rPr kumimoji="0" lang="en-US" altLang="ko-KR" sz="900" b="0">
                <a:solidFill>
                  <a:schemeClr val="tx1"/>
                </a:solidFill>
                <a:ea typeface="휴먼모음T" pitchFamily="18" charset="-127"/>
              </a:rPr>
              <a:t> debt </a:t>
            </a:r>
          </a:p>
          <a:p>
            <a:pPr eaLnBrk="0" latinLnBrk="0" hangingPunct="0">
              <a:buFontTx/>
              <a:buChar char="-"/>
            </a:pPr>
            <a:r>
              <a:rPr kumimoji="0" lang="en-US" altLang="ko-KR" sz="900" b="0">
                <a:solidFill>
                  <a:schemeClr val="tx1"/>
                </a:solidFill>
                <a:ea typeface="휴먼모음T" pitchFamily="18" charset="-127"/>
              </a:rPr>
              <a:t> collateral  </a:t>
            </a:r>
          </a:p>
          <a:p>
            <a:pPr eaLnBrk="0" latinLnBrk="0" hangingPunct="0">
              <a:buFontTx/>
              <a:buChar char="-"/>
            </a:pPr>
            <a:r>
              <a:rPr kumimoji="0" lang="en-US" altLang="ko-KR" sz="900" b="0">
                <a:solidFill>
                  <a:schemeClr val="tx1"/>
                </a:solidFill>
                <a:ea typeface="휴먼모음T" pitchFamily="18" charset="-127"/>
              </a:rPr>
              <a:t> etc</a:t>
            </a:r>
          </a:p>
        </p:txBody>
      </p:sp>
      <p:sp>
        <p:nvSpPr>
          <p:cNvPr id="103460" name="AutoShape 36"/>
          <p:cNvSpPr>
            <a:spLocks noChangeArrowheads="1"/>
          </p:cNvSpPr>
          <p:nvPr/>
        </p:nvSpPr>
        <p:spPr bwMode="auto">
          <a:xfrm>
            <a:off x="1857375" y="1931226"/>
            <a:ext cx="1366838" cy="1889125"/>
          </a:xfrm>
          <a:prstGeom prst="roundRect">
            <a:avLst>
              <a:gd name="adj" fmla="val 13745"/>
            </a:avLst>
          </a:prstGeom>
          <a:noFill/>
          <a:ln w="28575" algn="ctr">
            <a:solidFill>
              <a:srgbClr val="9966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54000"/>
          <a:lstStyle/>
          <a:p>
            <a:pPr eaLnBrk="0" latinLnBrk="0" hangingPunct="0">
              <a:lnSpc>
                <a:spcPct val="90000"/>
              </a:lnSpc>
            </a:pPr>
            <a:r>
              <a:rPr kumimoji="0" lang="en-US" altLang="ko-KR" sz="1000">
                <a:solidFill>
                  <a:schemeClr val="tx1"/>
                </a:solidFill>
                <a:ea typeface="휴먼모음T" pitchFamily="18" charset="-127"/>
              </a:rPr>
              <a:t>CEO Info</a:t>
            </a:r>
          </a:p>
          <a:p>
            <a:pPr eaLnBrk="0" latinLnBrk="0" hangingPunct="0">
              <a:lnSpc>
                <a:spcPct val="90000"/>
              </a:lnSpc>
            </a:pPr>
            <a:r>
              <a:rPr kumimoji="0" lang="en-US" altLang="ko-KR" sz="900" b="0">
                <a:solidFill>
                  <a:schemeClr val="tx1"/>
                </a:solidFill>
                <a:ea typeface="휴먼모음T" pitchFamily="18" charset="-127"/>
              </a:rPr>
              <a:t>- name</a:t>
            </a:r>
          </a:p>
          <a:p>
            <a:pPr eaLnBrk="0" latinLnBrk="0" hangingPunct="0">
              <a:lnSpc>
                <a:spcPct val="90000"/>
              </a:lnSpc>
            </a:pPr>
            <a:r>
              <a:rPr kumimoji="0" lang="en-US" altLang="ko-KR" sz="900" b="0">
                <a:solidFill>
                  <a:schemeClr val="tx1"/>
                </a:solidFill>
                <a:ea typeface="휴먼모음T" pitchFamily="18" charset="-127"/>
              </a:rPr>
              <a:t>- address</a:t>
            </a:r>
          </a:p>
          <a:p>
            <a:pPr eaLnBrk="0" latinLnBrk="0" hangingPunct="0">
              <a:lnSpc>
                <a:spcPct val="90000"/>
              </a:lnSpc>
            </a:pPr>
            <a:r>
              <a:rPr kumimoji="0" lang="en-US" altLang="ko-KR" sz="900" b="0">
                <a:solidFill>
                  <a:schemeClr val="tx1"/>
                </a:solidFill>
                <a:ea typeface="휴먼모음T" pitchFamily="18" charset="-127"/>
              </a:rPr>
              <a:t>- residence info</a:t>
            </a:r>
          </a:p>
          <a:p>
            <a:pPr eaLnBrk="0" latinLnBrk="0" hangingPunct="0">
              <a:lnSpc>
                <a:spcPct val="90000"/>
              </a:lnSpc>
            </a:pPr>
            <a:r>
              <a:rPr kumimoji="0" lang="en-US" altLang="ko-KR" sz="900" b="0">
                <a:solidFill>
                  <a:schemeClr val="tx1"/>
                </a:solidFill>
                <a:ea typeface="휴먼모음T" pitchFamily="18" charset="-127"/>
              </a:rPr>
              <a:t>- work experience</a:t>
            </a:r>
          </a:p>
          <a:p>
            <a:pPr eaLnBrk="0" latinLnBrk="0" hangingPunct="0">
              <a:lnSpc>
                <a:spcPct val="90000"/>
              </a:lnSpc>
            </a:pPr>
            <a:r>
              <a:rPr kumimoji="0" lang="en-US" altLang="ko-KR" sz="900" b="0">
                <a:solidFill>
                  <a:schemeClr val="tx1"/>
                </a:solidFill>
                <a:ea typeface="휴먼모음T" pitchFamily="18" charset="-127"/>
              </a:rPr>
              <a:t>- education</a:t>
            </a:r>
          </a:p>
          <a:p>
            <a:pPr eaLnBrk="0" latinLnBrk="0" hangingPunct="0">
              <a:lnSpc>
                <a:spcPct val="90000"/>
              </a:lnSpc>
            </a:pPr>
            <a:r>
              <a:rPr kumimoji="0" lang="en-US" altLang="ko-KR" sz="900" b="0">
                <a:solidFill>
                  <a:schemeClr val="tx1"/>
                </a:solidFill>
                <a:ea typeface="휴먼모음T" pitchFamily="18" charset="-127"/>
              </a:rPr>
              <a:t>- stocks owned</a:t>
            </a:r>
          </a:p>
          <a:p>
            <a:pPr eaLnBrk="0" latinLnBrk="0" hangingPunct="0">
              <a:lnSpc>
                <a:spcPct val="90000"/>
              </a:lnSpc>
            </a:pPr>
            <a:r>
              <a:rPr kumimoji="0" lang="en-US" altLang="ko-KR" sz="900" b="0">
                <a:solidFill>
                  <a:schemeClr val="tx1"/>
                </a:solidFill>
                <a:ea typeface="휴먼모음T" pitchFamily="18" charset="-127"/>
              </a:rPr>
              <a:t>- hobby, religion</a:t>
            </a:r>
          </a:p>
          <a:p>
            <a:pPr eaLnBrk="0" latinLnBrk="0" hangingPunct="0">
              <a:lnSpc>
                <a:spcPct val="90000"/>
              </a:lnSpc>
            </a:pPr>
            <a:r>
              <a:rPr kumimoji="0" lang="en-US" altLang="ko-KR" sz="900" b="0">
                <a:solidFill>
                  <a:schemeClr val="tx1"/>
                </a:solidFill>
                <a:ea typeface="휴먼모음T" pitchFamily="18" charset="-127"/>
              </a:rPr>
              <a:t>- certificates</a:t>
            </a:r>
          </a:p>
          <a:p>
            <a:pPr eaLnBrk="0" latinLnBrk="0" hangingPunct="0">
              <a:lnSpc>
                <a:spcPct val="90000"/>
              </a:lnSpc>
            </a:pPr>
            <a:r>
              <a:rPr kumimoji="0" lang="en-US" altLang="ko-KR" sz="900" b="0">
                <a:solidFill>
                  <a:schemeClr val="tx1"/>
                </a:solidFill>
                <a:ea typeface="휴먼모음T" pitchFamily="18" charset="-127"/>
              </a:rPr>
              <a:t>- etc.</a:t>
            </a:r>
          </a:p>
        </p:txBody>
      </p:sp>
      <p:sp>
        <p:nvSpPr>
          <p:cNvPr id="103461" name="AutoShape 37"/>
          <p:cNvSpPr>
            <a:spLocks noChangeArrowheads="1"/>
          </p:cNvSpPr>
          <p:nvPr/>
        </p:nvSpPr>
        <p:spPr bwMode="auto">
          <a:xfrm>
            <a:off x="4981575" y="1921701"/>
            <a:ext cx="1555750" cy="1676400"/>
          </a:xfrm>
          <a:prstGeom prst="roundRect">
            <a:avLst>
              <a:gd name="adj" fmla="val 13745"/>
            </a:avLst>
          </a:prstGeom>
          <a:noFill/>
          <a:ln w="28575" algn="ctr">
            <a:solidFill>
              <a:srgbClr val="0099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54000"/>
          <a:lstStyle/>
          <a:p>
            <a:pPr eaLnBrk="0" latinLnBrk="0" hangingPunct="0">
              <a:lnSpc>
                <a:spcPct val="80000"/>
              </a:lnSpc>
            </a:pPr>
            <a:r>
              <a:rPr kumimoji="0" lang="en-US" altLang="ko-KR" sz="1000">
                <a:solidFill>
                  <a:schemeClr val="tx1"/>
                </a:solidFill>
                <a:ea typeface="휴먼모음T" pitchFamily="18" charset="-127"/>
              </a:rPr>
              <a:t>Financial Statement</a:t>
            </a:r>
          </a:p>
          <a:p>
            <a:pPr eaLnBrk="0" latinLnBrk="0" hangingPunct="0">
              <a:lnSpc>
                <a:spcPct val="80000"/>
              </a:lnSpc>
            </a:pPr>
            <a:r>
              <a:rPr kumimoji="0" lang="en-US" altLang="ko-KR" sz="900" b="0">
                <a:solidFill>
                  <a:schemeClr val="tx1"/>
                </a:solidFill>
                <a:ea typeface="휴먼모음T" pitchFamily="18" charset="-127"/>
              </a:rPr>
              <a:t>- B/S</a:t>
            </a:r>
          </a:p>
          <a:p>
            <a:pPr eaLnBrk="0" latinLnBrk="0" hangingPunct="0">
              <a:lnSpc>
                <a:spcPct val="80000"/>
              </a:lnSpc>
            </a:pPr>
            <a:r>
              <a:rPr kumimoji="0" lang="en-US" altLang="ko-KR" sz="900" b="0">
                <a:solidFill>
                  <a:schemeClr val="tx1"/>
                </a:solidFill>
                <a:ea typeface="휴먼모음T" pitchFamily="18" charset="-127"/>
              </a:rPr>
              <a:t>- I/S</a:t>
            </a:r>
          </a:p>
          <a:p>
            <a:pPr eaLnBrk="0" latinLnBrk="0" hangingPunct="0">
              <a:lnSpc>
                <a:spcPct val="80000"/>
              </a:lnSpc>
            </a:pPr>
            <a:r>
              <a:rPr kumimoji="0" lang="en-US" altLang="ko-KR" sz="900" b="0">
                <a:solidFill>
                  <a:schemeClr val="tx1"/>
                </a:solidFill>
                <a:ea typeface="휴먼모음T" pitchFamily="18" charset="-127"/>
              </a:rPr>
              <a:t>- statement of</a:t>
            </a:r>
          </a:p>
          <a:p>
            <a:pPr eaLnBrk="0" latinLnBrk="0" hangingPunct="0">
              <a:lnSpc>
                <a:spcPct val="80000"/>
              </a:lnSpc>
            </a:pPr>
            <a:r>
              <a:rPr kumimoji="0" lang="en-US" altLang="ko-KR" sz="900" b="0">
                <a:solidFill>
                  <a:schemeClr val="tx1"/>
                </a:solidFill>
                <a:ea typeface="휴먼모음T" pitchFamily="18" charset="-127"/>
              </a:rPr>
              <a:t>  appropriation of</a:t>
            </a:r>
          </a:p>
          <a:p>
            <a:pPr eaLnBrk="0" latinLnBrk="0" hangingPunct="0">
              <a:lnSpc>
                <a:spcPct val="80000"/>
              </a:lnSpc>
            </a:pPr>
            <a:r>
              <a:rPr kumimoji="0" lang="en-US" altLang="ko-KR" sz="900" b="0">
                <a:solidFill>
                  <a:schemeClr val="tx1"/>
                </a:solidFill>
                <a:ea typeface="휴먼모음T" pitchFamily="18" charset="-127"/>
              </a:rPr>
              <a:t>  R/E</a:t>
            </a:r>
          </a:p>
          <a:p>
            <a:pPr eaLnBrk="0" latinLnBrk="0" hangingPunct="0">
              <a:lnSpc>
                <a:spcPct val="80000"/>
              </a:lnSpc>
            </a:pPr>
            <a:r>
              <a:rPr kumimoji="0" lang="en-US" altLang="ko-KR" sz="900" b="0">
                <a:solidFill>
                  <a:schemeClr val="tx1"/>
                </a:solidFill>
                <a:ea typeface="휴먼모음T" pitchFamily="18" charset="-127"/>
              </a:rPr>
              <a:t>- schedule of the</a:t>
            </a:r>
          </a:p>
          <a:p>
            <a:pPr eaLnBrk="0" latinLnBrk="0" hangingPunct="0">
              <a:lnSpc>
                <a:spcPct val="80000"/>
              </a:lnSpc>
            </a:pPr>
            <a:r>
              <a:rPr kumimoji="0" lang="en-US" altLang="ko-KR" sz="900" b="0">
                <a:solidFill>
                  <a:schemeClr val="tx1"/>
                </a:solidFill>
                <a:ea typeface="휴먼모음T" pitchFamily="18" charset="-127"/>
              </a:rPr>
              <a:t>  cost of goods</a:t>
            </a:r>
          </a:p>
          <a:p>
            <a:pPr eaLnBrk="0" latinLnBrk="0" hangingPunct="0">
              <a:lnSpc>
                <a:spcPct val="80000"/>
              </a:lnSpc>
            </a:pPr>
            <a:r>
              <a:rPr kumimoji="0" lang="en-US" altLang="ko-KR" sz="900" b="0">
                <a:solidFill>
                  <a:schemeClr val="tx1"/>
                </a:solidFill>
                <a:ea typeface="휴먼모음T" pitchFamily="18" charset="-127"/>
              </a:rPr>
              <a:t>  manufactured</a:t>
            </a:r>
          </a:p>
          <a:p>
            <a:pPr eaLnBrk="0" latinLnBrk="0" hangingPunct="0">
              <a:lnSpc>
                <a:spcPct val="80000"/>
              </a:lnSpc>
            </a:pPr>
            <a:r>
              <a:rPr kumimoji="0" lang="en-US" altLang="ko-KR" sz="900" b="0">
                <a:solidFill>
                  <a:schemeClr val="tx1"/>
                </a:solidFill>
                <a:ea typeface="휴먼모음T" pitchFamily="18" charset="-127"/>
              </a:rPr>
              <a:t>- cash flow statement</a:t>
            </a:r>
          </a:p>
          <a:p>
            <a:pPr eaLnBrk="0" latinLnBrk="0" hangingPunct="0">
              <a:lnSpc>
                <a:spcPct val="80000"/>
              </a:lnSpc>
            </a:pPr>
            <a:r>
              <a:rPr kumimoji="0" lang="en-US" altLang="ko-KR" sz="900" b="0">
                <a:solidFill>
                  <a:schemeClr val="tx1"/>
                </a:solidFill>
                <a:ea typeface="휴먼모음T" pitchFamily="18" charset="-127"/>
              </a:rPr>
              <a:t>- consolidated F/S</a:t>
            </a:r>
          </a:p>
          <a:p>
            <a:pPr eaLnBrk="0" latinLnBrk="0" hangingPunct="0">
              <a:lnSpc>
                <a:spcPct val="80000"/>
              </a:lnSpc>
            </a:pPr>
            <a:r>
              <a:rPr kumimoji="0" lang="en-US" altLang="ko-KR" sz="900" b="0">
                <a:solidFill>
                  <a:schemeClr val="tx1"/>
                </a:solidFill>
                <a:ea typeface="휴먼모음T" pitchFamily="18" charset="-127"/>
              </a:rPr>
              <a:t>- etc.</a:t>
            </a:r>
          </a:p>
        </p:txBody>
      </p:sp>
      <p:sp>
        <p:nvSpPr>
          <p:cNvPr id="103462" name="AutoShape 38"/>
          <p:cNvSpPr>
            <a:spLocks noChangeArrowheads="1"/>
          </p:cNvSpPr>
          <p:nvPr/>
        </p:nvSpPr>
        <p:spPr bwMode="auto">
          <a:xfrm>
            <a:off x="430213" y="1931226"/>
            <a:ext cx="1354137" cy="1889125"/>
          </a:xfrm>
          <a:prstGeom prst="roundRect">
            <a:avLst>
              <a:gd name="adj" fmla="val 13745"/>
            </a:avLst>
          </a:prstGeom>
          <a:noFill/>
          <a:ln w="28575">
            <a:solidFill>
              <a:srgbClr val="9933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54000"/>
          <a:lstStyle/>
          <a:p>
            <a:pPr eaLnBrk="0" latinLnBrk="0" hangingPunct="0">
              <a:lnSpc>
                <a:spcPct val="90000"/>
              </a:lnSpc>
            </a:pPr>
            <a:r>
              <a:rPr kumimoji="0" lang="en-US" altLang="ko-KR" sz="1000">
                <a:solidFill>
                  <a:schemeClr val="tx1"/>
                </a:solidFill>
                <a:ea typeface="휴먼모음T" pitchFamily="18" charset="-127"/>
              </a:rPr>
              <a:t>Company Overview</a:t>
            </a:r>
          </a:p>
          <a:p>
            <a:pPr eaLnBrk="0" latinLnBrk="0" hangingPunct="0">
              <a:lnSpc>
                <a:spcPct val="90000"/>
              </a:lnSpc>
            </a:pPr>
            <a:r>
              <a:rPr kumimoji="0" lang="en-US" altLang="ko-KR" sz="900" b="0">
                <a:solidFill>
                  <a:schemeClr val="tx1"/>
                </a:solidFill>
                <a:ea typeface="휴먼모음T" pitchFamily="18" charset="-127"/>
              </a:rPr>
              <a:t>- name</a:t>
            </a:r>
          </a:p>
          <a:p>
            <a:pPr eaLnBrk="0" latinLnBrk="0" hangingPunct="0">
              <a:lnSpc>
                <a:spcPct val="90000"/>
              </a:lnSpc>
            </a:pPr>
            <a:r>
              <a:rPr kumimoji="0" lang="en-US" altLang="ko-KR" sz="900" b="0">
                <a:solidFill>
                  <a:schemeClr val="tx1"/>
                </a:solidFill>
                <a:ea typeface="휴먼모음T" pitchFamily="18" charset="-127"/>
              </a:rPr>
              <a:t>- business reg. no.</a:t>
            </a:r>
          </a:p>
          <a:p>
            <a:pPr eaLnBrk="0" latinLnBrk="0" hangingPunct="0">
              <a:lnSpc>
                <a:spcPct val="90000"/>
              </a:lnSpc>
            </a:pPr>
            <a:r>
              <a:rPr kumimoji="0" lang="en-US" altLang="ko-KR" sz="900" b="0">
                <a:solidFill>
                  <a:schemeClr val="tx1"/>
                </a:solidFill>
                <a:ea typeface="휴먼모음T" pitchFamily="18" charset="-127"/>
              </a:rPr>
              <a:t>- Corporate(resident)</a:t>
            </a:r>
          </a:p>
          <a:p>
            <a:pPr eaLnBrk="0" latinLnBrk="0" hangingPunct="0">
              <a:lnSpc>
                <a:spcPct val="90000"/>
              </a:lnSpc>
            </a:pPr>
            <a:r>
              <a:rPr kumimoji="0" lang="en-US" altLang="ko-KR" sz="900" b="0">
                <a:solidFill>
                  <a:schemeClr val="tx1"/>
                </a:solidFill>
                <a:ea typeface="휴먼모음T" pitchFamily="18" charset="-127"/>
              </a:rPr>
              <a:t>  reg. no.</a:t>
            </a:r>
          </a:p>
          <a:p>
            <a:pPr eaLnBrk="0" latinLnBrk="0" hangingPunct="0">
              <a:lnSpc>
                <a:spcPct val="90000"/>
              </a:lnSpc>
            </a:pPr>
            <a:r>
              <a:rPr kumimoji="0" lang="en-US" altLang="ko-KR" sz="900" b="0">
                <a:solidFill>
                  <a:schemeClr val="tx1"/>
                </a:solidFill>
                <a:ea typeface="휴먼모음T" pitchFamily="18" charset="-127"/>
              </a:rPr>
              <a:t>- company size</a:t>
            </a:r>
          </a:p>
          <a:p>
            <a:pPr eaLnBrk="0" latinLnBrk="0" hangingPunct="0">
              <a:lnSpc>
                <a:spcPct val="90000"/>
              </a:lnSpc>
            </a:pPr>
            <a:r>
              <a:rPr kumimoji="0" lang="en-US" altLang="ko-KR" sz="900" b="0">
                <a:solidFill>
                  <a:schemeClr val="tx1"/>
                </a:solidFill>
                <a:ea typeface="휴먼모음T" pitchFamily="18" charset="-127"/>
              </a:rPr>
              <a:t>- company class</a:t>
            </a:r>
          </a:p>
          <a:p>
            <a:pPr eaLnBrk="0" latinLnBrk="0" hangingPunct="0">
              <a:lnSpc>
                <a:spcPct val="90000"/>
              </a:lnSpc>
            </a:pPr>
            <a:r>
              <a:rPr kumimoji="0" lang="en-US" altLang="ko-KR" sz="900" b="0">
                <a:solidFill>
                  <a:schemeClr val="tx1"/>
                </a:solidFill>
                <a:ea typeface="휴먼모음T" pitchFamily="18" charset="-127"/>
              </a:rPr>
              <a:t>- business class</a:t>
            </a:r>
          </a:p>
          <a:p>
            <a:pPr eaLnBrk="0" latinLnBrk="0" hangingPunct="0">
              <a:lnSpc>
                <a:spcPct val="90000"/>
              </a:lnSpc>
            </a:pPr>
            <a:r>
              <a:rPr kumimoji="0" lang="en-US" altLang="ko-KR" sz="900" b="0">
                <a:solidFill>
                  <a:schemeClr val="tx1"/>
                </a:solidFill>
                <a:ea typeface="휴먼모음T" pitchFamily="18" charset="-127"/>
              </a:rPr>
              <a:t>- address</a:t>
            </a:r>
          </a:p>
          <a:p>
            <a:pPr eaLnBrk="0" latinLnBrk="0" hangingPunct="0">
              <a:lnSpc>
                <a:spcPct val="90000"/>
              </a:lnSpc>
            </a:pPr>
            <a:r>
              <a:rPr kumimoji="0" lang="en-US" altLang="ko-KR" sz="900" b="0">
                <a:solidFill>
                  <a:schemeClr val="tx1"/>
                </a:solidFill>
                <a:ea typeface="휴먼모음T" pitchFamily="18" charset="-127"/>
              </a:rPr>
              <a:t>- phone &amp; fax no.</a:t>
            </a:r>
          </a:p>
          <a:p>
            <a:pPr eaLnBrk="0" latinLnBrk="0" hangingPunct="0">
              <a:lnSpc>
                <a:spcPct val="90000"/>
              </a:lnSpc>
            </a:pPr>
            <a:r>
              <a:rPr kumimoji="0" lang="en-US" altLang="ko-KR" sz="900" b="0">
                <a:solidFill>
                  <a:schemeClr val="tx1"/>
                </a:solidFill>
                <a:ea typeface="휴먼모음T" pitchFamily="18" charset="-127"/>
              </a:rPr>
              <a:t>- no. of employees</a:t>
            </a:r>
          </a:p>
          <a:p>
            <a:pPr eaLnBrk="0" latinLnBrk="0" hangingPunct="0">
              <a:lnSpc>
                <a:spcPct val="90000"/>
              </a:lnSpc>
            </a:pPr>
            <a:r>
              <a:rPr kumimoji="0" lang="en-US" altLang="ko-KR" sz="900" b="0">
                <a:solidFill>
                  <a:schemeClr val="tx1"/>
                </a:solidFill>
                <a:ea typeface="휴먼모음T" pitchFamily="18" charset="-127"/>
              </a:rPr>
              <a:t>- etc.</a:t>
            </a:r>
          </a:p>
        </p:txBody>
      </p:sp>
      <p:sp>
        <p:nvSpPr>
          <p:cNvPr id="103463" name="AutoShape 39"/>
          <p:cNvSpPr>
            <a:spLocks noChangeArrowheads="1"/>
          </p:cNvSpPr>
          <p:nvPr/>
        </p:nvSpPr>
        <p:spPr bwMode="auto">
          <a:xfrm>
            <a:off x="8429625" y="1931226"/>
            <a:ext cx="1203325" cy="1103313"/>
          </a:xfrm>
          <a:prstGeom prst="roundRect">
            <a:avLst>
              <a:gd name="adj" fmla="val 13745"/>
            </a:avLst>
          </a:prstGeom>
          <a:noFill/>
          <a:ln w="28575">
            <a:solidFill>
              <a:srgbClr val="008080"/>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54000"/>
          <a:lstStyle/>
          <a:p>
            <a:pPr eaLnBrk="0" latinLnBrk="0" hangingPunct="0"/>
            <a:r>
              <a:rPr kumimoji="0" lang="en-US" altLang="ko-KR" sz="1000">
                <a:solidFill>
                  <a:schemeClr val="tx1"/>
                </a:solidFill>
                <a:ea typeface="휴먼모음T" pitchFamily="18" charset="-127"/>
              </a:rPr>
              <a:t>Newly Incorporated</a:t>
            </a:r>
          </a:p>
          <a:p>
            <a:pPr eaLnBrk="0" latinLnBrk="0" hangingPunct="0"/>
            <a:r>
              <a:rPr kumimoji="0" lang="en-US" altLang="ko-KR" sz="1000">
                <a:solidFill>
                  <a:schemeClr val="tx1"/>
                </a:solidFill>
                <a:ea typeface="휴먼모음T" pitchFamily="18" charset="-127"/>
              </a:rPr>
              <a:t>Company Info</a:t>
            </a:r>
          </a:p>
          <a:p>
            <a:pPr eaLnBrk="0" latinLnBrk="0" hangingPunct="0"/>
            <a:r>
              <a:rPr kumimoji="0" lang="en-US" altLang="ko-KR" sz="900" b="0">
                <a:solidFill>
                  <a:schemeClr val="tx1"/>
                </a:solidFill>
                <a:ea typeface="휴먼모음T" pitchFamily="18" charset="-127"/>
              </a:rPr>
              <a:t>- overview</a:t>
            </a:r>
          </a:p>
          <a:p>
            <a:pPr eaLnBrk="0" latinLnBrk="0" hangingPunct="0"/>
            <a:r>
              <a:rPr kumimoji="0" lang="en-US" altLang="ko-KR" sz="900" b="0">
                <a:solidFill>
                  <a:schemeClr val="tx1"/>
                </a:solidFill>
                <a:ea typeface="휴먼모음T" pitchFamily="18" charset="-127"/>
              </a:rPr>
              <a:t>- management</a:t>
            </a:r>
          </a:p>
          <a:p>
            <a:pPr eaLnBrk="0" latinLnBrk="0" hangingPunct="0"/>
            <a:r>
              <a:rPr kumimoji="0" lang="en-US" altLang="ko-KR" sz="900" b="0">
                <a:solidFill>
                  <a:schemeClr val="tx1"/>
                </a:solidFill>
                <a:ea typeface="휴먼모음T" pitchFamily="18" charset="-127"/>
              </a:rPr>
              <a:t>- Business goals</a:t>
            </a:r>
          </a:p>
          <a:p>
            <a:pPr eaLnBrk="0" latinLnBrk="0" hangingPunct="0"/>
            <a:r>
              <a:rPr kumimoji="0" lang="en-US" altLang="ko-KR" sz="900" b="0">
                <a:solidFill>
                  <a:schemeClr val="tx1"/>
                </a:solidFill>
                <a:ea typeface="휴먼모음T" pitchFamily="18" charset="-127"/>
              </a:rPr>
              <a:t>- etc.</a:t>
            </a:r>
          </a:p>
        </p:txBody>
      </p:sp>
      <p:sp>
        <p:nvSpPr>
          <p:cNvPr id="103464" name="AutoShape 40"/>
          <p:cNvSpPr>
            <a:spLocks noChangeArrowheads="1"/>
          </p:cNvSpPr>
          <p:nvPr/>
        </p:nvSpPr>
        <p:spPr bwMode="auto">
          <a:xfrm>
            <a:off x="6681788" y="1947101"/>
            <a:ext cx="1657350" cy="1076325"/>
          </a:xfrm>
          <a:prstGeom prst="roundRect">
            <a:avLst>
              <a:gd name="adj" fmla="val 13745"/>
            </a:avLst>
          </a:prstGeom>
          <a:noFill/>
          <a:ln w="28575" algn="ctr">
            <a:solidFill>
              <a:srgbClr val="3366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18000"/>
          <a:lstStyle/>
          <a:p>
            <a:pPr eaLnBrk="0" latinLnBrk="0" hangingPunct="0"/>
            <a:r>
              <a:rPr kumimoji="0" lang="en-US" altLang="ko-KR" sz="1000">
                <a:solidFill>
                  <a:schemeClr val="tx1"/>
                </a:solidFill>
                <a:ea typeface="휴먼모음T" pitchFamily="18" charset="-127"/>
              </a:rPr>
              <a:t>Overall Credit Rating</a:t>
            </a:r>
          </a:p>
          <a:p>
            <a:pPr eaLnBrk="0" latinLnBrk="0" hangingPunct="0"/>
            <a:r>
              <a:rPr kumimoji="0" lang="en-US" altLang="ko-KR" sz="900" b="0">
                <a:solidFill>
                  <a:schemeClr val="tx1"/>
                </a:solidFill>
                <a:ea typeface="휴먼모음T" pitchFamily="18" charset="-127"/>
              </a:rPr>
              <a:t> - corporate rating</a:t>
            </a:r>
          </a:p>
          <a:p>
            <a:pPr eaLnBrk="0" latinLnBrk="0" hangingPunct="0"/>
            <a:r>
              <a:rPr kumimoji="0" lang="en-US" altLang="ko-KR" sz="900" b="0">
                <a:solidFill>
                  <a:schemeClr val="tx1"/>
                </a:solidFill>
                <a:ea typeface="휴먼모음T" pitchFamily="18" charset="-127"/>
              </a:rPr>
              <a:t> - date of</a:t>
            </a:r>
          </a:p>
          <a:p>
            <a:pPr eaLnBrk="0" latinLnBrk="0" hangingPunct="0"/>
            <a:r>
              <a:rPr kumimoji="0" lang="en-US" altLang="ko-KR" sz="900" b="0">
                <a:solidFill>
                  <a:schemeClr val="tx1"/>
                </a:solidFill>
                <a:ea typeface="휴먼모음T" pitchFamily="18" charset="-127"/>
              </a:rPr>
              <a:t>   assessment</a:t>
            </a:r>
          </a:p>
          <a:p>
            <a:pPr eaLnBrk="0" latinLnBrk="0" hangingPunct="0"/>
            <a:r>
              <a:rPr kumimoji="0" lang="en-US" altLang="ko-KR" sz="900" b="0">
                <a:solidFill>
                  <a:schemeClr val="tx1"/>
                </a:solidFill>
                <a:ea typeface="휴먼모음T" pitchFamily="18" charset="-127"/>
              </a:rPr>
              <a:t> - rating class &amp; etc</a:t>
            </a:r>
          </a:p>
        </p:txBody>
      </p:sp>
      <p:sp>
        <p:nvSpPr>
          <p:cNvPr id="103465" name="AutoShape 41"/>
          <p:cNvSpPr>
            <a:spLocks noChangeArrowheads="1"/>
          </p:cNvSpPr>
          <p:nvPr/>
        </p:nvSpPr>
        <p:spPr bwMode="auto">
          <a:xfrm>
            <a:off x="430213" y="3891789"/>
            <a:ext cx="1343025" cy="1512887"/>
          </a:xfrm>
          <a:prstGeom prst="roundRect">
            <a:avLst>
              <a:gd name="adj" fmla="val 13745"/>
            </a:avLst>
          </a:prstGeom>
          <a:noFill/>
          <a:ln w="28575" algn="ctr">
            <a:solidFill>
              <a:srgbClr val="9933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54000"/>
          <a:lstStyle/>
          <a:p>
            <a:pPr eaLnBrk="0" latinLnBrk="0" hangingPunct="0">
              <a:lnSpc>
                <a:spcPct val="90000"/>
              </a:lnSpc>
            </a:pPr>
            <a:r>
              <a:rPr kumimoji="0" lang="en-US" altLang="ko-KR" sz="1000">
                <a:solidFill>
                  <a:schemeClr val="tx1"/>
                </a:solidFill>
                <a:ea typeface="휴먼모음T" pitchFamily="18" charset="-127"/>
              </a:rPr>
              <a:t>Important Financial</a:t>
            </a:r>
          </a:p>
          <a:p>
            <a:pPr eaLnBrk="0" latinLnBrk="0" hangingPunct="0">
              <a:lnSpc>
                <a:spcPct val="90000"/>
              </a:lnSpc>
            </a:pPr>
            <a:r>
              <a:rPr kumimoji="0" lang="en-US" altLang="ko-KR" sz="1000">
                <a:solidFill>
                  <a:schemeClr val="tx1"/>
                </a:solidFill>
                <a:ea typeface="휴먼모음T" pitchFamily="18" charset="-127"/>
              </a:rPr>
              <a:t>Info</a:t>
            </a:r>
          </a:p>
          <a:p>
            <a:pPr eaLnBrk="0" latinLnBrk="0" hangingPunct="0">
              <a:lnSpc>
                <a:spcPct val="90000"/>
              </a:lnSpc>
            </a:pPr>
            <a:r>
              <a:rPr kumimoji="0" lang="en-US" altLang="ko-KR" sz="900" b="0">
                <a:solidFill>
                  <a:schemeClr val="tx1"/>
                </a:solidFill>
                <a:ea typeface="휴먼모음T" pitchFamily="18" charset="-127"/>
              </a:rPr>
              <a:t>- closing date</a:t>
            </a:r>
          </a:p>
          <a:p>
            <a:pPr eaLnBrk="0" latinLnBrk="0" hangingPunct="0">
              <a:lnSpc>
                <a:spcPct val="90000"/>
              </a:lnSpc>
            </a:pPr>
            <a:r>
              <a:rPr kumimoji="0" lang="en-US" altLang="ko-KR" sz="900" b="0">
                <a:solidFill>
                  <a:schemeClr val="tx1"/>
                </a:solidFill>
                <a:ea typeface="휴먼모음T" pitchFamily="18" charset="-127"/>
              </a:rPr>
              <a:t>- total asset</a:t>
            </a:r>
          </a:p>
          <a:p>
            <a:pPr eaLnBrk="0" latinLnBrk="0" hangingPunct="0">
              <a:lnSpc>
                <a:spcPct val="90000"/>
              </a:lnSpc>
            </a:pPr>
            <a:r>
              <a:rPr kumimoji="0" lang="en-US" altLang="ko-KR" sz="900" b="0">
                <a:solidFill>
                  <a:schemeClr val="tx1"/>
                </a:solidFill>
                <a:ea typeface="휴먼모음T" pitchFamily="18" charset="-127"/>
              </a:rPr>
              <a:t>- paid-in capital</a:t>
            </a:r>
          </a:p>
          <a:p>
            <a:pPr eaLnBrk="0" latinLnBrk="0" hangingPunct="0">
              <a:lnSpc>
                <a:spcPct val="90000"/>
              </a:lnSpc>
            </a:pPr>
            <a:r>
              <a:rPr kumimoji="0" lang="en-US" altLang="ko-KR" sz="900" b="0">
                <a:solidFill>
                  <a:schemeClr val="tx1"/>
                </a:solidFill>
                <a:ea typeface="휴먼모음T" pitchFamily="18" charset="-127"/>
              </a:rPr>
              <a:t>- total stockholders</a:t>
            </a:r>
          </a:p>
          <a:p>
            <a:pPr eaLnBrk="0" latinLnBrk="0" hangingPunct="0">
              <a:lnSpc>
                <a:spcPct val="90000"/>
              </a:lnSpc>
            </a:pPr>
            <a:r>
              <a:rPr kumimoji="0" lang="en-US" altLang="ko-KR" sz="900" b="0">
                <a:solidFill>
                  <a:schemeClr val="tx1"/>
                </a:solidFill>
                <a:ea typeface="휴먼모음T" pitchFamily="18" charset="-127"/>
              </a:rPr>
              <a:t>  equity</a:t>
            </a:r>
          </a:p>
          <a:p>
            <a:pPr eaLnBrk="0" latinLnBrk="0" hangingPunct="0">
              <a:lnSpc>
                <a:spcPct val="90000"/>
              </a:lnSpc>
            </a:pPr>
            <a:r>
              <a:rPr kumimoji="0" lang="en-US" altLang="ko-KR" sz="900" b="0">
                <a:solidFill>
                  <a:schemeClr val="tx1"/>
                </a:solidFill>
                <a:ea typeface="휴먼모음T" pitchFamily="18" charset="-127"/>
              </a:rPr>
              <a:t>- sales amount</a:t>
            </a:r>
          </a:p>
          <a:p>
            <a:pPr eaLnBrk="0" latinLnBrk="0" hangingPunct="0">
              <a:lnSpc>
                <a:spcPct val="90000"/>
              </a:lnSpc>
            </a:pPr>
            <a:r>
              <a:rPr kumimoji="0" lang="en-US" altLang="ko-KR" sz="900" b="0">
                <a:solidFill>
                  <a:schemeClr val="tx1"/>
                </a:solidFill>
                <a:ea typeface="휴먼모음T" pitchFamily="18" charset="-127"/>
              </a:rPr>
              <a:t>- current net income</a:t>
            </a:r>
          </a:p>
          <a:p>
            <a:pPr eaLnBrk="0" latinLnBrk="0" hangingPunct="0">
              <a:lnSpc>
                <a:spcPct val="90000"/>
              </a:lnSpc>
            </a:pPr>
            <a:r>
              <a:rPr kumimoji="0" lang="en-US" altLang="ko-KR" sz="900" b="0">
                <a:solidFill>
                  <a:schemeClr val="tx1"/>
                </a:solidFill>
                <a:ea typeface="휴먼모음T" pitchFamily="18" charset="-127"/>
              </a:rPr>
              <a:t>- etc.</a:t>
            </a:r>
          </a:p>
        </p:txBody>
      </p:sp>
      <p:sp>
        <p:nvSpPr>
          <p:cNvPr id="103466" name="AutoShape 42"/>
          <p:cNvSpPr>
            <a:spLocks noChangeArrowheads="1"/>
          </p:cNvSpPr>
          <p:nvPr/>
        </p:nvSpPr>
        <p:spPr bwMode="auto">
          <a:xfrm>
            <a:off x="1857375" y="3891789"/>
            <a:ext cx="1390650" cy="1223962"/>
          </a:xfrm>
          <a:prstGeom prst="roundRect">
            <a:avLst>
              <a:gd name="adj" fmla="val 13745"/>
            </a:avLst>
          </a:prstGeom>
          <a:noFill/>
          <a:ln w="28575">
            <a:solidFill>
              <a:srgbClr val="9966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54000"/>
          <a:lstStyle/>
          <a:p>
            <a:pPr eaLnBrk="0" latinLnBrk="0" hangingPunct="0"/>
            <a:r>
              <a:rPr kumimoji="0" lang="en-US" altLang="ko-KR" sz="1000">
                <a:solidFill>
                  <a:schemeClr val="tx1"/>
                </a:solidFill>
                <a:ea typeface="휴먼모음T" pitchFamily="18" charset="-127"/>
              </a:rPr>
              <a:t>Management Info</a:t>
            </a:r>
          </a:p>
          <a:p>
            <a:pPr eaLnBrk="0" latinLnBrk="0" hangingPunct="0"/>
            <a:r>
              <a:rPr kumimoji="0" lang="en-US" altLang="ko-KR" sz="900" b="0">
                <a:solidFill>
                  <a:schemeClr val="tx1"/>
                </a:solidFill>
                <a:ea typeface="휴먼모음T" pitchFamily="18" charset="-127"/>
              </a:rPr>
              <a:t>- name</a:t>
            </a:r>
          </a:p>
          <a:p>
            <a:pPr eaLnBrk="0" latinLnBrk="0" hangingPunct="0"/>
            <a:r>
              <a:rPr kumimoji="0" lang="en-US" altLang="ko-KR" sz="900" b="0">
                <a:solidFill>
                  <a:schemeClr val="tx1"/>
                </a:solidFill>
                <a:ea typeface="휴먼모음T" pitchFamily="18" charset="-127"/>
              </a:rPr>
              <a:t>- length of service</a:t>
            </a:r>
          </a:p>
          <a:p>
            <a:pPr eaLnBrk="0" latinLnBrk="0" hangingPunct="0"/>
            <a:r>
              <a:rPr kumimoji="0" lang="en-US" altLang="ko-KR" sz="900" b="0">
                <a:solidFill>
                  <a:schemeClr val="tx1"/>
                </a:solidFill>
                <a:ea typeface="휴먼모음T" pitchFamily="18" charset="-127"/>
              </a:rPr>
              <a:t>- active or inactive</a:t>
            </a:r>
          </a:p>
          <a:p>
            <a:pPr eaLnBrk="0" latinLnBrk="0" hangingPunct="0"/>
            <a:r>
              <a:rPr kumimoji="0" lang="en-US" altLang="ko-KR" sz="900" b="0">
                <a:solidFill>
                  <a:schemeClr val="tx1"/>
                </a:solidFill>
                <a:ea typeface="휴먼모음T" pitchFamily="18" charset="-127"/>
              </a:rPr>
              <a:t>- stocks owned</a:t>
            </a:r>
          </a:p>
          <a:p>
            <a:pPr eaLnBrk="0" latinLnBrk="0" hangingPunct="0"/>
            <a:r>
              <a:rPr kumimoji="0" lang="en-US" altLang="ko-KR" sz="900" b="0">
                <a:solidFill>
                  <a:schemeClr val="tx1"/>
                </a:solidFill>
                <a:ea typeface="휴먼모음T" pitchFamily="18" charset="-127"/>
              </a:rPr>
              <a:t>- etc.</a:t>
            </a:r>
          </a:p>
        </p:txBody>
      </p:sp>
      <p:sp>
        <p:nvSpPr>
          <p:cNvPr id="103467" name="AutoShape 43"/>
          <p:cNvSpPr>
            <a:spLocks noChangeArrowheads="1"/>
          </p:cNvSpPr>
          <p:nvPr/>
        </p:nvSpPr>
        <p:spPr bwMode="auto">
          <a:xfrm>
            <a:off x="3317875" y="3675889"/>
            <a:ext cx="1541463" cy="1063625"/>
          </a:xfrm>
          <a:prstGeom prst="roundRect">
            <a:avLst>
              <a:gd name="adj" fmla="val 13745"/>
            </a:avLst>
          </a:prstGeom>
          <a:noFill/>
          <a:ln w="28575" algn="ctr">
            <a:solidFill>
              <a:srgbClr val="006699"/>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54000"/>
          <a:lstStyle/>
          <a:p>
            <a:pPr eaLnBrk="0" latinLnBrk="0" hangingPunct="0"/>
            <a:r>
              <a:rPr kumimoji="0" lang="en-US" altLang="ko-KR" sz="1000">
                <a:solidFill>
                  <a:schemeClr val="tx1"/>
                </a:solidFill>
                <a:ea typeface="휴먼모음T" pitchFamily="18" charset="-127"/>
              </a:rPr>
              <a:t>Workplace Info</a:t>
            </a:r>
          </a:p>
          <a:p>
            <a:pPr eaLnBrk="0" latinLnBrk="0" hangingPunct="0"/>
            <a:r>
              <a:rPr kumimoji="0" lang="en-US" altLang="ko-KR" sz="900" b="0">
                <a:solidFill>
                  <a:schemeClr val="tx1"/>
                </a:solidFill>
                <a:ea typeface="휴먼모음T" pitchFamily="18" charset="-127"/>
              </a:rPr>
              <a:t> - address</a:t>
            </a:r>
          </a:p>
          <a:p>
            <a:pPr eaLnBrk="0" latinLnBrk="0" hangingPunct="0"/>
            <a:r>
              <a:rPr kumimoji="0" lang="en-US" altLang="ko-KR" sz="900" b="0">
                <a:solidFill>
                  <a:schemeClr val="tx1"/>
                </a:solidFill>
                <a:ea typeface="휴먼모음T" pitchFamily="18" charset="-127"/>
              </a:rPr>
              <a:t> - main facilities</a:t>
            </a:r>
          </a:p>
          <a:p>
            <a:pPr eaLnBrk="0" latinLnBrk="0" hangingPunct="0"/>
            <a:r>
              <a:rPr kumimoji="0" lang="en-US" altLang="ko-KR" sz="900" b="0">
                <a:solidFill>
                  <a:schemeClr val="tx1"/>
                </a:solidFill>
                <a:ea typeface="휴먼모음T" pitchFamily="18" charset="-127"/>
              </a:rPr>
              <a:t> - production method</a:t>
            </a:r>
          </a:p>
          <a:p>
            <a:pPr eaLnBrk="0" latinLnBrk="0" hangingPunct="0"/>
            <a:r>
              <a:rPr kumimoji="0" lang="en-US" altLang="ko-KR" sz="900" b="0">
                <a:solidFill>
                  <a:schemeClr val="tx1"/>
                </a:solidFill>
                <a:ea typeface="휴먼모음T" pitchFamily="18" charset="-127"/>
              </a:rPr>
              <a:t> - etc.</a:t>
            </a:r>
          </a:p>
        </p:txBody>
      </p:sp>
      <p:sp>
        <p:nvSpPr>
          <p:cNvPr id="103468" name="AutoShape 44"/>
          <p:cNvSpPr>
            <a:spLocks noChangeArrowheads="1"/>
          </p:cNvSpPr>
          <p:nvPr/>
        </p:nvSpPr>
        <p:spPr bwMode="auto">
          <a:xfrm>
            <a:off x="3317875" y="4790314"/>
            <a:ext cx="1663700" cy="1373187"/>
          </a:xfrm>
          <a:prstGeom prst="roundRect">
            <a:avLst>
              <a:gd name="adj" fmla="val 13745"/>
            </a:avLst>
          </a:prstGeom>
          <a:noFill/>
          <a:ln w="28575" algn="ctr">
            <a:solidFill>
              <a:srgbClr val="006699"/>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54000"/>
          <a:lstStyle/>
          <a:p>
            <a:pPr eaLnBrk="0" latinLnBrk="0" hangingPunct="0"/>
            <a:r>
              <a:rPr kumimoji="0" lang="en-US" altLang="ko-KR" sz="1000">
                <a:solidFill>
                  <a:schemeClr val="tx1"/>
                </a:solidFill>
                <a:ea typeface="휴먼모음T" pitchFamily="18" charset="-127"/>
              </a:rPr>
              <a:t>Business(sales) Status</a:t>
            </a:r>
          </a:p>
          <a:p>
            <a:pPr eaLnBrk="0" latinLnBrk="0" hangingPunct="0"/>
            <a:r>
              <a:rPr kumimoji="0" lang="en-US" altLang="ko-KR" sz="900" b="0">
                <a:solidFill>
                  <a:schemeClr val="tx1"/>
                </a:solidFill>
                <a:ea typeface="휴먼모음T" pitchFamily="18" charset="-127"/>
              </a:rPr>
              <a:t> - goals</a:t>
            </a:r>
          </a:p>
          <a:p>
            <a:pPr eaLnBrk="0" latinLnBrk="0" hangingPunct="0"/>
            <a:r>
              <a:rPr kumimoji="0" lang="en-US" altLang="ko-KR" sz="900" b="0">
                <a:solidFill>
                  <a:schemeClr val="tx1"/>
                </a:solidFill>
                <a:ea typeface="휴먼모음T" pitchFamily="18" charset="-127"/>
              </a:rPr>
              <a:t> - sales per good</a:t>
            </a:r>
          </a:p>
          <a:p>
            <a:pPr eaLnBrk="0" latinLnBrk="0" hangingPunct="0"/>
            <a:r>
              <a:rPr kumimoji="0" lang="en-US" altLang="ko-KR" sz="900" b="0">
                <a:solidFill>
                  <a:schemeClr val="tx1"/>
                </a:solidFill>
                <a:ea typeface="휴먼모음T" pitchFamily="18" charset="-127"/>
              </a:rPr>
              <a:t> - contract &amp; order</a:t>
            </a:r>
          </a:p>
          <a:p>
            <a:pPr eaLnBrk="0" latinLnBrk="0" hangingPunct="0"/>
            <a:r>
              <a:rPr kumimoji="0" lang="en-US" altLang="ko-KR" sz="900" b="0">
                <a:solidFill>
                  <a:schemeClr val="tx1"/>
                </a:solidFill>
                <a:ea typeface="휴먼모음T" pitchFamily="18" charset="-127"/>
              </a:rPr>
              <a:t> - construction results</a:t>
            </a:r>
          </a:p>
          <a:p>
            <a:pPr eaLnBrk="0" latinLnBrk="0" hangingPunct="0"/>
            <a:r>
              <a:rPr kumimoji="0" lang="en-US" altLang="ko-KR" sz="900" b="0">
                <a:solidFill>
                  <a:schemeClr val="tx1"/>
                </a:solidFill>
                <a:ea typeface="휴먼모음T" pitchFamily="18" charset="-127"/>
              </a:rPr>
              <a:t> - license &amp;</a:t>
            </a:r>
          </a:p>
          <a:p>
            <a:pPr eaLnBrk="0" latinLnBrk="0" hangingPunct="0"/>
            <a:r>
              <a:rPr kumimoji="0" lang="en-US" altLang="ko-KR" sz="900" b="0">
                <a:solidFill>
                  <a:schemeClr val="tx1"/>
                </a:solidFill>
                <a:ea typeface="휴먼모음T" pitchFamily="18" charset="-127"/>
              </a:rPr>
              <a:t>   constructing ability</a:t>
            </a:r>
          </a:p>
          <a:p>
            <a:pPr eaLnBrk="0" latinLnBrk="0" hangingPunct="0"/>
            <a:r>
              <a:rPr kumimoji="0" lang="en-US" altLang="ko-KR" sz="900" b="0">
                <a:solidFill>
                  <a:schemeClr val="tx1"/>
                </a:solidFill>
                <a:ea typeface="휴먼모음T" pitchFamily="18" charset="-127"/>
              </a:rPr>
              <a:t> - intellectual property </a:t>
            </a:r>
          </a:p>
          <a:p>
            <a:pPr eaLnBrk="0" latinLnBrk="0" hangingPunct="0"/>
            <a:r>
              <a:rPr kumimoji="0" lang="en-US" altLang="ko-KR" sz="900" b="0">
                <a:solidFill>
                  <a:schemeClr val="tx1"/>
                </a:solidFill>
                <a:ea typeface="휴먼모음T" pitchFamily="18" charset="-127"/>
              </a:rPr>
              <a:t> - etc.</a:t>
            </a:r>
          </a:p>
        </p:txBody>
      </p:sp>
      <p:sp>
        <p:nvSpPr>
          <p:cNvPr id="103469" name="AutoShape 45"/>
          <p:cNvSpPr>
            <a:spLocks noChangeArrowheads="1"/>
          </p:cNvSpPr>
          <p:nvPr/>
        </p:nvSpPr>
        <p:spPr bwMode="auto">
          <a:xfrm>
            <a:off x="4981575" y="3648901"/>
            <a:ext cx="1552575" cy="1322388"/>
          </a:xfrm>
          <a:prstGeom prst="roundRect">
            <a:avLst>
              <a:gd name="adj" fmla="val 13745"/>
            </a:avLst>
          </a:prstGeom>
          <a:noFill/>
          <a:ln w="28575" algn="ctr">
            <a:solidFill>
              <a:srgbClr val="0099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54000"/>
          <a:lstStyle/>
          <a:p>
            <a:pPr eaLnBrk="0" latinLnBrk="0" hangingPunct="0"/>
            <a:r>
              <a:rPr kumimoji="0" lang="en-US" altLang="ko-KR" sz="1000">
                <a:solidFill>
                  <a:schemeClr val="tx1"/>
                </a:solidFill>
                <a:ea typeface="휴먼모음T" pitchFamily="18" charset="-127"/>
              </a:rPr>
              <a:t>Financial Ratio</a:t>
            </a:r>
          </a:p>
          <a:p>
            <a:pPr eaLnBrk="0" latinLnBrk="0" hangingPunct="0"/>
            <a:r>
              <a:rPr kumimoji="0" lang="en-US" altLang="ko-KR" sz="900" b="0">
                <a:solidFill>
                  <a:schemeClr val="tx1"/>
                </a:solidFill>
                <a:ea typeface="휴먼모음T" pitchFamily="18" charset="-127"/>
              </a:rPr>
              <a:t>- profitability</a:t>
            </a:r>
          </a:p>
          <a:p>
            <a:pPr eaLnBrk="0" latinLnBrk="0" hangingPunct="0"/>
            <a:r>
              <a:rPr kumimoji="0" lang="en-US" altLang="ko-KR" sz="900" b="0">
                <a:solidFill>
                  <a:schemeClr val="tx1"/>
                </a:solidFill>
                <a:ea typeface="휴먼모음T" pitchFamily="18" charset="-127"/>
              </a:rPr>
              <a:t>- stability</a:t>
            </a:r>
          </a:p>
          <a:p>
            <a:pPr eaLnBrk="0" latinLnBrk="0" hangingPunct="0"/>
            <a:r>
              <a:rPr kumimoji="0" lang="en-US" altLang="ko-KR" sz="900" b="0">
                <a:solidFill>
                  <a:schemeClr val="tx1"/>
                </a:solidFill>
                <a:ea typeface="휴먼모음T" pitchFamily="18" charset="-127"/>
              </a:rPr>
              <a:t>- activity</a:t>
            </a:r>
          </a:p>
          <a:p>
            <a:pPr eaLnBrk="0" latinLnBrk="0" hangingPunct="0"/>
            <a:r>
              <a:rPr kumimoji="0" lang="en-US" altLang="ko-KR" sz="900" b="0">
                <a:solidFill>
                  <a:schemeClr val="tx1"/>
                </a:solidFill>
                <a:ea typeface="휴먼모음T" pitchFamily="18" charset="-127"/>
              </a:rPr>
              <a:t>- growth</a:t>
            </a:r>
          </a:p>
          <a:p>
            <a:pPr eaLnBrk="0" latinLnBrk="0" hangingPunct="0"/>
            <a:r>
              <a:rPr kumimoji="0" lang="en-US" altLang="ko-KR" sz="900" b="0">
                <a:solidFill>
                  <a:schemeClr val="tx1"/>
                </a:solidFill>
                <a:ea typeface="휴먼모음T" pitchFamily="18" charset="-127"/>
              </a:rPr>
              <a:t>- C/F related</a:t>
            </a:r>
          </a:p>
          <a:p>
            <a:pPr eaLnBrk="0" latinLnBrk="0" hangingPunct="0"/>
            <a:r>
              <a:rPr kumimoji="0" lang="en-US" altLang="ko-KR" sz="900" b="0">
                <a:solidFill>
                  <a:schemeClr val="tx1"/>
                </a:solidFill>
                <a:ea typeface="휴먼모음T" pitchFamily="18" charset="-127"/>
              </a:rPr>
              <a:t>  financial ratios</a:t>
            </a:r>
          </a:p>
          <a:p>
            <a:pPr eaLnBrk="0" latinLnBrk="0" hangingPunct="0"/>
            <a:r>
              <a:rPr kumimoji="0" lang="en-US" altLang="ko-KR" sz="900" b="0">
                <a:solidFill>
                  <a:schemeClr val="tx1"/>
                </a:solidFill>
                <a:ea typeface="휴먼모음T" pitchFamily="18" charset="-127"/>
              </a:rPr>
              <a:t>- etc.</a:t>
            </a:r>
          </a:p>
        </p:txBody>
      </p:sp>
      <p:sp>
        <p:nvSpPr>
          <p:cNvPr id="103470" name="AutoShape 46"/>
          <p:cNvSpPr>
            <a:spLocks noChangeArrowheads="1"/>
          </p:cNvSpPr>
          <p:nvPr/>
        </p:nvSpPr>
        <p:spPr bwMode="auto">
          <a:xfrm>
            <a:off x="4981575" y="5042726"/>
            <a:ext cx="1550988" cy="1241425"/>
          </a:xfrm>
          <a:prstGeom prst="roundRect">
            <a:avLst>
              <a:gd name="adj" fmla="val 13745"/>
            </a:avLst>
          </a:prstGeom>
          <a:noFill/>
          <a:ln w="28575" algn="ctr">
            <a:solidFill>
              <a:srgbClr val="0099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54000"/>
          <a:lstStyle/>
          <a:p>
            <a:pPr eaLnBrk="0" latinLnBrk="0" hangingPunct="0"/>
            <a:r>
              <a:rPr kumimoji="0" lang="en-US" altLang="ko-KR" sz="1000">
                <a:solidFill>
                  <a:schemeClr val="tx1"/>
                </a:solidFill>
                <a:ea typeface="휴먼모음T" pitchFamily="18" charset="-127"/>
              </a:rPr>
              <a:t>Financial Analysis</a:t>
            </a:r>
          </a:p>
          <a:p>
            <a:pPr eaLnBrk="0" latinLnBrk="0" hangingPunct="0"/>
            <a:r>
              <a:rPr kumimoji="0" lang="en-US" altLang="ko-KR" sz="900" b="0">
                <a:solidFill>
                  <a:schemeClr val="tx1"/>
                </a:solidFill>
                <a:ea typeface="휴먼모음T" pitchFamily="18" charset="-127"/>
              </a:rPr>
              <a:t>- cash flow analysis</a:t>
            </a:r>
          </a:p>
          <a:p>
            <a:pPr eaLnBrk="0" latinLnBrk="0" hangingPunct="0"/>
            <a:r>
              <a:rPr kumimoji="0" lang="en-US" altLang="ko-KR" sz="900" b="0">
                <a:solidFill>
                  <a:schemeClr val="tx1"/>
                </a:solidFill>
                <a:ea typeface="휴먼모음T" pitchFamily="18" charset="-127"/>
              </a:rPr>
              <a:t>- cash analysis</a:t>
            </a:r>
          </a:p>
          <a:p>
            <a:pPr eaLnBrk="0" latinLnBrk="0" hangingPunct="0"/>
            <a:r>
              <a:rPr kumimoji="0" lang="en-US" altLang="ko-KR" sz="900" b="0">
                <a:solidFill>
                  <a:schemeClr val="tx1"/>
                </a:solidFill>
                <a:ea typeface="휴먼모음T" pitchFamily="18" charset="-127"/>
              </a:rPr>
              <a:t>- cost analysis</a:t>
            </a:r>
          </a:p>
          <a:p>
            <a:pPr eaLnBrk="0" latinLnBrk="0" hangingPunct="0"/>
            <a:r>
              <a:rPr kumimoji="0" lang="en-US" altLang="ko-KR" sz="900" b="0">
                <a:solidFill>
                  <a:schemeClr val="tx1"/>
                </a:solidFill>
                <a:ea typeface="휴먼모음T" pitchFamily="18" charset="-127"/>
              </a:rPr>
              <a:t>- borrowed money</a:t>
            </a:r>
          </a:p>
          <a:p>
            <a:pPr eaLnBrk="0" latinLnBrk="0" hangingPunct="0"/>
            <a:r>
              <a:rPr kumimoji="0" lang="en-US" altLang="ko-KR" sz="900" b="0">
                <a:solidFill>
                  <a:schemeClr val="tx1"/>
                </a:solidFill>
                <a:ea typeface="휴먼모음T" pitchFamily="18" charset="-127"/>
              </a:rPr>
              <a:t>  analysis</a:t>
            </a:r>
          </a:p>
          <a:p>
            <a:pPr eaLnBrk="0" latinLnBrk="0" hangingPunct="0"/>
            <a:r>
              <a:rPr kumimoji="0" lang="en-US" altLang="ko-KR" sz="900" b="0">
                <a:solidFill>
                  <a:schemeClr val="tx1"/>
                </a:solidFill>
                <a:ea typeface="휴먼모음T" pitchFamily="18" charset="-127"/>
              </a:rPr>
              <a:t>- EVA analysis &amp; etc.</a:t>
            </a:r>
          </a:p>
        </p:txBody>
      </p:sp>
      <p:sp>
        <p:nvSpPr>
          <p:cNvPr id="103471" name="AutoShape 47"/>
          <p:cNvSpPr>
            <a:spLocks noChangeArrowheads="1"/>
          </p:cNvSpPr>
          <p:nvPr/>
        </p:nvSpPr>
        <p:spPr bwMode="auto">
          <a:xfrm>
            <a:off x="6699250" y="3242501"/>
            <a:ext cx="1635125" cy="1081088"/>
          </a:xfrm>
          <a:prstGeom prst="roundRect">
            <a:avLst>
              <a:gd name="adj" fmla="val 13745"/>
            </a:avLst>
          </a:prstGeom>
          <a:noFill/>
          <a:ln w="28575" algn="ctr">
            <a:solidFill>
              <a:srgbClr val="3366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18000"/>
          <a:lstStyle/>
          <a:p>
            <a:pPr eaLnBrk="0" latinLnBrk="0" hangingPunct="0"/>
            <a:r>
              <a:rPr kumimoji="0" lang="en-US" altLang="ko-KR" sz="1000">
                <a:solidFill>
                  <a:schemeClr val="tx1"/>
                </a:solidFill>
                <a:ea typeface="휴먼모음T" pitchFamily="18" charset="-127"/>
              </a:rPr>
              <a:t>External credit ratings</a:t>
            </a:r>
          </a:p>
          <a:p>
            <a:pPr eaLnBrk="0" latinLnBrk="0" hangingPunct="0"/>
            <a:r>
              <a:rPr kumimoji="0" lang="en-US" altLang="ko-KR" sz="1000">
                <a:solidFill>
                  <a:schemeClr val="tx1"/>
                </a:solidFill>
                <a:ea typeface="휴먼모음T" pitchFamily="18" charset="-127"/>
              </a:rPr>
              <a:t>From (by Rating Agencies)</a:t>
            </a:r>
          </a:p>
          <a:p>
            <a:pPr eaLnBrk="0" latinLnBrk="0" hangingPunct="0"/>
            <a:r>
              <a:rPr kumimoji="0" lang="en-US" altLang="ko-KR" sz="900" b="0">
                <a:solidFill>
                  <a:schemeClr val="tx1"/>
                </a:solidFill>
                <a:ea typeface="휴먼모음T" pitchFamily="18" charset="-127"/>
              </a:rPr>
              <a:t>- KIS</a:t>
            </a:r>
          </a:p>
          <a:p>
            <a:pPr eaLnBrk="0" latinLnBrk="0" hangingPunct="0"/>
            <a:r>
              <a:rPr kumimoji="0" lang="en-US" altLang="ko-KR" sz="900" b="0">
                <a:solidFill>
                  <a:schemeClr val="tx1"/>
                </a:solidFill>
                <a:ea typeface="휴먼모음T" pitchFamily="18" charset="-127"/>
              </a:rPr>
              <a:t>- NICE</a:t>
            </a:r>
          </a:p>
          <a:p>
            <a:pPr eaLnBrk="0" latinLnBrk="0" hangingPunct="0"/>
            <a:r>
              <a:rPr kumimoji="0" lang="en-US" altLang="ko-KR" sz="900" b="0">
                <a:solidFill>
                  <a:schemeClr val="tx1"/>
                </a:solidFill>
                <a:ea typeface="휴먼모음T" pitchFamily="18" charset="-127"/>
              </a:rPr>
              <a:t>- KR</a:t>
            </a:r>
          </a:p>
          <a:p>
            <a:pPr eaLnBrk="0" latinLnBrk="0" hangingPunct="0"/>
            <a:r>
              <a:rPr kumimoji="0" lang="en-US" altLang="ko-KR" sz="1000" b="0">
                <a:solidFill>
                  <a:schemeClr val="tx1"/>
                </a:solidFill>
                <a:latin typeface="휴먼모음T" pitchFamily="18" charset="-127"/>
                <a:ea typeface="휴먼모음T" pitchFamily="18" charset="-127"/>
              </a:rPr>
              <a:t>   </a:t>
            </a:r>
          </a:p>
        </p:txBody>
      </p:sp>
      <p:sp>
        <p:nvSpPr>
          <p:cNvPr id="103472" name="AutoShape 48"/>
          <p:cNvSpPr>
            <a:spLocks noChangeArrowheads="1"/>
          </p:cNvSpPr>
          <p:nvPr/>
        </p:nvSpPr>
        <p:spPr bwMode="auto">
          <a:xfrm>
            <a:off x="6681788" y="4429951"/>
            <a:ext cx="1655762" cy="288925"/>
          </a:xfrm>
          <a:prstGeom prst="roundRect">
            <a:avLst>
              <a:gd name="adj" fmla="val 30218"/>
            </a:avLst>
          </a:prstGeom>
          <a:noFill/>
          <a:ln w="28575" algn="ctr">
            <a:solidFill>
              <a:srgbClr val="3366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18000"/>
          <a:lstStyle/>
          <a:p>
            <a:pPr eaLnBrk="0" latinLnBrk="0" hangingPunct="0"/>
            <a:r>
              <a:rPr kumimoji="0" lang="ko-KR" altLang="en-US" sz="1000">
                <a:solidFill>
                  <a:schemeClr val="tx1"/>
                </a:solidFill>
                <a:ea typeface="휴먼모음T" pitchFamily="18" charset="-127"/>
              </a:rPr>
              <a:t> </a:t>
            </a:r>
            <a:r>
              <a:rPr kumimoji="0" lang="en-US" altLang="ko-KR" sz="1000">
                <a:solidFill>
                  <a:schemeClr val="tx1"/>
                </a:solidFill>
                <a:ea typeface="휴먼모음T" pitchFamily="18" charset="-127"/>
              </a:rPr>
              <a:t>Summary</a:t>
            </a:r>
          </a:p>
        </p:txBody>
      </p:sp>
      <p:sp>
        <p:nvSpPr>
          <p:cNvPr id="103473" name="AutoShape 49"/>
          <p:cNvSpPr>
            <a:spLocks noChangeArrowheads="1"/>
          </p:cNvSpPr>
          <p:nvPr/>
        </p:nvSpPr>
        <p:spPr bwMode="auto">
          <a:xfrm>
            <a:off x="6681788" y="4799839"/>
            <a:ext cx="1657350" cy="1177925"/>
          </a:xfrm>
          <a:prstGeom prst="roundRect">
            <a:avLst>
              <a:gd name="adj" fmla="val 13745"/>
            </a:avLst>
          </a:prstGeom>
          <a:noFill/>
          <a:ln w="28575" algn="ctr">
            <a:solidFill>
              <a:srgbClr val="3366FF"/>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18000"/>
          <a:lstStyle/>
          <a:p>
            <a:pPr eaLnBrk="0" latinLnBrk="0" hangingPunct="0"/>
            <a:r>
              <a:rPr kumimoji="0" lang="en-US" altLang="ko-KR" sz="1000">
                <a:solidFill>
                  <a:schemeClr val="tx1"/>
                </a:solidFill>
                <a:ea typeface="휴먼모음T" pitchFamily="18" charset="-127"/>
              </a:rPr>
              <a:t>Credit Information</a:t>
            </a:r>
          </a:p>
          <a:p>
            <a:pPr eaLnBrk="0" latinLnBrk="0" hangingPunct="0"/>
            <a:r>
              <a:rPr kumimoji="0" lang="en-US" altLang="ko-KR" sz="900" b="0">
                <a:solidFill>
                  <a:schemeClr val="tx1"/>
                </a:solidFill>
                <a:ea typeface="휴먼모음T" pitchFamily="18" charset="-127"/>
              </a:rPr>
              <a:t>- suspension info on</a:t>
            </a:r>
          </a:p>
          <a:p>
            <a:pPr eaLnBrk="0" latinLnBrk="0" hangingPunct="0"/>
            <a:r>
              <a:rPr kumimoji="0" lang="en-US" altLang="ko-KR" sz="900" b="0">
                <a:solidFill>
                  <a:schemeClr val="tx1"/>
                </a:solidFill>
                <a:ea typeface="휴먼모음T" pitchFamily="18" charset="-127"/>
              </a:rPr>
              <a:t>  current account</a:t>
            </a:r>
          </a:p>
          <a:p>
            <a:pPr eaLnBrk="0" latinLnBrk="0" hangingPunct="0"/>
            <a:r>
              <a:rPr kumimoji="0" lang="en-US" altLang="ko-KR" sz="900" b="0">
                <a:solidFill>
                  <a:schemeClr val="tx1"/>
                </a:solidFill>
                <a:ea typeface="휴먼모음T" pitchFamily="18" charset="-127"/>
              </a:rPr>
              <a:t>  transaction</a:t>
            </a:r>
          </a:p>
          <a:p>
            <a:pPr eaLnBrk="0" latinLnBrk="0" hangingPunct="0"/>
            <a:r>
              <a:rPr kumimoji="0" lang="en-US" altLang="ko-KR" sz="900" b="0">
                <a:solidFill>
                  <a:schemeClr val="tx1"/>
                </a:solidFill>
                <a:ea typeface="휴먼모음T" pitchFamily="18" charset="-127"/>
              </a:rPr>
              <a:t>- court receivership info </a:t>
            </a:r>
          </a:p>
          <a:p>
            <a:pPr eaLnBrk="0" latinLnBrk="0" hangingPunct="0"/>
            <a:r>
              <a:rPr kumimoji="0" lang="en-US" altLang="ko-KR" sz="900" b="0">
                <a:solidFill>
                  <a:schemeClr val="tx1"/>
                </a:solidFill>
                <a:ea typeface="휴먼모음T" pitchFamily="18" charset="-127"/>
              </a:rPr>
              <a:t>- composition info</a:t>
            </a:r>
          </a:p>
          <a:p>
            <a:pPr eaLnBrk="0" latinLnBrk="0" hangingPunct="0"/>
            <a:endParaRPr kumimoji="0" lang="ko-KR" altLang="en-US" sz="900" b="0">
              <a:solidFill>
                <a:schemeClr val="tx1"/>
              </a:solidFill>
              <a:ea typeface="휴먼모음T" pitchFamily="18" charset="-127"/>
            </a:endParaRPr>
          </a:p>
        </p:txBody>
      </p:sp>
      <p:sp>
        <p:nvSpPr>
          <p:cNvPr id="103474" name="AutoShape 50"/>
          <p:cNvSpPr>
            <a:spLocks noChangeArrowheads="1"/>
          </p:cNvSpPr>
          <p:nvPr/>
        </p:nvSpPr>
        <p:spPr bwMode="auto">
          <a:xfrm>
            <a:off x="8429625" y="3264726"/>
            <a:ext cx="1203325" cy="600075"/>
          </a:xfrm>
          <a:prstGeom prst="roundRect">
            <a:avLst>
              <a:gd name="adj" fmla="val 20569"/>
            </a:avLst>
          </a:prstGeom>
          <a:noFill/>
          <a:ln w="28575">
            <a:solidFill>
              <a:srgbClr val="008080"/>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rIns="54000"/>
          <a:lstStyle/>
          <a:p>
            <a:pPr eaLnBrk="0" latinLnBrk="0" hangingPunct="0"/>
            <a:r>
              <a:rPr kumimoji="0" lang="ko-KR" altLang="en-US" sz="1000">
                <a:solidFill>
                  <a:schemeClr val="tx1"/>
                </a:solidFill>
                <a:ea typeface="휴먼모음T" pitchFamily="18" charset="-127"/>
              </a:rPr>
              <a:t> </a:t>
            </a:r>
            <a:r>
              <a:rPr kumimoji="0" lang="en-US" altLang="ko-KR" sz="1000">
                <a:solidFill>
                  <a:schemeClr val="tx1"/>
                </a:solidFill>
                <a:ea typeface="휴먼모음T" pitchFamily="18" charset="-127"/>
              </a:rPr>
              <a:t>any related</a:t>
            </a:r>
          </a:p>
          <a:p>
            <a:pPr eaLnBrk="0" latinLnBrk="0" hangingPunct="0"/>
            <a:r>
              <a:rPr kumimoji="0" lang="en-US" altLang="ko-KR" sz="1000">
                <a:solidFill>
                  <a:schemeClr val="tx1"/>
                </a:solidFill>
                <a:ea typeface="휴먼모음T" pitchFamily="18" charset="-127"/>
              </a:rPr>
              <a:t> contents (issue)</a:t>
            </a:r>
          </a:p>
          <a:p>
            <a:pPr eaLnBrk="0" latinLnBrk="0" hangingPunct="0"/>
            <a:r>
              <a:rPr kumimoji="0" lang="en-US" altLang="ko-KR" sz="1000">
                <a:solidFill>
                  <a:schemeClr val="tx1"/>
                </a:solidFill>
                <a:ea typeface="휴먼모음T" pitchFamily="18" charset="-127"/>
              </a:rPr>
              <a:t> covered in media</a:t>
            </a:r>
          </a:p>
        </p:txBody>
      </p:sp>
      <p:sp>
        <p:nvSpPr>
          <p:cNvPr id="103476" name="Text Box 99"/>
          <p:cNvSpPr txBox="1">
            <a:spLocks noChangeArrowheads="1"/>
          </p:cNvSpPr>
          <p:nvPr/>
        </p:nvSpPr>
        <p:spPr bwMode="auto">
          <a:xfrm>
            <a:off x="0" y="115888"/>
            <a:ext cx="6537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latinLnBrk="0" hangingPunct="1"/>
            <a:r>
              <a:rPr lang="en-US" altLang="ko-KR" b="0" dirty="0">
                <a:solidFill>
                  <a:srgbClr val="0000FF"/>
                </a:solidFill>
                <a:latin typeface="Arial" charset="0"/>
              </a:rPr>
              <a:t>     </a:t>
            </a:r>
            <a:r>
              <a:rPr lang="en-US" altLang="ko-KR" dirty="0">
                <a:solidFill>
                  <a:schemeClr val="accent2"/>
                </a:solidFill>
                <a:latin typeface="Verdana" pitchFamily="34" charset="0"/>
              </a:rPr>
              <a:t>□ </a:t>
            </a:r>
            <a:r>
              <a:rPr lang="en-US" altLang="ko-KR" dirty="0" smtClean="0">
                <a:solidFill>
                  <a:schemeClr val="accent2"/>
                </a:solidFill>
                <a:latin typeface="Verdana" pitchFamily="34" charset="0"/>
              </a:rPr>
              <a:t>SMEs’ DB Structure</a:t>
            </a:r>
            <a:endParaRPr kumimoji="0" lang="en-US" altLang="ko-KR" dirty="0">
              <a:solidFill>
                <a:schemeClr val="accent2"/>
              </a:solidFill>
              <a:latin typeface="Verdan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슬라이드 번호 개체 틀 3"/>
          <p:cNvSpPr>
            <a:spLocks noGrp="1"/>
          </p:cNvSpPr>
          <p:nvPr>
            <p:ph type="sldNum" sz="quarter" idx="12"/>
          </p:nvPr>
        </p:nvSpPr>
        <p:spPr>
          <a:xfrm>
            <a:off x="8853488" y="6556375"/>
            <a:ext cx="741362" cy="196850"/>
          </a:xfrm>
        </p:spPr>
        <p:txBody>
          <a:bodyPr/>
          <a:lstStyle/>
          <a:p>
            <a:pPr>
              <a:defRPr/>
            </a:pPr>
            <a:fld id="{7B6FC671-BB54-4B8A-96A1-68E93F543F11}" type="slidenum">
              <a:rPr lang="en-US" altLang="ko-KR"/>
              <a:pPr>
                <a:defRPr/>
              </a:pPr>
              <a:t>18</a:t>
            </a:fld>
            <a:endParaRPr lang="en-US" altLang="ko-KR"/>
          </a:p>
        </p:txBody>
      </p:sp>
      <p:sp>
        <p:nvSpPr>
          <p:cNvPr id="24581" name="Rectangle 3"/>
          <p:cNvSpPr>
            <a:spLocks noChangeArrowheads="1"/>
          </p:cNvSpPr>
          <p:nvPr/>
        </p:nvSpPr>
        <p:spPr bwMode="auto">
          <a:xfrm>
            <a:off x="0" y="4221163"/>
            <a:ext cx="9906000" cy="2636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endParaRPr lang="ko-KR" altLang="en-US" sz="1800" b="0"/>
          </a:p>
        </p:txBody>
      </p:sp>
      <p:sp>
        <p:nvSpPr>
          <p:cNvPr id="92164" name="Rectangle 4"/>
          <p:cNvSpPr>
            <a:spLocks noChangeArrowheads="1"/>
          </p:cNvSpPr>
          <p:nvPr/>
        </p:nvSpPr>
        <p:spPr bwMode="auto">
          <a:xfrm>
            <a:off x="2073275" y="4648200"/>
            <a:ext cx="7632700" cy="1301750"/>
          </a:xfrm>
          <a:prstGeom prst="rect">
            <a:avLst/>
          </a:prstGeom>
          <a:noFill/>
          <a:ln w="12700" algn="ctr">
            <a:noFill/>
            <a:miter lim="800000"/>
            <a:headEnd/>
            <a:tailEnd/>
          </a:ln>
          <a:effectLst/>
        </p:spPr>
        <p:txBody>
          <a:bodyPr lIns="0"/>
          <a:lstStyle/>
          <a:p>
            <a:pPr marL="342900" indent="-342900" defTabSz="500063" fontAlgn="ctr">
              <a:spcBef>
                <a:spcPct val="50000"/>
              </a:spcBef>
              <a:defRPr/>
            </a:pPr>
            <a:endParaRPr lang="ko-KR" altLang="ko-KR" sz="1800" b="0">
              <a:solidFill>
                <a:schemeClr val="tx1"/>
              </a:solidFill>
              <a:effectLst>
                <a:outerShdw blurRad="38100" dist="38100" dir="2700000" algn="tl">
                  <a:srgbClr val="C0C0C0"/>
                </a:outerShdw>
              </a:effectLst>
              <a:latin typeface="HY헤드라인M" pitchFamily="18" charset="-127"/>
              <a:ea typeface="HY헤드라인M" pitchFamily="18" charset="-127"/>
              <a:cs typeface="Tahoma" pitchFamily="34" charset="0"/>
            </a:endParaRPr>
          </a:p>
        </p:txBody>
      </p:sp>
      <p:sp>
        <p:nvSpPr>
          <p:cNvPr id="24584" name="Rectangle 6"/>
          <p:cNvSpPr>
            <a:spLocks noChangeArrowheads="1"/>
          </p:cNvSpPr>
          <p:nvPr/>
        </p:nvSpPr>
        <p:spPr bwMode="auto">
          <a:xfrm>
            <a:off x="1497013" y="4648200"/>
            <a:ext cx="72723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kumimoji="1">
                <a:solidFill>
                  <a:schemeClr val="tx1"/>
                </a:solidFill>
                <a:latin typeface="굴림" pitchFamily="50" charset="-127"/>
                <a:ea typeface="굴림" pitchFamily="50" charset="-127"/>
              </a:defRPr>
            </a:lvl1pPr>
            <a:lvl2pPr marL="800100" indent="-34290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vl="1" eaLnBrk="1" hangingPunct="1">
              <a:buFontTx/>
              <a:buAutoNum type="arabicPeriod"/>
            </a:pPr>
            <a:r>
              <a:rPr lang="en-US" altLang="ko-KR"/>
              <a:t> Business Information Report (off-line)</a:t>
            </a:r>
          </a:p>
          <a:p>
            <a:pPr lvl="1" eaLnBrk="1" hangingPunct="1">
              <a:buFontTx/>
              <a:buAutoNum type="arabicPeriod"/>
            </a:pPr>
            <a:r>
              <a:rPr lang="en-US" altLang="ko-KR"/>
              <a:t> Standard Business Report (off-line)</a:t>
            </a:r>
          </a:p>
          <a:p>
            <a:pPr lvl="1" eaLnBrk="1" hangingPunct="1">
              <a:buFontTx/>
              <a:buAutoNum type="arabicPeriod"/>
            </a:pPr>
            <a:r>
              <a:rPr lang="en-US" altLang="ko-KR"/>
              <a:t> Real Time Report Order Site (on-line report)</a:t>
            </a:r>
          </a:p>
        </p:txBody>
      </p:sp>
      <p:sp>
        <p:nvSpPr>
          <p:cNvPr id="24585" name="바닥글 개체 틀 4"/>
          <p:cNvSpPr txBox="1">
            <a:spLocks/>
          </p:cNvSpPr>
          <p:nvPr/>
        </p:nvSpPr>
        <p:spPr bwMode="auto">
          <a:xfrm>
            <a:off x="274638" y="6597650"/>
            <a:ext cx="5303837"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a:latin typeface="Verdana" pitchFamily="34" charset="0"/>
              </a:rPr>
              <a:t>COPYRIGHT © 2005 BY KED. ALL RIGHTS RESERVED.      </a:t>
            </a:r>
            <a:r>
              <a:rPr kumimoji="0" lang="en-US" altLang="ko-KR" sz="800" i="1" u="sng">
                <a:latin typeface="Verdana" pitchFamily="34" charset="0"/>
              </a:rPr>
              <a:t>WWW.KEDKOREA.COM</a:t>
            </a:r>
            <a:endParaRPr lang="en-US" altLang="ko-KR" sz="1400" b="0"/>
          </a:p>
        </p:txBody>
      </p:sp>
      <p:sp>
        <p:nvSpPr>
          <p:cNvPr id="24588" name="Rectangle 3"/>
          <p:cNvSpPr>
            <a:spLocks noChangeArrowheads="1"/>
          </p:cNvSpPr>
          <p:nvPr/>
        </p:nvSpPr>
        <p:spPr bwMode="auto">
          <a:xfrm>
            <a:off x="0" y="4221163"/>
            <a:ext cx="9906000" cy="2636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endParaRPr lang="ko-KR" altLang="en-US" sz="1800" b="0"/>
          </a:p>
        </p:txBody>
      </p:sp>
      <p:sp>
        <p:nvSpPr>
          <p:cNvPr id="24583" name="Rectangle 5"/>
          <p:cNvSpPr>
            <a:spLocks noChangeArrowheads="1"/>
          </p:cNvSpPr>
          <p:nvPr/>
        </p:nvSpPr>
        <p:spPr bwMode="auto">
          <a:xfrm>
            <a:off x="3656856" y="4221163"/>
            <a:ext cx="6249144"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sz="2800" b="0" dirty="0" smtClean="0">
                <a:latin typeface="HY헤드라인M" pitchFamily="18" charset="-127"/>
                <a:ea typeface="HY헤드라인M" pitchFamily="18" charset="-127"/>
              </a:rPr>
              <a:t>III.</a:t>
            </a:r>
            <a:r>
              <a:rPr kumimoji="0" lang="en-US" altLang="ko-KR" sz="2800" dirty="0" smtClean="0">
                <a:latin typeface="Verdana" panose="020B0604030504040204" pitchFamily="34" charset="0"/>
                <a:ea typeface="Verdana" panose="020B0604030504040204" pitchFamily="34" charset="0"/>
                <a:cs typeface="Verdana" panose="020B0604030504040204" pitchFamily="34" charset="0"/>
              </a:rPr>
              <a:t> SMEs’ Rating Model</a:t>
            </a:r>
            <a:endParaRPr lang="en-US" altLang="ko-KR" sz="3200" b="0" dirty="0">
              <a:latin typeface="HY헤드라인M" pitchFamily="18" charset="-127"/>
              <a:ea typeface="HY헤드라인M" pitchFamily="18" charset="-127"/>
            </a:endParaRPr>
          </a:p>
        </p:txBody>
      </p:sp>
    </p:spTree>
    <p:extLst>
      <p:ext uri="{BB962C8B-B14F-4D97-AF65-F5344CB8AC3E}">
        <p14:creationId xmlns:p14="http://schemas.microsoft.com/office/powerpoint/2010/main" val="7519226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7" name="Group 81"/>
          <p:cNvGrpSpPr>
            <a:grpSpLocks/>
          </p:cNvGrpSpPr>
          <p:nvPr/>
        </p:nvGrpSpPr>
        <p:grpSpPr bwMode="auto">
          <a:xfrm>
            <a:off x="128588" y="2081213"/>
            <a:ext cx="9604375" cy="4340225"/>
            <a:chOff x="81" y="1034"/>
            <a:chExt cx="6050" cy="3025"/>
          </a:xfrm>
        </p:grpSpPr>
        <p:sp>
          <p:nvSpPr>
            <p:cNvPr id="6150" name="Rectangle 54"/>
            <p:cNvSpPr>
              <a:spLocks noChangeArrowheads="1"/>
            </p:cNvSpPr>
            <p:nvPr/>
          </p:nvSpPr>
          <p:spPr bwMode="auto">
            <a:xfrm>
              <a:off x="2531" y="3807"/>
              <a:ext cx="1224" cy="252"/>
            </a:xfrm>
            <a:prstGeom prst="rect">
              <a:avLst/>
            </a:prstGeom>
            <a:solidFill>
              <a:srgbClr val="DDDDDD"/>
            </a:solidFill>
            <a:ln w="47625" algn="ctr">
              <a:solidFill>
                <a:srgbClr val="B7B7FF"/>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solidFill>
                    <a:srgbClr val="000000"/>
                  </a:solidFill>
                  <a:latin typeface="Times New Roman" pitchFamily="18" charset="0"/>
                  <a:cs typeface="Times New Roman" pitchFamily="18" charset="0"/>
                </a:rPr>
                <a:t>KED Rating</a:t>
              </a:r>
              <a:endParaRPr lang="ko-KR" altLang="en-US" sz="1400">
                <a:solidFill>
                  <a:srgbClr val="000000"/>
                </a:solidFill>
                <a:latin typeface="Times New Roman" pitchFamily="18" charset="0"/>
                <a:cs typeface="Times New Roman" pitchFamily="18" charset="0"/>
              </a:endParaRPr>
            </a:p>
          </p:txBody>
        </p:sp>
        <p:cxnSp>
          <p:nvCxnSpPr>
            <p:cNvPr id="6151" name="AutoShape 55"/>
            <p:cNvCxnSpPr>
              <a:cxnSpLocks noChangeShapeType="1"/>
              <a:stCxn id="6170" idx="2"/>
              <a:endCxn id="6150" idx="0"/>
            </p:cNvCxnSpPr>
            <p:nvPr/>
          </p:nvCxnSpPr>
          <p:spPr bwMode="auto">
            <a:xfrm rot="5400000">
              <a:off x="3499" y="2979"/>
              <a:ext cx="472" cy="1184"/>
            </a:xfrm>
            <a:prstGeom prst="bentConnector3">
              <a:avLst>
                <a:gd name="adj1" fmla="val 50000"/>
              </a:avLst>
            </a:prstGeom>
            <a:noFill/>
            <a:ln w="15875">
              <a:solidFill>
                <a:srgbClr val="808080"/>
              </a:solidFill>
              <a:miter lim="800000"/>
              <a:headEnd/>
              <a:tailEnd type="triangle" w="med" len="med"/>
            </a:ln>
            <a:extLst>
              <a:ext uri="{909E8E84-426E-40DD-AFC4-6F175D3DCCD1}">
                <a14:hiddenFill xmlns:a14="http://schemas.microsoft.com/office/drawing/2010/main">
                  <a:noFill/>
                </a14:hiddenFill>
              </a:ext>
            </a:extLst>
          </p:spPr>
        </p:cxnSp>
        <p:cxnSp>
          <p:nvCxnSpPr>
            <p:cNvPr id="6152" name="AutoShape 56"/>
            <p:cNvCxnSpPr>
              <a:cxnSpLocks noChangeShapeType="1"/>
              <a:stCxn id="6158" idx="2"/>
              <a:endCxn id="6150" idx="0"/>
            </p:cNvCxnSpPr>
            <p:nvPr/>
          </p:nvCxnSpPr>
          <p:spPr bwMode="auto">
            <a:xfrm rot="16200000" flipH="1">
              <a:off x="2278" y="2931"/>
              <a:ext cx="459" cy="1270"/>
            </a:xfrm>
            <a:prstGeom prst="bentConnector3">
              <a:avLst>
                <a:gd name="adj1" fmla="val 51199"/>
              </a:avLst>
            </a:prstGeom>
            <a:noFill/>
            <a:ln w="15875">
              <a:solidFill>
                <a:srgbClr val="808080"/>
              </a:solidFill>
              <a:miter lim="800000"/>
              <a:headEnd/>
              <a:tailEnd type="triangle" w="med" len="med"/>
            </a:ln>
            <a:extLst>
              <a:ext uri="{909E8E84-426E-40DD-AFC4-6F175D3DCCD1}">
                <a14:hiddenFill xmlns:a14="http://schemas.microsoft.com/office/drawing/2010/main">
                  <a:noFill/>
                </a14:hiddenFill>
              </a:ext>
            </a:extLst>
          </p:spPr>
        </p:cxnSp>
        <p:sp>
          <p:nvSpPr>
            <p:cNvPr id="6153" name="Rectangle 57"/>
            <p:cNvSpPr>
              <a:spLocks noChangeArrowheads="1"/>
            </p:cNvSpPr>
            <p:nvPr/>
          </p:nvSpPr>
          <p:spPr bwMode="auto">
            <a:xfrm>
              <a:off x="590" y="2159"/>
              <a:ext cx="737" cy="252"/>
            </a:xfrm>
            <a:prstGeom prst="rect">
              <a:avLst/>
            </a:prstGeom>
            <a:solidFill>
              <a:srgbClr val="EAEAEA"/>
            </a:solidFill>
            <a:ln w="9525" algn="ctr">
              <a:solidFill>
                <a:srgbClr val="336699"/>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a:solidFill>
                    <a:srgbClr val="000000"/>
                  </a:solidFill>
                  <a:latin typeface="Times New Roman" pitchFamily="18" charset="0"/>
                  <a:cs typeface="Times New Roman" pitchFamily="18" charset="0"/>
                </a:rPr>
                <a:t>Financial model</a:t>
              </a:r>
              <a:endParaRPr lang="ko-KR" altLang="en-US">
                <a:solidFill>
                  <a:srgbClr val="000000"/>
                </a:solidFill>
                <a:latin typeface="Times New Roman" pitchFamily="18" charset="0"/>
                <a:cs typeface="Times New Roman" pitchFamily="18" charset="0"/>
              </a:endParaRPr>
            </a:p>
          </p:txBody>
        </p:sp>
        <p:sp>
          <p:nvSpPr>
            <p:cNvPr id="6154" name="Rectangle 58"/>
            <p:cNvSpPr>
              <a:spLocks noChangeArrowheads="1"/>
            </p:cNvSpPr>
            <p:nvPr/>
          </p:nvSpPr>
          <p:spPr bwMode="auto">
            <a:xfrm>
              <a:off x="1345" y="2159"/>
              <a:ext cx="941" cy="252"/>
            </a:xfrm>
            <a:prstGeom prst="rect">
              <a:avLst/>
            </a:prstGeom>
            <a:solidFill>
              <a:srgbClr val="EAEAEA"/>
            </a:solidFill>
            <a:ln w="9525" algn="ctr">
              <a:solidFill>
                <a:srgbClr val="336699"/>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a:solidFill>
                    <a:srgbClr val="000000"/>
                  </a:solidFill>
                  <a:latin typeface="Times New Roman" pitchFamily="18" charset="0"/>
                  <a:cs typeface="Times New Roman" pitchFamily="18" charset="0"/>
                </a:rPr>
                <a:t>Quantitative </a:t>
              </a:r>
            </a:p>
            <a:p>
              <a:pPr algn="ctr" eaLnBrk="1" latinLnBrk="1" hangingPunct="1"/>
              <a:r>
                <a:rPr lang="en-US" altLang="ko-KR">
                  <a:solidFill>
                    <a:srgbClr val="000000"/>
                  </a:solidFill>
                  <a:latin typeface="Times New Roman" pitchFamily="18" charset="0"/>
                  <a:cs typeface="Times New Roman" pitchFamily="18" charset="0"/>
                </a:rPr>
                <a:t>non-financial model</a:t>
              </a:r>
              <a:endParaRPr lang="ko-KR" altLang="en-US">
                <a:solidFill>
                  <a:srgbClr val="000000"/>
                </a:solidFill>
                <a:latin typeface="Times New Roman" pitchFamily="18" charset="0"/>
                <a:cs typeface="Times New Roman" pitchFamily="18" charset="0"/>
              </a:endParaRPr>
            </a:p>
          </p:txBody>
        </p:sp>
        <p:sp>
          <p:nvSpPr>
            <p:cNvPr id="6155" name="Rectangle 59"/>
            <p:cNvSpPr>
              <a:spLocks noChangeArrowheads="1"/>
            </p:cNvSpPr>
            <p:nvPr/>
          </p:nvSpPr>
          <p:spPr bwMode="auto">
            <a:xfrm>
              <a:off x="2313" y="2159"/>
              <a:ext cx="830" cy="252"/>
            </a:xfrm>
            <a:prstGeom prst="rect">
              <a:avLst/>
            </a:prstGeom>
            <a:solidFill>
              <a:srgbClr val="EAEAEA"/>
            </a:solidFill>
            <a:ln w="9525" algn="ctr">
              <a:solidFill>
                <a:srgbClr val="336699"/>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CEO  model</a:t>
              </a:r>
              <a:endParaRPr lang="ko-KR" altLang="en-US" sz="1000">
                <a:latin typeface="Times New Roman" pitchFamily="18" charset="0"/>
                <a:cs typeface="Times New Roman" pitchFamily="18" charset="0"/>
              </a:endParaRPr>
            </a:p>
          </p:txBody>
        </p:sp>
        <p:sp>
          <p:nvSpPr>
            <p:cNvPr id="6156" name="AutoShape 60"/>
            <p:cNvSpPr>
              <a:spLocks noChangeArrowheads="1"/>
            </p:cNvSpPr>
            <p:nvPr/>
          </p:nvSpPr>
          <p:spPr bwMode="auto">
            <a:xfrm>
              <a:off x="549" y="2033"/>
              <a:ext cx="2660" cy="504"/>
            </a:xfrm>
            <a:prstGeom prst="roundRect">
              <a:avLst>
                <a:gd name="adj" fmla="val 16667"/>
              </a:avLst>
            </a:prstGeom>
            <a:noFill/>
            <a:ln w="9525" algn="ctr">
              <a:solidFill>
                <a:srgbClr val="3366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6157" name="Rectangle 61"/>
            <p:cNvSpPr>
              <a:spLocks noChangeArrowheads="1"/>
            </p:cNvSpPr>
            <p:nvPr/>
          </p:nvSpPr>
          <p:spPr bwMode="auto">
            <a:xfrm>
              <a:off x="1216" y="2705"/>
              <a:ext cx="1314" cy="252"/>
            </a:xfrm>
            <a:prstGeom prst="rect">
              <a:avLst/>
            </a:prstGeom>
            <a:solidFill>
              <a:srgbClr val="F4FAFA"/>
            </a:solidFill>
            <a:ln w="9525" algn="ctr">
              <a:solidFill>
                <a:srgbClr val="CCCCFF"/>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solidFill>
                    <a:srgbClr val="000000"/>
                  </a:solidFill>
                  <a:latin typeface="Times New Roman" pitchFamily="18" charset="0"/>
                  <a:cs typeface="Times New Roman" pitchFamily="18" charset="0"/>
                </a:rPr>
                <a:t>System rating </a:t>
              </a:r>
              <a:endParaRPr lang="ko-KR" altLang="en-US" sz="1400">
                <a:solidFill>
                  <a:srgbClr val="000000"/>
                </a:solidFill>
                <a:latin typeface="Times New Roman" pitchFamily="18" charset="0"/>
                <a:cs typeface="Times New Roman" pitchFamily="18" charset="0"/>
              </a:endParaRPr>
            </a:p>
          </p:txBody>
        </p:sp>
        <p:sp>
          <p:nvSpPr>
            <p:cNvPr id="6158" name="Rectangle 62"/>
            <p:cNvSpPr>
              <a:spLocks noChangeArrowheads="1"/>
            </p:cNvSpPr>
            <p:nvPr/>
          </p:nvSpPr>
          <p:spPr bwMode="auto">
            <a:xfrm>
              <a:off x="1216" y="3084"/>
              <a:ext cx="1314" cy="252"/>
            </a:xfrm>
            <a:prstGeom prst="rect">
              <a:avLst/>
            </a:prstGeom>
            <a:solidFill>
              <a:srgbClr val="F4FAFA"/>
            </a:solidFill>
            <a:ln w="28575" algn="ctr">
              <a:solidFill>
                <a:srgbClr val="CCCCFF"/>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solidFill>
                    <a:srgbClr val="000000"/>
                  </a:solidFill>
                  <a:latin typeface="Times New Roman" pitchFamily="18" charset="0"/>
                  <a:cs typeface="Times New Roman" pitchFamily="18" charset="0"/>
                </a:rPr>
                <a:t>Filtering rating </a:t>
              </a:r>
              <a:endParaRPr lang="ko-KR" altLang="en-US" sz="1400">
                <a:solidFill>
                  <a:srgbClr val="000000"/>
                </a:solidFill>
                <a:latin typeface="Times New Roman" pitchFamily="18" charset="0"/>
                <a:cs typeface="Times New Roman" pitchFamily="18" charset="0"/>
              </a:endParaRPr>
            </a:p>
          </p:txBody>
        </p:sp>
        <p:sp>
          <p:nvSpPr>
            <p:cNvPr id="6159" name="Text Box 63"/>
            <p:cNvSpPr txBox="1">
              <a:spLocks noChangeArrowheads="1"/>
            </p:cNvSpPr>
            <p:nvPr/>
          </p:nvSpPr>
          <p:spPr bwMode="auto">
            <a:xfrm>
              <a:off x="489" y="1034"/>
              <a:ext cx="2359"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latinLnBrk="1" hangingPunct="1">
                <a:spcBef>
                  <a:spcPct val="50000"/>
                </a:spcBef>
              </a:pPr>
              <a:r>
                <a:rPr lang="en-US" altLang="ko-KR" sz="1600" dirty="0">
                  <a:solidFill>
                    <a:srgbClr val="000000"/>
                  </a:solidFill>
                  <a:latin typeface="Times New Roman" pitchFamily="18" charset="0"/>
                  <a:cs typeface="Times New Roman" pitchFamily="18" charset="0"/>
                </a:rPr>
                <a:t>Quantitative model: </a:t>
              </a:r>
              <a:endParaRPr lang="en-US" altLang="ko-KR" sz="1600" dirty="0" smtClean="0">
                <a:solidFill>
                  <a:srgbClr val="000000"/>
                </a:solidFill>
                <a:latin typeface="Times New Roman" pitchFamily="18" charset="0"/>
                <a:cs typeface="Times New Roman" pitchFamily="18" charset="0"/>
              </a:endParaRPr>
            </a:p>
            <a:p>
              <a:pPr eaLnBrk="1" latinLnBrk="1" hangingPunct="1">
                <a:lnSpc>
                  <a:spcPct val="50000"/>
                </a:lnSpc>
                <a:spcBef>
                  <a:spcPct val="50000"/>
                </a:spcBef>
              </a:pPr>
              <a:r>
                <a:rPr lang="en-US" altLang="ko-KR" sz="1600" u="sng" dirty="0" smtClean="0">
                  <a:solidFill>
                    <a:srgbClr val="000000"/>
                  </a:solidFill>
                  <a:latin typeface="Times New Roman" pitchFamily="18" charset="0"/>
                  <a:cs typeface="Times New Roman" pitchFamily="18" charset="0"/>
                </a:rPr>
                <a:t>Automated</a:t>
              </a:r>
              <a:r>
                <a:rPr lang="en-US" altLang="ko-KR" sz="1600" dirty="0" smtClean="0">
                  <a:solidFill>
                    <a:srgbClr val="000000"/>
                  </a:solidFill>
                  <a:latin typeface="Times New Roman" pitchFamily="18" charset="0"/>
                  <a:cs typeface="Times New Roman" pitchFamily="18" charset="0"/>
                </a:rPr>
                <a:t> </a:t>
              </a:r>
              <a:r>
                <a:rPr lang="en-US" altLang="ko-KR" sz="1600" dirty="0">
                  <a:solidFill>
                    <a:srgbClr val="000000"/>
                  </a:solidFill>
                  <a:latin typeface="Times New Roman" pitchFamily="18" charset="0"/>
                  <a:cs typeface="Times New Roman" pitchFamily="18" charset="0"/>
                </a:rPr>
                <a:t>credit </a:t>
              </a:r>
              <a:r>
                <a:rPr lang="en-US" altLang="ko-KR" sz="1600" dirty="0" smtClean="0">
                  <a:solidFill>
                    <a:srgbClr val="000000"/>
                  </a:solidFill>
                  <a:latin typeface="Times New Roman" pitchFamily="18" charset="0"/>
                  <a:cs typeface="Times New Roman" pitchFamily="18" charset="0"/>
                </a:rPr>
                <a:t>rating </a:t>
              </a:r>
              <a:r>
                <a:rPr lang="en-US" altLang="ko-KR" sz="1600" dirty="0">
                  <a:solidFill>
                    <a:srgbClr val="000000"/>
                  </a:solidFill>
                  <a:latin typeface="Times New Roman" pitchFamily="18" charset="0"/>
                  <a:cs typeface="Times New Roman" pitchFamily="18" charset="0"/>
                </a:rPr>
                <a:t>process</a:t>
              </a:r>
              <a:endParaRPr lang="ko-KR" altLang="en-US" sz="1600" dirty="0">
                <a:solidFill>
                  <a:srgbClr val="000000"/>
                </a:solidFill>
                <a:latin typeface="Times New Roman" pitchFamily="18" charset="0"/>
                <a:cs typeface="Times New Roman" pitchFamily="18" charset="0"/>
              </a:endParaRPr>
            </a:p>
          </p:txBody>
        </p:sp>
        <p:sp>
          <p:nvSpPr>
            <p:cNvPr id="6160" name="AutoShape 64"/>
            <p:cNvSpPr>
              <a:spLocks noChangeArrowheads="1"/>
            </p:cNvSpPr>
            <p:nvPr/>
          </p:nvSpPr>
          <p:spPr bwMode="auto">
            <a:xfrm>
              <a:off x="549" y="1486"/>
              <a:ext cx="2594" cy="252"/>
            </a:xfrm>
            <a:prstGeom prst="roundRect">
              <a:avLst>
                <a:gd name="adj" fmla="val 16667"/>
              </a:avLst>
            </a:prstGeom>
            <a:solidFill>
              <a:srgbClr val="EAEAEA"/>
            </a:solidFill>
            <a:ln w="9525" algn="ctr">
              <a:solidFill>
                <a:srgbClr val="336699"/>
              </a:solidFill>
              <a:round/>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solidFill>
                    <a:srgbClr val="000000"/>
                  </a:solidFill>
                  <a:latin typeface="Times New Roman" pitchFamily="18" charset="0"/>
                  <a:cs typeface="Times New Roman" pitchFamily="18" charset="0"/>
                </a:rPr>
                <a:t>KED Internal</a:t>
              </a:r>
              <a:r>
                <a:rPr lang="ko-KR" altLang="en-US" sz="1400">
                  <a:solidFill>
                    <a:srgbClr val="000000"/>
                  </a:solidFill>
                  <a:latin typeface="Times New Roman" pitchFamily="18" charset="0"/>
                  <a:cs typeface="Times New Roman" pitchFamily="18" charset="0"/>
                </a:rPr>
                <a:t> </a:t>
              </a:r>
              <a:r>
                <a:rPr lang="en-US" altLang="ko-KR" sz="1400">
                  <a:solidFill>
                    <a:srgbClr val="000000"/>
                  </a:solidFill>
                  <a:latin typeface="Times New Roman" pitchFamily="18" charset="0"/>
                  <a:cs typeface="Times New Roman" pitchFamily="18" charset="0"/>
                </a:rPr>
                <a:t>DB</a:t>
              </a:r>
            </a:p>
          </p:txBody>
        </p:sp>
        <p:sp>
          <p:nvSpPr>
            <p:cNvPr id="6161" name="AutoShape 65"/>
            <p:cNvSpPr>
              <a:spLocks noChangeArrowheads="1"/>
            </p:cNvSpPr>
            <p:nvPr/>
          </p:nvSpPr>
          <p:spPr bwMode="auto">
            <a:xfrm>
              <a:off x="988" y="1780"/>
              <a:ext cx="1769" cy="210"/>
            </a:xfrm>
            <a:prstGeom prst="downArrow">
              <a:avLst>
                <a:gd name="adj1" fmla="val 50028"/>
                <a:gd name="adj2" fmla="val 46694"/>
              </a:avLst>
            </a:prstGeom>
            <a:solidFill>
              <a:srgbClr val="F8F8F8"/>
            </a:solidFill>
            <a:ln w="9525" algn="ctr">
              <a:solidFill>
                <a:srgbClr val="00B0F0"/>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cxnSp>
          <p:nvCxnSpPr>
            <p:cNvPr id="6162" name="AutoShape 66"/>
            <p:cNvCxnSpPr>
              <a:cxnSpLocks noChangeShapeType="1"/>
              <a:stCxn id="6156" idx="2"/>
              <a:endCxn id="6157" idx="0"/>
            </p:cNvCxnSpPr>
            <p:nvPr/>
          </p:nvCxnSpPr>
          <p:spPr bwMode="auto">
            <a:xfrm flipH="1">
              <a:off x="1873" y="2537"/>
              <a:ext cx="6" cy="168"/>
            </a:xfrm>
            <a:prstGeom prst="straightConnector1">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cxnSp>
        <p:cxnSp>
          <p:nvCxnSpPr>
            <p:cNvPr id="6163" name="AutoShape 67"/>
            <p:cNvCxnSpPr>
              <a:cxnSpLocks noChangeShapeType="1"/>
              <a:stCxn id="6157" idx="2"/>
              <a:endCxn id="6158" idx="0"/>
            </p:cNvCxnSpPr>
            <p:nvPr/>
          </p:nvCxnSpPr>
          <p:spPr bwMode="auto">
            <a:xfrm rot="5400000">
              <a:off x="1809" y="3021"/>
              <a:ext cx="127" cy="0"/>
            </a:xfrm>
            <a:prstGeom prst="straightConnector1">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cxnSp>
        <p:sp>
          <p:nvSpPr>
            <p:cNvPr id="6164" name="Oval 68"/>
            <p:cNvSpPr>
              <a:spLocks noChangeArrowheads="1"/>
            </p:cNvSpPr>
            <p:nvPr/>
          </p:nvSpPr>
          <p:spPr bwMode="auto">
            <a:xfrm>
              <a:off x="262" y="1111"/>
              <a:ext cx="226" cy="210"/>
            </a:xfrm>
            <a:prstGeom prst="ellipse">
              <a:avLst/>
            </a:prstGeom>
            <a:solidFill>
              <a:srgbClr val="336699"/>
            </a:solidFill>
            <a:ln w="9525" algn="ctr">
              <a:solidFill>
                <a:srgbClr val="CCCCFF"/>
              </a:solidFill>
              <a:round/>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600" dirty="0">
                  <a:solidFill>
                    <a:srgbClr val="FFFFFF"/>
                  </a:solidFill>
                  <a:latin typeface="Times New Roman" pitchFamily="18" charset="0"/>
                  <a:cs typeface="Times New Roman" pitchFamily="18" charset="0"/>
                </a:rPr>
                <a:t>1</a:t>
              </a:r>
            </a:p>
          </p:txBody>
        </p:sp>
        <p:sp>
          <p:nvSpPr>
            <p:cNvPr id="6165" name="Rectangle 69"/>
            <p:cNvSpPr>
              <a:spLocks noChangeArrowheads="1"/>
            </p:cNvSpPr>
            <p:nvPr/>
          </p:nvSpPr>
          <p:spPr bwMode="auto">
            <a:xfrm>
              <a:off x="3465" y="2157"/>
              <a:ext cx="1724" cy="217"/>
            </a:xfrm>
            <a:prstGeom prst="rect">
              <a:avLst/>
            </a:prstGeom>
            <a:solidFill>
              <a:srgbClr val="F4FAFA"/>
            </a:solidFill>
            <a:ln w="9525" algn="ctr">
              <a:solidFill>
                <a:srgbClr val="CCCCFF"/>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latin typeface="Times New Roman" pitchFamily="18" charset="0"/>
                  <a:cs typeface="Times New Roman" pitchFamily="18" charset="0"/>
                </a:rPr>
                <a:t>Qualitative model</a:t>
              </a:r>
              <a:endParaRPr lang="ko-KR" altLang="en-US" sz="1400">
                <a:latin typeface="Times New Roman" pitchFamily="18" charset="0"/>
                <a:cs typeface="Times New Roman" pitchFamily="18" charset="0"/>
              </a:endParaRPr>
            </a:p>
          </p:txBody>
        </p:sp>
        <p:sp>
          <p:nvSpPr>
            <p:cNvPr id="6166" name="Text Box 70"/>
            <p:cNvSpPr txBox="1">
              <a:spLocks noChangeArrowheads="1"/>
            </p:cNvSpPr>
            <p:nvPr/>
          </p:nvSpPr>
          <p:spPr bwMode="auto">
            <a:xfrm>
              <a:off x="3664" y="1035"/>
              <a:ext cx="1905"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latinLnBrk="1" hangingPunct="1">
                <a:spcBef>
                  <a:spcPct val="50000"/>
                </a:spcBef>
              </a:pPr>
              <a:r>
                <a:rPr lang="en-US" altLang="ko-KR" sz="1600" dirty="0">
                  <a:solidFill>
                    <a:srgbClr val="000000"/>
                  </a:solidFill>
                  <a:latin typeface="Times New Roman" pitchFamily="18" charset="0"/>
                  <a:cs typeface="Times New Roman" pitchFamily="18" charset="0"/>
                </a:rPr>
                <a:t>Qualitative model: </a:t>
              </a:r>
              <a:endParaRPr lang="en-US" altLang="ko-KR" sz="1600" dirty="0" smtClean="0">
                <a:solidFill>
                  <a:srgbClr val="000000"/>
                </a:solidFill>
                <a:latin typeface="Times New Roman" pitchFamily="18" charset="0"/>
                <a:cs typeface="Times New Roman" pitchFamily="18" charset="0"/>
              </a:endParaRPr>
            </a:p>
            <a:p>
              <a:pPr eaLnBrk="1" latinLnBrk="1" hangingPunct="1">
                <a:lnSpc>
                  <a:spcPct val="50000"/>
                </a:lnSpc>
                <a:spcBef>
                  <a:spcPct val="50000"/>
                </a:spcBef>
              </a:pPr>
              <a:r>
                <a:rPr lang="en-US" altLang="ko-KR" sz="1600" u="sng" dirty="0" smtClean="0">
                  <a:solidFill>
                    <a:srgbClr val="000000"/>
                  </a:solidFill>
                  <a:latin typeface="Times New Roman" pitchFamily="18" charset="0"/>
                  <a:cs typeface="Times New Roman" pitchFamily="18" charset="0"/>
                </a:rPr>
                <a:t>Manual</a:t>
              </a:r>
              <a:r>
                <a:rPr lang="en-US" altLang="ko-KR" sz="1600" dirty="0" smtClean="0">
                  <a:solidFill>
                    <a:srgbClr val="000000"/>
                  </a:solidFill>
                  <a:latin typeface="Times New Roman" pitchFamily="18" charset="0"/>
                  <a:cs typeface="Times New Roman" pitchFamily="18" charset="0"/>
                </a:rPr>
                <a:t> </a:t>
              </a:r>
              <a:r>
                <a:rPr lang="en-US" altLang="ko-KR" sz="1600" dirty="0">
                  <a:solidFill>
                    <a:srgbClr val="000000"/>
                  </a:solidFill>
                  <a:latin typeface="Times New Roman" pitchFamily="18" charset="0"/>
                  <a:cs typeface="Times New Roman" pitchFamily="18" charset="0"/>
                </a:rPr>
                <a:t>credit rating process</a:t>
              </a:r>
              <a:endParaRPr lang="ko-KR" altLang="en-US" sz="1600" dirty="0">
                <a:solidFill>
                  <a:srgbClr val="000000"/>
                </a:solidFill>
                <a:latin typeface="Times New Roman" pitchFamily="18" charset="0"/>
                <a:cs typeface="Times New Roman" pitchFamily="18" charset="0"/>
              </a:endParaRPr>
            </a:p>
          </p:txBody>
        </p:sp>
        <p:cxnSp>
          <p:nvCxnSpPr>
            <p:cNvPr id="6167" name="AutoShape 71"/>
            <p:cNvCxnSpPr>
              <a:cxnSpLocks noChangeShapeType="1"/>
            </p:cNvCxnSpPr>
            <p:nvPr/>
          </p:nvCxnSpPr>
          <p:spPr bwMode="auto">
            <a:xfrm>
              <a:off x="4322" y="2391"/>
              <a:ext cx="5" cy="672"/>
            </a:xfrm>
            <a:prstGeom prst="straightConnector1">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cxnSp>
        <p:sp>
          <p:nvSpPr>
            <p:cNvPr id="6168" name="AutoShape 72"/>
            <p:cNvSpPr>
              <a:spLocks noChangeArrowheads="1"/>
            </p:cNvSpPr>
            <p:nvPr/>
          </p:nvSpPr>
          <p:spPr bwMode="auto">
            <a:xfrm>
              <a:off x="3751" y="1485"/>
              <a:ext cx="1303" cy="252"/>
            </a:xfrm>
            <a:prstGeom prst="roundRect">
              <a:avLst>
                <a:gd name="adj" fmla="val 16667"/>
              </a:avLst>
            </a:prstGeom>
            <a:solidFill>
              <a:srgbClr val="FFFFFF"/>
            </a:solidFill>
            <a:ln w="22225" cap="rnd" algn="ctr">
              <a:solidFill>
                <a:srgbClr val="336699"/>
              </a:solidFill>
              <a:prstDash val="sysDot"/>
              <a:round/>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latin typeface="Times New Roman" pitchFamily="18" charset="0"/>
                  <a:cs typeface="Times New Roman" pitchFamily="18" charset="0"/>
                </a:rPr>
                <a:t>Expert Judgement</a:t>
              </a:r>
              <a:endParaRPr lang="ko-KR" altLang="en-US" sz="1400">
                <a:latin typeface="Times New Roman" pitchFamily="18" charset="0"/>
                <a:cs typeface="Times New Roman" pitchFamily="18" charset="0"/>
              </a:endParaRPr>
            </a:p>
          </p:txBody>
        </p:sp>
        <p:sp>
          <p:nvSpPr>
            <p:cNvPr id="6169" name="AutoShape 73"/>
            <p:cNvSpPr>
              <a:spLocks noChangeArrowheads="1"/>
            </p:cNvSpPr>
            <p:nvPr/>
          </p:nvSpPr>
          <p:spPr bwMode="auto">
            <a:xfrm>
              <a:off x="3710" y="1778"/>
              <a:ext cx="1224" cy="211"/>
            </a:xfrm>
            <a:prstGeom prst="downArrow">
              <a:avLst>
                <a:gd name="adj1" fmla="val 50028"/>
                <a:gd name="adj2" fmla="val 46694"/>
              </a:avLst>
            </a:prstGeom>
            <a:solidFill>
              <a:srgbClr val="F8F8F8"/>
            </a:solidFill>
            <a:ln w="9525" algn="ctr">
              <a:solidFill>
                <a:srgbClr val="00B0F0"/>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6170" name="Rectangle 74"/>
            <p:cNvSpPr>
              <a:spLocks noChangeArrowheads="1"/>
            </p:cNvSpPr>
            <p:nvPr/>
          </p:nvSpPr>
          <p:spPr bwMode="auto">
            <a:xfrm>
              <a:off x="3465" y="3083"/>
              <a:ext cx="1724" cy="252"/>
            </a:xfrm>
            <a:prstGeom prst="rect">
              <a:avLst/>
            </a:prstGeom>
            <a:solidFill>
              <a:srgbClr val="F4FAFA"/>
            </a:solidFill>
            <a:ln w="9525" algn="ctr">
              <a:solidFill>
                <a:srgbClr val="CCCCFF"/>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latin typeface="Times New Roman" pitchFamily="18" charset="0"/>
                  <a:cs typeface="Times New Roman" pitchFamily="18" charset="0"/>
                </a:rPr>
                <a:t>Qualitative rating</a:t>
              </a:r>
              <a:endParaRPr lang="ko-KR" altLang="en-US" sz="1400">
                <a:latin typeface="Times New Roman" pitchFamily="18" charset="0"/>
                <a:cs typeface="Times New Roman" pitchFamily="18" charset="0"/>
              </a:endParaRPr>
            </a:p>
          </p:txBody>
        </p:sp>
        <p:sp>
          <p:nvSpPr>
            <p:cNvPr id="6171" name="Oval 75"/>
            <p:cNvSpPr>
              <a:spLocks noChangeArrowheads="1"/>
            </p:cNvSpPr>
            <p:nvPr/>
          </p:nvSpPr>
          <p:spPr bwMode="auto">
            <a:xfrm>
              <a:off x="3438" y="1094"/>
              <a:ext cx="226" cy="210"/>
            </a:xfrm>
            <a:prstGeom prst="ellipse">
              <a:avLst/>
            </a:prstGeom>
            <a:solidFill>
              <a:srgbClr val="336699"/>
            </a:solidFill>
            <a:ln w="9525" algn="ctr">
              <a:solidFill>
                <a:srgbClr val="CCCCFF"/>
              </a:solidFill>
              <a:round/>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600">
                  <a:solidFill>
                    <a:srgbClr val="FFFFFF"/>
                  </a:solidFill>
                  <a:latin typeface="Times New Roman" pitchFamily="18" charset="0"/>
                  <a:cs typeface="Times New Roman" pitchFamily="18" charset="0"/>
                </a:rPr>
                <a:t>2</a:t>
              </a:r>
            </a:p>
          </p:txBody>
        </p:sp>
        <p:sp>
          <p:nvSpPr>
            <p:cNvPr id="6172" name="Text Box 76"/>
            <p:cNvSpPr txBox="1">
              <a:spLocks noChangeArrowheads="1"/>
            </p:cNvSpPr>
            <p:nvPr/>
          </p:nvSpPr>
          <p:spPr bwMode="auto">
            <a:xfrm>
              <a:off x="81" y="2911"/>
              <a:ext cx="113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50000"/>
                </a:spcBef>
              </a:pPr>
              <a:r>
                <a:rPr lang="en-US" altLang="ko-KR" sz="1400" i="1">
                  <a:solidFill>
                    <a:srgbClr val="000000"/>
                  </a:solidFill>
                  <a:latin typeface="Times New Roman" pitchFamily="18" charset="0"/>
                  <a:cs typeface="Times New Roman" pitchFamily="18" charset="0"/>
                </a:rPr>
                <a:t>Apply filtering items</a:t>
              </a:r>
              <a:endParaRPr lang="ko-KR" altLang="en-US" sz="1400" i="1">
                <a:solidFill>
                  <a:srgbClr val="000000"/>
                </a:solidFill>
                <a:latin typeface="Times New Roman" pitchFamily="18" charset="0"/>
                <a:cs typeface="Times New Roman" pitchFamily="18" charset="0"/>
              </a:endParaRPr>
            </a:p>
          </p:txBody>
        </p:sp>
        <p:sp>
          <p:nvSpPr>
            <p:cNvPr id="6173" name="Line 77"/>
            <p:cNvSpPr>
              <a:spLocks noChangeShapeType="1"/>
            </p:cNvSpPr>
            <p:nvPr/>
          </p:nvSpPr>
          <p:spPr bwMode="auto">
            <a:xfrm>
              <a:off x="1124" y="3015"/>
              <a:ext cx="681" cy="0"/>
            </a:xfrm>
            <a:prstGeom prst="line">
              <a:avLst/>
            </a:prstGeom>
            <a:noFill/>
            <a:ln w="22225">
              <a:solidFill>
                <a:srgbClr val="800000"/>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ko-KR" altLang="en-US"/>
            </a:p>
          </p:txBody>
        </p:sp>
        <p:sp>
          <p:nvSpPr>
            <p:cNvPr id="6174" name="Text Box 78"/>
            <p:cNvSpPr txBox="1">
              <a:spLocks noChangeArrowheads="1"/>
            </p:cNvSpPr>
            <p:nvPr/>
          </p:nvSpPr>
          <p:spPr bwMode="auto">
            <a:xfrm>
              <a:off x="4986" y="1498"/>
              <a:ext cx="1145"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50000"/>
                </a:spcBef>
              </a:pPr>
              <a:r>
                <a:rPr lang="en-US" altLang="ko-KR" sz="1300" i="1" u="sng" dirty="0" smtClean="0">
                  <a:solidFill>
                    <a:srgbClr val="A50021"/>
                  </a:solidFill>
                  <a:latin typeface="Times New Roman" pitchFamily="18" charset="0"/>
                  <a:cs typeface="Times New Roman" pitchFamily="18" charset="0"/>
                </a:rPr>
                <a:t>Only available upon request</a:t>
              </a:r>
              <a:endParaRPr lang="ko-KR" altLang="en-US" sz="1300" i="1" u="sng" dirty="0">
                <a:solidFill>
                  <a:srgbClr val="A50021"/>
                </a:solidFill>
                <a:latin typeface="Times New Roman" pitchFamily="18" charset="0"/>
                <a:cs typeface="Times New Roman" pitchFamily="18" charset="0"/>
              </a:endParaRPr>
            </a:p>
          </p:txBody>
        </p:sp>
      </p:grpSp>
      <p:sp>
        <p:nvSpPr>
          <p:cNvPr id="6146" name="Rectangle 2"/>
          <p:cNvSpPr>
            <a:spLocks noGrp="1" noChangeArrowheads="1"/>
          </p:cNvSpPr>
          <p:nvPr>
            <p:ph type="title"/>
          </p:nvPr>
        </p:nvSpPr>
        <p:spPr>
          <a:xfrm>
            <a:off x="272257" y="655301"/>
            <a:ext cx="9432925" cy="1200329"/>
          </a:xfrm>
          <a:noFill/>
        </p:spPr>
        <p:txBody>
          <a:bodyPr>
            <a:spAutoFit/>
          </a:bodyPr>
          <a:lstStyle/>
          <a:p>
            <a:pPr eaLnBrk="1" hangingPunct="1"/>
            <a:r>
              <a:rPr lang="en-US" altLang="ko-KR" sz="1800" dirty="0" smtClean="0">
                <a:solidFill>
                  <a:schemeClr val="tx1"/>
                </a:solidFill>
                <a:latin typeface="Times New Roman" pitchFamily="18" charset="0"/>
                <a:cs typeface="Times New Roman" pitchFamily="18" charset="0"/>
              </a:rPr>
              <a:t>KED’s  Credit Rating is generated through combining both quantitative and </a:t>
            </a:r>
            <a:br>
              <a:rPr lang="en-US" altLang="ko-KR" sz="1800" dirty="0" smtClean="0">
                <a:solidFill>
                  <a:schemeClr val="tx1"/>
                </a:solidFill>
                <a:latin typeface="Times New Roman" pitchFamily="18" charset="0"/>
                <a:cs typeface="Times New Roman" pitchFamily="18" charset="0"/>
              </a:rPr>
            </a:br>
            <a:r>
              <a:rPr lang="en-US" altLang="ko-KR" sz="1800" dirty="0">
                <a:solidFill>
                  <a:schemeClr val="tx1"/>
                </a:solidFill>
                <a:latin typeface="Times New Roman" pitchFamily="18" charset="0"/>
                <a:cs typeface="Times New Roman" pitchFamily="18" charset="0"/>
              </a:rPr>
              <a:t> </a:t>
            </a:r>
            <a:r>
              <a:rPr lang="en-US" altLang="ko-KR" sz="1800" dirty="0" smtClean="0">
                <a:solidFill>
                  <a:schemeClr val="tx1"/>
                </a:solidFill>
                <a:latin typeface="Times New Roman" pitchFamily="18" charset="0"/>
                <a:cs typeface="Times New Roman" pitchFamily="18" charset="0"/>
              </a:rPr>
              <a:t>                                                                                                     qualitative rating model.</a:t>
            </a:r>
            <a:br>
              <a:rPr lang="en-US" altLang="ko-KR" sz="1800" dirty="0" smtClean="0">
                <a:solidFill>
                  <a:schemeClr val="tx1"/>
                </a:solidFill>
                <a:latin typeface="Times New Roman" pitchFamily="18" charset="0"/>
                <a:cs typeface="Times New Roman" pitchFamily="18" charset="0"/>
              </a:rPr>
            </a:br>
            <a:r>
              <a:rPr lang="en-US" altLang="ko-KR" sz="1800" dirty="0" smtClean="0">
                <a:solidFill>
                  <a:schemeClr val="tx1"/>
                </a:solidFill>
                <a:latin typeface="Times New Roman" pitchFamily="18" charset="0"/>
                <a:cs typeface="Times New Roman" pitchFamily="18" charset="0"/>
              </a:rPr>
              <a:t/>
            </a:r>
            <a:br>
              <a:rPr lang="en-US" altLang="ko-KR" sz="1800" dirty="0" smtClean="0">
                <a:solidFill>
                  <a:schemeClr val="tx1"/>
                </a:solidFill>
                <a:latin typeface="Times New Roman" pitchFamily="18" charset="0"/>
                <a:cs typeface="Times New Roman" pitchFamily="18" charset="0"/>
              </a:rPr>
            </a:br>
            <a:r>
              <a:rPr lang="en-US" altLang="ko-KR" sz="1800" dirty="0" smtClean="0">
                <a:solidFill>
                  <a:schemeClr val="tx1"/>
                </a:solidFill>
                <a:latin typeface="Times New Roman" pitchFamily="18" charset="0"/>
                <a:cs typeface="Times New Roman" pitchFamily="18" charset="0"/>
              </a:rPr>
              <a:t> * The qualitative model is used on a limited basis, usually upon request. </a:t>
            </a:r>
          </a:p>
        </p:txBody>
      </p:sp>
      <p:sp>
        <p:nvSpPr>
          <p:cNvPr id="6149" name="Rectangle 84"/>
          <p:cNvSpPr>
            <a:spLocks noChangeArrowheads="1"/>
          </p:cNvSpPr>
          <p:nvPr/>
        </p:nvSpPr>
        <p:spPr bwMode="auto">
          <a:xfrm>
            <a:off x="168795" y="21741"/>
            <a:ext cx="943292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1463" indent="-271463">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marL="0" indent="0" eaLnBrk="1" hangingPunct="1">
              <a:lnSpc>
                <a:spcPct val="120000"/>
              </a:lnSpc>
              <a:spcBef>
                <a:spcPct val="30000"/>
              </a:spcBef>
            </a:pPr>
            <a:r>
              <a:rPr lang="en-US" altLang="ko-KR" sz="2000" b="0" dirty="0">
                <a:solidFill>
                  <a:srgbClr val="0000FF"/>
                </a:solidFill>
              </a:rPr>
              <a:t> </a:t>
            </a:r>
            <a:r>
              <a:rPr lang="en-US" altLang="ko-KR" sz="2000" dirty="0">
                <a:solidFill>
                  <a:schemeClr val="accent2"/>
                </a:solidFill>
                <a:latin typeface="Verdana" pitchFamily="34" charset="0"/>
              </a:rPr>
              <a:t>□ </a:t>
            </a:r>
            <a:r>
              <a:rPr lang="en-US" altLang="ko-KR" sz="2000" dirty="0" smtClean="0">
                <a:solidFill>
                  <a:schemeClr val="accent2"/>
                </a:solidFill>
                <a:latin typeface="Verdana" pitchFamily="34" charset="0"/>
                <a:ea typeface="Verdana" panose="020B0604030504040204" pitchFamily="34" charset="0"/>
                <a:cs typeface="Verdana" panose="020B0604030504040204" pitchFamily="34" charset="0"/>
              </a:rPr>
              <a:t> </a:t>
            </a:r>
            <a:r>
              <a:rPr lang="en-GB"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SMEs’ </a:t>
            </a:r>
            <a:r>
              <a:rPr lang="en-GB"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Rating Model </a:t>
            </a:r>
            <a:r>
              <a:rPr lang="en-US"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Framework</a:t>
            </a:r>
          </a:p>
        </p:txBody>
      </p:sp>
    </p:spTree>
    <p:extLst>
      <p:ext uri="{BB962C8B-B14F-4D97-AF65-F5344CB8AC3E}">
        <p14:creationId xmlns:p14="http://schemas.microsoft.com/office/powerpoint/2010/main" val="4226594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제목 1"/>
          <p:cNvSpPr>
            <a:spLocks noGrp="1"/>
          </p:cNvSpPr>
          <p:nvPr>
            <p:ph type="title" idx="4294967295"/>
          </p:nvPr>
        </p:nvSpPr>
        <p:spPr>
          <a:xfrm>
            <a:off x="523875" y="609600"/>
            <a:ext cx="8915400" cy="504825"/>
          </a:xfrm>
        </p:spPr>
        <p:txBody>
          <a:bodyPr/>
          <a:lstStyle/>
          <a:p>
            <a:pPr eaLnBrk="1" hangingPunct="1"/>
            <a:r>
              <a:rPr lang="en-US" altLang="ko-KR" sz="3200" dirty="0" smtClean="0">
                <a:solidFill>
                  <a:schemeClr val="tx1"/>
                </a:solidFill>
                <a:latin typeface="Verdana" pitchFamily="34" charset="0"/>
              </a:rPr>
              <a:t>Agenda</a:t>
            </a:r>
          </a:p>
        </p:txBody>
      </p:sp>
      <p:sp>
        <p:nvSpPr>
          <p:cNvPr id="15365" name="내용 개체 틀 2"/>
          <p:cNvSpPr>
            <a:spLocks noGrp="1"/>
          </p:cNvSpPr>
          <p:nvPr>
            <p:ph idx="4294967295"/>
          </p:nvPr>
        </p:nvSpPr>
        <p:spPr>
          <a:xfrm>
            <a:off x="495300" y="1402457"/>
            <a:ext cx="8915400" cy="4402807"/>
          </a:xfrm>
        </p:spPr>
        <p:txBody>
          <a:bodyPr/>
          <a:lstStyle/>
          <a:p>
            <a:pPr marL="355600" indent="-355600" eaLnBrk="1" hangingPunct="1">
              <a:buFontTx/>
              <a:buNone/>
            </a:pPr>
            <a:r>
              <a:rPr lang="en-US" altLang="ko-KR" sz="2400" b="1" dirty="0" smtClean="0">
                <a:latin typeface="Verdana" pitchFamily="34" charset="0"/>
              </a:rPr>
              <a:t> </a:t>
            </a:r>
          </a:p>
          <a:p>
            <a:pPr marL="355600" indent="-355600" eaLnBrk="1" hangingPunct="1">
              <a:buFontTx/>
              <a:buAutoNum type="romanUcPeriod"/>
            </a:pPr>
            <a:r>
              <a:rPr lang="en-US" altLang="ko-KR" sz="2400" b="1" dirty="0" smtClean="0">
                <a:latin typeface="Verdana" pitchFamily="34" charset="0"/>
                <a:ea typeface="Verdana" panose="020B0604030504040204" pitchFamily="34" charset="0"/>
                <a:cs typeface="Verdana" panose="020B0604030504040204" pitchFamily="34" charset="0"/>
              </a:rPr>
              <a:t>Overview of SMEs’ Rating Market in Korea</a:t>
            </a:r>
          </a:p>
          <a:p>
            <a:pPr marL="355600" indent="-355600" eaLnBrk="1" hangingPunct="1">
              <a:buFontTx/>
              <a:buAutoNum type="romanUcPeriod"/>
            </a:pPr>
            <a:endParaRPr lang="en-US" altLang="ko-KR" sz="2400" b="1" dirty="0" smtClean="0">
              <a:latin typeface="Verdana" pitchFamily="34" charset="0"/>
              <a:ea typeface="Verdana" panose="020B0604030504040204" pitchFamily="34" charset="0"/>
              <a:cs typeface="Verdana" panose="020B0604030504040204" pitchFamily="34" charset="0"/>
            </a:endParaRPr>
          </a:p>
          <a:p>
            <a:pPr marL="355600" indent="-355600" eaLnBrk="1" hangingPunct="1">
              <a:buFontTx/>
              <a:buAutoNum type="romanUcPeriod"/>
            </a:pPr>
            <a:r>
              <a:rPr lang="en-US" altLang="ko-KR" sz="2400" b="1" dirty="0" smtClean="0">
                <a:latin typeface="Verdana" pitchFamily="34" charset="0"/>
                <a:ea typeface="Verdana" panose="020B0604030504040204" pitchFamily="34" charset="0"/>
                <a:cs typeface="Verdana" panose="020B0604030504040204" pitchFamily="34" charset="0"/>
              </a:rPr>
              <a:t> Enterprise DB</a:t>
            </a:r>
          </a:p>
          <a:p>
            <a:pPr marL="355600" indent="-355600" eaLnBrk="1" hangingPunct="1">
              <a:buFontTx/>
              <a:buAutoNum type="romanUcPeriod"/>
            </a:pPr>
            <a:endParaRPr lang="en-US" altLang="ko-KR" sz="2400" b="1" dirty="0">
              <a:latin typeface="Verdana" panose="020B0604030504040204" pitchFamily="34" charset="0"/>
              <a:ea typeface="Verdana" panose="020B0604030504040204" pitchFamily="34" charset="0"/>
              <a:cs typeface="Verdana" panose="020B0604030504040204" pitchFamily="34" charset="0"/>
            </a:endParaRPr>
          </a:p>
          <a:p>
            <a:pPr marL="355600" indent="-355600" eaLnBrk="1" hangingPunct="1">
              <a:buFontTx/>
              <a:buAutoNum type="romanUcPeriod"/>
            </a:pPr>
            <a:r>
              <a:rPr kumimoji="0" lang="en-US" altLang="ko-KR" sz="2400" b="1" dirty="0" smtClean="0">
                <a:latin typeface="Verdana" panose="020B0604030504040204" pitchFamily="34" charset="0"/>
                <a:ea typeface="Verdana" panose="020B0604030504040204" pitchFamily="34" charset="0"/>
                <a:cs typeface="Verdana" panose="020B0604030504040204" pitchFamily="34" charset="0"/>
              </a:rPr>
              <a:t> SMEs’ </a:t>
            </a:r>
            <a:r>
              <a:rPr kumimoji="0" lang="en-US" altLang="ko-KR" sz="2400" b="1" dirty="0">
                <a:latin typeface="Verdana" panose="020B0604030504040204" pitchFamily="34" charset="0"/>
                <a:ea typeface="Verdana" panose="020B0604030504040204" pitchFamily="34" charset="0"/>
                <a:cs typeface="Verdana" panose="020B0604030504040204" pitchFamily="34" charset="0"/>
              </a:rPr>
              <a:t>Rating </a:t>
            </a:r>
            <a:r>
              <a:rPr kumimoji="0" lang="en-US" altLang="ko-KR" sz="2400" b="1" dirty="0" smtClean="0">
                <a:latin typeface="Verdana" panose="020B0604030504040204" pitchFamily="34" charset="0"/>
                <a:ea typeface="Verdana" panose="020B0604030504040204" pitchFamily="34" charset="0"/>
                <a:cs typeface="Verdana" panose="020B0604030504040204" pitchFamily="34" charset="0"/>
              </a:rPr>
              <a:t>Model </a:t>
            </a:r>
          </a:p>
          <a:p>
            <a:pPr marL="355600" indent="-355600" eaLnBrk="1" hangingPunct="1">
              <a:buFontTx/>
              <a:buAutoNum type="romanUcPeriod"/>
            </a:pPr>
            <a:endParaRPr lang="en-US" altLang="ko-KR" sz="2400" b="1" dirty="0" smtClean="0">
              <a:latin typeface="Verdana" pitchFamily="34" charset="0"/>
              <a:ea typeface="Verdana" panose="020B0604030504040204" pitchFamily="34" charset="0"/>
              <a:cs typeface="Verdana" panose="020B0604030504040204" pitchFamily="34" charset="0"/>
            </a:endParaRPr>
          </a:p>
          <a:p>
            <a:pPr marL="355600" indent="-355600" eaLnBrk="1" hangingPunct="1">
              <a:buFontTx/>
              <a:buNone/>
            </a:pPr>
            <a:r>
              <a:rPr lang="en-US" altLang="ko-KR" sz="2400" b="1" dirty="0" smtClean="0">
                <a:latin typeface="Verdana" pitchFamily="34" charset="0"/>
                <a:ea typeface="Verdana" panose="020B0604030504040204" pitchFamily="34" charset="0"/>
                <a:cs typeface="Verdana" panose="020B0604030504040204" pitchFamily="34" charset="0"/>
              </a:rPr>
              <a:t>IV. Services &amp; Customers</a:t>
            </a:r>
            <a:endParaRPr lang="en-US" altLang="ko-KR" sz="28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9362" name="Group 2"/>
          <p:cNvGraphicFramePr>
            <a:graphicFrameLocks noGrp="1"/>
          </p:cNvGraphicFramePr>
          <p:nvPr>
            <p:extLst>
              <p:ext uri="{D42A27DB-BD31-4B8C-83A1-F6EECF244321}">
                <p14:modId xmlns:p14="http://schemas.microsoft.com/office/powerpoint/2010/main" val="447983235"/>
              </p:ext>
            </p:extLst>
          </p:nvPr>
        </p:nvGraphicFramePr>
        <p:xfrm>
          <a:off x="1213743" y="980728"/>
          <a:ext cx="8374063" cy="5197478"/>
        </p:xfrm>
        <a:graphic>
          <a:graphicData uri="http://schemas.openxmlformats.org/drawingml/2006/table">
            <a:tbl>
              <a:tblPr/>
              <a:tblGrid>
                <a:gridCol w="954088"/>
                <a:gridCol w="5668962"/>
                <a:gridCol w="1751013"/>
              </a:tblGrid>
              <a:tr h="568325">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ct val="100000"/>
                        </a:lnSpc>
                        <a:spcBef>
                          <a:spcPct val="0"/>
                        </a:spcBef>
                        <a:spcAft>
                          <a:spcPct val="0"/>
                        </a:spcAft>
                        <a:buClr>
                          <a:srgbClr val="333333"/>
                        </a:buClr>
                        <a:buSzTx/>
                        <a:buFont typeface="Wingdings" pitchFamily="2" charset="2"/>
                        <a:buNone/>
                        <a:tabLst/>
                      </a:pPr>
                      <a:r>
                        <a:rPr kumimoji="1" lang="en-US" altLang="ko-KR" sz="1400" b="1"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Rating</a:t>
                      </a:r>
                      <a:endParaRPr kumimoji="1" lang="ko-KR" altLang="en-US" sz="1400" b="1"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2"/>
                    </a:solid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ct val="100000"/>
                        </a:lnSpc>
                        <a:spcBef>
                          <a:spcPct val="0"/>
                        </a:spcBef>
                        <a:spcAft>
                          <a:spcPct val="0"/>
                        </a:spcAft>
                        <a:buClr>
                          <a:srgbClr val="333333"/>
                        </a:buClr>
                        <a:buSzTx/>
                        <a:buFont typeface="Wingdings" pitchFamily="2" charset="2"/>
                        <a:buNone/>
                        <a:tabLst/>
                      </a:pPr>
                      <a:r>
                        <a:rPr kumimoji="1" lang="en-US" altLang="ko-KR" sz="1400" b="1"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Definition of ratings</a:t>
                      </a:r>
                      <a:endParaRPr kumimoji="1" lang="ko-KR" altLang="en-US" sz="1400" b="1"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2"/>
                    </a:solid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ct val="100000"/>
                        </a:lnSpc>
                        <a:spcBef>
                          <a:spcPct val="0"/>
                        </a:spcBef>
                        <a:spcAft>
                          <a:spcPct val="0"/>
                        </a:spcAft>
                        <a:buClr>
                          <a:srgbClr val="333333"/>
                        </a:buClr>
                        <a:buSzTx/>
                        <a:buFont typeface="Wingdings" pitchFamily="2" charset="2"/>
                        <a:buNone/>
                        <a:tabLst/>
                      </a:pPr>
                      <a:r>
                        <a:rPr kumimoji="1" lang="en-US" altLang="ko-KR" sz="1400" b="1"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Master Scale PD </a:t>
                      </a:r>
                      <a:r>
                        <a:rPr kumimoji="1" lang="en-US" altLang="ko-KR" sz="1000" b="1"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(probability of default)</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2"/>
                    </a:solidFill>
                  </a:tcPr>
                </a:tc>
              </a:tr>
              <a:tr h="336550">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AAA</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Strongest capacity to repay financial commitments</a:t>
                      </a:r>
                      <a:endParaRPr kumimoji="1" lang="ko-KR" altLang="en-US"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ctr" latinLnBrk="0" hangingPunct="1">
                        <a:lnSpc>
                          <a:spcPts val="1438"/>
                        </a:lnSpc>
                        <a:spcBef>
                          <a:spcPct val="0"/>
                        </a:spcBef>
                        <a:spcAft>
                          <a:spcPct val="0"/>
                        </a:spcAft>
                        <a:buClrTx/>
                        <a:buSzTx/>
                        <a:buFontTx/>
                        <a:buNone/>
                        <a:tabLst/>
                      </a:pPr>
                      <a:r>
                        <a:rPr kumimoji="0" lang="en-US" altLang="ko-KR" sz="1100" b="1" i="0" u="none" strike="noStrike" cap="none" normalizeH="0" baseline="0" smtClean="0">
                          <a:ln>
                            <a:noFill/>
                          </a:ln>
                          <a:solidFill>
                            <a:srgbClr val="000000"/>
                          </a:solidFill>
                          <a:effectLst/>
                          <a:latin typeface="Times New Roman" pitchFamily="18" charset="0"/>
                          <a:ea typeface="가는각진제목체" pitchFamily="18" charset="-127"/>
                          <a:cs typeface="Times New Roman" pitchFamily="18" charset="0"/>
                        </a:rPr>
                        <a:t>0.01%</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1"/>
                    </a:solidFill>
                  </a:tcPr>
                </a:tc>
              </a:tr>
              <a:tr h="387350">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AA</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Strong capacity to meet financial commitments, but carries higher risk than AAA rated category</a:t>
                      </a:r>
                      <a:endParaRPr kumimoji="1" lang="ko-KR" altLang="en-US"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ctr" latinLnBrk="0" hangingPunct="1">
                        <a:lnSpc>
                          <a:spcPts val="1438"/>
                        </a:lnSpc>
                        <a:spcBef>
                          <a:spcPct val="0"/>
                        </a:spcBef>
                        <a:spcAft>
                          <a:spcPct val="0"/>
                        </a:spcAft>
                        <a:buClrTx/>
                        <a:buSzTx/>
                        <a:buFontTx/>
                        <a:buNone/>
                        <a:tabLst/>
                      </a:pPr>
                      <a:r>
                        <a:rPr kumimoji="0" lang="en-US" altLang="ko-KR" sz="1100" b="1" i="0" u="none" strike="noStrike" cap="none" normalizeH="0" baseline="0" smtClean="0">
                          <a:ln>
                            <a:noFill/>
                          </a:ln>
                          <a:solidFill>
                            <a:srgbClr val="000000"/>
                          </a:solidFill>
                          <a:effectLst/>
                          <a:latin typeface="Times New Roman" pitchFamily="18" charset="0"/>
                          <a:ea typeface="가는각진제목체" pitchFamily="18" charset="-127"/>
                          <a:cs typeface="Times New Roman" pitchFamily="18" charset="0"/>
                        </a:rPr>
                        <a:t>0.05%</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1"/>
                    </a:solidFill>
                  </a:tcPr>
                </a:tc>
              </a:tr>
              <a:tr h="474663">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A</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Strong capacity to meet financial commitments, but vulnerable to cyclical downturns and changes in conditions relative to higher rated grades</a:t>
                      </a:r>
                      <a:endParaRPr kumimoji="1" lang="ko-KR" altLang="en-US"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ctr" latinLnBrk="0" hangingPunct="1">
                        <a:lnSpc>
                          <a:spcPts val="1438"/>
                        </a:lnSpc>
                        <a:spcBef>
                          <a:spcPct val="0"/>
                        </a:spcBef>
                        <a:spcAft>
                          <a:spcPct val="0"/>
                        </a:spcAft>
                        <a:buClrTx/>
                        <a:buSzTx/>
                        <a:buFontTx/>
                        <a:buNone/>
                        <a:tabLst/>
                      </a:pPr>
                      <a:r>
                        <a:rPr kumimoji="0" lang="en-US" altLang="ko-KR" sz="1100" b="1" i="0" u="none" strike="noStrike" cap="none" normalizeH="0" baseline="0" smtClean="0">
                          <a:ln>
                            <a:noFill/>
                          </a:ln>
                          <a:solidFill>
                            <a:srgbClr val="000000"/>
                          </a:solidFill>
                          <a:effectLst/>
                          <a:latin typeface="Times New Roman" pitchFamily="18" charset="0"/>
                          <a:ea typeface="가는각진제목체" pitchFamily="18" charset="-127"/>
                          <a:cs typeface="Times New Roman" pitchFamily="18" charset="0"/>
                        </a:rPr>
                        <a:t>0.22%</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1"/>
                    </a:solidFill>
                  </a:tcPr>
                </a:tc>
              </a:tr>
              <a:tr h="465138">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BBB</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Adequate capacity to meet financial commitments, but adverse economic conditions or changing circumstances may lead to a weakened capacity </a:t>
                      </a:r>
                      <a:endParaRPr kumimoji="1" lang="ko-KR" altLang="en-US"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ctr" latinLnBrk="0" hangingPunct="1">
                        <a:lnSpc>
                          <a:spcPts val="1438"/>
                        </a:lnSpc>
                        <a:spcBef>
                          <a:spcPct val="0"/>
                        </a:spcBef>
                        <a:spcAft>
                          <a:spcPct val="0"/>
                        </a:spcAft>
                        <a:buClrTx/>
                        <a:buSzTx/>
                        <a:buFontTx/>
                        <a:buNone/>
                        <a:tabLst/>
                      </a:pPr>
                      <a:endParaRPr kumimoji="0" lang="ko-KR" altLang="ko-KR" sz="1000" b="0" i="0" u="none" strike="noStrike" cap="none" normalizeH="0" baseline="0" smtClean="0">
                        <a:ln>
                          <a:noFill/>
                        </a:ln>
                        <a:solidFill>
                          <a:srgbClr val="000000"/>
                        </a:solidFill>
                        <a:effectLst/>
                        <a:latin typeface="Times New Roman" pitchFamily="18" charset="0"/>
                        <a:ea typeface="가는각진제목체" pitchFamily="18" charset="-127"/>
                        <a:cs typeface="Times New Roman" pitchFamily="18" charset="0"/>
                      </a:endParaRP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1"/>
                    </a:solidFill>
                  </a:tcPr>
                </a:tc>
              </a:tr>
              <a:tr h="585788">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BB</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Has capacity for meeting financial commitments, but there are uncertainties in stability in the event of adverse economic conditions or changing environment</a:t>
                      </a:r>
                      <a:endParaRPr kumimoji="1" lang="ko-KR" altLang="en-US"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ctr" latinLnBrk="0" hangingPunct="1">
                        <a:lnSpc>
                          <a:spcPts val="1438"/>
                        </a:lnSpc>
                        <a:spcBef>
                          <a:spcPct val="0"/>
                        </a:spcBef>
                        <a:spcAft>
                          <a:spcPct val="0"/>
                        </a:spcAft>
                        <a:buClrTx/>
                        <a:buSzTx/>
                        <a:buFontTx/>
                        <a:buNone/>
                        <a:tabLst/>
                      </a:pPr>
                      <a:endParaRPr kumimoji="0" lang="ko-KR" altLang="ko-KR" sz="1000" b="0" i="0" u="none" strike="noStrike" cap="none" normalizeH="0" baseline="0" smtClean="0">
                        <a:ln>
                          <a:noFill/>
                        </a:ln>
                        <a:solidFill>
                          <a:srgbClr val="000000"/>
                        </a:solidFill>
                        <a:effectLst/>
                        <a:latin typeface="Times New Roman" pitchFamily="18" charset="0"/>
                        <a:ea typeface="가는각진제목체" pitchFamily="18" charset="-127"/>
                        <a:cs typeface="Times New Roman" pitchFamily="18" charset="0"/>
                      </a:endParaRP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1"/>
                    </a:solidFill>
                  </a:tcPr>
                </a:tc>
              </a:tr>
              <a:tr h="749300">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B</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Has capacity for meeting financial commitments currently, but there are uncertainties in stability in the event of adverse economic conditions or changing environment</a:t>
                      </a:r>
                      <a:endParaRPr kumimoji="1" lang="ko-KR" altLang="en-US"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ctr" latinLnBrk="0" hangingPunct="1">
                        <a:lnSpc>
                          <a:spcPts val="1438"/>
                        </a:lnSpc>
                        <a:spcBef>
                          <a:spcPct val="0"/>
                        </a:spcBef>
                        <a:spcAft>
                          <a:spcPct val="0"/>
                        </a:spcAft>
                        <a:buClrTx/>
                        <a:buSzTx/>
                        <a:buFontTx/>
                        <a:buNone/>
                        <a:tabLst/>
                      </a:pPr>
                      <a:endParaRPr kumimoji="0" lang="ko-KR" altLang="ko-KR" sz="1000" b="0" i="0" u="none" strike="noStrike" cap="none" normalizeH="0" baseline="0" smtClean="0">
                        <a:ln>
                          <a:noFill/>
                        </a:ln>
                        <a:solidFill>
                          <a:srgbClr val="000000"/>
                        </a:solidFill>
                        <a:effectLst/>
                        <a:latin typeface="Times New Roman" pitchFamily="18" charset="0"/>
                        <a:ea typeface="가는각진제목체" pitchFamily="18" charset="-127"/>
                        <a:cs typeface="Times New Roman" pitchFamily="18" charset="0"/>
                      </a:endParaRP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1"/>
                    </a:solidFill>
                  </a:tcPr>
                </a:tc>
              </a:tr>
              <a:tr h="334963">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CCC</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Currently vulnerable to nonpayment and is therefore speculative</a:t>
                      </a:r>
                      <a:endParaRPr kumimoji="1" lang="ko-KR" altLang="en-US"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ctr" latinLnBrk="0" hangingPunct="1">
                        <a:lnSpc>
                          <a:spcPts val="1438"/>
                        </a:lnSpc>
                        <a:spcBef>
                          <a:spcPct val="0"/>
                        </a:spcBef>
                        <a:spcAft>
                          <a:spcPct val="0"/>
                        </a:spcAft>
                        <a:buClrTx/>
                        <a:buSzTx/>
                        <a:buFontTx/>
                        <a:buNone/>
                        <a:tabLst/>
                      </a:pPr>
                      <a:endParaRPr kumimoji="0" lang="ko-KR" altLang="ko-KR" sz="1000" b="0" i="0" u="none" strike="noStrike" cap="none" normalizeH="0" baseline="0" smtClean="0">
                        <a:ln>
                          <a:noFill/>
                        </a:ln>
                        <a:solidFill>
                          <a:srgbClr val="000000"/>
                        </a:solidFill>
                        <a:effectLst/>
                        <a:latin typeface="Times New Roman" pitchFamily="18" charset="0"/>
                        <a:ea typeface="가는각진제목체" pitchFamily="18" charset="-127"/>
                        <a:cs typeface="Times New Roman" pitchFamily="18" charset="0"/>
                      </a:endParaRP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1"/>
                    </a:solidFill>
                  </a:tcPr>
                </a:tc>
              </a:tr>
              <a:tr h="336550">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CC</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Vulnerable to nonpayment</a:t>
                      </a:r>
                      <a:endParaRPr kumimoji="1" lang="ko-KR" altLang="en-US"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ctr" latinLnBrk="0" hangingPunct="1">
                        <a:lnSpc>
                          <a:spcPts val="1438"/>
                        </a:lnSpc>
                        <a:spcBef>
                          <a:spcPct val="0"/>
                        </a:spcBef>
                        <a:spcAft>
                          <a:spcPct val="0"/>
                        </a:spcAft>
                        <a:buClrTx/>
                        <a:buSzTx/>
                        <a:buFontTx/>
                        <a:buNone/>
                        <a:tabLst/>
                      </a:pPr>
                      <a:endParaRPr kumimoji="0" lang="ko-KR" altLang="ko-KR" sz="1000" b="0" i="0" u="none" strike="noStrike" cap="none" normalizeH="0" baseline="0" smtClean="0">
                        <a:ln>
                          <a:noFill/>
                        </a:ln>
                        <a:solidFill>
                          <a:srgbClr val="000000"/>
                        </a:solidFill>
                        <a:effectLst/>
                        <a:latin typeface="Times New Roman" pitchFamily="18" charset="0"/>
                        <a:ea typeface="가는각진제목체" pitchFamily="18" charset="-127"/>
                        <a:cs typeface="Times New Roman" pitchFamily="18" charset="0"/>
                      </a:endParaRP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1"/>
                    </a:solidFill>
                  </a:tcPr>
                </a:tc>
              </a:tr>
              <a:tr h="336550">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C</a:t>
                      </a: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Highly vulnerable to nonpayment</a:t>
                      </a:r>
                      <a:endParaRPr kumimoji="1" lang="ko-KR" altLang="en-US"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ctr" latinLnBrk="0" hangingPunct="1">
                        <a:lnSpc>
                          <a:spcPts val="1438"/>
                        </a:lnSpc>
                        <a:spcBef>
                          <a:spcPct val="0"/>
                        </a:spcBef>
                        <a:spcAft>
                          <a:spcPct val="0"/>
                        </a:spcAft>
                        <a:buClrTx/>
                        <a:buSzTx/>
                        <a:buFontTx/>
                        <a:buNone/>
                        <a:tabLst/>
                      </a:pPr>
                      <a:endParaRPr kumimoji="0" lang="ko-KR" altLang="ko-KR" sz="1000" b="0" i="0" u="none" strike="noStrike" cap="none" normalizeH="0" baseline="0" smtClean="0">
                        <a:ln>
                          <a:noFill/>
                        </a:ln>
                        <a:solidFill>
                          <a:srgbClr val="000000"/>
                        </a:solidFill>
                        <a:effectLst/>
                        <a:latin typeface="Times New Roman" pitchFamily="18" charset="0"/>
                        <a:ea typeface="가는각진제목체" pitchFamily="18" charset="-127"/>
                        <a:cs typeface="Times New Roman" pitchFamily="18" charset="0"/>
                      </a:endParaRP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chemeClr val="bg1"/>
                    </a:solidFill>
                  </a:tcPr>
                </a:tc>
              </a:tr>
              <a:tr h="334963">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D</a:t>
                      </a: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1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Currently is in payment default</a:t>
                      </a: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000" b="1"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100.00 %</a:t>
                      </a:r>
                    </a:p>
                  </a:txBody>
                  <a:tcPr marT="45714" marB="45714" anchor="ctr"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noFill/>
                  </a:tcPr>
                </a:tc>
              </a:tr>
              <a:tr h="287338">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2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NR</a:t>
                      </a: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rgbClr val="C0C0C0"/>
                    </a:solid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l" defTabSz="914400" rtl="0" eaLnBrk="1" fontAlgn="base" latinLnBrk="0" hangingPunct="1">
                        <a:lnSpc>
                          <a:spcPts val="1438"/>
                        </a:lnSpc>
                        <a:spcBef>
                          <a:spcPct val="30000"/>
                        </a:spcBef>
                        <a:spcAft>
                          <a:spcPct val="0"/>
                        </a:spcAft>
                        <a:buClr>
                          <a:srgbClr val="333333"/>
                        </a:buClr>
                        <a:buSzTx/>
                        <a:buFont typeface="Wingdings" pitchFamily="2" charset="2"/>
                        <a:buNone/>
                        <a:tabLst/>
                      </a:pPr>
                      <a:r>
                        <a:rPr kumimoji="1" lang="en-US" altLang="ko-KR" sz="12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No rating due to refusal to assessment, rating withdrawal, and other reasons</a:t>
                      </a:r>
                      <a:endParaRPr kumimoji="1" lang="ko-KR" altLang="en-US" sz="12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endParaRP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rgbClr val="C0C0C0"/>
                    </a:solidFill>
                  </a:tcPr>
                </a:tc>
                <a:tc>
                  <a:txBody>
                    <a:bodyPr/>
                    <a:lstStyle>
                      <a:lvl1pPr>
                        <a:lnSpc>
                          <a:spcPct val="120000"/>
                        </a:lnSpc>
                        <a:spcBef>
                          <a:spcPct val="40000"/>
                        </a:spcBef>
                        <a:buClr>
                          <a:srgbClr val="333333"/>
                        </a:buClr>
                        <a:buFont typeface="Wingdings" pitchFamily="2" charset="2"/>
                        <a:defRPr kumimoji="1" sz="1200" b="1">
                          <a:solidFill>
                            <a:schemeClr val="tx2"/>
                          </a:solidFill>
                          <a:latin typeface="Arial" charset="0"/>
                          <a:ea typeface="가는각진제목체" pitchFamily="18" charset="-127"/>
                        </a:defRPr>
                      </a:lvl1pPr>
                      <a:lvl2pPr marL="742950" indent="-285750">
                        <a:lnSpc>
                          <a:spcPct val="120000"/>
                        </a:lnSpc>
                        <a:spcBef>
                          <a:spcPct val="40000"/>
                        </a:spcBef>
                        <a:buClr>
                          <a:srgbClr val="333333"/>
                        </a:buClr>
                        <a:buFont typeface="Arial" charset="0"/>
                        <a:defRPr kumimoji="1" sz="1000">
                          <a:solidFill>
                            <a:schemeClr val="tx2"/>
                          </a:solidFill>
                          <a:latin typeface="Arial" charset="0"/>
                          <a:ea typeface="가는각진제목체" pitchFamily="18" charset="-127"/>
                        </a:defRPr>
                      </a:lvl2pPr>
                      <a:lvl3pPr marL="1143000" indent="-228600">
                        <a:lnSpc>
                          <a:spcPct val="120000"/>
                        </a:lnSpc>
                        <a:spcBef>
                          <a:spcPct val="40000"/>
                        </a:spcBef>
                        <a:buClr>
                          <a:schemeClr val="tx2"/>
                        </a:buClr>
                        <a:defRPr kumimoji="1" sz="900">
                          <a:solidFill>
                            <a:schemeClr val="tx2"/>
                          </a:solidFill>
                          <a:latin typeface="Arial" charset="0"/>
                          <a:ea typeface="가는각진제목체" pitchFamily="18" charset="-127"/>
                        </a:defRPr>
                      </a:lvl3pPr>
                      <a:lvl4pPr marL="1600200" indent="-228600">
                        <a:lnSpc>
                          <a:spcPct val="120000"/>
                        </a:lnSpc>
                        <a:spcBef>
                          <a:spcPct val="40000"/>
                        </a:spcBef>
                        <a:buFont typeface="Wingdings" pitchFamily="2" charset="2"/>
                        <a:defRPr kumimoji="1" sz="900">
                          <a:solidFill>
                            <a:schemeClr val="tx2"/>
                          </a:solidFill>
                          <a:latin typeface="Arial" charset="0"/>
                          <a:ea typeface="가는각진제목체" pitchFamily="18" charset="-127"/>
                        </a:defRPr>
                      </a:lvl4pPr>
                      <a:lvl5pPr marL="2057400" indent="-228600">
                        <a:spcBef>
                          <a:spcPct val="20000"/>
                        </a:spcBef>
                        <a:defRPr kumimoji="1" sz="900">
                          <a:solidFill>
                            <a:schemeClr val="tx2"/>
                          </a:solidFill>
                          <a:latin typeface="Arial" charset="0"/>
                          <a:ea typeface="가는각진제목체" pitchFamily="18" charset="-127"/>
                        </a:defRPr>
                      </a:lvl5pPr>
                      <a:lvl6pPr marL="2514600" indent="-228600" eaLnBrk="0" fontAlgn="base" hangingPunct="0">
                        <a:spcBef>
                          <a:spcPct val="20000"/>
                        </a:spcBef>
                        <a:spcAft>
                          <a:spcPct val="0"/>
                        </a:spcAft>
                        <a:defRPr kumimoji="1" sz="900">
                          <a:solidFill>
                            <a:schemeClr val="tx2"/>
                          </a:solidFill>
                          <a:latin typeface="Arial" charset="0"/>
                          <a:ea typeface="가는각진제목체" pitchFamily="18" charset="-127"/>
                        </a:defRPr>
                      </a:lvl6pPr>
                      <a:lvl7pPr marL="2971800" indent="-228600" eaLnBrk="0" fontAlgn="base" hangingPunct="0">
                        <a:spcBef>
                          <a:spcPct val="20000"/>
                        </a:spcBef>
                        <a:spcAft>
                          <a:spcPct val="0"/>
                        </a:spcAft>
                        <a:defRPr kumimoji="1" sz="900">
                          <a:solidFill>
                            <a:schemeClr val="tx2"/>
                          </a:solidFill>
                          <a:latin typeface="Arial" charset="0"/>
                          <a:ea typeface="가는각진제목체" pitchFamily="18" charset="-127"/>
                        </a:defRPr>
                      </a:lvl7pPr>
                      <a:lvl8pPr marL="3429000" indent="-228600" eaLnBrk="0" fontAlgn="base" hangingPunct="0">
                        <a:spcBef>
                          <a:spcPct val="20000"/>
                        </a:spcBef>
                        <a:spcAft>
                          <a:spcPct val="0"/>
                        </a:spcAft>
                        <a:defRPr kumimoji="1" sz="900">
                          <a:solidFill>
                            <a:schemeClr val="tx2"/>
                          </a:solidFill>
                          <a:latin typeface="Arial" charset="0"/>
                          <a:ea typeface="가는각진제목체" pitchFamily="18" charset="-127"/>
                        </a:defRPr>
                      </a:lvl8pPr>
                      <a:lvl9pPr marL="3886200" indent="-228600" eaLnBrk="0" fontAlgn="base" hangingPunct="0">
                        <a:spcBef>
                          <a:spcPct val="20000"/>
                        </a:spcBef>
                        <a:spcAft>
                          <a:spcPct val="0"/>
                        </a:spcAft>
                        <a:defRPr kumimoji="1" sz="900">
                          <a:solidFill>
                            <a:schemeClr val="tx2"/>
                          </a:solidFill>
                          <a:latin typeface="Arial" charset="0"/>
                          <a:ea typeface="가는각진제목체" pitchFamily="18" charset="-127"/>
                        </a:defRPr>
                      </a:lvl9pPr>
                    </a:lstStyle>
                    <a:p>
                      <a:pPr marL="0" marR="0" lvl="0" indent="0" algn="ctr" defTabSz="914400" rtl="0" eaLnBrk="1" fontAlgn="base" latinLnBrk="0" hangingPunct="1">
                        <a:lnSpc>
                          <a:spcPts val="1438"/>
                        </a:lnSpc>
                        <a:spcBef>
                          <a:spcPct val="40000"/>
                        </a:spcBef>
                        <a:spcAft>
                          <a:spcPct val="0"/>
                        </a:spcAft>
                        <a:buClr>
                          <a:srgbClr val="333333"/>
                        </a:buClr>
                        <a:buSzTx/>
                        <a:buFont typeface="Wingdings" pitchFamily="2" charset="2"/>
                        <a:buNone/>
                        <a:tabLst/>
                      </a:pPr>
                      <a:r>
                        <a:rPr kumimoji="1" lang="en-US" altLang="ko-KR" sz="1200" b="0" i="0" u="none" strike="noStrike" cap="none" normalizeH="0" baseline="0" smtClean="0">
                          <a:ln>
                            <a:noFill/>
                          </a:ln>
                          <a:solidFill>
                            <a:schemeClr val="tx2"/>
                          </a:solidFill>
                          <a:effectLst/>
                          <a:latin typeface="Times New Roman" pitchFamily="18" charset="0"/>
                          <a:ea typeface="가는각진제목체" pitchFamily="18" charset="-127"/>
                          <a:cs typeface="Times New Roman" pitchFamily="18" charset="0"/>
                        </a:rPr>
                        <a:t>-</a:t>
                      </a:r>
                    </a:p>
                  </a:txBody>
                  <a:tcPr marT="45714" marB="45714" horzOverflow="overflow">
                    <a:lnL w="6350" cap="flat" cmpd="sng" algn="ctr">
                      <a:solidFill>
                        <a:srgbClr val="4D4D4D"/>
                      </a:solidFill>
                      <a:prstDash val="solid"/>
                      <a:round/>
                      <a:headEnd type="none" w="med" len="med"/>
                      <a:tailEnd type="none" w="med" len="med"/>
                    </a:lnL>
                    <a:lnR w="6350" cap="flat" cmpd="sng" algn="ctr">
                      <a:solidFill>
                        <a:srgbClr val="4D4D4D"/>
                      </a:solidFill>
                      <a:prstDash val="solid"/>
                      <a:round/>
                      <a:headEnd type="none" w="med" len="med"/>
                      <a:tailEnd type="none" w="med" len="med"/>
                    </a:lnR>
                    <a:lnT w="6350" cap="flat" cmpd="sng" algn="ctr">
                      <a:solidFill>
                        <a:srgbClr val="4D4D4D"/>
                      </a:solidFill>
                      <a:prstDash val="solid"/>
                      <a:round/>
                      <a:headEnd type="none" w="med" len="med"/>
                      <a:tailEnd type="none" w="med" len="med"/>
                    </a:lnT>
                    <a:lnB w="6350" cap="flat" cmpd="sng" algn="ctr">
                      <a:solidFill>
                        <a:srgbClr val="4D4D4D"/>
                      </a:solidFill>
                      <a:prstDash val="solid"/>
                      <a:round/>
                      <a:headEnd type="none" w="med" len="med"/>
                      <a:tailEnd type="none" w="med" len="med"/>
                    </a:lnB>
                    <a:lnTlToBr>
                      <a:noFill/>
                    </a:lnTlToBr>
                    <a:lnBlToTr>
                      <a:noFill/>
                    </a:lnBlToTr>
                    <a:solidFill>
                      <a:srgbClr val="C0C0C0"/>
                    </a:solidFill>
                  </a:tcPr>
                </a:tc>
              </a:tr>
            </a:tbl>
          </a:graphicData>
        </a:graphic>
      </p:graphicFrame>
      <p:sp>
        <p:nvSpPr>
          <p:cNvPr id="7224" name="Rectangle 56"/>
          <p:cNvSpPr>
            <a:spLocks noChangeArrowheads="1"/>
          </p:cNvSpPr>
          <p:nvPr/>
        </p:nvSpPr>
        <p:spPr bwMode="white">
          <a:xfrm>
            <a:off x="412056" y="6167091"/>
            <a:ext cx="8424862"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7675" indent="-447675">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hangingPunct="1">
              <a:lnSpc>
                <a:spcPct val="150000"/>
              </a:lnSpc>
              <a:spcBef>
                <a:spcPct val="30000"/>
              </a:spcBef>
            </a:pPr>
            <a:r>
              <a:rPr lang="en-US" altLang="ko-KR" sz="1100">
                <a:solidFill>
                  <a:srgbClr val="000000"/>
                </a:solidFill>
                <a:latin typeface="Times New Roman" pitchFamily="18" charset="0"/>
                <a:cs typeface="Times New Roman" pitchFamily="18" charset="0"/>
              </a:rPr>
              <a:t>* From AA</a:t>
            </a:r>
            <a:r>
              <a:rPr lang="ko-KR" altLang="en-US" sz="1100">
                <a:solidFill>
                  <a:srgbClr val="000000"/>
                </a:solidFill>
                <a:latin typeface="Times New Roman" pitchFamily="18" charset="0"/>
                <a:cs typeface="Times New Roman" pitchFamily="18" charset="0"/>
              </a:rPr>
              <a:t> </a:t>
            </a:r>
            <a:r>
              <a:rPr lang="en-US" altLang="ko-KR" sz="1100">
                <a:solidFill>
                  <a:srgbClr val="000000"/>
                </a:solidFill>
                <a:latin typeface="Times New Roman" pitchFamily="18" charset="0"/>
                <a:cs typeface="Times New Roman" pitchFamily="18" charset="0"/>
              </a:rPr>
              <a:t>to CCC,</a:t>
            </a:r>
            <a:r>
              <a:rPr lang="ko-KR" altLang="en-US" sz="1100">
                <a:solidFill>
                  <a:srgbClr val="000000"/>
                </a:solidFill>
                <a:latin typeface="Times New Roman" pitchFamily="18" charset="0"/>
                <a:cs typeface="Times New Roman" pitchFamily="18" charset="0"/>
              </a:rPr>
              <a:t> </a:t>
            </a:r>
            <a:r>
              <a:rPr lang="en-US" altLang="ko-KR" sz="1100">
                <a:solidFill>
                  <a:srgbClr val="000000"/>
                </a:solidFill>
                <a:latin typeface="Times New Roman" pitchFamily="18" charset="0"/>
                <a:cs typeface="Times New Roman" pitchFamily="18" charset="0"/>
              </a:rPr>
              <a:t>grades are appended with </a:t>
            </a:r>
            <a:r>
              <a:rPr lang="ko-KR" altLang="en-US" sz="1100">
                <a:solidFill>
                  <a:srgbClr val="000000"/>
                </a:solidFill>
                <a:latin typeface="Times New Roman" pitchFamily="18" charset="0"/>
                <a:cs typeface="Times New Roman" pitchFamily="18" charset="0"/>
              </a:rPr>
              <a:t>“</a:t>
            </a:r>
            <a:r>
              <a:rPr lang="en-US" altLang="ko-KR" sz="1100">
                <a:solidFill>
                  <a:srgbClr val="000000"/>
                </a:solidFill>
                <a:latin typeface="Times New Roman" pitchFamily="18" charset="0"/>
                <a:cs typeface="Times New Roman" pitchFamily="18" charset="0"/>
              </a:rPr>
              <a:t>+”,”0”,”-” following its relative strength within the grade (Total</a:t>
            </a:r>
            <a:r>
              <a:rPr lang="ko-KR" altLang="en-US" sz="1100">
                <a:solidFill>
                  <a:srgbClr val="000000"/>
                </a:solidFill>
                <a:latin typeface="Times New Roman" pitchFamily="18" charset="0"/>
                <a:cs typeface="Times New Roman" pitchFamily="18" charset="0"/>
              </a:rPr>
              <a:t> </a:t>
            </a:r>
            <a:r>
              <a:rPr lang="en-US" altLang="ko-KR" sz="1100">
                <a:solidFill>
                  <a:srgbClr val="000000"/>
                </a:solidFill>
                <a:latin typeface="Times New Roman" pitchFamily="18" charset="0"/>
                <a:cs typeface="Times New Roman" pitchFamily="18" charset="0"/>
              </a:rPr>
              <a:t>22 grades)</a:t>
            </a:r>
          </a:p>
        </p:txBody>
      </p:sp>
      <p:grpSp>
        <p:nvGrpSpPr>
          <p:cNvPr id="7226" name="Group 58"/>
          <p:cNvGrpSpPr>
            <a:grpSpLocks/>
          </p:cNvGrpSpPr>
          <p:nvPr/>
        </p:nvGrpSpPr>
        <p:grpSpPr bwMode="auto">
          <a:xfrm>
            <a:off x="56456" y="1677641"/>
            <a:ext cx="1139825" cy="4154487"/>
            <a:chOff x="133" y="1145"/>
            <a:chExt cx="718" cy="2617"/>
          </a:xfrm>
        </p:grpSpPr>
        <p:sp>
          <p:nvSpPr>
            <p:cNvPr id="7229" name="AutoShape 59"/>
            <p:cNvSpPr>
              <a:spLocks noChangeArrowheads="1"/>
            </p:cNvSpPr>
            <p:nvPr/>
          </p:nvSpPr>
          <p:spPr bwMode="auto">
            <a:xfrm rot="10800000">
              <a:off x="144" y="2476"/>
              <a:ext cx="693" cy="1286"/>
            </a:xfrm>
            <a:prstGeom prst="upArrow">
              <a:avLst>
                <a:gd name="adj1" fmla="val 50000"/>
                <a:gd name="adj2" fmla="val 46392"/>
              </a:avLst>
            </a:prstGeom>
            <a:gradFill rotWithShape="1">
              <a:gsLst>
                <a:gs pos="0">
                  <a:srgbClr val="FF0000"/>
                </a:gs>
                <a:gs pos="100000">
                  <a:schemeClr val="bg1"/>
                </a:gs>
              </a:gsLst>
              <a:lin ang="5400000" scaled="1"/>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7230" name="AutoShape 60"/>
            <p:cNvSpPr>
              <a:spLocks noChangeArrowheads="1"/>
            </p:cNvSpPr>
            <p:nvPr/>
          </p:nvSpPr>
          <p:spPr bwMode="auto">
            <a:xfrm>
              <a:off x="144" y="1145"/>
              <a:ext cx="693" cy="1266"/>
            </a:xfrm>
            <a:prstGeom prst="upArrow">
              <a:avLst>
                <a:gd name="adj1" fmla="val 50000"/>
                <a:gd name="adj2" fmla="val 45671"/>
              </a:avLst>
            </a:prstGeom>
            <a:gradFill rotWithShape="1">
              <a:gsLst>
                <a:gs pos="0">
                  <a:srgbClr val="008000"/>
                </a:gs>
                <a:gs pos="100000">
                  <a:srgbClr val="FFFFFF"/>
                </a:gs>
              </a:gsLst>
              <a:lin ang="5400000" scaled="1"/>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7231" name="Text Box 61"/>
            <p:cNvSpPr txBox="1">
              <a:spLocks noChangeArrowheads="1"/>
            </p:cNvSpPr>
            <p:nvPr/>
          </p:nvSpPr>
          <p:spPr bwMode="auto">
            <a:xfrm>
              <a:off x="133" y="1341"/>
              <a:ext cx="718"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lIns="108000" tIns="0" rIns="108000" bIns="0">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spcBef>
                  <a:spcPct val="50000"/>
                </a:spcBef>
              </a:pPr>
              <a:r>
                <a:rPr lang="en-US" altLang="ko-KR" sz="1400">
                  <a:solidFill>
                    <a:srgbClr val="0000CC"/>
                  </a:solidFill>
                  <a:latin typeface="Times New Roman" pitchFamily="18" charset="0"/>
                  <a:cs typeface="Times New Roman" pitchFamily="18" charset="0"/>
                </a:rPr>
                <a:t>Low credit risk</a:t>
              </a:r>
              <a:endParaRPr lang="ko-KR" altLang="en-US" sz="1400">
                <a:solidFill>
                  <a:srgbClr val="0000CC"/>
                </a:solidFill>
                <a:latin typeface="Times New Roman" pitchFamily="18" charset="0"/>
                <a:cs typeface="Times New Roman" pitchFamily="18" charset="0"/>
              </a:endParaRPr>
            </a:p>
          </p:txBody>
        </p:sp>
        <p:sp>
          <p:nvSpPr>
            <p:cNvPr id="7232" name="Text Box 62"/>
            <p:cNvSpPr txBox="1">
              <a:spLocks noChangeArrowheads="1"/>
            </p:cNvSpPr>
            <p:nvPr/>
          </p:nvSpPr>
          <p:spPr bwMode="auto">
            <a:xfrm>
              <a:off x="133" y="3270"/>
              <a:ext cx="718"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lIns="108000" tIns="0" rIns="108000" bIns="0">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spcBef>
                  <a:spcPct val="50000"/>
                </a:spcBef>
              </a:pPr>
              <a:r>
                <a:rPr lang="en-US" altLang="ko-KR" sz="1400">
                  <a:solidFill>
                    <a:srgbClr val="0000CC"/>
                  </a:solidFill>
                  <a:latin typeface="Times New Roman" pitchFamily="18" charset="0"/>
                  <a:cs typeface="Times New Roman" pitchFamily="18" charset="0"/>
                </a:rPr>
                <a:t>High Credit risk</a:t>
              </a:r>
              <a:endParaRPr lang="ko-KR" altLang="en-US" sz="1400">
                <a:solidFill>
                  <a:srgbClr val="0000CC"/>
                </a:solidFill>
                <a:latin typeface="Times New Roman" pitchFamily="18" charset="0"/>
                <a:cs typeface="Times New Roman" pitchFamily="18" charset="0"/>
              </a:endParaRPr>
            </a:p>
          </p:txBody>
        </p:sp>
      </p:grpSp>
      <p:sp>
        <p:nvSpPr>
          <p:cNvPr id="7227" name="Rectangle 63"/>
          <p:cNvSpPr>
            <a:spLocks noChangeArrowheads="1"/>
          </p:cNvSpPr>
          <p:nvPr/>
        </p:nvSpPr>
        <p:spPr bwMode="auto">
          <a:xfrm>
            <a:off x="7819331" y="2752378"/>
            <a:ext cx="1797050" cy="2617788"/>
          </a:xfrm>
          <a:prstGeom prst="rect">
            <a:avLst/>
          </a:prstGeom>
          <a:solidFill>
            <a:srgbClr val="EAEAEA"/>
          </a:solidFill>
          <a:ln>
            <a:noFill/>
          </a:ln>
          <a:effectLst>
            <a:outerShdw dist="107763" dir="2700000" algn="ctr" rotWithShape="0">
              <a:srgbClr val="808080">
                <a:alpha val="50000"/>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108000" tIns="0" rIns="108000" bIns="0" anchor="ctr"/>
          <a:lstStyle>
            <a:lvl1pPr marL="87313" indent="-87313">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hangingPunct="1">
              <a:lnSpc>
                <a:spcPct val="120000"/>
              </a:lnSpc>
              <a:spcBef>
                <a:spcPct val="30000"/>
              </a:spcBef>
              <a:buFontTx/>
              <a:buChar char="•"/>
            </a:pPr>
            <a:r>
              <a:rPr lang="ko-KR" altLang="en-US" sz="1100">
                <a:latin typeface="Times New Roman" pitchFamily="18" charset="0"/>
                <a:cs typeface="Times New Roman" pitchFamily="18" charset="0"/>
              </a:rPr>
              <a:t> </a:t>
            </a:r>
            <a:r>
              <a:rPr lang="en-US" altLang="ko-KR" sz="1100">
                <a:latin typeface="Times New Roman" pitchFamily="18" charset="0"/>
                <a:cs typeface="Times New Roman" pitchFamily="18" charset="0"/>
              </a:rPr>
              <a:t>Credit rating is defined by the corresponding Master scale PD (probability of default).</a:t>
            </a:r>
            <a:endParaRPr lang="ko-KR" altLang="en-US" sz="1100">
              <a:latin typeface="Times New Roman" pitchFamily="18" charset="0"/>
              <a:cs typeface="Times New Roman" pitchFamily="18" charset="0"/>
            </a:endParaRPr>
          </a:p>
          <a:p>
            <a:pPr eaLnBrk="1" hangingPunct="1">
              <a:lnSpc>
                <a:spcPct val="120000"/>
              </a:lnSpc>
              <a:spcBef>
                <a:spcPct val="30000"/>
              </a:spcBef>
              <a:buFontTx/>
              <a:buChar char="•"/>
            </a:pPr>
            <a:r>
              <a:rPr lang="en-US" altLang="ko-KR" sz="1100">
                <a:latin typeface="Times New Roman" pitchFamily="18" charset="0"/>
                <a:cs typeface="Times New Roman" pitchFamily="18" charset="0"/>
              </a:rPr>
              <a:t>Results derived from the Credit Rating Model are calibrated based on the Master Scale PD, and then given ratings in the corresponding range.</a:t>
            </a:r>
            <a:endParaRPr lang="ko-KR" altLang="en-US" sz="1100">
              <a:latin typeface="Times New Roman" pitchFamily="18" charset="0"/>
              <a:cs typeface="Times New Roman" pitchFamily="18" charset="0"/>
            </a:endParaRPr>
          </a:p>
        </p:txBody>
      </p:sp>
      <p:sp>
        <p:nvSpPr>
          <p:cNvPr id="7228" name="Rectangle 64"/>
          <p:cNvSpPr>
            <a:spLocks noChangeArrowheads="1"/>
          </p:cNvSpPr>
          <p:nvPr/>
        </p:nvSpPr>
        <p:spPr bwMode="auto">
          <a:xfrm>
            <a:off x="228601" y="30368"/>
            <a:ext cx="943292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1463" indent="-271463">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marL="0" indent="0" eaLnBrk="1" hangingPunct="1">
              <a:lnSpc>
                <a:spcPct val="120000"/>
              </a:lnSpc>
              <a:spcBef>
                <a:spcPct val="30000"/>
              </a:spcBef>
            </a:pPr>
            <a:r>
              <a:rPr lang="en-US" altLang="ko-KR" sz="2000" b="0" dirty="0">
                <a:solidFill>
                  <a:srgbClr val="0000FF"/>
                </a:solidFill>
                <a:latin typeface="Arial" charset="0"/>
                <a:ea typeface="굴림" pitchFamily="50" charset="-127"/>
              </a:rPr>
              <a:t> </a:t>
            </a:r>
            <a:r>
              <a:rPr lang="en-US" altLang="ko-KR" sz="2000" dirty="0">
                <a:solidFill>
                  <a:srgbClr val="333399"/>
                </a:solidFill>
                <a:latin typeface="Verdana" pitchFamily="34" charset="0"/>
                <a:ea typeface="굴림" pitchFamily="50" charset="-127"/>
              </a:rPr>
              <a:t>□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Definition </a:t>
            </a:r>
            <a:r>
              <a:rPr lang="en-US"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of Corporate Credit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Ratings : 22 grades</a:t>
            </a:r>
            <a:endParaRPr lang="ko-KR" altLang="en-US" sz="2000" dirty="0">
              <a:solidFill>
                <a:schemeClr val="accent2"/>
              </a:solidFill>
              <a:latin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84560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6"/>
          <p:cNvSpPr>
            <a:spLocks noChangeArrowheads="1"/>
          </p:cNvSpPr>
          <p:nvPr/>
        </p:nvSpPr>
        <p:spPr bwMode="auto">
          <a:xfrm>
            <a:off x="183355" y="21741"/>
            <a:ext cx="943292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1463" indent="-271463">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marL="0" indent="0" eaLnBrk="1" hangingPunct="1">
              <a:lnSpc>
                <a:spcPct val="120000"/>
              </a:lnSpc>
              <a:spcBef>
                <a:spcPct val="30000"/>
              </a:spcBef>
            </a:pPr>
            <a:r>
              <a:rPr lang="en-US" altLang="ko-KR" sz="2000" b="0" dirty="0">
                <a:solidFill>
                  <a:srgbClr val="0000FF"/>
                </a:solidFill>
                <a:latin typeface="Arial" charset="0"/>
                <a:ea typeface="굴림" pitchFamily="50" charset="-127"/>
              </a:rPr>
              <a:t> </a:t>
            </a:r>
            <a:r>
              <a:rPr lang="en-US" altLang="ko-KR" sz="2000" dirty="0">
                <a:solidFill>
                  <a:srgbClr val="333399"/>
                </a:solidFill>
                <a:latin typeface="Verdana" pitchFamily="34" charset="0"/>
                <a:ea typeface="굴림" pitchFamily="50" charset="-127"/>
              </a:rPr>
              <a:t>□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Structure </a:t>
            </a:r>
            <a:r>
              <a:rPr lang="en-US"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of Quantitative Rating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Model </a:t>
            </a:r>
            <a:endParaRPr lang="ko-KR" altLang="en-US" sz="2000" dirty="0">
              <a:solidFill>
                <a:schemeClr val="accent2"/>
              </a:solidFill>
              <a:latin typeface="Verdana" panose="020B0604030504040204" pitchFamily="34" charset="0"/>
              <a:cs typeface="Verdana" panose="020B0604030504040204" pitchFamily="34" charset="0"/>
            </a:endParaRPr>
          </a:p>
        </p:txBody>
      </p:sp>
      <p:sp>
        <p:nvSpPr>
          <p:cNvPr id="8196" name="Rectangle 68"/>
          <p:cNvSpPr>
            <a:spLocks noChangeArrowheads="1"/>
          </p:cNvSpPr>
          <p:nvPr/>
        </p:nvSpPr>
        <p:spPr bwMode="auto">
          <a:xfrm>
            <a:off x="236538" y="692696"/>
            <a:ext cx="9432925"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hangingPunct="1">
              <a:lnSpc>
                <a:spcPct val="120000"/>
              </a:lnSpc>
              <a:spcBef>
                <a:spcPct val="30000"/>
              </a:spcBef>
            </a:pPr>
            <a:r>
              <a:rPr lang="en-US" altLang="ko-KR" sz="1400" dirty="0">
                <a:latin typeface="Times New Roman" pitchFamily="18" charset="0"/>
                <a:cs typeface="Times New Roman" pitchFamily="18" charset="0"/>
              </a:rPr>
              <a:t>The quantitative model </a:t>
            </a:r>
            <a:r>
              <a:rPr lang="en-US" altLang="ko-KR" sz="1400" dirty="0" smtClean="0">
                <a:latin typeface="Times New Roman" pitchFamily="18" charset="0"/>
                <a:cs typeface="Times New Roman" pitchFamily="18" charset="0"/>
              </a:rPr>
              <a:t>has </a:t>
            </a:r>
            <a:r>
              <a:rPr lang="en-US" altLang="ko-KR" sz="1400" dirty="0">
                <a:latin typeface="Times New Roman" pitchFamily="18" charset="0"/>
                <a:cs typeface="Times New Roman" pitchFamily="18" charset="0"/>
              </a:rPr>
              <a:t>segmentations based on asset size, with different rating criteria for each model segment in the financial model, quantitative non-financial model, and </a:t>
            </a:r>
            <a:r>
              <a:rPr lang="en-US" altLang="ko-KR" sz="1400" dirty="0" smtClean="0">
                <a:latin typeface="Times New Roman" pitchFamily="18" charset="0"/>
                <a:cs typeface="Times New Roman" pitchFamily="18" charset="0"/>
              </a:rPr>
              <a:t>CEO</a:t>
            </a:r>
            <a:r>
              <a:rPr lang="en-US" altLang="ko-KR" sz="1400" dirty="0" smtClean="0">
                <a:solidFill>
                  <a:schemeClr val="tx1"/>
                </a:solidFill>
                <a:latin typeface="Times New Roman" pitchFamily="18" charset="0"/>
                <a:cs typeface="Times New Roman" pitchFamily="18" charset="0"/>
              </a:rPr>
              <a:t> </a:t>
            </a:r>
            <a:r>
              <a:rPr lang="en-US" altLang="ko-KR" sz="1400" dirty="0">
                <a:solidFill>
                  <a:schemeClr val="tx1"/>
                </a:solidFill>
                <a:latin typeface="Times New Roman" pitchFamily="18" charset="0"/>
                <a:cs typeface="Times New Roman" pitchFamily="18" charset="0"/>
              </a:rPr>
              <a:t>model</a:t>
            </a:r>
            <a:r>
              <a:rPr lang="en-US" altLang="ko-KR" sz="1400" dirty="0">
                <a:latin typeface="Times New Roman" pitchFamily="18" charset="0"/>
                <a:cs typeface="Times New Roman" pitchFamily="18" charset="0"/>
              </a:rPr>
              <a:t>. </a:t>
            </a:r>
            <a:r>
              <a:rPr lang="en-US" altLang="ko-KR" sz="1400" dirty="0" smtClean="0">
                <a:latin typeface="Times New Roman" pitchFamily="18" charset="0"/>
                <a:cs typeface="Times New Roman" pitchFamily="18" charset="0"/>
              </a:rPr>
              <a:t>   The </a:t>
            </a:r>
            <a:r>
              <a:rPr lang="en-US" altLang="ko-KR" sz="1400" dirty="0">
                <a:latin typeface="Times New Roman" pitchFamily="18" charset="0"/>
                <a:cs typeface="Times New Roman" pitchFamily="18" charset="0"/>
              </a:rPr>
              <a:t>results from each sub-model are weighted and combined to derive a comprehensive credit score.</a:t>
            </a:r>
            <a:endParaRPr lang="ko-KR" altLang="en-US" sz="1400" dirty="0">
              <a:latin typeface="Times New Roman" pitchFamily="18" charset="0"/>
              <a:cs typeface="Times New Roman" pitchFamily="18" charset="0"/>
            </a:endParaRPr>
          </a:p>
        </p:txBody>
      </p:sp>
      <p:grpSp>
        <p:nvGrpSpPr>
          <p:cNvPr id="8197" name="Group 72"/>
          <p:cNvGrpSpPr>
            <a:grpSpLocks/>
          </p:cNvGrpSpPr>
          <p:nvPr/>
        </p:nvGrpSpPr>
        <p:grpSpPr bwMode="auto">
          <a:xfrm>
            <a:off x="296863" y="1988840"/>
            <a:ext cx="9205912" cy="4129087"/>
            <a:chOff x="187" y="1567"/>
            <a:chExt cx="5799" cy="2601"/>
          </a:xfrm>
        </p:grpSpPr>
        <p:grpSp>
          <p:nvGrpSpPr>
            <p:cNvPr id="8198" name="Group 65"/>
            <p:cNvGrpSpPr>
              <a:grpSpLocks/>
            </p:cNvGrpSpPr>
            <p:nvPr/>
          </p:nvGrpSpPr>
          <p:grpSpPr bwMode="auto">
            <a:xfrm>
              <a:off x="187" y="1567"/>
              <a:ext cx="5799" cy="2601"/>
              <a:chOff x="187" y="1567"/>
              <a:chExt cx="5799" cy="2601"/>
            </a:xfrm>
          </p:grpSpPr>
          <p:sp>
            <p:nvSpPr>
              <p:cNvPr id="8201" name="Rectangle 2"/>
              <p:cNvSpPr>
                <a:spLocks noChangeArrowheads="1"/>
              </p:cNvSpPr>
              <p:nvPr/>
            </p:nvSpPr>
            <p:spPr bwMode="auto">
              <a:xfrm>
                <a:off x="187" y="1567"/>
                <a:ext cx="5799" cy="2471"/>
              </a:xfrm>
              <a:prstGeom prst="rect">
                <a:avLst/>
              </a:prstGeom>
              <a:noFill/>
              <a:ln w="3175" algn="ctr">
                <a:solidFill>
                  <a:srgbClr val="C0C0C0"/>
                </a:solidFill>
                <a:miter lim="800000"/>
                <a:headEnd/>
                <a:tailEnd/>
              </a:ln>
              <a:extLst>
                <a:ext uri="{909E8E84-426E-40DD-AFC4-6F175D3DCCD1}">
                  <a14:hiddenFill xmlns:a14="http://schemas.microsoft.com/office/drawing/2010/main">
                    <a:solidFill>
                      <a:srgbClr val="FFFFFF"/>
                    </a:solidFill>
                  </a14:hiddenFill>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ko-KR" sz="1600">
                  <a:latin typeface="Times New Roman" pitchFamily="18" charset="0"/>
                  <a:cs typeface="Times New Roman" pitchFamily="18" charset="0"/>
                </a:endParaRPr>
              </a:p>
            </p:txBody>
          </p:sp>
          <p:grpSp>
            <p:nvGrpSpPr>
              <p:cNvPr id="8202" name="Group 64"/>
              <p:cNvGrpSpPr>
                <a:grpSpLocks/>
              </p:cNvGrpSpPr>
              <p:nvPr/>
            </p:nvGrpSpPr>
            <p:grpSpPr bwMode="auto">
              <a:xfrm>
                <a:off x="270" y="1663"/>
                <a:ext cx="5708" cy="2505"/>
                <a:chOff x="270" y="1663"/>
                <a:chExt cx="5708" cy="2505"/>
              </a:xfrm>
            </p:grpSpPr>
            <p:grpSp>
              <p:nvGrpSpPr>
                <p:cNvPr id="8203" name="Group 62"/>
                <p:cNvGrpSpPr>
                  <a:grpSpLocks/>
                </p:cNvGrpSpPr>
                <p:nvPr/>
              </p:nvGrpSpPr>
              <p:grpSpPr bwMode="auto">
                <a:xfrm>
                  <a:off x="270" y="1968"/>
                  <a:ext cx="2681" cy="1967"/>
                  <a:chOff x="270" y="1968"/>
                  <a:chExt cx="2681" cy="1967"/>
                </a:xfrm>
              </p:grpSpPr>
              <p:sp>
                <p:nvSpPr>
                  <p:cNvPr id="8219" name="Rectangle 31"/>
                  <p:cNvSpPr>
                    <a:spLocks noChangeArrowheads="1"/>
                  </p:cNvSpPr>
                  <p:nvPr/>
                </p:nvSpPr>
                <p:spPr bwMode="auto">
                  <a:xfrm>
                    <a:off x="270" y="1968"/>
                    <a:ext cx="840" cy="325"/>
                  </a:xfrm>
                  <a:prstGeom prst="rect">
                    <a:avLst/>
                  </a:prstGeom>
                  <a:solidFill>
                    <a:srgbClr val="314A4D">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a:latin typeface="Times New Roman" pitchFamily="18" charset="0"/>
                        <a:cs typeface="Times New Roman" pitchFamily="18" charset="0"/>
                      </a:rPr>
                      <a:t>Large Corporate</a:t>
                    </a:r>
                    <a:endParaRPr lang="ko-KR" altLang="en-US">
                      <a:latin typeface="Times New Roman" pitchFamily="18" charset="0"/>
                      <a:cs typeface="Times New Roman" pitchFamily="18" charset="0"/>
                    </a:endParaRPr>
                  </a:p>
                </p:txBody>
              </p:sp>
              <p:sp>
                <p:nvSpPr>
                  <p:cNvPr id="8220" name="Rectangle 32"/>
                  <p:cNvSpPr>
                    <a:spLocks noChangeArrowheads="1"/>
                  </p:cNvSpPr>
                  <p:nvPr/>
                </p:nvSpPr>
                <p:spPr bwMode="auto">
                  <a:xfrm>
                    <a:off x="270" y="2378"/>
                    <a:ext cx="840" cy="326"/>
                  </a:xfrm>
                  <a:prstGeom prst="rect">
                    <a:avLst/>
                  </a:prstGeom>
                  <a:solidFill>
                    <a:srgbClr val="314A4D">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a:latin typeface="Times New Roman" pitchFamily="18" charset="0"/>
                        <a:cs typeface="Times New Roman" pitchFamily="18" charset="0"/>
                      </a:rPr>
                      <a:t>Audit</a:t>
                    </a:r>
                    <a:endParaRPr lang="ko-KR" altLang="en-US">
                      <a:latin typeface="Times New Roman" pitchFamily="18" charset="0"/>
                      <a:cs typeface="Times New Roman" pitchFamily="18" charset="0"/>
                    </a:endParaRPr>
                  </a:p>
                </p:txBody>
              </p:sp>
              <p:sp>
                <p:nvSpPr>
                  <p:cNvPr id="8221" name="Rectangle 33"/>
                  <p:cNvSpPr>
                    <a:spLocks noChangeArrowheads="1"/>
                  </p:cNvSpPr>
                  <p:nvPr/>
                </p:nvSpPr>
                <p:spPr bwMode="auto">
                  <a:xfrm>
                    <a:off x="270" y="2834"/>
                    <a:ext cx="840" cy="326"/>
                  </a:xfrm>
                  <a:prstGeom prst="rect">
                    <a:avLst/>
                  </a:prstGeom>
                  <a:solidFill>
                    <a:srgbClr val="314A4D">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a:latin typeface="Times New Roman" pitchFamily="18" charset="0"/>
                        <a:cs typeface="Times New Roman" pitchFamily="18" charset="0"/>
                      </a:rPr>
                      <a:t>Unaudit</a:t>
                    </a:r>
                    <a:endParaRPr lang="ko-KR" altLang="en-US">
                      <a:latin typeface="Times New Roman" pitchFamily="18" charset="0"/>
                      <a:cs typeface="Times New Roman" pitchFamily="18" charset="0"/>
                    </a:endParaRPr>
                  </a:p>
                </p:txBody>
              </p:sp>
              <p:sp>
                <p:nvSpPr>
                  <p:cNvPr id="8222" name="Rectangle 34"/>
                  <p:cNvSpPr>
                    <a:spLocks noChangeArrowheads="1"/>
                  </p:cNvSpPr>
                  <p:nvPr/>
                </p:nvSpPr>
                <p:spPr bwMode="auto">
                  <a:xfrm>
                    <a:off x="270" y="3218"/>
                    <a:ext cx="840" cy="325"/>
                  </a:xfrm>
                  <a:prstGeom prst="rect">
                    <a:avLst/>
                  </a:prstGeom>
                  <a:solidFill>
                    <a:srgbClr val="314A4D">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a:latin typeface="Times New Roman" pitchFamily="18" charset="0"/>
                        <a:cs typeface="Times New Roman" pitchFamily="18" charset="0"/>
                      </a:rPr>
                      <a:t>Small Corporate</a:t>
                    </a:r>
                    <a:endParaRPr lang="ko-KR" altLang="en-US">
                      <a:latin typeface="Times New Roman" pitchFamily="18" charset="0"/>
                      <a:cs typeface="Times New Roman" pitchFamily="18" charset="0"/>
                    </a:endParaRPr>
                  </a:p>
                </p:txBody>
              </p:sp>
              <p:sp>
                <p:nvSpPr>
                  <p:cNvPr id="8223" name="Rectangle 35"/>
                  <p:cNvSpPr>
                    <a:spLocks noChangeArrowheads="1"/>
                  </p:cNvSpPr>
                  <p:nvPr/>
                </p:nvSpPr>
                <p:spPr bwMode="auto">
                  <a:xfrm>
                    <a:off x="270" y="3594"/>
                    <a:ext cx="840" cy="325"/>
                  </a:xfrm>
                  <a:prstGeom prst="rect">
                    <a:avLst/>
                  </a:prstGeom>
                  <a:solidFill>
                    <a:srgbClr val="314A4D">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400" dirty="0" smtClean="0">
                        <a:latin typeface="Times New Roman" pitchFamily="18" charset="0"/>
                        <a:cs typeface="Times New Roman" pitchFamily="18" charset="0"/>
                      </a:rPr>
                      <a:t>SOHO</a:t>
                    </a:r>
                  </a:p>
                  <a:p>
                    <a:pPr algn="ctr" eaLnBrk="1" latinLnBrk="1" hangingPunct="1">
                      <a:lnSpc>
                        <a:spcPct val="110000"/>
                      </a:lnSpc>
                    </a:pPr>
                    <a:r>
                      <a:rPr lang="en-US" altLang="ko-KR" sz="1400" dirty="0" smtClean="0">
                        <a:latin typeface="Times New Roman" pitchFamily="18" charset="0"/>
                        <a:cs typeface="Times New Roman" pitchFamily="18" charset="0"/>
                      </a:rPr>
                      <a:t>(</a:t>
                    </a:r>
                    <a:r>
                      <a:rPr lang="en-US" altLang="ko-KR" sz="1400" dirty="0" smtClean="0">
                        <a:solidFill>
                          <a:schemeClr val="accent2">
                            <a:lumMod val="75000"/>
                          </a:schemeClr>
                        </a:solidFill>
                        <a:latin typeface="Times New Roman" pitchFamily="18" charset="0"/>
                        <a:cs typeface="Times New Roman" pitchFamily="18" charset="0"/>
                      </a:rPr>
                      <a:t>Micro Enterprise)</a:t>
                    </a:r>
                    <a:endParaRPr lang="en-US" altLang="ko-KR" sz="1400" dirty="0">
                      <a:solidFill>
                        <a:schemeClr val="accent2">
                          <a:lumMod val="75000"/>
                        </a:schemeClr>
                      </a:solidFill>
                      <a:latin typeface="Times New Roman" pitchFamily="18" charset="0"/>
                      <a:cs typeface="Times New Roman" pitchFamily="18" charset="0"/>
                    </a:endParaRPr>
                  </a:p>
                </p:txBody>
              </p:sp>
              <p:sp>
                <p:nvSpPr>
                  <p:cNvPr id="8224" name="Rectangle 36"/>
                  <p:cNvSpPr>
                    <a:spLocks noChangeArrowheads="1"/>
                  </p:cNvSpPr>
                  <p:nvPr/>
                </p:nvSpPr>
                <p:spPr bwMode="auto">
                  <a:xfrm>
                    <a:off x="1103" y="2017"/>
                    <a:ext cx="1664" cy="235"/>
                  </a:xfrm>
                  <a:prstGeom prst="rect">
                    <a:avLst/>
                  </a:prstGeom>
                  <a:solidFill>
                    <a:srgbClr val="F8F8F8">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8000" tIns="0" rIns="108000" bIns="0" anchor="ct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latinLnBrk="1" hangingPunct="1">
                      <a:lnSpc>
                        <a:spcPct val="110000"/>
                      </a:lnSpc>
                    </a:pPr>
                    <a:r>
                      <a:rPr lang="en-US" altLang="ko-KR" sz="1100" u="sng">
                        <a:solidFill>
                          <a:srgbClr val="000000"/>
                        </a:solidFill>
                        <a:latin typeface="Times New Roman" pitchFamily="18" charset="0"/>
                        <a:cs typeface="Times New Roman" pitchFamily="18" charset="0"/>
                      </a:rPr>
                      <a:t>with total assets in excess of KRW 60 billion </a:t>
                    </a:r>
                    <a:r>
                      <a:rPr lang="en-US" altLang="ko-KR" sz="1100">
                        <a:solidFill>
                          <a:srgbClr val="000000"/>
                        </a:solidFill>
                        <a:latin typeface="Times New Roman" pitchFamily="18" charset="0"/>
                        <a:cs typeface="Times New Roman" pitchFamily="18" charset="0"/>
                      </a:rPr>
                      <a:t>in the current period </a:t>
                    </a:r>
                    <a:endParaRPr lang="ko-KR" altLang="en-US" sz="1100" u="sng">
                      <a:solidFill>
                        <a:srgbClr val="000000"/>
                      </a:solidFill>
                      <a:latin typeface="Times New Roman" pitchFamily="18" charset="0"/>
                      <a:cs typeface="Times New Roman" pitchFamily="18" charset="0"/>
                    </a:endParaRPr>
                  </a:p>
                </p:txBody>
              </p:sp>
              <p:sp>
                <p:nvSpPr>
                  <p:cNvPr id="8225" name="Rectangle 37"/>
                  <p:cNvSpPr>
                    <a:spLocks noChangeArrowheads="1"/>
                  </p:cNvSpPr>
                  <p:nvPr/>
                </p:nvSpPr>
                <p:spPr bwMode="auto">
                  <a:xfrm>
                    <a:off x="1103" y="2373"/>
                    <a:ext cx="1808" cy="320"/>
                  </a:xfrm>
                  <a:prstGeom prst="rect">
                    <a:avLst/>
                  </a:prstGeom>
                  <a:solidFill>
                    <a:srgbClr val="F8F8F8">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8000" tIns="0" rIns="108000" bIns="0" anchor="ct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hangingPunct="1">
                      <a:lnSpc>
                        <a:spcPct val="110000"/>
                      </a:lnSpc>
                    </a:pPr>
                    <a:r>
                      <a:rPr lang="en-US" altLang="ko-KR" sz="1000">
                        <a:solidFill>
                          <a:srgbClr val="000000"/>
                        </a:solidFill>
                        <a:latin typeface="Times New Roman" pitchFamily="18" charset="0"/>
                        <a:cs typeface="Times New Roman" pitchFamily="18" charset="0"/>
                      </a:rPr>
                      <a:t>Non-large corporations which have been audited, and have</a:t>
                    </a:r>
                    <a:r>
                      <a:rPr lang="en-US" altLang="ko-KR" sz="1000" u="sng">
                        <a:solidFill>
                          <a:srgbClr val="000000"/>
                        </a:solidFill>
                        <a:latin typeface="Times New Roman" pitchFamily="18" charset="0"/>
                        <a:cs typeface="Times New Roman" pitchFamily="18" charset="0"/>
                      </a:rPr>
                      <a:t> total assets in excess of  KRW 7 billion</a:t>
                    </a:r>
                    <a:r>
                      <a:rPr lang="en-US" altLang="ko-KR" sz="1000">
                        <a:solidFill>
                          <a:srgbClr val="000000"/>
                        </a:solidFill>
                        <a:latin typeface="Times New Roman" pitchFamily="18" charset="0"/>
                        <a:cs typeface="Times New Roman" pitchFamily="18" charset="0"/>
                      </a:rPr>
                      <a:t> in the current (or previous) period</a:t>
                    </a:r>
                    <a:endParaRPr lang="ko-KR" altLang="en-US" sz="1000" u="sng">
                      <a:solidFill>
                        <a:srgbClr val="000000"/>
                      </a:solidFill>
                      <a:latin typeface="Times New Roman" pitchFamily="18" charset="0"/>
                      <a:cs typeface="Times New Roman" pitchFamily="18" charset="0"/>
                    </a:endParaRPr>
                  </a:p>
                </p:txBody>
              </p:sp>
              <p:sp>
                <p:nvSpPr>
                  <p:cNvPr id="8226" name="Rectangle 38"/>
                  <p:cNvSpPr>
                    <a:spLocks noChangeArrowheads="1"/>
                  </p:cNvSpPr>
                  <p:nvPr/>
                </p:nvSpPr>
                <p:spPr bwMode="auto">
                  <a:xfrm>
                    <a:off x="1099" y="2786"/>
                    <a:ext cx="1820" cy="427"/>
                  </a:xfrm>
                  <a:prstGeom prst="rect">
                    <a:avLst/>
                  </a:prstGeom>
                  <a:solidFill>
                    <a:srgbClr val="F8F8F8">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8000" tIns="0" rIns="108000" bIns="0" anchor="ct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latinLnBrk="1" hangingPunct="1">
                      <a:lnSpc>
                        <a:spcPct val="110000"/>
                      </a:lnSpc>
                    </a:pPr>
                    <a:r>
                      <a:rPr lang="en-US" altLang="ko-KR" sz="1000">
                        <a:solidFill>
                          <a:srgbClr val="000000"/>
                        </a:solidFill>
                        <a:latin typeface="Times New Roman" pitchFamily="18" charset="0"/>
                        <a:cs typeface="Times New Roman" pitchFamily="18" charset="0"/>
                      </a:rPr>
                      <a:t>Corporations that do not meet the large corporation, external audit criteria,</a:t>
                    </a:r>
                    <a:r>
                      <a:rPr lang="ko-KR" altLang="en-US" sz="1000">
                        <a:solidFill>
                          <a:srgbClr val="000000"/>
                        </a:solidFill>
                        <a:latin typeface="Times New Roman" pitchFamily="18" charset="0"/>
                        <a:cs typeface="Times New Roman" pitchFamily="18" charset="0"/>
                      </a:rPr>
                      <a:t> </a:t>
                    </a:r>
                    <a:r>
                      <a:rPr lang="en-US" altLang="ko-KR" sz="1000">
                        <a:solidFill>
                          <a:srgbClr val="000000"/>
                        </a:solidFill>
                        <a:latin typeface="Times New Roman" pitchFamily="18" charset="0"/>
                        <a:cs typeface="Times New Roman" pitchFamily="18" charset="0"/>
                      </a:rPr>
                      <a:t>and have </a:t>
                    </a:r>
                    <a:r>
                      <a:rPr lang="en-US" altLang="ko-KR" sz="1000" u="sng">
                        <a:solidFill>
                          <a:srgbClr val="000000"/>
                        </a:solidFill>
                        <a:latin typeface="Times New Roman" pitchFamily="18" charset="0"/>
                        <a:cs typeface="Times New Roman" pitchFamily="18" charset="0"/>
                      </a:rPr>
                      <a:t>total assets between KRW 1 billion to 7 billion</a:t>
                    </a:r>
                    <a:r>
                      <a:rPr lang="en-US" altLang="ko-KR" sz="1000">
                        <a:solidFill>
                          <a:srgbClr val="000000"/>
                        </a:solidFill>
                        <a:latin typeface="Times New Roman" pitchFamily="18" charset="0"/>
                        <a:cs typeface="Times New Roman" pitchFamily="18" charset="0"/>
                      </a:rPr>
                      <a:t> in the current period</a:t>
                    </a:r>
                    <a:endParaRPr lang="ko-KR" altLang="en-US" sz="1000">
                      <a:solidFill>
                        <a:srgbClr val="000000"/>
                      </a:solidFill>
                      <a:latin typeface="Times New Roman" pitchFamily="18" charset="0"/>
                      <a:cs typeface="Times New Roman" pitchFamily="18" charset="0"/>
                    </a:endParaRPr>
                  </a:p>
                </p:txBody>
              </p:sp>
              <p:sp>
                <p:nvSpPr>
                  <p:cNvPr id="8227" name="Rectangle 39"/>
                  <p:cNvSpPr>
                    <a:spLocks noChangeArrowheads="1"/>
                  </p:cNvSpPr>
                  <p:nvPr/>
                </p:nvSpPr>
                <p:spPr bwMode="auto">
                  <a:xfrm>
                    <a:off x="1107" y="3271"/>
                    <a:ext cx="1844" cy="235"/>
                  </a:xfrm>
                  <a:prstGeom prst="rect">
                    <a:avLst/>
                  </a:prstGeom>
                  <a:solidFill>
                    <a:srgbClr val="F8F8F8">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8000" tIns="0" rIns="108000" bIns="0" anchor="ct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latinLnBrk="1" hangingPunct="1">
                      <a:lnSpc>
                        <a:spcPct val="110000"/>
                      </a:lnSpc>
                    </a:pPr>
                    <a:r>
                      <a:rPr lang="en-US" altLang="ko-KR" sz="1100">
                        <a:solidFill>
                          <a:srgbClr val="000000"/>
                        </a:solidFill>
                        <a:latin typeface="Times New Roman" pitchFamily="18" charset="0"/>
                        <a:cs typeface="Times New Roman" pitchFamily="18" charset="0"/>
                      </a:rPr>
                      <a:t>Company with </a:t>
                    </a:r>
                    <a:r>
                      <a:rPr lang="en-US" altLang="ko-KR" sz="1100" u="sng">
                        <a:solidFill>
                          <a:srgbClr val="000000"/>
                        </a:solidFill>
                        <a:latin typeface="Times New Roman" pitchFamily="18" charset="0"/>
                        <a:cs typeface="Times New Roman" pitchFamily="18" charset="0"/>
                      </a:rPr>
                      <a:t>less than KRW 1 billion in total assets </a:t>
                    </a:r>
                    <a:r>
                      <a:rPr lang="en-US" altLang="ko-KR" sz="1100">
                        <a:solidFill>
                          <a:srgbClr val="000000"/>
                        </a:solidFill>
                        <a:latin typeface="Times New Roman" pitchFamily="18" charset="0"/>
                        <a:cs typeface="Times New Roman" pitchFamily="18" charset="0"/>
                      </a:rPr>
                      <a:t>in the current period</a:t>
                    </a:r>
                    <a:endParaRPr lang="ko-KR" altLang="en-US" sz="1100" u="sng">
                      <a:solidFill>
                        <a:srgbClr val="000000"/>
                      </a:solidFill>
                      <a:latin typeface="Times New Roman" pitchFamily="18" charset="0"/>
                      <a:cs typeface="Times New Roman" pitchFamily="18" charset="0"/>
                    </a:endParaRPr>
                  </a:p>
                </p:txBody>
              </p:sp>
              <p:sp>
                <p:nvSpPr>
                  <p:cNvPr id="8228" name="Rectangle 40"/>
                  <p:cNvSpPr>
                    <a:spLocks noChangeArrowheads="1"/>
                  </p:cNvSpPr>
                  <p:nvPr/>
                </p:nvSpPr>
                <p:spPr bwMode="auto">
                  <a:xfrm>
                    <a:off x="1148" y="3610"/>
                    <a:ext cx="1690" cy="325"/>
                  </a:xfrm>
                  <a:prstGeom prst="rect">
                    <a:avLst/>
                  </a:prstGeom>
                  <a:solidFill>
                    <a:srgbClr val="F8F8F8">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latinLnBrk="1" hangingPunct="1">
                      <a:lnSpc>
                        <a:spcPct val="110000"/>
                      </a:lnSpc>
                    </a:pPr>
                    <a:r>
                      <a:rPr lang="en-US" altLang="ko-KR" sz="1100">
                        <a:latin typeface="Times New Roman" pitchFamily="18" charset="0"/>
                        <a:cs typeface="Times New Roman" pitchFamily="18" charset="0"/>
                      </a:rPr>
                      <a:t>Individual business with no bookkeeping</a:t>
                    </a:r>
                    <a:endParaRPr lang="ko-KR" altLang="en-US" sz="1100">
                      <a:latin typeface="Times New Roman" pitchFamily="18" charset="0"/>
                      <a:cs typeface="Times New Roman" pitchFamily="18" charset="0"/>
                    </a:endParaRPr>
                  </a:p>
                </p:txBody>
              </p:sp>
            </p:grpSp>
            <p:sp>
              <p:nvSpPr>
                <p:cNvPr id="8204" name="Rectangle 41"/>
                <p:cNvSpPr>
                  <a:spLocks noChangeArrowheads="1"/>
                </p:cNvSpPr>
                <p:nvPr/>
              </p:nvSpPr>
              <p:spPr bwMode="auto">
                <a:xfrm>
                  <a:off x="272" y="1670"/>
                  <a:ext cx="2534" cy="253"/>
                </a:xfrm>
                <a:prstGeom prst="rect">
                  <a:avLst/>
                </a:prstGeom>
                <a:solidFill>
                  <a:srgbClr val="F8F8F8"/>
                </a:solidFill>
                <a:ln w="3175" algn="ctr">
                  <a:solidFill>
                    <a:srgbClr val="C0C0C0"/>
                  </a:solidFill>
                  <a:miter lim="800000"/>
                  <a:headEnd/>
                  <a:tailEnd/>
                </a:ln>
                <a:effectLst>
                  <a:outerShdw dist="35921" dir="2700000" algn="ctr" rotWithShape="0">
                    <a:srgbClr val="808080"/>
                  </a:outerShdw>
                </a:effec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600">
                      <a:latin typeface="Times New Roman" pitchFamily="18" charset="0"/>
                      <a:cs typeface="Times New Roman" pitchFamily="18" charset="0"/>
                    </a:rPr>
                    <a:t>Model Segment</a:t>
                  </a:r>
                </a:p>
              </p:txBody>
            </p:sp>
            <p:sp>
              <p:nvSpPr>
                <p:cNvPr id="8205" name="Text Box 42"/>
                <p:cNvSpPr txBox="1">
                  <a:spLocks noChangeArrowheads="1"/>
                </p:cNvSpPr>
                <p:nvPr/>
              </p:nvSpPr>
              <p:spPr bwMode="auto">
                <a:xfrm>
                  <a:off x="294" y="4051"/>
                  <a:ext cx="5684"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000" tIns="0" rIns="108000" bIns="0">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latinLnBrk="1" hangingPunct="1">
                    <a:lnSpc>
                      <a:spcPct val="110000"/>
                    </a:lnSpc>
                    <a:spcBef>
                      <a:spcPct val="50000"/>
                    </a:spcBef>
                  </a:pPr>
                  <a:r>
                    <a:rPr lang="en-US" altLang="ko-KR" sz="1100" b="0">
                      <a:latin typeface="Times New Roman" pitchFamily="18" charset="0"/>
                      <a:cs typeface="Times New Roman" pitchFamily="18" charset="0"/>
                    </a:rPr>
                    <a:t>* If a company did not receive a qualified or unqualified opinion from its external audit, then the non-external audit model or below may be applied.</a:t>
                  </a:r>
                  <a:endParaRPr lang="ko-KR" altLang="en-US" sz="1100" b="0">
                    <a:latin typeface="Times New Roman" pitchFamily="18" charset="0"/>
                    <a:cs typeface="Times New Roman" pitchFamily="18" charset="0"/>
                  </a:endParaRPr>
                </a:p>
              </p:txBody>
            </p:sp>
            <p:sp>
              <p:nvSpPr>
                <p:cNvPr id="8206" name="AutoShape 26"/>
                <p:cNvSpPr>
                  <a:spLocks noChangeArrowheads="1"/>
                </p:cNvSpPr>
                <p:nvPr/>
              </p:nvSpPr>
              <p:spPr bwMode="auto">
                <a:xfrm>
                  <a:off x="2983" y="1984"/>
                  <a:ext cx="919" cy="1432"/>
                </a:xfrm>
                <a:prstGeom prst="upArrow">
                  <a:avLst>
                    <a:gd name="adj1" fmla="val 50000"/>
                    <a:gd name="adj2" fmla="val 36726"/>
                  </a:avLst>
                </a:prstGeom>
                <a:gradFill rotWithShape="1">
                  <a:gsLst>
                    <a:gs pos="0">
                      <a:srgbClr val="5F5F5F"/>
                    </a:gs>
                    <a:gs pos="100000">
                      <a:srgbClr val="C0C0C0"/>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600">
                      <a:latin typeface="Times New Roman" pitchFamily="18" charset="0"/>
                      <a:cs typeface="Times New Roman" pitchFamily="18" charset="0"/>
                    </a:rPr>
                    <a:t>Total </a:t>
                  </a:r>
                </a:p>
                <a:p>
                  <a:pPr algn="ctr" eaLnBrk="1" latinLnBrk="1" hangingPunct="1">
                    <a:lnSpc>
                      <a:spcPct val="110000"/>
                    </a:lnSpc>
                  </a:pPr>
                  <a:r>
                    <a:rPr lang="en-US" altLang="ko-KR" sz="1600">
                      <a:latin typeface="Times New Roman" pitchFamily="18" charset="0"/>
                      <a:cs typeface="Times New Roman" pitchFamily="18" charset="0"/>
                    </a:rPr>
                    <a:t>assets </a:t>
                  </a:r>
                  <a:endParaRPr lang="ko-KR" altLang="en-US" sz="1600">
                    <a:latin typeface="Times New Roman" pitchFamily="18" charset="0"/>
                    <a:cs typeface="Times New Roman" pitchFamily="18" charset="0"/>
                  </a:endParaRPr>
                </a:p>
              </p:txBody>
            </p:sp>
            <p:sp>
              <p:nvSpPr>
                <p:cNvPr id="8207" name="Rectangle 28"/>
                <p:cNvSpPr>
                  <a:spLocks noChangeArrowheads="1"/>
                </p:cNvSpPr>
                <p:nvPr/>
              </p:nvSpPr>
              <p:spPr bwMode="auto">
                <a:xfrm>
                  <a:off x="2973" y="1663"/>
                  <a:ext cx="880" cy="275"/>
                </a:xfrm>
                <a:prstGeom prst="rect">
                  <a:avLst/>
                </a:prstGeom>
                <a:solidFill>
                  <a:srgbClr val="F8F8F8"/>
                </a:solidFill>
                <a:ln w="3175" algn="ctr">
                  <a:solidFill>
                    <a:srgbClr val="C0C0C0"/>
                  </a:solidFill>
                  <a:miter lim="800000"/>
                  <a:headEnd/>
                  <a:tailEnd/>
                </a:ln>
                <a:effectLst>
                  <a:outerShdw dist="35921" dir="2700000" algn="ctr" rotWithShape="0">
                    <a:srgbClr val="808080">
                      <a:alpha val="50000"/>
                    </a:srgbClr>
                  </a:outerShdw>
                </a:effec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400">
                      <a:latin typeface="Times New Roman" pitchFamily="18" charset="0"/>
                      <a:cs typeface="Times New Roman" pitchFamily="18" charset="0"/>
                    </a:rPr>
                    <a:t>Financial Model</a:t>
                  </a:r>
                  <a:endParaRPr lang="ko-KR" altLang="en-US" sz="1400">
                    <a:latin typeface="Times New Roman" pitchFamily="18" charset="0"/>
                    <a:cs typeface="Times New Roman" pitchFamily="18" charset="0"/>
                  </a:endParaRPr>
                </a:p>
              </p:txBody>
            </p:sp>
            <p:sp>
              <p:nvSpPr>
                <p:cNvPr id="8208" name="Oval 46"/>
                <p:cNvSpPr>
                  <a:spLocks noChangeArrowheads="1"/>
                </p:cNvSpPr>
                <p:nvPr/>
              </p:nvSpPr>
              <p:spPr bwMode="auto">
                <a:xfrm>
                  <a:off x="3135" y="2102"/>
                  <a:ext cx="650" cy="271"/>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nchor="ct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buClr>
                      <a:schemeClr val="tx1"/>
                    </a:buClr>
                    <a:buFont typeface="Wingdings" pitchFamily="2" charset="2"/>
                    <a:buNone/>
                  </a:pPr>
                  <a:r>
                    <a:rPr lang="en-US" altLang="ko-KR" sz="1500">
                      <a:solidFill>
                        <a:schemeClr val="bg1"/>
                      </a:solidFill>
                      <a:latin typeface="Times New Roman" pitchFamily="18" charset="0"/>
                      <a:cs typeface="Times New Roman" pitchFamily="18" charset="0"/>
                    </a:rPr>
                    <a:t>Significance</a:t>
                  </a:r>
                  <a:endParaRPr lang="ko-KR" altLang="en-US" sz="1500">
                    <a:solidFill>
                      <a:schemeClr val="bg1"/>
                    </a:solidFill>
                    <a:latin typeface="Times New Roman" pitchFamily="18" charset="0"/>
                    <a:cs typeface="Times New Roman" pitchFamily="18" charset="0"/>
                  </a:endParaRPr>
                </a:p>
              </p:txBody>
            </p:sp>
            <p:sp>
              <p:nvSpPr>
                <p:cNvPr id="8209" name="Oval 48"/>
                <p:cNvSpPr>
                  <a:spLocks noChangeArrowheads="1"/>
                </p:cNvSpPr>
                <p:nvPr/>
              </p:nvSpPr>
              <p:spPr bwMode="auto">
                <a:xfrm>
                  <a:off x="3121" y="3425"/>
                  <a:ext cx="649" cy="461"/>
                </a:xfrm>
                <a:prstGeom prst="ellipse">
                  <a:avLst/>
                </a:prstGeom>
                <a:solidFill>
                  <a:schemeClr val="bg1"/>
                </a:solidFill>
                <a:ln w="9525" algn="ctr">
                  <a:solidFill>
                    <a:srgbClr val="CC3300"/>
                  </a:solidFill>
                  <a:round/>
                  <a:headEnd/>
                  <a:tailEnd/>
                </a:ln>
              </p:spPr>
              <p:txBody>
                <a:bodyPr wrap="none" anchor="ct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buClr>
                      <a:schemeClr val="tx1"/>
                    </a:buClr>
                    <a:buFont typeface="Wingdings" pitchFamily="2" charset="2"/>
                    <a:buNone/>
                  </a:pPr>
                  <a:r>
                    <a:rPr lang="en-US" altLang="ko-KR" sz="1000">
                      <a:solidFill>
                        <a:srgbClr val="CC3300"/>
                      </a:solidFill>
                      <a:latin typeface="Times New Roman" pitchFamily="18" charset="0"/>
                      <a:cs typeface="Times New Roman" pitchFamily="18" charset="0"/>
                    </a:rPr>
                    <a:t>Unable to use </a:t>
                  </a:r>
                </a:p>
                <a:p>
                  <a:pPr algn="ctr" eaLnBrk="1" latinLnBrk="1" hangingPunct="1">
                    <a:buClr>
                      <a:schemeClr val="tx1"/>
                    </a:buClr>
                    <a:buFont typeface="Wingdings" pitchFamily="2" charset="2"/>
                    <a:buNone/>
                  </a:pPr>
                  <a:r>
                    <a:rPr lang="en-US" altLang="ko-KR" sz="1000">
                      <a:solidFill>
                        <a:srgbClr val="CC3300"/>
                      </a:solidFill>
                      <a:latin typeface="Times New Roman" pitchFamily="18" charset="0"/>
                      <a:cs typeface="Times New Roman" pitchFamily="18" charset="0"/>
                    </a:rPr>
                    <a:t>Financial </a:t>
                  </a:r>
                </a:p>
                <a:p>
                  <a:pPr algn="ctr" eaLnBrk="1" latinLnBrk="1" hangingPunct="1">
                    <a:buClr>
                      <a:schemeClr val="tx1"/>
                    </a:buClr>
                    <a:buFont typeface="Wingdings" pitchFamily="2" charset="2"/>
                    <a:buNone/>
                  </a:pPr>
                  <a:r>
                    <a:rPr lang="en-US" altLang="ko-KR" sz="1000">
                      <a:solidFill>
                        <a:srgbClr val="CC3300"/>
                      </a:solidFill>
                      <a:latin typeface="Times New Roman" pitchFamily="18" charset="0"/>
                      <a:cs typeface="Times New Roman" pitchFamily="18" charset="0"/>
                    </a:rPr>
                    <a:t>information </a:t>
                  </a:r>
                  <a:endParaRPr lang="ko-KR" altLang="en-US" sz="1000">
                    <a:solidFill>
                      <a:srgbClr val="CC3300"/>
                    </a:solidFill>
                    <a:latin typeface="Times New Roman" pitchFamily="18" charset="0"/>
                    <a:cs typeface="Times New Roman" pitchFamily="18" charset="0"/>
                  </a:endParaRPr>
                </a:p>
              </p:txBody>
            </p:sp>
            <p:sp>
              <p:nvSpPr>
                <p:cNvPr id="8210" name="Rectangle 44"/>
                <p:cNvSpPr>
                  <a:spLocks noChangeArrowheads="1"/>
                </p:cNvSpPr>
                <p:nvPr/>
              </p:nvSpPr>
              <p:spPr bwMode="auto">
                <a:xfrm>
                  <a:off x="3977" y="1671"/>
                  <a:ext cx="880" cy="275"/>
                </a:xfrm>
                <a:prstGeom prst="rect">
                  <a:avLst/>
                </a:prstGeom>
                <a:solidFill>
                  <a:srgbClr val="F8F8F8"/>
                </a:solidFill>
                <a:ln w="3175" algn="ctr">
                  <a:solidFill>
                    <a:srgbClr val="C0C0C0"/>
                  </a:solidFill>
                  <a:miter lim="800000"/>
                  <a:headEnd/>
                  <a:tailEnd/>
                </a:ln>
                <a:effectLst>
                  <a:outerShdw dist="35921" dir="2700000" algn="ctr" rotWithShape="0">
                    <a:srgbClr val="808080">
                      <a:alpha val="50000"/>
                    </a:srgbClr>
                  </a:outerShdw>
                </a:effec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100">
                      <a:latin typeface="Times New Roman" pitchFamily="18" charset="0"/>
                      <a:cs typeface="Times New Roman" pitchFamily="18" charset="0"/>
                    </a:rPr>
                    <a:t>Quantitative </a:t>
                  </a:r>
                </a:p>
                <a:p>
                  <a:pPr algn="ctr" eaLnBrk="1" latinLnBrk="1" hangingPunct="1">
                    <a:lnSpc>
                      <a:spcPct val="110000"/>
                    </a:lnSpc>
                  </a:pPr>
                  <a:r>
                    <a:rPr lang="en-US" altLang="ko-KR" sz="1100">
                      <a:latin typeface="Times New Roman" pitchFamily="18" charset="0"/>
                      <a:cs typeface="Times New Roman" pitchFamily="18" charset="0"/>
                    </a:rPr>
                    <a:t>non-financial model</a:t>
                  </a:r>
                  <a:endParaRPr lang="ko-KR" altLang="en-US" sz="1100">
                    <a:latin typeface="Times New Roman" pitchFamily="18" charset="0"/>
                    <a:cs typeface="Times New Roman" pitchFamily="18" charset="0"/>
                  </a:endParaRPr>
                </a:p>
              </p:txBody>
            </p:sp>
            <p:sp>
              <p:nvSpPr>
                <p:cNvPr id="8211" name="Rectangle 50"/>
                <p:cNvSpPr>
                  <a:spLocks noChangeArrowheads="1"/>
                </p:cNvSpPr>
                <p:nvPr/>
              </p:nvSpPr>
              <p:spPr bwMode="auto">
                <a:xfrm>
                  <a:off x="4152" y="2071"/>
                  <a:ext cx="601" cy="1586"/>
                </a:xfrm>
                <a:prstGeom prst="rect">
                  <a:avLst/>
                </a:prstGeom>
                <a:gradFill rotWithShape="1">
                  <a:gsLst>
                    <a:gs pos="0">
                      <a:srgbClr val="5F5F5F"/>
                    </a:gs>
                    <a:gs pos="100000">
                      <a:srgbClr val="5F5F5F"/>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8212" name="Oval 52"/>
                <p:cNvSpPr>
                  <a:spLocks noChangeArrowheads="1"/>
                </p:cNvSpPr>
                <p:nvPr/>
              </p:nvSpPr>
              <p:spPr bwMode="auto">
                <a:xfrm>
                  <a:off x="4017" y="2464"/>
                  <a:ext cx="872" cy="754"/>
                </a:xfrm>
                <a:prstGeom prst="ellipse">
                  <a:avLst/>
                </a:prstGeom>
                <a:solidFill>
                  <a:schemeClr val="bg1"/>
                </a:solidFill>
                <a:ln w="9525" algn="ctr">
                  <a:solidFill>
                    <a:srgbClr val="000080"/>
                  </a:solidFill>
                  <a:round/>
                  <a:headEnd/>
                  <a:tailEnd/>
                </a:ln>
              </p:spPr>
              <p:txBody>
                <a:bodyPr wrap="none" anchor="ct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buClr>
                      <a:schemeClr val="tx1"/>
                    </a:buClr>
                    <a:buFont typeface="Wingdings" pitchFamily="2" charset="2"/>
                    <a:buNone/>
                  </a:pPr>
                  <a:r>
                    <a:rPr lang="en-US" altLang="ko-KR">
                      <a:solidFill>
                        <a:srgbClr val="000066"/>
                      </a:solidFill>
                      <a:latin typeface="Times New Roman" pitchFamily="18" charset="0"/>
                      <a:cs typeface="Times New Roman" pitchFamily="18" charset="0"/>
                    </a:rPr>
                    <a:t>Can be applied to</a:t>
                  </a:r>
                </a:p>
                <a:p>
                  <a:pPr algn="ctr" eaLnBrk="1" latinLnBrk="1" hangingPunct="1">
                    <a:buClr>
                      <a:schemeClr val="tx1"/>
                    </a:buClr>
                    <a:buFont typeface="Wingdings" pitchFamily="2" charset="2"/>
                    <a:buNone/>
                  </a:pPr>
                  <a:r>
                    <a:rPr lang="en-US" altLang="ko-KR">
                      <a:solidFill>
                        <a:srgbClr val="000066"/>
                      </a:solidFill>
                      <a:latin typeface="Times New Roman" pitchFamily="18" charset="0"/>
                      <a:cs typeface="Times New Roman" pitchFamily="18" charset="0"/>
                    </a:rPr>
                    <a:t> all model segments</a:t>
                  </a:r>
                  <a:endParaRPr lang="ko-KR" altLang="en-US">
                    <a:solidFill>
                      <a:srgbClr val="000066"/>
                    </a:solidFill>
                    <a:latin typeface="Times New Roman" pitchFamily="18" charset="0"/>
                    <a:cs typeface="Times New Roman" pitchFamily="18" charset="0"/>
                  </a:endParaRPr>
                </a:p>
              </p:txBody>
            </p:sp>
            <p:sp>
              <p:nvSpPr>
                <p:cNvPr id="8213" name="Oval 53"/>
                <p:cNvSpPr>
                  <a:spLocks noChangeArrowheads="1"/>
                </p:cNvSpPr>
                <p:nvPr/>
              </p:nvSpPr>
              <p:spPr bwMode="auto">
                <a:xfrm>
                  <a:off x="4118" y="2013"/>
                  <a:ext cx="649" cy="3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nchor="ct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buClr>
                      <a:schemeClr val="tx1"/>
                    </a:buClr>
                    <a:buFont typeface="Wingdings" pitchFamily="2" charset="2"/>
                    <a:buNone/>
                  </a:pPr>
                  <a:endParaRPr lang="ko-KR" altLang="ko-KR" sz="1500">
                    <a:solidFill>
                      <a:schemeClr val="bg1"/>
                    </a:solidFill>
                    <a:latin typeface="Times New Roman" pitchFamily="18" charset="0"/>
                    <a:cs typeface="Times New Roman" pitchFamily="18" charset="0"/>
                  </a:endParaRPr>
                </a:p>
              </p:txBody>
            </p:sp>
            <p:sp>
              <p:nvSpPr>
                <p:cNvPr id="8214" name="Oval 54"/>
                <p:cNvSpPr>
                  <a:spLocks noChangeArrowheads="1"/>
                </p:cNvSpPr>
                <p:nvPr/>
              </p:nvSpPr>
              <p:spPr bwMode="auto">
                <a:xfrm>
                  <a:off x="4118" y="3354"/>
                  <a:ext cx="649" cy="33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nchor="ct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buClr>
                      <a:schemeClr val="tx1"/>
                    </a:buClr>
                    <a:buFont typeface="Wingdings" pitchFamily="2" charset="2"/>
                    <a:buNone/>
                  </a:pPr>
                  <a:endParaRPr lang="ko-KR" altLang="ko-KR" sz="1500">
                    <a:solidFill>
                      <a:schemeClr val="bg1"/>
                    </a:solidFill>
                    <a:latin typeface="Times New Roman" pitchFamily="18" charset="0"/>
                    <a:cs typeface="Times New Roman" pitchFamily="18" charset="0"/>
                  </a:endParaRPr>
                </a:p>
              </p:txBody>
            </p:sp>
            <p:sp>
              <p:nvSpPr>
                <p:cNvPr id="8215" name="AutoShape 27"/>
                <p:cNvSpPr>
                  <a:spLocks noChangeArrowheads="1"/>
                </p:cNvSpPr>
                <p:nvPr/>
              </p:nvSpPr>
              <p:spPr bwMode="auto">
                <a:xfrm>
                  <a:off x="5007" y="2380"/>
                  <a:ext cx="918" cy="1289"/>
                </a:xfrm>
                <a:prstGeom prst="downArrow">
                  <a:avLst>
                    <a:gd name="adj1" fmla="val 50000"/>
                    <a:gd name="adj2" fmla="val 35103"/>
                  </a:avLst>
                </a:prstGeom>
                <a:gradFill rotWithShape="1">
                  <a:gsLst>
                    <a:gs pos="0">
                      <a:srgbClr val="C0C0C0"/>
                    </a:gs>
                    <a:gs pos="100000">
                      <a:srgbClr val="5F5F5F"/>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8216" name="Oval 47"/>
                <p:cNvSpPr>
                  <a:spLocks noChangeArrowheads="1"/>
                </p:cNvSpPr>
                <p:nvPr/>
              </p:nvSpPr>
              <p:spPr bwMode="auto">
                <a:xfrm>
                  <a:off x="5140" y="3260"/>
                  <a:ext cx="650" cy="271"/>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nchor="ct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buClr>
                      <a:schemeClr val="tx1"/>
                    </a:buClr>
                    <a:buFont typeface="Wingdings" pitchFamily="2" charset="2"/>
                    <a:buNone/>
                  </a:pPr>
                  <a:r>
                    <a:rPr lang="en-US" altLang="ko-KR" sz="1500">
                      <a:solidFill>
                        <a:schemeClr val="bg1"/>
                      </a:solidFill>
                      <a:latin typeface="Times New Roman" pitchFamily="18" charset="0"/>
                      <a:cs typeface="Times New Roman" pitchFamily="18" charset="0"/>
                    </a:rPr>
                    <a:t>Significance</a:t>
                  </a:r>
                  <a:endParaRPr lang="ko-KR" altLang="en-US" sz="1500">
                    <a:solidFill>
                      <a:schemeClr val="bg1"/>
                    </a:solidFill>
                    <a:latin typeface="Times New Roman" pitchFamily="18" charset="0"/>
                    <a:cs typeface="Times New Roman" pitchFamily="18" charset="0"/>
                  </a:endParaRPr>
                </a:p>
              </p:txBody>
            </p:sp>
            <p:sp>
              <p:nvSpPr>
                <p:cNvPr id="8217" name="Oval 49"/>
                <p:cNvSpPr>
                  <a:spLocks noChangeArrowheads="1"/>
                </p:cNvSpPr>
                <p:nvPr/>
              </p:nvSpPr>
              <p:spPr bwMode="auto">
                <a:xfrm>
                  <a:off x="5012" y="1975"/>
                  <a:ext cx="872" cy="388"/>
                </a:xfrm>
                <a:prstGeom prst="ellipse">
                  <a:avLst/>
                </a:prstGeom>
                <a:noFill/>
                <a:ln w="9525" algn="ctr">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buClr>
                      <a:schemeClr val="tx1"/>
                    </a:buClr>
                    <a:buFont typeface="Wingdings" pitchFamily="2" charset="2"/>
                    <a:buNone/>
                  </a:pPr>
                  <a:r>
                    <a:rPr lang="en-US" altLang="ko-KR" sz="1000">
                      <a:solidFill>
                        <a:srgbClr val="CC3300"/>
                      </a:solidFill>
                      <a:latin typeface="Times New Roman" pitchFamily="18" charset="0"/>
                      <a:cs typeface="Times New Roman" pitchFamily="18" charset="0"/>
                    </a:rPr>
                    <a:t>Limited use of </a:t>
                  </a:r>
                </a:p>
                <a:p>
                  <a:pPr algn="ctr" eaLnBrk="1" latinLnBrk="1" hangingPunct="1">
                    <a:buClr>
                      <a:schemeClr val="tx1"/>
                    </a:buClr>
                    <a:buFont typeface="Wingdings" pitchFamily="2" charset="2"/>
                    <a:buNone/>
                  </a:pPr>
                  <a:r>
                    <a:rPr lang="en-US" altLang="ko-KR" sz="1000">
                      <a:solidFill>
                        <a:srgbClr val="CC3300"/>
                      </a:solidFill>
                      <a:latin typeface="Times New Roman" pitchFamily="18" charset="0"/>
                      <a:cs typeface="Times New Roman" pitchFamily="18" charset="0"/>
                    </a:rPr>
                    <a:t>CEO information</a:t>
                  </a:r>
                  <a:endParaRPr lang="ko-KR" altLang="en-US" sz="1000">
                    <a:solidFill>
                      <a:srgbClr val="CC3300"/>
                    </a:solidFill>
                    <a:latin typeface="Times New Roman" pitchFamily="18" charset="0"/>
                    <a:cs typeface="Times New Roman" pitchFamily="18" charset="0"/>
                  </a:endParaRPr>
                </a:p>
              </p:txBody>
            </p:sp>
            <p:sp>
              <p:nvSpPr>
                <p:cNvPr id="8218" name="Rectangle 56"/>
                <p:cNvSpPr>
                  <a:spLocks noChangeArrowheads="1"/>
                </p:cNvSpPr>
                <p:nvPr/>
              </p:nvSpPr>
              <p:spPr bwMode="auto">
                <a:xfrm>
                  <a:off x="4989" y="1678"/>
                  <a:ext cx="880" cy="275"/>
                </a:xfrm>
                <a:prstGeom prst="rect">
                  <a:avLst/>
                </a:prstGeom>
                <a:solidFill>
                  <a:srgbClr val="F8F8F8"/>
                </a:solidFill>
                <a:ln w="3175" algn="ctr">
                  <a:solidFill>
                    <a:srgbClr val="C0C0C0"/>
                  </a:solidFill>
                  <a:miter lim="800000"/>
                  <a:headEnd/>
                  <a:tailEnd/>
                </a:ln>
                <a:effectLst>
                  <a:outerShdw dist="35921" dir="2700000" algn="ctr" rotWithShape="0">
                    <a:srgbClr val="808080">
                      <a:alpha val="50000"/>
                    </a:srgbClr>
                  </a:outerShdw>
                </a:effec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100">
                      <a:latin typeface="Times New Roman" pitchFamily="18" charset="0"/>
                      <a:cs typeface="Times New Roman" pitchFamily="18" charset="0"/>
                    </a:rPr>
                    <a:t>CEO Model</a:t>
                  </a:r>
                  <a:endParaRPr lang="ko-KR" altLang="en-US" sz="1100">
                    <a:latin typeface="Times New Roman" pitchFamily="18" charset="0"/>
                    <a:cs typeface="Times New Roman" pitchFamily="18" charset="0"/>
                  </a:endParaRPr>
                </a:p>
              </p:txBody>
            </p:sp>
          </p:grpSp>
        </p:grpSp>
        <p:sp>
          <p:nvSpPr>
            <p:cNvPr id="8199" name="Text Box 70"/>
            <p:cNvSpPr txBox="1">
              <a:spLocks noChangeArrowheads="1"/>
            </p:cNvSpPr>
            <p:nvPr/>
          </p:nvSpPr>
          <p:spPr bwMode="auto">
            <a:xfrm>
              <a:off x="3716" y="2654"/>
              <a:ext cx="240" cy="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lIns="108000" tIns="0" rIns="108000" bIns="0">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spcBef>
                  <a:spcPct val="50000"/>
                </a:spcBef>
              </a:pPr>
              <a:r>
                <a:rPr lang="en-US" altLang="ko-KR" sz="3200" b="0">
                  <a:solidFill>
                    <a:srgbClr val="969696"/>
                  </a:solidFill>
                  <a:latin typeface="Times New Roman" pitchFamily="18" charset="0"/>
                  <a:cs typeface="Times New Roman" pitchFamily="18" charset="0"/>
                </a:rPr>
                <a:t>+</a:t>
              </a:r>
            </a:p>
          </p:txBody>
        </p:sp>
        <p:sp>
          <p:nvSpPr>
            <p:cNvPr id="8200" name="Text Box 71"/>
            <p:cNvSpPr txBox="1">
              <a:spLocks noChangeArrowheads="1"/>
            </p:cNvSpPr>
            <p:nvPr/>
          </p:nvSpPr>
          <p:spPr bwMode="auto">
            <a:xfrm>
              <a:off x="4902" y="2654"/>
              <a:ext cx="240" cy="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lIns="108000" tIns="0" rIns="108000" bIns="0">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spcBef>
                  <a:spcPct val="50000"/>
                </a:spcBef>
              </a:pPr>
              <a:r>
                <a:rPr lang="en-US" altLang="ko-KR" sz="3200" b="0">
                  <a:solidFill>
                    <a:srgbClr val="969696"/>
                  </a:solidFill>
                  <a:latin typeface="Times New Roman" pitchFamily="18" charset="0"/>
                  <a:cs typeface="Times New Roman" pitchFamily="18" charset="0"/>
                </a:rPr>
                <a:t>+</a:t>
              </a:r>
            </a:p>
          </p:txBody>
        </p:sp>
      </p:grpSp>
    </p:spTree>
    <p:extLst>
      <p:ext uri="{BB962C8B-B14F-4D97-AF65-F5344CB8AC3E}">
        <p14:creationId xmlns:p14="http://schemas.microsoft.com/office/powerpoint/2010/main" val="4131996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55"/>
          <p:cNvSpPr>
            <a:spLocks noChangeArrowheads="1"/>
          </p:cNvSpPr>
          <p:nvPr/>
        </p:nvSpPr>
        <p:spPr bwMode="auto">
          <a:xfrm>
            <a:off x="368526" y="764704"/>
            <a:ext cx="943292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hangingPunct="1">
              <a:lnSpc>
                <a:spcPct val="120000"/>
              </a:lnSpc>
              <a:spcBef>
                <a:spcPct val="30000"/>
              </a:spcBef>
            </a:pPr>
            <a:r>
              <a:rPr lang="en-US" altLang="ko-KR" sz="1400" dirty="0">
                <a:latin typeface="Times New Roman" pitchFamily="18" charset="0"/>
                <a:cs typeface="Times New Roman" pitchFamily="18" charset="0"/>
              </a:rPr>
              <a:t>In the quantitative model, </a:t>
            </a:r>
            <a:r>
              <a:rPr lang="en-US" altLang="ko-KR" sz="1400" dirty="0" smtClean="0">
                <a:latin typeface="Times New Roman" pitchFamily="18" charset="0"/>
                <a:cs typeface="Times New Roman" pitchFamily="18" charset="0"/>
              </a:rPr>
              <a:t>in accordance with predefined </a:t>
            </a:r>
            <a:r>
              <a:rPr lang="en-US" altLang="ko-KR" sz="1400" dirty="0">
                <a:latin typeface="Times New Roman" pitchFamily="18" charset="0"/>
                <a:cs typeface="Times New Roman" pitchFamily="18" charset="0"/>
              </a:rPr>
              <a:t>evaluation criteria, when company information is updated or there is a request for assessment, then the system is automatically updated and a quantitative score is produced. The system rating and filtering rating are automatically produced based on the quantitative score. </a:t>
            </a:r>
            <a:endParaRPr lang="ko-KR" altLang="en-US" sz="1400" dirty="0">
              <a:latin typeface="Times New Roman" pitchFamily="18" charset="0"/>
              <a:cs typeface="Times New Roman" pitchFamily="18" charset="0"/>
            </a:endParaRPr>
          </a:p>
        </p:txBody>
      </p:sp>
      <p:grpSp>
        <p:nvGrpSpPr>
          <p:cNvPr id="9221" name="Group 420"/>
          <p:cNvGrpSpPr>
            <a:grpSpLocks/>
          </p:cNvGrpSpPr>
          <p:nvPr/>
        </p:nvGrpSpPr>
        <p:grpSpPr bwMode="auto">
          <a:xfrm>
            <a:off x="320675" y="1876425"/>
            <a:ext cx="9591675" cy="4456113"/>
            <a:chOff x="202" y="1182"/>
            <a:chExt cx="6042" cy="2807"/>
          </a:xfrm>
        </p:grpSpPr>
        <p:sp>
          <p:nvSpPr>
            <p:cNvPr id="9222" name="Rectangle 320"/>
            <p:cNvSpPr>
              <a:spLocks noChangeArrowheads="1"/>
            </p:cNvSpPr>
            <p:nvPr/>
          </p:nvSpPr>
          <p:spPr bwMode="auto">
            <a:xfrm>
              <a:off x="3748" y="2588"/>
              <a:ext cx="710" cy="774"/>
            </a:xfrm>
            <a:prstGeom prst="rect">
              <a:avLst/>
            </a:prstGeom>
            <a:solidFill>
              <a:srgbClr val="D9E7F7"/>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buClr>
                  <a:schemeClr val="tx2"/>
                </a:buClr>
                <a:buFont typeface="Wingdings" pitchFamily="2" charset="2"/>
                <a:buNone/>
              </a:pPr>
              <a:r>
                <a:rPr lang="en-US" altLang="ko-KR">
                  <a:solidFill>
                    <a:srgbClr val="000000"/>
                  </a:solidFill>
                  <a:latin typeface="Times New Roman" pitchFamily="18" charset="0"/>
                  <a:cs typeface="Times New Roman" pitchFamily="18" charset="0"/>
                </a:rPr>
                <a:t>Combined Score</a:t>
              </a:r>
            </a:p>
            <a:p>
              <a:pPr algn="ctr" eaLnBrk="1" latinLnBrk="1" hangingPunct="1">
                <a:buClr>
                  <a:schemeClr val="tx2"/>
                </a:buClr>
                <a:buFont typeface="Wingdings" pitchFamily="2" charset="2"/>
                <a:buNone/>
              </a:pPr>
              <a:r>
                <a:rPr lang="en-US" altLang="ko-KR">
                  <a:solidFill>
                    <a:srgbClr val="000000"/>
                  </a:solidFill>
                  <a:latin typeface="Times New Roman" pitchFamily="18" charset="0"/>
                  <a:cs typeface="Times New Roman" pitchFamily="18" charset="0"/>
                </a:rPr>
                <a:t>: </a:t>
              </a:r>
              <a:r>
                <a:rPr lang="en-US" altLang="ko-KR" sz="1100" i="1">
                  <a:solidFill>
                    <a:srgbClr val="000000"/>
                  </a:solidFill>
                  <a:latin typeface="Times New Roman" pitchFamily="18" charset="0"/>
                  <a:cs typeface="Times New Roman" pitchFamily="18" charset="0"/>
                </a:rPr>
                <a:t>77.84*0.4+</a:t>
              </a:r>
            </a:p>
            <a:p>
              <a:pPr algn="ctr" eaLnBrk="1" latinLnBrk="1" hangingPunct="1">
                <a:buClr>
                  <a:schemeClr val="tx2"/>
                </a:buClr>
                <a:buFont typeface="Wingdings" pitchFamily="2" charset="2"/>
                <a:buNone/>
              </a:pPr>
              <a:r>
                <a:rPr lang="en-US" altLang="ko-KR" sz="1100" i="1">
                  <a:solidFill>
                    <a:srgbClr val="000000"/>
                  </a:solidFill>
                  <a:latin typeface="Times New Roman" pitchFamily="18" charset="0"/>
                  <a:cs typeface="Times New Roman" pitchFamily="18" charset="0"/>
                </a:rPr>
                <a:t>56.7*0.2+</a:t>
              </a:r>
            </a:p>
            <a:p>
              <a:pPr algn="ctr" eaLnBrk="1" latinLnBrk="1" hangingPunct="1">
                <a:buClr>
                  <a:schemeClr val="tx2"/>
                </a:buClr>
                <a:buFont typeface="Wingdings" pitchFamily="2" charset="2"/>
                <a:buNone/>
              </a:pPr>
              <a:r>
                <a:rPr lang="en-US" altLang="ko-KR" sz="1100" i="1">
                  <a:solidFill>
                    <a:srgbClr val="000000"/>
                  </a:solidFill>
                  <a:latin typeface="Times New Roman" pitchFamily="18" charset="0"/>
                  <a:cs typeface="Times New Roman" pitchFamily="18" charset="0"/>
                </a:rPr>
                <a:t>51.18*0.4</a:t>
              </a:r>
            </a:p>
            <a:p>
              <a:pPr algn="ctr" eaLnBrk="1" latinLnBrk="1" hangingPunct="1">
                <a:buClr>
                  <a:schemeClr val="tx2"/>
                </a:buClr>
                <a:buFont typeface="Wingdings" pitchFamily="2" charset="2"/>
                <a:buNone/>
              </a:pPr>
              <a:r>
                <a:rPr lang="en-US" altLang="ko-KR">
                  <a:solidFill>
                    <a:srgbClr val="000000"/>
                  </a:solidFill>
                  <a:latin typeface="Times New Roman" pitchFamily="18" charset="0"/>
                  <a:cs typeface="Times New Roman" pitchFamily="18" charset="0"/>
                </a:rPr>
                <a:t>= 62.948 points </a:t>
              </a:r>
              <a:endParaRPr lang="ko-KR" altLang="en-US">
                <a:solidFill>
                  <a:srgbClr val="000000"/>
                </a:solidFill>
                <a:latin typeface="Times New Roman" pitchFamily="18" charset="0"/>
                <a:cs typeface="Times New Roman" pitchFamily="18" charset="0"/>
              </a:endParaRPr>
            </a:p>
          </p:txBody>
        </p:sp>
        <p:sp>
          <p:nvSpPr>
            <p:cNvPr id="9223" name="Rectangle 304"/>
            <p:cNvSpPr>
              <a:spLocks noChangeArrowheads="1"/>
            </p:cNvSpPr>
            <p:nvPr/>
          </p:nvSpPr>
          <p:spPr bwMode="auto">
            <a:xfrm>
              <a:off x="202" y="1182"/>
              <a:ext cx="3050" cy="74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marL="180975" indent="-180975" defTabSz="222250">
                <a:tabLst>
                  <a:tab pos="714375" algn="l"/>
                </a:tabLst>
                <a:defRPr kumimoji="1" sz="1200" b="1">
                  <a:solidFill>
                    <a:schemeClr val="tx2"/>
                  </a:solidFill>
                  <a:latin typeface="가는각진제목체" pitchFamily="18" charset="-127"/>
                  <a:ea typeface="가는각진제목체" pitchFamily="18" charset="-127"/>
                </a:defRPr>
              </a:lvl1pPr>
              <a:lvl2pPr marL="742950" indent="-285750" defTabSz="222250">
                <a:tabLst>
                  <a:tab pos="714375" algn="l"/>
                </a:tabLst>
                <a:defRPr kumimoji="1" sz="1200" b="1">
                  <a:solidFill>
                    <a:schemeClr val="tx2"/>
                  </a:solidFill>
                  <a:latin typeface="가는각진제목체" pitchFamily="18" charset="-127"/>
                  <a:ea typeface="가는각진제목체" pitchFamily="18" charset="-127"/>
                </a:defRPr>
              </a:lvl2pPr>
              <a:lvl3pPr marL="1143000" indent="-228600" defTabSz="222250">
                <a:tabLst>
                  <a:tab pos="714375" algn="l"/>
                </a:tabLst>
                <a:defRPr kumimoji="1" sz="1200" b="1">
                  <a:solidFill>
                    <a:schemeClr val="tx2"/>
                  </a:solidFill>
                  <a:latin typeface="가는각진제목체" pitchFamily="18" charset="-127"/>
                  <a:ea typeface="가는각진제목체" pitchFamily="18" charset="-127"/>
                </a:defRPr>
              </a:lvl3pPr>
              <a:lvl4pPr marL="1600200" indent="-228600" defTabSz="222250">
                <a:tabLst>
                  <a:tab pos="714375" algn="l"/>
                </a:tabLst>
                <a:defRPr kumimoji="1" sz="1200" b="1">
                  <a:solidFill>
                    <a:schemeClr val="tx2"/>
                  </a:solidFill>
                  <a:latin typeface="가는각진제목체" pitchFamily="18" charset="-127"/>
                  <a:ea typeface="가는각진제목체" pitchFamily="18" charset="-127"/>
                </a:defRPr>
              </a:lvl4pPr>
              <a:lvl5pPr marL="2057400" indent="-228600" defTabSz="222250">
                <a:tabLst>
                  <a:tab pos="714375" algn="l"/>
                </a:tabLst>
                <a:defRPr kumimoji="1" sz="1200" b="1">
                  <a:solidFill>
                    <a:schemeClr val="tx2"/>
                  </a:solidFill>
                  <a:latin typeface="가는각진제목체" pitchFamily="18" charset="-127"/>
                  <a:ea typeface="가는각진제목체" pitchFamily="18" charset="-127"/>
                </a:defRPr>
              </a:lvl5pPr>
              <a:lvl6pPr marL="2514600" indent="-228600" defTabSz="222250" eaLnBrk="0" fontAlgn="base" hangingPunct="0">
                <a:spcBef>
                  <a:spcPct val="0"/>
                </a:spcBef>
                <a:spcAft>
                  <a:spcPct val="0"/>
                </a:spcAft>
                <a:tabLst>
                  <a:tab pos="714375" algn="l"/>
                </a:tabLst>
                <a:defRPr kumimoji="1" sz="1200" b="1">
                  <a:solidFill>
                    <a:schemeClr val="tx2"/>
                  </a:solidFill>
                  <a:latin typeface="가는각진제목체" pitchFamily="18" charset="-127"/>
                  <a:ea typeface="가는각진제목체" pitchFamily="18" charset="-127"/>
                </a:defRPr>
              </a:lvl6pPr>
              <a:lvl7pPr marL="2971800" indent="-228600" defTabSz="222250" eaLnBrk="0" fontAlgn="base" hangingPunct="0">
                <a:spcBef>
                  <a:spcPct val="0"/>
                </a:spcBef>
                <a:spcAft>
                  <a:spcPct val="0"/>
                </a:spcAft>
                <a:tabLst>
                  <a:tab pos="714375" algn="l"/>
                </a:tabLst>
                <a:defRPr kumimoji="1" sz="1200" b="1">
                  <a:solidFill>
                    <a:schemeClr val="tx2"/>
                  </a:solidFill>
                  <a:latin typeface="가는각진제목체" pitchFamily="18" charset="-127"/>
                  <a:ea typeface="가는각진제목체" pitchFamily="18" charset="-127"/>
                </a:defRPr>
              </a:lvl7pPr>
              <a:lvl8pPr marL="3429000" indent="-228600" defTabSz="222250" eaLnBrk="0" fontAlgn="base" hangingPunct="0">
                <a:spcBef>
                  <a:spcPct val="0"/>
                </a:spcBef>
                <a:spcAft>
                  <a:spcPct val="0"/>
                </a:spcAft>
                <a:tabLst>
                  <a:tab pos="714375" algn="l"/>
                </a:tabLst>
                <a:defRPr kumimoji="1" sz="1200" b="1">
                  <a:solidFill>
                    <a:schemeClr val="tx2"/>
                  </a:solidFill>
                  <a:latin typeface="가는각진제목체" pitchFamily="18" charset="-127"/>
                  <a:ea typeface="가는각진제목체" pitchFamily="18" charset="-127"/>
                </a:defRPr>
              </a:lvl8pPr>
              <a:lvl9pPr marL="3886200" indent="-228600" defTabSz="222250" eaLnBrk="0" fontAlgn="base" hangingPunct="0">
                <a:spcBef>
                  <a:spcPct val="0"/>
                </a:spcBef>
                <a:spcAft>
                  <a:spcPct val="0"/>
                </a:spcAft>
                <a:tabLst>
                  <a:tab pos="714375" algn="l"/>
                </a:tabLst>
                <a:defRPr kumimoji="1" sz="1200" b="1">
                  <a:solidFill>
                    <a:schemeClr val="tx2"/>
                  </a:solidFill>
                  <a:latin typeface="가는각진제목체" pitchFamily="18" charset="-127"/>
                  <a:ea typeface="가는각진제목체" pitchFamily="18" charset="-127"/>
                </a:defRPr>
              </a:lvl9pPr>
            </a:lstStyle>
            <a:p>
              <a:pPr eaLnBrk="1" hangingPunct="1">
                <a:lnSpc>
                  <a:spcPct val="120000"/>
                </a:lnSpc>
                <a:spcBef>
                  <a:spcPct val="30000"/>
                </a:spcBef>
                <a:buClr>
                  <a:srgbClr val="333333"/>
                </a:buClr>
                <a:buFont typeface="Wingdings" pitchFamily="2" charset="2"/>
                <a:buChar char="§"/>
              </a:pPr>
              <a:r>
                <a:rPr lang="en-US" altLang="ko-KR">
                  <a:solidFill>
                    <a:srgbClr val="000000"/>
                  </a:solidFill>
                  <a:latin typeface="Times New Roman" pitchFamily="18" charset="0"/>
                  <a:cs typeface="Times New Roman" pitchFamily="18" charset="0"/>
                </a:rPr>
                <a:t>Corporation ID: </a:t>
              </a:r>
              <a:r>
                <a:rPr lang="en-US" altLang="ko-KR">
                  <a:latin typeface="Times New Roman" pitchFamily="18" charset="0"/>
                  <a:cs typeface="Times New Roman" pitchFamily="18" charset="0"/>
                </a:rPr>
                <a:t>110111-072xxxx</a:t>
              </a:r>
              <a:r>
                <a:rPr lang="en-US" altLang="ko-KR">
                  <a:solidFill>
                    <a:srgbClr val="000000"/>
                  </a:solidFill>
                  <a:latin typeface="Times New Roman" pitchFamily="18" charset="0"/>
                  <a:cs typeface="Times New Roman" pitchFamily="18" charset="0"/>
                </a:rPr>
                <a:t> (Company Name: OOO )</a:t>
              </a:r>
            </a:p>
            <a:p>
              <a:pPr eaLnBrk="1" hangingPunct="1">
                <a:lnSpc>
                  <a:spcPct val="120000"/>
                </a:lnSpc>
                <a:spcBef>
                  <a:spcPct val="30000"/>
                </a:spcBef>
                <a:buClr>
                  <a:srgbClr val="333333"/>
                </a:buClr>
                <a:buFont typeface="Wingdings" pitchFamily="2" charset="2"/>
                <a:buChar char="§"/>
              </a:pPr>
              <a:r>
                <a:rPr lang="en-US" altLang="ko-KR">
                  <a:solidFill>
                    <a:srgbClr val="000000"/>
                  </a:solidFill>
                  <a:latin typeface="Times New Roman" pitchFamily="18" charset="0"/>
                  <a:cs typeface="Times New Roman" pitchFamily="18" charset="0"/>
                </a:rPr>
                <a:t>Model Segment: Non-external audit</a:t>
              </a:r>
              <a:r>
                <a:rPr lang="ko-KR" altLang="en-US">
                  <a:solidFill>
                    <a:srgbClr val="000000"/>
                  </a:solidFill>
                  <a:latin typeface="Times New Roman" pitchFamily="18" charset="0"/>
                  <a:cs typeface="Times New Roman" pitchFamily="18" charset="0"/>
                </a:rPr>
                <a:t> </a:t>
              </a:r>
              <a:r>
                <a:rPr lang="en-US" altLang="ko-KR">
                  <a:solidFill>
                    <a:srgbClr val="000000"/>
                  </a:solidFill>
                  <a:latin typeface="Times New Roman" pitchFamily="18" charset="0"/>
                  <a:cs typeface="Times New Roman" pitchFamily="18" charset="0"/>
                </a:rPr>
                <a:t>- Heavy industries</a:t>
              </a:r>
            </a:p>
            <a:p>
              <a:pPr eaLnBrk="1" hangingPunct="1">
                <a:lnSpc>
                  <a:spcPct val="120000"/>
                </a:lnSpc>
                <a:spcBef>
                  <a:spcPct val="30000"/>
                </a:spcBef>
                <a:buClr>
                  <a:srgbClr val="333333"/>
                </a:buClr>
                <a:buFont typeface="Wingdings" pitchFamily="2" charset="2"/>
                <a:buChar char="§"/>
              </a:pPr>
              <a:r>
                <a:rPr lang="en-US" altLang="ko-KR">
                  <a:solidFill>
                    <a:srgbClr val="000000"/>
                  </a:solidFill>
                  <a:latin typeface="Times New Roman" pitchFamily="18" charset="0"/>
                  <a:cs typeface="Times New Roman" pitchFamily="18" charset="0"/>
                </a:rPr>
                <a:t>Credit Rating date: 2011.05.31</a:t>
              </a:r>
            </a:p>
            <a:p>
              <a:pPr eaLnBrk="1" hangingPunct="1">
                <a:lnSpc>
                  <a:spcPct val="120000"/>
                </a:lnSpc>
                <a:spcBef>
                  <a:spcPct val="30000"/>
                </a:spcBef>
                <a:buClr>
                  <a:srgbClr val="333333"/>
                </a:buClr>
                <a:buFont typeface="Wingdings" pitchFamily="2" charset="2"/>
                <a:buChar char="§"/>
              </a:pPr>
              <a:r>
                <a:rPr lang="en-US" altLang="ko-KR">
                  <a:solidFill>
                    <a:srgbClr val="000000"/>
                  </a:solidFill>
                  <a:latin typeface="Times New Roman" pitchFamily="18" charset="0"/>
                  <a:cs typeface="Times New Roman" pitchFamily="18" charset="0"/>
                </a:rPr>
                <a:t>Financial statement closing date: 2010.12.31</a:t>
              </a:r>
            </a:p>
          </p:txBody>
        </p:sp>
        <p:grpSp>
          <p:nvGrpSpPr>
            <p:cNvPr id="9224" name="Group 350"/>
            <p:cNvGrpSpPr>
              <a:grpSpLocks/>
            </p:cNvGrpSpPr>
            <p:nvPr/>
          </p:nvGrpSpPr>
          <p:grpSpPr bwMode="auto">
            <a:xfrm>
              <a:off x="3331" y="2029"/>
              <a:ext cx="467" cy="1863"/>
              <a:chOff x="3678" y="1959"/>
              <a:chExt cx="497" cy="1863"/>
            </a:xfrm>
          </p:grpSpPr>
          <p:sp>
            <p:nvSpPr>
              <p:cNvPr id="9287" name="AutoShape 306"/>
              <p:cNvSpPr>
                <a:spLocks noChangeArrowheads="1"/>
              </p:cNvSpPr>
              <p:nvPr/>
            </p:nvSpPr>
            <p:spPr bwMode="auto">
              <a:xfrm>
                <a:off x="3678" y="1959"/>
                <a:ext cx="497" cy="489"/>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90 w 21600"/>
                  <a:gd name="T13" fmla="*/ 2960 h 21600"/>
                  <a:gd name="T14" fmla="*/ 17037 w 21600"/>
                  <a:gd name="T15" fmla="*/ 18640 h 21600"/>
                </a:gdLst>
                <a:ahLst/>
                <a:cxnLst>
                  <a:cxn ang="T8">
                    <a:pos x="T0" y="T1"/>
                  </a:cxn>
                  <a:cxn ang="T9">
                    <a:pos x="T2" y="T3"/>
                  </a:cxn>
                  <a:cxn ang="T10">
                    <a:pos x="T4" y="T5"/>
                  </a:cxn>
                  <a:cxn ang="T11">
                    <a:pos x="T6" y="T7"/>
                  </a:cxn>
                </a:cxnLst>
                <a:rect l="T12" t="T13" r="T14" b="T15"/>
                <a:pathLst>
                  <a:path w="21600" h="21600">
                    <a:moveTo>
                      <a:pt x="15291" y="0"/>
                    </a:moveTo>
                    <a:lnTo>
                      <a:pt x="15291" y="2973"/>
                    </a:lnTo>
                    <a:lnTo>
                      <a:pt x="3375" y="2973"/>
                    </a:lnTo>
                    <a:lnTo>
                      <a:pt x="3375" y="18627"/>
                    </a:lnTo>
                    <a:lnTo>
                      <a:pt x="15291" y="18627"/>
                    </a:lnTo>
                    <a:lnTo>
                      <a:pt x="15291" y="21600"/>
                    </a:lnTo>
                    <a:lnTo>
                      <a:pt x="21600" y="10800"/>
                    </a:lnTo>
                    <a:lnTo>
                      <a:pt x="15291" y="0"/>
                    </a:lnTo>
                    <a:close/>
                  </a:path>
                  <a:path w="21600" h="21600">
                    <a:moveTo>
                      <a:pt x="1350" y="2973"/>
                    </a:moveTo>
                    <a:lnTo>
                      <a:pt x="1350" y="18627"/>
                    </a:lnTo>
                    <a:lnTo>
                      <a:pt x="2700" y="18627"/>
                    </a:lnTo>
                    <a:lnTo>
                      <a:pt x="2700" y="2973"/>
                    </a:lnTo>
                    <a:lnTo>
                      <a:pt x="1350" y="2973"/>
                    </a:lnTo>
                    <a:close/>
                  </a:path>
                  <a:path w="21600" h="21600">
                    <a:moveTo>
                      <a:pt x="0" y="2973"/>
                    </a:moveTo>
                    <a:lnTo>
                      <a:pt x="0" y="18627"/>
                    </a:lnTo>
                    <a:lnTo>
                      <a:pt x="675" y="18627"/>
                    </a:lnTo>
                    <a:lnTo>
                      <a:pt x="675" y="2973"/>
                    </a:lnTo>
                    <a:lnTo>
                      <a:pt x="0" y="2973"/>
                    </a:lnTo>
                    <a:close/>
                  </a:path>
                </a:pathLst>
              </a:custGeom>
              <a:gradFill rotWithShape="1">
                <a:gsLst>
                  <a:gs pos="0">
                    <a:srgbClr val="808080"/>
                  </a:gs>
                  <a:gs pos="100000">
                    <a:srgbClr val="3B3B3B"/>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spcBef>
                    <a:spcPct val="20000"/>
                  </a:spcBef>
                  <a:buClr>
                    <a:schemeClr val="tx2"/>
                  </a:buClr>
                  <a:buFont typeface="Wingdings" pitchFamily="2" charset="2"/>
                  <a:buNone/>
                </a:pPr>
                <a:r>
                  <a:rPr lang="en-US" altLang="ko-KR" sz="1100">
                    <a:solidFill>
                      <a:srgbClr val="FFFFFF"/>
                    </a:solidFill>
                    <a:latin typeface="Times New Roman" pitchFamily="18" charset="0"/>
                    <a:cs typeface="Times New Roman" pitchFamily="18" charset="0"/>
                  </a:rPr>
                  <a:t>X 40 %</a:t>
                </a:r>
              </a:p>
            </p:txBody>
          </p:sp>
          <p:sp>
            <p:nvSpPr>
              <p:cNvPr id="9288" name="AutoShape 307"/>
              <p:cNvSpPr>
                <a:spLocks noChangeArrowheads="1"/>
              </p:cNvSpPr>
              <p:nvPr/>
            </p:nvSpPr>
            <p:spPr bwMode="auto">
              <a:xfrm>
                <a:off x="3678" y="2660"/>
                <a:ext cx="497" cy="4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90 w 21600"/>
                  <a:gd name="T13" fmla="*/ 2966 h 21600"/>
                  <a:gd name="T14" fmla="*/ 17037 w 21600"/>
                  <a:gd name="T15" fmla="*/ 18634 h 21600"/>
                </a:gdLst>
                <a:ahLst/>
                <a:cxnLst>
                  <a:cxn ang="T8">
                    <a:pos x="T0" y="T1"/>
                  </a:cxn>
                  <a:cxn ang="T9">
                    <a:pos x="T2" y="T3"/>
                  </a:cxn>
                  <a:cxn ang="T10">
                    <a:pos x="T4" y="T5"/>
                  </a:cxn>
                  <a:cxn ang="T11">
                    <a:pos x="T6" y="T7"/>
                  </a:cxn>
                </a:cxnLst>
                <a:rect l="T12" t="T13" r="T14" b="T15"/>
                <a:pathLst>
                  <a:path w="21600" h="21600">
                    <a:moveTo>
                      <a:pt x="15291" y="0"/>
                    </a:moveTo>
                    <a:lnTo>
                      <a:pt x="15291" y="2973"/>
                    </a:lnTo>
                    <a:lnTo>
                      <a:pt x="3375" y="2973"/>
                    </a:lnTo>
                    <a:lnTo>
                      <a:pt x="3375" y="18627"/>
                    </a:lnTo>
                    <a:lnTo>
                      <a:pt x="15291" y="18627"/>
                    </a:lnTo>
                    <a:lnTo>
                      <a:pt x="15291" y="21600"/>
                    </a:lnTo>
                    <a:lnTo>
                      <a:pt x="21600" y="10800"/>
                    </a:lnTo>
                    <a:lnTo>
                      <a:pt x="15291" y="0"/>
                    </a:lnTo>
                    <a:close/>
                  </a:path>
                  <a:path w="21600" h="21600">
                    <a:moveTo>
                      <a:pt x="1350" y="2973"/>
                    </a:moveTo>
                    <a:lnTo>
                      <a:pt x="1350" y="18627"/>
                    </a:lnTo>
                    <a:lnTo>
                      <a:pt x="2700" y="18627"/>
                    </a:lnTo>
                    <a:lnTo>
                      <a:pt x="2700" y="2973"/>
                    </a:lnTo>
                    <a:lnTo>
                      <a:pt x="1350" y="2973"/>
                    </a:lnTo>
                    <a:close/>
                  </a:path>
                  <a:path w="21600" h="21600">
                    <a:moveTo>
                      <a:pt x="0" y="2973"/>
                    </a:moveTo>
                    <a:lnTo>
                      <a:pt x="0" y="18627"/>
                    </a:lnTo>
                    <a:lnTo>
                      <a:pt x="675" y="18627"/>
                    </a:lnTo>
                    <a:lnTo>
                      <a:pt x="675" y="2973"/>
                    </a:lnTo>
                    <a:lnTo>
                      <a:pt x="0" y="2973"/>
                    </a:lnTo>
                    <a:close/>
                  </a:path>
                </a:pathLst>
              </a:custGeom>
              <a:gradFill rotWithShape="1">
                <a:gsLst>
                  <a:gs pos="0">
                    <a:srgbClr val="808080"/>
                  </a:gs>
                  <a:gs pos="100000">
                    <a:srgbClr val="3B3B3B"/>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spcBef>
                    <a:spcPct val="20000"/>
                  </a:spcBef>
                  <a:buClr>
                    <a:schemeClr val="tx2"/>
                  </a:buClr>
                  <a:buFont typeface="Wingdings" pitchFamily="2" charset="2"/>
                  <a:buNone/>
                </a:pPr>
                <a:r>
                  <a:rPr lang="en-US" altLang="ko-KR" sz="1100">
                    <a:solidFill>
                      <a:srgbClr val="FFFFFF"/>
                    </a:solidFill>
                    <a:latin typeface="Times New Roman" pitchFamily="18" charset="0"/>
                    <a:cs typeface="Times New Roman" pitchFamily="18" charset="0"/>
                  </a:rPr>
                  <a:t>X 20 %</a:t>
                </a:r>
              </a:p>
            </p:txBody>
          </p:sp>
          <p:sp>
            <p:nvSpPr>
              <p:cNvPr id="9289" name="AutoShape 308"/>
              <p:cNvSpPr>
                <a:spLocks noChangeArrowheads="1"/>
              </p:cNvSpPr>
              <p:nvPr/>
            </p:nvSpPr>
            <p:spPr bwMode="auto">
              <a:xfrm>
                <a:off x="3678" y="3333"/>
                <a:ext cx="497" cy="489"/>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90 w 21600"/>
                  <a:gd name="T13" fmla="*/ 2960 h 21600"/>
                  <a:gd name="T14" fmla="*/ 17037 w 21600"/>
                  <a:gd name="T15" fmla="*/ 18640 h 21600"/>
                </a:gdLst>
                <a:ahLst/>
                <a:cxnLst>
                  <a:cxn ang="T8">
                    <a:pos x="T0" y="T1"/>
                  </a:cxn>
                  <a:cxn ang="T9">
                    <a:pos x="T2" y="T3"/>
                  </a:cxn>
                  <a:cxn ang="T10">
                    <a:pos x="T4" y="T5"/>
                  </a:cxn>
                  <a:cxn ang="T11">
                    <a:pos x="T6" y="T7"/>
                  </a:cxn>
                </a:cxnLst>
                <a:rect l="T12" t="T13" r="T14" b="T15"/>
                <a:pathLst>
                  <a:path w="21600" h="21600">
                    <a:moveTo>
                      <a:pt x="15291" y="0"/>
                    </a:moveTo>
                    <a:lnTo>
                      <a:pt x="15291" y="2973"/>
                    </a:lnTo>
                    <a:lnTo>
                      <a:pt x="3375" y="2973"/>
                    </a:lnTo>
                    <a:lnTo>
                      <a:pt x="3375" y="18627"/>
                    </a:lnTo>
                    <a:lnTo>
                      <a:pt x="15291" y="18627"/>
                    </a:lnTo>
                    <a:lnTo>
                      <a:pt x="15291" y="21600"/>
                    </a:lnTo>
                    <a:lnTo>
                      <a:pt x="21600" y="10800"/>
                    </a:lnTo>
                    <a:lnTo>
                      <a:pt x="15291" y="0"/>
                    </a:lnTo>
                    <a:close/>
                  </a:path>
                  <a:path w="21600" h="21600">
                    <a:moveTo>
                      <a:pt x="1350" y="2973"/>
                    </a:moveTo>
                    <a:lnTo>
                      <a:pt x="1350" y="18627"/>
                    </a:lnTo>
                    <a:lnTo>
                      <a:pt x="2700" y="18627"/>
                    </a:lnTo>
                    <a:lnTo>
                      <a:pt x="2700" y="2973"/>
                    </a:lnTo>
                    <a:lnTo>
                      <a:pt x="1350" y="2973"/>
                    </a:lnTo>
                    <a:close/>
                  </a:path>
                  <a:path w="21600" h="21600">
                    <a:moveTo>
                      <a:pt x="0" y="2973"/>
                    </a:moveTo>
                    <a:lnTo>
                      <a:pt x="0" y="18627"/>
                    </a:lnTo>
                    <a:lnTo>
                      <a:pt x="675" y="18627"/>
                    </a:lnTo>
                    <a:lnTo>
                      <a:pt x="675" y="2973"/>
                    </a:lnTo>
                    <a:lnTo>
                      <a:pt x="0" y="2973"/>
                    </a:lnTo>
                    <a:close/>
                  </a:path>
                </a:pathLst>
              </a:custGeom>
              <a:gradFill rotWithShape="1">
                <a:gsLst>
                  <a:gs pos="0">
                    <a:srgbClr val="808080"/>
                  </a:gs>
                  <a:gs pos="100000">
                    <a:srgbClr val="3B3B3B"/>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spcBef>
                    <a:spcPct val="20000"/>
                  </a:spcBef>
                  <a:buClr>
                    <a:schemeClr val="tx2"/>
                  </a:buClr>
                  <a:buFont typeface="Wingdings" pitchFamily="2" charset="2"/>
                  <a:buNone/>
                </a:pPr>
                <a:r>
                  <a:rPr lang="en-US" altLang="ko-KR" sz="1100">
                    <a:solidFill>
                      <a:srgbClr val="FFFFFF"/>
                    </a:solidFill>
                    <a:latin typeface="Times New Roman" pitchFamily="18" charset="0"/>
                    <a:cs typeface="Times New Roman" pitchFamily="18" charset="0"/>
                  </a:rPr>
                  <a:t>X 40 %</a:t>
                </a:r>
              </a:p>
            </p:txBody>
          </p:sp>
        </p:grpSp>
        <p:sp>
          <p:nvSpPr>
            <p:cNvPr id="13321" name="Rectangle 310"/>
            <p:cNvSpPr>
              <a:spLocks noChangeArrowheads="1"/>
            </p:cNvSpPr>
            <p:nvPr/>
          </p:nvSpPr>
          <p:spPr bwMode="auto">
            <a:xfrm>
              <a:off x="666" y="1972"/>
              <a:ext cx="1891" cy="627"/>
            </a:xfrm>
            <a:prstGeom prst="rect">
              <a:avLst/>
            </a:prstGeom>
            <a:solidFill>
              <a:srgbClr val="F8F8F8"/>
            </a:solidFill>
            <a:ln w="19050" algn="ctr">
              <a:solidFill>
                <a:srgbClr val="C0C0C0"/>
              </a:solidFill>
              <a:miter lim="800000"/>
              <a:headEnd/>
              <a:tailEnd/>
            </a:ln>
          </p:spPr>
          <p:txBody>
            <a:bodyPr wrap="none" anchor="ctr"/>
            <a:lstStyle>
              <a:lvl1pPr marL="87313" indent="-87313" defTabSz="911225">
                <a:lnSpc>
                  <a:spcPct val="120000"/>
                </a:lnSpc>
                <a:spcBef>
                  <a:spcPct val="40000"/>
                </a:spcBef>
                <a:buClr>
                  <a:srgbClr val="333333"/>
                </a:buClr>
                <a:buFont typeface="Wingdings" panose="05000000000000000000" pitchFamily="2" charset="2"/>
                <a:buChar char="§"/>
                <a:tabLst>
                  <a:tab pos="1701800" algn="l"/>
                </a:tabLst>
                <a:defRPr kumimoji="1" sz="1400" b="1">
                  <a:solidFill>
                    <a:schemeClr val="tx2"/>
                  </a:solidFill>
                  <a:latin typeface="Arial" panose="020B0604020202020204" pitchFamily="34" charset="0"/>
                  <a:ea typeface="가는각진제목체" pitchFamily="18" charset="-127"/>
                </a:defRPr>
              </a:lvl1pPr>
              <a:lvl2pPr marL="742950" indent="-285750" defTabSz="911225">
                <a:lnSpc>
                  <a:spcPct val="120000"/>
                </a:lnSpc>
                <a:spcBef>
                  <a:spcPct val="40000"/>
                </a:spcBef>
                <a:buClr>
                  <a:srgbClr val="333333"/>
                </a:buClr>
                <a:buFont typeface="Arial" panose="020B0604020202020204" pitchFamily="34" charset="0"/>
                <a:buChar char="-"/>
                <a:tabLst>
                  <a:tab pos="1701800" algn="l"/>
                </a:tabLst>
                <a:defRPr kumimoji="1" sz="1200">
                  <a:solidFill>
                    <a:schemeClr val="tx2"/>
                  </a:solidFill>
                  <a:latin typeface="Arial" panose="020B0604020202020204" pitchFamily="34" charset="0"/>
                  <a:ea typeface="가는각진제목체" pitchFamily="18" charset="-127"/>
                </a:defRPr>
              </a:lvl2pPr>
              <a:lvl3pPr marL="1143000" indent="-228600" defTabSz="911225">
                <a:lnSpc>
                  <a:spcPct val="120000"/>
                </a:lnSpc>
                <a:spcBef>
                  <a:spcPct val="40000"/>
                </a:spcBef>
                <a:buClr>
                  <a:schemeClr val="tx2"/>
                </a:buClr>
                <a:buChar char="•"/>
                <a:tabLst>
                  <a:tab pos="1701800" algn="l"/>
                </a:tabLst>
                <a:defRPr kumimoji="1" sz="1000">
                  <a:solidFill>
                    <a:schemeClr val="tx2"/>
                  </a:solidFill>
                  <a:latin typeface="Arial" panose="020B0604020202020204" pitchFamily="34" charset="0"/>
                  <a:ea typeface="가는각진제목체" pitchFamily="18" charset="-127"/>
                </a:defRPr>
              </a:lvl3pPr>
              <a:lvl4pPr marL="1600200" indent="-228600" defTabSz="911225">
                <a:lnSpc>
                  <a:spcPct val="120000"/>
                </a:lnSpc>
                <a:spcBef>
                  <a:spcPct val="40000"/>
                </a:spcBef>
                <a:buFont typeface="Wingdings" panose="05000000000000000000" pitchFamily="2" charset="2"/>
                <a:buChar char="Ø"/>
                <a:tabLst>
                  <a:tab pos="1701800" algn="l"/>
                </a:tabLst>
                <a:defRPr kumimoji="1" sz="1000">
                  <a:solidFill>
                    <a:schemeClr val="tx2"/>
                  </a:solidFill>
                  <a:latin typeface="Arial" panose="020B0604020202020204" pitchFamily="34" charset="0"/>
                  <a:ea typeface="가는각진제목체" pitchFamily="18" charset="-127"/>
                </a:defRPr>
              </a:lvl4pPr>
              <a:lvl5pPr marL="2057400" indent="-228600" defTabSz="911225">
                <a:spcBef>
                  <a:spcPct val="20000"/>
                </a:spcBef>
                <a:buChar char="»"/>
                <a:tabLst>
                  <a:tab pos="1701800" algn="l"/>
                </a:tabLst>
                <a:defRPr kumimoji="1" sz="1000">
                  <a:solidFill>
                    <a:schemeClr val="tx2"/>
                  </a:solidFill>
                  <a:latin typeface="Arial" panose="020B0604020202020204" pitchFamily="34" charset="0"/>
                  <a:ea typeface="가는각진제목체" pitchFamily="18" charset="-127"/>
                </a:defRPr>
              </a:lvl5pPr>
              <a:lvl6pPr marL="2514600" indent="-228600" defTabSz="911225" eaLnBrk="0" fontAlgn="base" hangingPunct="0">
                <a:spcBef>
                  <a:spcPct val="20000"/>
                </a:spcBef>
                <a:spcAft>
                  <a:spcPct val="0"/>
                </a:spcAft>
                <a:buChar char="»"/>
                <a:tabLst>
                  <a:tab pos="1701800" algn="l"/>
                </a:tabLst>
                <a:defRPr kumimoji="1" sz="1000">
                  <a:solidFill>
                    <a:schemeClr val="tx2"/>
                  </a:solidFill>
                  <a:latin typeface="Arial" panose="020B0604020202020204" pitchFamily="34" charset="0"/>
                  <a:ea typeface="가는각진제목체" pitchFamily="18" charset="-127"/>
                </a:defRPr>
              </a:lvl6pPr>
              <a:lvl7pPr marL="2971800" indent="-228600" defTabSz="911225" eaLnBrk="0" fontAlgn="base" hangingPunct="0">
                <a:spcBef>
                  <a:spcPct val="20000"/>
                </a:spcBef>
                <a:spcAft>
                  <a:spcPct val="0"/>
                </a:spcAft>
                <a:buChar char="»"/>
                <a:tabLst>
                  <a:tab pos="1701800" algn="l"/>
                </a:tabLst>
                <a:defRPr kumimoji="1" sz="1000">
                  <a:solidFill>
                    <a:schemeClr val="tx2"/>
                  </a:solidFill>
                  <a:latin typeface="Arial" panose="020B0604020202020204" pitchFamily="34" charset="0"/>
                  <a:ea typeface="가는각진제목체" pitchFamily="18" charset="-127"/>
                </a:defRPr>
              </a:lvl7pPr>
              <a:lvl8pPr marL="3429000" indent="-228600" defTabSz="911225" eaLnBrk="0" fontAlgn="base" hangingPunct="0">
                <a:spcBef>
                  <a:spcPct val="20000"/>
                </a:spcBef>
                <a:spcAft>
                  <a:spcPct val="0"/>
                </a:spcAft>
                <a:buChar char="»"/>
                <a:tabLst>
                  <a:tab pos="1701800" algn="l"/>
                </a:tabLst>
                <a:defRPr kumimoji="1" sz="1000">
                  <a:solidFill>
                    <a:schemeClr val="tx2"/>
                  </a:solidFill>
                  <a:latin typeface="Arial" panose="020B0604020202020204" pitchFamily="34" charset="0"/>
                  <a:ea typeface="가는각진제목체" pitchFamily="18" charset="-127"/>
                </a:defRPr>
              </a:lvl8pPr>
              <a:lvl9pPr marL="3886200" indent="-228600" defTabSz="911225" eaLnBrk="0" fontAlgn="base" hangingPunct="0">
                <a:spcBef>
                  <a:spcPct val="20000"/>
                </a:spcBef>
                <a:spcAft>
                  <a:spcPct val="0"/>
                </a:spcAft>
                <a:buChar char="»"/>
                <a:tabLst>
                  <a:tab pos="1701800" algn="l"/>
                </a:tabLst>
                <a:defRPr kumimoji="1" sz="1000">
                  <a:solidFill>
                    <a:schemeClr val="tx2"/>
                  </a:solidFill>
                  <a:latin typeface="Arial" panose="020B0604020202020204" pitchFamily="34" charset="0"/>
                  <a:ea typeface="가는각진제목체" pitchFamily="18" charset="-127"/>
                </a:defRPr>
              </a:lvl9pPr>
            </a:lstStyle>
            <a:p>
              <a:pPr eaLnBrk="1" latinLnBrk="1" hangingPunct="1">
                <a:lnSpc>
                  <a:spcPct val="110000"/>
                </a:lnSpc>
                <a:spcBef>
                  <a:spcPct val="20000"/>
                </a:spcBef>
                <a:buClr>
                  <a:schemeClr val="tx2"/>
                </a:buClr>
                <a:defRPr/>
              </a:pPr>
              <a:r>
                <a:rPr lang="en-US" altLang="ko-KR" sz="1200" dirty="0" smtClean="0">
                  <a:solidFill>
                    <a:srgbClr val="0D253F"/>
                  </a:solidFill>
                  <a:latin typeface="Times New Roman" pitchFamily="18" charset="0"/>
                  <a:cs typeface="Times New Roman" pitchFamily="18" charset="0"/>
                </a:rPr>
                <a:t>Total borrowings to total assets</a:t>
              </a:r>
            </a:p>
            <a:p>
              <a:pPr marL="0" indent="0" eaLnBrk="1" latinLnBrk="1" hangingPunct="1">
                <a:lnSpc>
                  <a:spcPct val="110000"/>
                </a:lnSpc>
                <a:spcBef>
                  <a:spcPct val="20000"/>
                </a:spcBef>
                <a:buClr>
                  <a:schemeClr val="tx2"/>
                </a:buClr>
                <a:buFont typeface="Wingdings" panose="05000000000000000000" pitchFamily="2" charset="2"/>
                <a:buNone/>
                <a:defRPr/>
              </a:pPr>
              <a:r>
                <a:rPr lang="en-US" altLang="ko-KR" sz="1200" dirty="0" smtClean="0">
                  <a:solidFill>
                    <a:srgbClr val="0D253F"/>
                  </a:solidFill>
                  <a:latin typeface="Times New Roman" pitchFamily="18" charset="0"/>
                  <a:cs typeface="Times New Roman" pitchFamily="18" charset="0"/>
                </a:rPr>
                <a:t>: 30.84 (%) </a:t>
              </a:r>
              <a:r>
                <a:rPr lang="en-US" altLang="ko-KR" sz="1200" dirty="0" smtClean="0">
                  <a:solidFill>
                    <a:srgbClr val="0D253F"/>
                  </a:solidFill>
                  <a:latin typeface="Times New Roman" pitchFamily="18" charset="0"/>
                  <a:cs typeface="Times New Roman" pitchFamily="18" charset="0"/>
                  <a:sym typeface="Wingdings" panose="05000000000000000000" pitchFamily="2" charset="2"/>
                </a:rPr>
                <a:t> 2.79</a:t>
              </a:r>
              <a:r>
                <a:rPr lang="ko-KR" altLang="en-US" sz="1200" dirty="0" smtClean="0">
                  <a:solidFill>
                    <a:srgbClr val="0D253F"/>
                  </a:solidFill>
                  <a:latin typeface="Times New Roman" pitchFamily="18" charset="0"/>
                  <a:cs typeface="Times New Roman" pitchFamily="18" charset="0"/>
                  <a:sym typeface="Wingdings" panose="05000000000000000000" pitchFamily="2" charset="2"/>
                </a:rPr>
                <a:t> </a:t>
              </a:r>
              <a:r>
                <a:rPr lang="en-US" altLang="ko-KR" sz="1200" dirty="0" smtClean="0">
                  <a:solidFill>
                    <a:srgbClr val="0D253F"/>
                  </a:solidFill>
                  <a:latin typeface="Times New Roman" pitchFamily="18" charset="0"/>
                  <a:cs typeface="Times New Roman" pitchFamily="18" charset="0"/>
                  <a:sym typeface="Wingdings" panose="05000000000000000000" pitchFamily="2" charset="2"/>
                </a:rPr>
                <a:t>points</a:t>
              </a:r>
              <a:endParaRPr lang="ko-KR" altLang="en-US" sz="1200" dirty="0" smtClean="0">
                <a:solidFill>
                  <a:srgbClr val="0D253F"/>
                </a:solidFill>
                <a:latin typeface="Times New Roman" pitchFamily="18" charset="0"/>
                <a:cs typeface="Times New Roman" pitchFamily="18" charset="0"/>
              </a:endParaRPr>
            </a:p>
            <a:p>
              <a:pPr eaLnBrk="1" latinLnBrk="1" hangingPunct="1">
                <a:lnSpc>
                  <a:spcPct val="110000"/>
                </a:lnSpc>
                <a:spcBef>
                  <a:spcPct val="20000"/>
                </a:spcBef>
                <a:buClr>
                  <a:schemeClr val="tx2"/>
                </a:buClr>
                <a:defRPr/>
              </a:pPr>
              <a:r>
                <a:rPr lang="en-US" altLang="ko-KR" sz="1200" dirty="0" smtClean="0">
                  <a:solidFill>
                    <a:srgbClr val="0D253F"/>
                  </a:solidFill>
                  <a:latin typeface="Times New Roman" pitchFamily="18" charset="0"/>
                  <a:cs typeface="Times New Roman" pitchFamily="18" charset="0"/>
                </a:rPr>
                <a:t>Interest expense to total expense ratio</a:t>
              </a:r>
              <a:r>
                <a:rPr lang="ko-KR" altLang="en-US" sz="1200" dirty="0" smtClean="0">
                  <a:solidFill>
                    <a:srgbClr val="0D253F"/>
                  </a:solidFill>
                  <a:latin typeface="Times New Roman" pitchFamily="18" charset="0"/>
                  <a:cs typeface="Times New Roman" pitchFamily="18" charset="0"/>
                </a:rPr>
                <a:t> </a:t>
              </a:r>
              <a:endParaRPr lang="en-US" altLang="ko-KR" sz="1200" dirty="0" smtClean="0">
                <a:solidFill>
                  <a:srgbClr val="0D253F"/>
                </a:solidFill>
                <a:latin typeface="Times New Roman" pitchFamily="18" charset="0"/>
                <a:cs typeface="Times New Roman" pitchFamily="18" charset="0"/>
              </a:endParaRPr>
            </a:p>
            <a:p>
              <a:pPr eaLnBrk="1" latinLnBrk="1" hangingPunct="1">
                <a:lnSpc>
                  <a:spcPct val="110000"/>
                </a:lnSpc>
                <a:spcBef>
                  <a:spcPct val="20000"/>
                </a:spcBef>
                <a:buClr>
                  <a:schemeClr val="tx2"/>
                </a:buClr>
                <a:defRPr/>
              </a:pPr>
              <a:r>
                <a:rPr lang="en-US" altLang="ko-KR" sz="1200" dirty="0" smtClean="0">
                  <a:solidFill>
                    <a:srgbClr val="0D253F"/>
                  </a:solidFill>
                  <a:latin typeface="Times New Roman" pitchFamily="18" charset="0"/>
                  <a:cs typeface="Times New Roman" pitchFamily="18" charset="0"/>
                </a:rPr>
                <a:t>: 0.8 (%) </a:t>
              </a:r>
              <a:r>
                <a:rPr lang="en-US" altLang="ko-KR" sz="1200" dirty="0" smtClean="0">
                  <a:solidFill>
                    <a:srgbClr val="0D253F"/>
                  </a:solidFill>
                  <a:latin typeface="Times New Roman" pitchFamily="18" charset="0"/>
                  <a:cs typeface="Times New Roman" pitchFamily="18" charset="0"/>
                  <a:sym typeface="Wingdings" panose="05000000000000000000" pitchFamily="2" charset="2"/>
                </a:rPr>
                <a:t> 4.05</a:t>
              </a:r>
              <a:r>
                <a:rPr lang="ko-KR" altLang="en-US" sz="1200" dirty="0" smtClean="0">
                  <a:solidFill>
                    <a:srgbClr val="0D253F"/>
                  </a:solidFill>
                  <a:latin typeface="Times New Roman" pitchFamily="18" charset="0"/>
                  <a:cs typeface="Times New Roman" pitchFamily="18" charset="0"/>
                  <a:sym typeface="Wingdings" panose="05000000000000000000" pitchFamily="2" charset="2"/>
                </a:rPr>
                <a:t> </a:t>
              </a:r>
              <a:r>
                <a:rPr lang="en-US" altLang="ko-KR" sz="1200" dirty="0" smtClean="0">
                  <a:solidFill>
                    <a:srgbClr val="0D253F"/>
                  </a:solidFill>
                  <a:latin typeface="Times New Roman" pitchFamily="18" charset="0"/>
                  <a:cs typeface="Times New Roman" pitchFamily="18" charset="0"/>
                  <a:sym typeface="Wingdings" panose="05000000000000000000" pitchFamily="2" charset="2"/>
                </a:rPr>
                <a:t>points</a:t>
              </a:r>
              <a:endParaRPr lang="ko-KR" altLang="en-US" sz="1200" dirty="0" smtClean="0">
                <a:solidFill>
                  <a:srgbClr val="0D253F"/>
                </a:solidFill>
                <a:latin typeface="Times New Roman" pitchFamily="18" charset="0"/>
                <a:cs typeface="Times New Roman" pitchFamily="18" charset="0"/>
              </a:endParaRPr>
            </a:p>
          </p:txBody>
        </p:sp>
        <p:sp>
          <p:nvSpPr>
            <p:cNvPr id="9226" name="Rectangle 311"/>
            <p:cNvSpPr>
              <a:spLocks noChangeArrowheads="1"/>
            </p:cNvSpPr>
            <p:nvPr/>
          </p:nvSpPr>
          <p:spPr bwMode="auto">
            <a:xfrm>
              <a:off x="2601" y="1972"/>
              <a:ext cx="651" cy="627"/>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20000"/>
                </a:lnSpc>
                <a:spcBef>
                  <a:spcPct val="30000"/>
                </a:spcBef>
                <a:buClr>
                  <a:schemeClr val="tx2"/>
                </a:buClr>
                <a:buFont typeface="Wingdings" pitchFamily="2" charset="2"/>
                <a:buNone/>
              </a:pPr>
              <a:r>
                <a:rPr lang="en-US" altLang="ko-KR">
                  <a:solidFill>
                    <a:srgbClr val="000000"/>
                  </a:solidFill>
                  <a:latin typeface="Times New Roman" pitchFamily="18" charset="0"/>
                  <a:cs typeface="Times New Roman" pitchFamily="18" charset="0"/>
                </a:rPr>
                <a:t>Financial Score</a:t>
              </a:r>
              <a:endParaRPr lang="en-US" altLang="ko-KR" sz="1100" i="1">
                <a:solidFill>
                  <a:srgbClr val="000000"/>
                </a:solidFill>
                <a:latin typeface="Times New Roman" pitchFamily="18" charset="0"/>
                <a:cs typeface="Times New Roman" pitchFamily="18" charset="0"/>
              </a:endParaRPr>
            </a:p>
            <a:p>
              <a:pPr algn="ctr" eaLnBrk="1" latinLnBrk="1" hangingPunct="1">
                <a:lnSpc>
                  <a:spcPct val="120000"/>
                </a:lnSpc>
                <a:spcBef>
                  <a:spcPct val="30000"/>
                </a:spcBef>
                <a:buClr>
                  <a:schemeClr val="tx2"/>
                </a:buClr>
                <a:buFont typeface="Wingdings" pitchFamily="2" charset="2"/>
                <a:buNone/>
              </a:pPr>
              <a:r>
                <a:rPr lang="en-US" altLang="ko-KR">
                  <a:solidFill>
                    <a:srgbClr val="000000"/>
                  </a:solidFill>
                  <a:latin typeface="Times New Roman" pitchFamily="18" charset="0"/>
                  <a:cs typeface="Times New Roman" pitchFamily="18" charset="0"/>
                </a:rPr>
                <a:t>= 77.84</a:t>
              </a:r>
              <a:r>
                <a:rPr lang="ko-KR" altLang="en-US">
                  <a:solidFill>
                    <a:srgbClr val="000000"/>
                  </a:solidFill>
                  <a:latin typeface="Times New Roman" pitchFamily="18" charset="0"/>
                  <a:cs typeface="Times New Roman" pitchFamily="18" charset="0"/>
                </a:rPr>
                <a:t> </a:t>
              </a:r>
              <a:r>
                <a:rPr lang="en-US" altLang="ko-KR">
                  <a:solidFill>
                    <a:srgbClr val="000000"/>
                  </a:solidFill>
                  <a:latin typeface="Times New Roman" pitchFamily="18" charset="0"/>
                  <a:cs typeface="Times New Roman" pitchFamily="18" charset="0"/>
                </a:rPr>
                <a:t>points</a:t>
              </a:r>
              <a:endParaRPr lang="ko-KR" altLang="en-US">
                <a:solidFill>
                  <a:srgbClr val="000000"/>
                </a:solidFill>
                <a:latin typeface="Times New Roman" pitchFamily="18" charset="0"/>
                <a:cs typeface="Times New Roman" pitchFamily="18" charset="0"/>
              </a:endParaRPr>
            </a:p>
          </p:txBody>
        </p:sp>
        <p:sp>
          <p:nvSpPr>
            <p:cNvPr id="13323" name="Rectangle 312"/>
            <p:cNvSpPr>
              <a:spLocks noChangeArrowheads="1"/>
            </p:cNvSpPr>
            <p:nvPr/>
          </p:nvSpPr>
          <p:spPr bwMode="auto">
            <a:xfrm>
              <a:off x="666" y="2633"/>
              <a:ext cx="1891" cy="673"/>
            </a:xfrm>
            <a:prstGeom prst="rect">
              <a:avLst/>
            </a:prstGeom>
            <a:solidFill>
              <a:srgbClr val="F8F8F8"/>
            </a:solidFill>
            <a:ln w="19050" algn="ctr">
              <a:solidFill>
                <a:srgbClr val="C0C0C0"/>
              </a:solidFill>
              <a:miter lim="800000"/>
              <a:headEnd/>
              <a:tailEnd/>
            </a:ln>
          </p:spPr>
          <p:txBody>
            <a:bodyPr wrap="none" anchor="ctr"/>
            <a:lstStyle>
              <a:lvl1pPr marL="87313" indent="-87313" defTabSz="788988">
                <a:lnSpc>
                  <a:spcPct val="120000"/>
                </a:lnSpc>
                <a:spcBef>
                  <a:spcPct val="40000"/>
                </a:spcBef>
                <a:buClr>
                  <a:srgbClr val="333333"/>
                </a:buClr>
                <a:buFont typeface="Wingdings" panose="05000000000000000000" pitchFamily="2" charset="2"/>
                <a:buChar char="§"/>
                <a:tabLst>
                  <a:tab pos="1703388" algn="l"/>
                </a:tabLst>
                <a:defRPr kumimoji="1" sz="1400" b="1">
                  <a:solidFill>
                    <a:schemeClr val="tx2"/>
                  </a:solidFill>
                  <a:latin typeface="Arial" panose="020B0604020202020204" pitchFamily="34" charset="0"/>
                  <a:ea typeface="가는각진제목체" pitchFamily="18" charset="-127"/>
                </a:defRPr>
              </a:lvl1pPr>
              <a:lvl2pPr marL="742950" indent="-285750" defTabSz="788988">
                <a:lnSpc>
                  <a:spcPct val="120000"/>
                </a:lnSpc>
                <a:spcBef>
                  <a:spcPct val="40000"/>
                </a:spcBef>
                <a:buClr>
                  <a:srgbClr val="333333"/>
                </a:buClr>
                <a:buFont typeface="Arial" panose="020B0604020202020204" pitchFamily="34" charset="0"/>
                <a:buChar char="-"/>
                <a:tabLst>
                  <a:tab pos="1703388" algn="l"/>
                </a:tabLst>
                <a:defRPr kumimoji="1" sz="1200">
                  <a:solidFill>
                    <a:schemeClr val="tx2"/>
                  </a:solidFill>
                  <a:latin typeface="Arial" panose="020B0604020202020204" pitchFamily="34" charset="0"/>
                  <a:ea typeface="가는각진제목체" pitchFamily="18" charset="-127"/>
                </a:defRPr>
              </a:lvl2pPr>
              <a:lvl3pPr marL="1143000" indent="-228600" defTabSz="788988">
                <a:lnSpc>
                  <a:spcPct val="120000"/>
                </a:lnSpc>
                <a:spcBef>
                  <a:spcPct val="40000"/>
                </a:spcBef>
                <a:buClr>
                  <a:schemeClr val="tx2"/>
                </a:buClr>
                <a:buChar char="•"/>
                <a:tabLst>
                  <a:tab pos="1703388" algn="l"/>
                </a:tabLst>
                <a:defRPr kumimoji="1" sz="1000">
                  <a:solidFill>
                    <a:schemeClr val="tx2"/>
                  </a:solidFill>
                  <a:latin typeface="Arial" panose="020B0604020202020204" pitchFamily="34" charset="0"/>
                  <a:ea typeface="가는각진제목체" pitchFamily="18" charset="-127"/>
                </a:defRPr>
              </a:lvl3pPr>
              <a:lvl4pPr marL="1600200" indent="-228600" defTabSz="788988">
                <a:lnSpc>
                  <a:spcPct val="120000"/>
                </a:lnSpc>
                <a:spcBef>
                  <a:spcPct val="40000"/>
                </a:spcBef>
                <a:buFont typeface="Wingdings" panose="05000000000000000000" pitchFamily="2" charset="2"/>
                <a:buChar char="Ø"/>
                <a:tabLst>
                  <a:tab pos="1703388" algn="l"/>
                </a:tabLst>
                <a:defRPr kumimoji="1" sz="1000">
                  <a:solidFill>
                    <a:schemeClr val="tx2"/>
                  </a:solidFill>
                  <a:latin typeface="Arial" panose="020B0604020202020204" pitchFamily="34" charset="0"/>
                  <a:ea typeface="가는각진제목체" pitchFamily="18" charset="-127"/>
                </a:defRPr>
              </a:lvl4pPr>
              <a:lvl5pPr marL="2057400" indent="-228600" defTabSz="788988">
                <a:spcBef>
                  <a:spcPct val="20000"/>
                </a:spcBef>
                <a:buChar char="»"/>
                <a:tabLst>
                  <a:tab pos="1703388" algn="l"/>
                </a:tabLst>
                <a:defRPr kumimoji="1" sz="1000">
                  <a:solidFill>
                    <a:schemeClr val="tx2"/>
                  </a:solidFill>
                  <a:latin typeface="Arial" panose="020B0604020202020204" pitchFamily="34" charset="0"/>
                  <a:ea typeface="가는각진제목체" pitchFamily="18" charset="-127"/>
                </a:defRPr>
              </a:lvl5pPr>
              <a:lvl6pPr marL="2514600" indent="-228600" defTabSz="788988" eaLnBrk="0" fontAlgn="base" hangingPunct="0">
                <a:spcBef>
                  <a:spcPct val="20000"/>
                </a:spcBef>
                <a:spcAft>
                  <a:spcPct val="0"/>
                </a:spcAft>
                <a:buChar char="»"/>
                <a:tabLst>
                  <a:tab pos="1703388" algn="l"/>
                </a:tabLst>
                <a:defRPr kumimoji="1" sz="1000">
                  <a:solidFill>
                    <a:schemeClr val="tx2"/>
                  </a:solidFill>
                  <a:latin typeface="Arial" panose="020B0604020202020204" pitchFamily="34" charset="0"/>
                  <a:ea typeface="가는각진제목체" pitchFamily="18" charset="-127"/>
                </a:defRPr>
              </a:lvl6pPr>
              <a:lvl7pPr marL="2971800" indent="-228600" defTabSz="788988" eaLnBrk="0" fontAlgn="base" hangingPunct="0">
                <a:spcBef>
                  <a:spcPct val="20000"/>
                </a:spcBef>
                <a:spcAft>
                  <a:spcPct val="0"/>
                </a:spcAft>
                <a:buChar char="»"/>
                <a:tabLst>
                  <a:tab pos="1703388" algn="l"/>
                </a:tabLst>
                <a:defRPr kumimoji="1" sz="1000">
                  <a:solidFill>
                    <a:schemeClr val="tx2"/>
                  </a:solidFill>
                  <a:latin typeface="Arial" panose="020B0604020202020204" pitchFamily="34" charset="0"/>
                  <a:ea typeface="가는각진제목체" pitchFamily="18" charset="-127"/>
                </a:defRPr>
              </a:lvl7pPr>
              <a:lvl8pPr marL="3429000" indent="-228600" defTabSz="788988" eaLnBrk="0" fontAlgn="base" hangingPunct="0">
                <a:spcBef>
                  <a:spcPct val="20000"/>
                </a:spcBef>
                <a:spcAft>
                  <a:spcPct val="0"/>
                </a:spcAft>
                <a:buChar char="»"/>
                <a:tabLst>
                  <a:tab pos="1703388" algn="l"/>
                </a:tabLst>
                <a:defRPr kumimoji="1" sz="1000">
                  <a:solidFill>
                    <a:schemeClr val="tx2"/>
                  </a:solidFill>
                  <a:latin typeface="Arial" panose="020B0604020202020204" pitchFamily="34" charset="0"/>
                  <a:ea typeface="가는각진제목체" pitchFamily="18" charset="-127"/>
                </a:defRPr>
              </a:lvl8pPr>
              <a:lvl9pPr marL="3886200" indent="-228600" defTabSz="788988" eaLnBrk="0" fontAlgn="base" hangingPunct="0">
                <a:spcBef>
                  <a:spcPct val="20000"/>
                </a:spcBef>
                <a:spcAft>
                  <a:spcPct val="0"/>
                </a:spcAft>
                <a:buChar char="»"/>
                <a:tabLst>
                  <a:tab pos="1703388" algn="l"/>
                </a:tabLst>
                <a:defRPr kumimoji="1" sz="1000">
                  <a:solidFill>
                    <a:schemeClr val="tx2"/>
                  </a:solidFill>
                  <a:latin typeface="Arial" panose="020B0604020202020204" pitchFamily="34" charset="0"/>
                  <a:ea typeface="가는각진제목체" pitchFamily="18" charset="-127"/>
                </a:defRPr>
              </a:lvl9pPr>
            </a:lstStyle>
            <a:p>
              <a:pPr eaLnBrk="1" latinLnBrk="1" hangingPunct="1">
                <a:lnSpc>
                  <a:spcPct val="110000"/>
                </a:lnSpc>
                <a:spcBef>
                  <a:spcPct val="20000"/>
                </a:spcBef>
                <a:buClr>
                  <a:schemeClr val="tx2"/>
                </a:buClr>
                <a:defRPr/>
              </a:pPr>
              <a:r>
                <a:rPr lang="en-US" altLang="ko-KR" sz="1200" dirty="0" smtClean="0">
                  <a:latin typeface="Times New Roman" pitchFamily="18" charset="0"/>
                  <a:cs typeface="Times New Roman" pitchFamily="18" charset="0"/>
                </a:rPr>
                <a:t>Period from date of establishment</a:t>
              </a:r>
            </a:p>
            <a:p>
              <a:pPr marL="0" indent="0" eaLnBrk="1" latinLnBrk="1" hangingPunct="1">
                <a:lnSpc>
                  <a:spcPct val="110000"/>
                </a:lnSpc>
                <a:spcBef>
                  <a:spcPct val="20000"/>
                </a:spcBef>
                <a:buClr>
                  <a:schemeClr val="tx2"/>
                </a:buClr>
                <a:buFont typeface="Wingdings" panose="05000000000000000000" pitchFamily="2" charset="2"/>
                <a:buNone/>
                <a:defRPr/>
              </a:pPr>
              <a:r>
                <a:rPr lang="en-US" altLang="ko-KR" sz="1200" dirty="0" smtClean="0">
                  <a:latin typeface="Times New Roman" pitchFamily="18" charset="0"/>
                  <a:cs typeface="Times New Roman" pitchFamily="18" charset="0"/>
                </a:rPr>
                <a:t>: 7</a:t>
              </a:r>
              <a:r>
                <a:rPr lang="ko-KR" altLang="en-US" sz="1200" dirty="0" smtClean="0">
                  <a:latin typeface="Times New Roman" pitchFamily="18" charset="0"/>
                  <a:cs typeface="Times New Roman" pitchFamily="18" charset="0"/>
                </a:rPr>
                <a:t> </a:t>
              </a:r>
              <a:r>
                <a:rPr lang="en-US" altLang="ko-KR" sz="1200" dirty="0" smtClean="0">
                  <a:latin typeface="Times New Roman" pitchFamily="18" charset="0"/>
                  <a:cs typeface="Times New Roman" pitchFamily="18" charset="0"/>
                </a:rPr>
                <a:t>years </a:t>
              </a:r>
              <a:r>
                <a:rPr lang="ko-KR" altLang="en-US" sz="1200" dirty="0" smtClean="0">
                  <a:latin typeface="Times New Roman" pitchFamily="18" charset="0"/>
                  <a:cs typeface="Times New Roman" pitchFamily="18" charset="0"/>
                  <a:sym typeface="Wingdings" panose="05000000000000000000" pitchFamily="2" charset="2"/>
                </a:rPr>
                <a:t> </a:t>
              </a:r>
              <a:r>
                <a:rPr lang="en-US" altLang="ko-KR" sz="1200" dirty="0" smtClean="0">
                  <a:latin typeface="Times New Roman" pitchFamily="18" charset="0"/>
                  <a:cs typeface="Times New Roman" pitchFamily="18" charset="0"/>
                  <a:sym typeface="Wingdings" panose="05000000000000000000" pitchFamily="2" charset="2"/>
                </a:rPr>
                <a:t>5.2</a:t>
              </a:r>
              <a:r>
                <a:rPr lang="ko-KR" altLang="en-US" sz="1200" dirty="0" smtClean="0">
                  <a:latin typeface="Times New Roman" pitchFamily="18" charset="0"/>
                  <a:cs typeface="Times New Roman" pitchFamily="18" charset="0"/>
                  <a:sym typeface="Wingdings" panose="05000000000000000000" pitchFamily="2" charset="2"/>
                </a:rPr>
                <a:t> </a:t>
              </a:r>
              <a:r>
                <a:rPr lang="en-US" altLang="ko-KR" sz="1200" dirty="0" smtClean="0">
                  <a:latin typeface="Times New Roman" pitchFamily="18" charset="0"/>
                  <a:cs typeface="Times New Roman" pitchFamily="18" charset="0"/>
                  <a:sym typeface="Wingdings" panose="05000000000000000000" pitchFamily="2" charset="2"/>
                </a:rPr>
                <a:t>points</a:t>
              </a:r>
              <a:endParaRPr lang="ko-KR" altLang="en-US" sz="1200" dirty="0" smtClean="0">
                <a:latin typeface="Times New Roman" pitchFamily="18" charset="0"/>
                <a:cs typeface="Times New Roman" pitchFamily="18" charset="0"/>
              </a:endParaRPr>
            </a:p>
            <a:p>
              <a:pPr eaLnBrk="1" latinLnBrk="1" hangingPunct="1">
                <a:lnSpc>
                  <a:spcPct val="110000"/>
                </a:lnSpc>
                <a:spcBef>
                  <a:spcPct val="20000"/>
                </a:spcBef>
                <a:buClr>
                  <a:schemeClr val="tx2"/>
                </a:buClr>
                <a:defRPr/>
              </a:pPr>
              <a:r>
                <a:rPr lang="en-US" altLang="ko-KR" sz="1200" dirty="0" smtClean="0">
                  <a:latin typeface="Times New Roman" pitchFamily="18" charset="0"/>
                  <a:cs typeface="Times New Roman" pitchFamily="18" charset="0"/>
                </a:rPr>
                <a:t>Rights violations at business sites</a:t>
              </a:r>
            </a:p>
            <a:p>
              <a:pPr marL="0" indent="0" eaLnBrk="1" latinLnBrk="1" hangingPunct="1">
                <a:lnSpc>
                  <a:spcPct val="110000"/>
                </a:lnSpc>
                <a:spcBef>
                  <a:spcPct val="20000"/>
                </a:spcBef>
                <a:buClr>
                  <a:schemeClr val="tx2"/>
                </a:buClr>
                <a:buFont typeface="Wingdings" panose="05000000000000000000" pitchFamily="2" charset="2"/>
                <a:buNone/>
                <a:defRPr/>
              </a:pPr>
              <a:r>
                <a:rPr lang="en-US" altLang="ko-KR" sz="1200" dirty="0" smtClean="0">
                  <a:latin typeface="Times New Roman" pitchFamily="18" charset="0"/>
                  <a:cs typeface="Times New Roman" pitchFamily="18" charset="0"/>
                </a:rPr>
                <a:t>: NA</a:t>
              </a:r>
              <a:r>
                <a:rPr lang="ko-KR" altLang="en-US" sz="1200" dirty="0" smtClean="0">
                  <a:latin typeface="Times New Roman" pitchFamily="18" charset="0"/>
                  <a:cs typeface="Times New Roman" pitchFamily="18" charset="0"/>
                  <a:sym typeface="Wingdings" panose="05000000000000000000" pitchFamily="2" charset="2"/>
                </a:rPr>
                <a:t> </a:t>
              </a:r>
              <a:r>
                <a:rPr lang="en-US" altLang="ko-KR" sz="1200" dirty="0" smtClean="0">
                  <a:latin typeface="Times New Roman" pitchFamily="18" charset="0"/>
                  <a:cs typeface="Times New Roman" pitchFamily="18" charset="0"/>
                  <a:sym typeface="Wingdings" panose="05000000000000000000" pitchFamily="2" charset="2"/>
                </a:rPr>
                <a:t>2.5</a:t>
              </a:r>
              <a:r>
                <a:rPr lang="ko-KR" altLang="en-US" sz="1200" dirty="0" smtClean="0">
                  <a:latin typeface="Times New Roman" pitchFamily="18" charset="0"/>
                  <a:cs typeface="Times New Roman" pitchFamily="18" charset="0"/>
                  <a:sym typeface="Wingdings" panose="05000000000000000000" pitchFamily="2" charset="2"/>
                </a:rPr>
                <a:t> </a:t>
              </a:r>
              <a:r>
                <a:rPr lang="en-US" altLang="ko-KR" sz="1200" dirty="0" smtClean="0">
                  <a:latin typeface="Times New Roman" pitchFamily="18" charset="0"/>
                  <a:cs typeface="Times New Roman" pitchFamily="18" charset="0"/>
                  <a:sym typeface="Wingdings" panose="05000000000000000000" pitchFamily="2" charset="2"/>
                </a:rPr>
                <a:t>points</a:t>
              </a:r>
              <a:endParaRPr lang="ko-KR" altLang="en-US" sz="1200" dirty="0" smtClean="0">
                <a:latin typeface="Times New Roman" pitchFamily="18" charset="0"/>
                <a:cs typeface="Times New Roman" pitchFamily="18" charset="0"/>
              </a:endParaRPr>
            </a:p>
          </p:txBody>
        </p:sp>
        <p:sp>
          <p:nvSpPr>
            <p:cNvPr id="9228" name="Rectangle 313"/>
            <p:cNvSpPr>
              <a:spLocks noChangeArrowheads="1"/>
            </p:cNvSpPr>
            <p:nvPr/>
          </p:nvSpPr>
          <p:spPr bwMode="auto">
            <a:xfrm>
              <a:off x="2601" y="2633"/>
              <a:ext cx="651" cy="673"/>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GB" altLang="ko-KR">
                  <a:solidFill>
                    <a:srgbClr val="000000"/>
                  </a:solidFill>
                  <a:latin typeface="Times New Roman" pitchFamily="18" charset="0"/>
                  <a:cs typeface="Times New Roman" pitchFamily="18" charset="0"/>
                </a:rPr>
                <a:t>Quantitative </a:t>
              </a:r>
            </a:p>
            <a:p>
              <a:pPr algn="ctr" eaLnBrk="1" latinLnBrk="1" hangingPunct="1">
                <a:spcBef>
                  <a:spcPct val="20000"/>
                </a:spcBef>
                <a:buClr>
                  <a:schemeClr val="tx2"/>
                </a:buClr>
                <a:buFont typeface="Wingdings" pitchFamily="2" charset="2"/>
                <a:buNone/>
              </a:pPr>
              <a:r>
                <a:rPr lang="en-GB" altLang="ko-KR">
                  <a:solidFill>
                    <a:srgbClr val="000000"/>
                  </a:solidFill>
                  <a:latin typeface="Times New Roman" pitchFamily="18" charset="0"/>
                  <a:cs typeface="Times New Roman" pitchFamily="18" charset="0"/>
                </a:rPr>
                <a:t>non-financial </a:t>
              </a:r>
            </a:p>
            <a:p>
              <a:pPr algn="ctr" eaLnBrk="1" latinLnBrk="1" hangingPunct="1">
                <a:lnSpc>
                  <a:spcPct val="120000"/>
                </a:lnSpc>
                <a:spcBef>
                  <a:spcPct val="30000"/>
                </a:spcBef>
                <a:buClr>
                  <a:schemeClr val="tx2"/>
                </a:buClr>
                <a:buFont typeface="Wingdings" pitchFamily="2" charset="2"/>
                <a:buNone/>
              </a:pPr>
              <a:r>
                <a:rPr lang="en-US" altLang="ko-KR">
                  <a:solidFill>
                    <a:srgbClr val="000000"/>
                  </a:solidFill>
                  <a:latin typeface="Times New Roman" pitchFamily="18" charset="0"/>
                  <a:cs typeface="Times New Roman" pitchFamily="18" charset="0"/>
                </a:rPr>
                <a:t>Score</a:t>
              </a:r>
            </a:p>
            <a:p>
              <a:pPr algn="ctr" eaLnBrk="1" latinLnBrk="1" hangingPunct="1">
                <a:lnSpc>
                  <a:spcPct val="120000"/>
                </a:lnSpc>
                <a:spcBef>
                  <a:spcPct val="30000"/>
                </a:spcBef>
                <a:buClr>
                  <a:schemeClr val="tx2"/>
                </a:buClr>
                <a:buFont typeface="Wingdings" pitchFamily="2" charset="2"/>
                <a:buNone/>
              </a:pPr>
              <a:r>
                <a:rPr lang="en-US" altLang="ko-KR">
                  <a:solidFill>
                    <a:srgbClr val="000000"/>
                  </a:solidFill>
                  <a:latin typeface="Times New Roman" pitchFamily="18" charset="0"/>
                  <a:cs typeface="Times New Roman" pitchFamily="18" charset="0"/>
                </a:rPr>
                <a:t> = 56.7 points </a:t>
              </a:r>
              <a:endParaRPr lang="ko-KR" altLang="en-US">
                <a:solidFill>
                  <a:srgbClr val="000000"/>
                </a:solidFill>
                <a:latin typeface="Times New Roman" pitchFamily="18" charset="0"/>
                <a:cs typeface="Times New Roman" pitchFamily="18" charset="0"/>
              </a:endParaRPr>
            </a:p>
          </p:txBody>
        </p:sp>
        <p:grpSp>
          <p:nvGrpSpPr>
            <p:cNvPr id="9229" name="Group 314"/>
            <p:cNvGrpSpPr>
              <a:grpSpLocks/>
            </p:cNvGrpSpPr>
            <p:nvPr/>
          </p:nvGrpSpPr>
          <p:grpSpPr bwMode="auto">
            <a:xfrm>
              <a:off x="202" y="1972"/>
              <a:ext cx="451" cy="1996"/>
              <a:chOff x="313" y="1678"/>
              <a:chExt cx="547" cy="2353"/>
            </a:xfrm>
          </p:grpSpPr>
          <p:sp>
            <p:nvSpPr>
              <p:cNvPr id="9284" name="Rectangle 315"/>
              <p:cNvSpPr>
                <a:spLocks noChangeArrowheads="1"/>
              </p:cNvSpPr>
              <p:nvPr/>
            </p:nvSpPr>
            <p:spPr bwMode="auto">
              <a:xfrm>
                <a:off x="313" y="1678"/>
                <a:ext cx="547" cy="739"/>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US" altLang="ko-KR" sz="1300">
                    <a:solidFill>
                      <a:srgbClr val="000000"/>
                    </a:solidFill>
                    <a:latin typeface="Times New Roman" pitchFamily="18" charset="0"/>
                    <a:cs typeface="Times New Roman" pitchFamily="18" charset="0"/>
                  </a:rPr>
                  <a:t>Financial</a:t>
                </a:r>
                <a:endParaRPr lang="ko-KR" altLang="en-US" sz="1300">
                  <a:solidFill>
                    <a:srgbClr val="000000"/>
                  </a:solidFill>
                  <a:latin typeface="Times New Roman" pitchFamily="18" charset="0"/>
                  <a:cs typeface="Times New Roman" pitchFamily="18" charset="0"/>
                </a:endParaRPr>
              </a:p>
            </p:txBody>
          </p:sp>
          <p:sp>
            <p:nvSpPr>
              <p:cNvPr id="9285" name="Rectangle 316"/>
              <p:cNvSpPr>
                <a:spLocks noChangeArrowheads="1"/>
              </p:cNvSpPr>
              <p:nvPr/>
            </p:nvSpPr>
            <p:spPr bwMode="auto">
              <a:xfrm>
                <a:off x="313" y="2458"/>
                <a:ext cx="547" cy="793"/>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GB" altLang="ko-KR" sz="900">
                    <a:solidFill>
                      <a:srgbClr val="000000"/>
                    </a:solidFill>
                    <a:latin typeface="Times New Roman" pitchFamily="18" charset="0"/>
                    <a:cs typeface="Times New Roman" pitchFamily="18" charset="0"/>
                  </a:rPr>
                  <a:t>Quantitative </a:t>
                </a:r>
              </a:p>
              <a:p>
                <a:pPr algn="ctr" eaLnBrk="1" latinLnBrk="1" hangingPunct="1">
                  <a:spcBef>
                    <a:spcPct val="20000"/>
                  </a:spcBef>
                  <a:buClr>
                    <a:schemeClr val="tx2"/>
                  </a:buClr>
                  <a:buFont typeface="Wingdings" pitchFamily="2" charset="2"/>
                  <a:buNone/>
                </a:pPr>
                <a:r>
                  <a:rPr lang="en-GB" altLang="ko-KR" sz="900">
                    <a:solidFill>
                      <a:srgbClr val="000000"/>
                    </a:solidFill>
                    <a:latin typeface="Times New Roman" pitchFamily="18" charset="0"/>
                    <a:cs typeface="Times New Roman" pitchFamily="18" charset="0"/>
                  </a:rPr>
                  <a:t>non-financial </a:t>
                </a:r>
              </a:p>
            </p:txBody>
          </p:sp>
          <p:sp>
            <p:nvSpPr>
              <p:cNvPr id="9286" name="Rectangle 317"/>
              <p:cNvSpPr>
                <a:spLocks noChangeArrowheads="1"/>
              </p:cNvSpPr>
              <p:nvPr/>
            </p:nvSpPr>
            <p:spPr bwMode="auto">
              <a:xfrm>
                <a:off x="313" y="3290"/>
                <a:ext cx="547" cy="741"/>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GB" altLang="ko-KR" sz="900">
                    <a:solidFill>
                      <a:srgbClr val="000000"/>
                    </a:solidFill>
                    <a:latin typeface="Times New Roman" pitchFamily="18" charset="0"/>
                    <a:cs typeface="Times New Roman" pitchFamily="18" charset="0"/>
                  </a:rPr>
                  <a:t>Company </a:t>
                </a:r>
              </a:p>
              <a:p>
                <a:pPr algn="ctr" eaLnBrk="1" latinLnBrk="1" hangingPunct="1">
                  <a:spcBef>
                    <a:spcPct val="20000"/>
                  </a:spcBef>
                  <a:buClr>
                    <a:schemeClr val="tx2"/>
                  </a:buClr>
                  <a:buFont typeface="Wingdings" pitchFamily="2" charset="2"/>
                  <a:buNone/>
                </a:pPr>
                <a:r>
                  <a:rPr lang="en-GB" altLang="ko-KR" sz="900">
                    <a:solidFill>
                      <a:srgbClr val="000000"/>
                    </a:solidFill>
                    <a:latin typeface="Times New Roman" pitchFamily="18" charset="0"/>
                    <a:cs typeface="Times New Roman" pitchFamily="18" charset="0"/>
                  </a:rPr>
                  <a:t>Representative </a:t>
                </a:r>
                <a:endParaRPr lang="ko-KR" altLang="en-US" sz="900">
                  <a:solidFill>
                    <a:srgbClr val="000000"/>
                  </a:solidFill>
                  <a:latin typeface="Times New Roman" pitchFamily="18" charset="0"/>
                  <a:cs typeface="Times New Roman" pitchFamily="18" charset="0"/>
                </a:endParaRPr>
              </a:p>
            </p:txBody>
          </p:sp>
        </p:grpSp>
        <p:sp>
          <p:nvSpPr>
            <p:cNvPr id="9230" name="Rectangle 318"/>
            <p:cNvSpPr>
              <a:spLocks noChangeArrowheads="1"/>
            </p:cNvSpPr>
            <p:nvPr/>
          </p:nvSpPr>
          <p:spPr bwMode="auto">
            <a:xfrm>
              <a:off x="2611" y="3339"/>
              <a:ext cx="642" cy="629"/>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GB" altLang="ko-KR">
                  <a:solidFill>
                    <a:srgbClr val="000000"/>
                  </a:solidFill>
                  <a:latin typeface="Times New Roman" pitchFamily="18" charset="0"/>
                  <a:cs typeface="Times New Roman" pitchFamily="18" charset="0"/>
                </a:rPr>
                <a:t>Company </a:t>
              </a:r>
            </a:p>
            <a:p>
              <a:pPr algn="ctr" eaLnBrk="1" latinLnBrk="1" hangingPunct="1">
                <a:spcBef>
                  <a:spcPct val="20000"/>
                </a:spcBef>
                <a:buClr>
                  <a:schemeClr val="tx2"/>
                </a:buClr>
                <a:buFont typeface="Wingdings" pitchFamily="2" charset="2"/>
                <a:buNone/>
              </a:pPr>
              <a:r>
                <a:rPr lang="en-GB" altLang="ko-KR">
                  <a:solidFill>
                    <a:srgbClr val="000000"/>
                  </a:solidFill>
                  <a:latin typeface="Times New Roman" pitchFamily="18" charset="0"/>
                  <a:cs typeface="Times New Roman" pitchFamily="18" charset="0"/>
                </a:rPr>
                <a:t>Representative </a:t>
              </a:r>
              <a:endParaRPr lang="ko-KR" altLang="en-US">
                <a:solidFill>
                  <a:srgbClr val="000000"/>
                </a:solidFill>
                <a:latin typeface="Times New Roman" pitchFamily="18" charset="0"/>
                <a:cs typeface="Times New Roman" pitchFamily="18" charset="0"/>
              </a:endParaRPr>
            </a:p>
            <a:p>
              <a:pPr algn="ctr" eaLnBrk="1" latinLnBrk="1" hangingPunct="1">
                <a:lnSpc>
                  <a:spcPct val="120000"/>
                </a:lnSpc>
                <a:spcBef>
                  <a:spcPct val="30000"/>
                </a:spcBef>
                <a:buClr>
                  <a:schemeClr val="tx2"/>
                </a:buClr>
                <a:buFont typeface="Wingdings" pitchFamily="2" charset="2"/>
                <a:buNone/>
              </a:pPr>
              <a:r>
                <a:rPr lang="en-US" altLang="ko-KR">
                  <a:solidFill>
                    <a:srgbClr val="000000"/>
                  </a:solidFill>
                  <a:latin typeface="Times New Roman" pitchFamily="18" charset="0"/>
                  <a:cs typeface="Times New Roman" pitchFamily="18" charset="0"/>
                </a:rPr>
                <a:t>Score </a:t>
              </a:r>
            </a:p>
            <a:p>
              <a:pPr algn="ctr" eaLnBrk="1" latinLnBrk="1" hangingPunct="1">
                <a:lnSpc>
                  <a:spcPct val="120000"/>
                </a:lnSpc>
                <a:spcBef>
                  <a:spcPct val="30000"/>
                </a:spcBef>
                <a:buClr>
                  <a:schemeClr val="tx2"/>
                </a:buClr>
                <a:buFont typeface="Wingdings" pitchFamily="2" charset="2"/>
                <a:buNone/>
              </a:pPr>
              <a:r>
                <a:rPr lang="en-US" altLang="ko-KR">
                  <a:solidFill>
                    <a:srgbClr val="000000"/>
                  </a:solidFill>
                  <a:latin typeface="Times New Roman" pitchFamily="18" charset="0"/>
                  <a:cs typeface="Times New Roman" pitchFamily="18" charset="0"/>
                </a:rPr>
                <a:t>= 51.18</a:t>
              </a:r>
              <a:endParaRPr lang="ko-KR" altLang="en-US">
                <a:solidFill>
                  <a:srgbClr val="000000"/>
                </a:solidFill>
                <a:latin typeface="Times New Roman" pitchFamily="18" charset="0"/>
                <a:cs typeface="Times New Roman" pitchFamily="18" charset="0"/>
              </a:endParaRPr>
            </a:p>
          </p:txBody>
        </p:sp>
        <p:sp>
          <p:nvSpPr>
            <p:cNvPr id="13327" name="Rectangle 319"/>
            <p:cNvSpPr>
              <a:spLocks noChangeArrowheads="1"/>
            </p:cNvSpPr>
            <p:nvPr/>
          </p:nvSpPr>
          <p:spPr bwMode="auto">
            <a:xfrm>
              <a:off x="667" y="3348"/>
              <a:ext cx="1891" cy="629"/>
            </a:xfrm>
            <a:prstGeom prst="rect">
              <a:avLst/>
            </a:prstGeom>
            <a:solidFill>
              <a:srgbClr val="F8F8F8"/>
            </a:solidFill>
            <a:ln w="19050" algn="ctr">
              <a:solidFill>
                <a:srgbClr val="C0C0C0"/>
              </a:solidFill>
              <a:miter lim="800000"/>
              <a:headEnd/>
              <a:tailEnd/>
            </a:ln>
          </p:spPr>
          <p:txBody>
            <a:bodyPr wrap="none" anchor="ctr"/>
            <a:lstStyle>
              <a:lvl1pPr marL="87313" indent="-87313">
                <a:lnSpc>
                  <a:spcPct val="120000"/>
                </a:lnSpc>
                <a:spcBef>
                  <a:spcPct val="40000"/>
                </a:spcBef>
                <a:buClr>
                  <a:srgbClr val="333333"/>
                </a:buClr>
                <a:buFont typeface="Wingdings" panose="05000000000000000000" pitchFamily="2" charset="2"/>
                <a:buChar char="§"/>
                <a:tabLst>
                  <a:tab pos="1701800" algn="l"/>
                </a:tabLst>
                <a:defRPr kumimoji="1" sz="1400" b="1">
                  <a:solidFill>
                    <a:schemeClr val="tx2"/>
                  </a:solidFill>
                  <a:latin typeface="Arial" panose="020B0604020202020204" pitchFamily="34" charset="0"/>
                  <a:ea typeface="가는각진제목체" pitchFamily="18" charset="-127"/>
                </a:defRPr>
              </a:lvl1pPr>
              <a:lvl2pPr marL="742950" indent="-285750">
                <a:lnSpc>
                  <a:spcPct val="120000"/>
                </a:lnSpc>
                <a:spcBef>
                  <a:spcPct val="40000"/>
                </a:spcBef>
                <a:buClr>
                  <a:srgbClr val="333333"/>
                </a:buClr>
                <a:buFont typeface="Arial" panose="020B0604020202020204" pitchFamily="34" charset="0"/>
                <a:buChar char="-"/>
                <a:tabLst>
                  <a:tab pos="1701800" algn="l"/>
                </a:tabLst>
                <a:defRPr kumimoji="1" sz="1200">
                  <a:solidFill>
                    <a:schemeClr val="tx2"/>
                  </a:solidFill>
                  <a:latin typeface="Arial" panose="020B0604020202020204" pitchFamily="34" charset="0"/>
                  <a:ea typeface="가는각진제목체" pitchFamily="18" charset="-127"/>
                </a:defRPr>
              </a:lvl2pPr>
              <a:lvl3pPr marL="1143000" indent="-228600">
                <a:lnSpc>
                  <a:spcPct val="120000"/>
                </a:lnSpc>
                <a:spcBef>
                  <a:spcPct val="40000"/>
                </a:spcBef>
                <a:buClr>
                  <a:schemeClr val="tx2"/>
                </a:buClr>
                <a:buChar char="•"/>
                <a:tabLst>
                  <a:tab pos="1701800" algn="l"/>
                </a:tabLst>
                <a:defRPr kumimoji="1" sz="1000">
                  <a:solidFill>
                    <a:schemeClr val="tx2"/>
                  </a:solidFill>
                  <a:latin typeface="Arial" panose="020B0604020202020204" pitchFamily="34" charset="0"/>
                  <a:ea typeface="가는각진제목체" pitchFamily="18" charset="-127"/>
                </a:defRPr>
              </a:lvl3pPr>
              <a:lvl4pPr marL="1600200" indent="-228600">
                <a:lnSpc>
                  <a:spcPct val="120000"/>
                </a:lnSpc>
                <a:spcBef>
                  <a:spcPct val="40000"/>
                </a:spcBef>
                <a:buFont typeface="Wingdings" panose="05000000000000000000" pitchFamily="2" charset="2"/>
                <a:buChar char="Ø"/>
                <a:tabLst>
                  <a:tab pos="1701800" algn="l"/>
                </a:tabLst>
                <a:defRPr kumimoji="1" sz="1000">
                  <a:solidFill>
                    <a:schemeClr val="tx2"/>
                  </a:solidFill>
                  <a:latin typeface="Arial" panose="020B0604020202020204" pitchFamily="34" charset="0"/>
                  <a:ea typeface="가는각진제목체" pitchFamily="18" charset="-127"/>
                </a:defRPr>
              </a:lvl4pPr>
              <a:lvl5pPr marL="2057400" indent="-228600">
                <a:spcBef>
                  <a:spcPct val="20000"/>
                </a:spcBef>
                <a:buChar char="»"/>
                <a:tabLst>
                  <a:tab pos="1701800" algn="l"/>
                </a:tabLst>
                <a:defRPr kumimoji="1" sz="1000">
                  <a:solidFill>
                    <a:schemeClr val="tx2"/>
                  </a:solidFill>
                  <a:latin typeface="Arial" panose="020B0604020202020204" pitchFamily="34" charset="0"/>
                  <a:ea typeface="가는각진제목체" pitchFamily="18" charset="-127"/>
                </a:defRPr>
              </a:lvl5pPr>
              <a:lvl6pPr marL="2514600" indent="-228600" eaLnBrk="0" fontAlgn="base" hangingPunct="0">
                <a:spcBef>
                  <a:spcPct val="20000"/>
                </a:spcBef>
                <a:spcAft>
                  <a:spcPct val="0"/>
                </a:spcAft>
                <a:buChar char="»"/>
                <a:tabLst>
                  <a:tab pos="1701800" algn="l"/>
                </a:tabLst>
                <a:defRPr kumimoji="1" sz="1000">
                  <a:solidFill>
                    <a:schemeClr val="tx2"/>
                  </a:solidFill>
                  <a:latin typeface="Arial" panose="020B0604020202020204" pitchFamily="34" charset="0"/>
                  <a:ea typeface="가는각진제목체" pitchFamily="18" charset="-127"/>
                </a:defRPr>
              </a:lvl6pPr>
              <a:lvl7pPr marL="2971800" indent="-228600" eaLnBrk="0" fontAlgn="base" hangingPunct="0">
                <a:spcBef>
                  <a:spcPct val="20000"/>
                </a:spcBef>
                <a:spcAft>
                  <a:spcPct val="0"/>
                </a:spcAft>
                <a:buChar char="»"/>
                <a:tabLst>
                  <a:tab pos="1701800" algn="l"/>
                </a:tabLst>
                <a:defRPr kumimoji="1" sz="1000">
                  <a:solidFill>
                    <a:schemeClr val="tx2"/>
                  </a:solidFill>
                  <a:latin typeface="Arial" panose="020B0604020202020204" pitchFamily="34" charset="0"/>
                  <a:ea typeface="가는각진제목체" pitchFamily="18" charset="-127"/>
                </a:defRPr>
              </a:lvl7pPr>
              <a:lvl8pPr marL="3429000" indent="-228600" eaLnBrk="0" fontAlgn="base" hangingPunct="0">
                <a:spcBef>
                  <a:spcPct val="20000"/>
                </a:spcBef>
                <a:spcAft>
                  <a:spcPct val="0"/>
                </a:spcAft>
                <a:buChar char="»"/>
                <a:tabLst>
                  <a:tab pos="1701800" algn="l"/>
                </a:tabLst>
                <a:defRPr kumimoji="1" sz="1000">
                  <a:solidFill>
                    <a:schemeClr val="tx2"/>
                  </a:solidFill>
                  <a:latin typeface="Arial" panose="020B0604020202020204" pitchFamily="34" charset="0"/>
                  <a:ea typeface="가는각진제목체" pitchFamily="18" charset="-127"/>
                </a:defRPr>
              </a:lvl8pPr>
              <a:lvl9pPr marL="3886200" indent="-228600" eaLnBrk="0" fontAlgn="base" hangingPunct="0">
                <a:spcBef>
                  <a:spcPct val="20000"/>
                </a:spcBef>
                <a:spcAft>
                  <a:spcPct val="0"/>
                </a:spcAft>
                <a:buChar char="»"/>
                <a:tabLst>
                  <a:tab pos="1701800" algn="l"/>
                </a:tabLst>
                <a:defRPr kumimoji="1" sz="1000">
                  <a:solidFill>
                    <a:schemeClr val="tx2"/>
                  </a:solidFill>
                  <a:latin typeface="Arial" panose="020B0604020202020204" pitchFamily="34" charset="0"/>
                  <a:ea typeface="가는각진제목체" pitchFamily="18" charset="-127"/>
                </a:defRPr>
              </a:lvl9pPr>
            </a:lstStyle>
            <a:p>
              <a:pPr eaLnBrk="1" latinLnBrk="1" hangingPunct="1">
                <a:lnSpc>
                  <a:spcPct val="110000"/>
                </a:lnSpc>
                <a:spcBef>
                  <a:spcPct val="20000"/>
                </a:spcBef>
                <a:buClr>
                  <a:schemeClr val="tx2"/>
                </a:buClr>
                <a:defRPr/>
              </a:pPr>
              <a:r>
                <a:rPr lang="en-US" altLang="ko-KR" sz="1200" dirty="0" smtClean="0">
                  <a:latin typeface="Times New Roman" pitchFamily="18" charset="0"/>
                  <a:cs typeface="Times New Roman" pitchFamily="18" charset="0"/>
                </a:rPr>
                <a:t>Loan status: No loans from capital </a:t>
              </a:r>
            </a:p>
            <a:p>
              <a:pPr marL="0" indent="0" eaLnBrk="1" latinLnBrk="1" hangingPunct="1">
                <a:lnSpc>
                  <a:spcPct val="110000"/>
                </a:lnSpc>
                <a:spcBef>
                  <a:spcPct val="20000"/>
                </a:spcBef>
                <a:buClr>
                  <a:schemeClr val="tx2"/>
                </a:buClr>
                <a:buFont typeface="Wingdings" panose="05000000000000000000" pitchFamily="2" charset="2"/>
                <a:buNone/>
                <a:defRPr/>
              </a:pPr>
              <a:r>
                <a:rPr lang="en-US" altLang="ko-KR" sz="1200" dirty="0" smtClean="0">
                  <a:latin typeface="Times New Roman" pitchFamily="18" charset="0"/>
                  <a:cs typeface="Times New Roman" pitchFamily="18" charset="0"/>
                </a:rPr>
                <a:t> &amp; savings banks</a:t>
              </a:r>
              <a:r>
                <a:rPr lang="ko-KR" altLang="en-US" sz="1200" dirty="0" smtClean="0">
                  <a:latin typeface="Times New Roman" pitchFamily="18" charset="0"/>
                  <a:cs typeface="Times New Roman" pitchFamily="18" charset="0"/>
                </a:rPr>
                <a:t> </a:t>
              </a:r>
              <a:r>
                <a:rPr lang="ko-KR" altLang="en-US" sz="1200" dirty="0" smtClean="0">
                  <a:latin typeface="Times New Roman" pitchFamily="18" charset="0"/>
                  <a:cs typeface="Times New Roman" pitchFamily="18" charset="0"/>
                  <a:sym typeface="Wingdings" panose="05000000000000000000" pitchFamily="2" charset="2"/>
                </a:rPr>
                <a:t> </a:t>
              </a:r>
              <a:r>
                <a:rPr lang="en-US" altLang="ko-KR" sz="1200" dirty="0" smtClean="0">
                  <a:latin typeface="Times New Roman" pitchFamily="18" charset="0"/>
                  <a:cs typeface="Times New Roman" pitchFamily="18" charset="0"/>
                  <a:sym typeface="Wingdings" panose="05000000000000000000" pitchFamily="2" charset="2"/>
                </a:rPr>
                <a:t>8.3</a:t>
              </a:r>
              <a:r>
                <a:rPr lang="ko-KR" altLang="en-US" sz="1200" dirty="0" smtClean="0">
                  <a:latin typeface="Times New Roman" pitchFamily="18" charset="0"/>
                  <a:cs typeface="Times New Roman" pitchFamily="18" charset="0"/>
                  <a:sym typeface="Wingdings" panose="05000000000000000000" pitchFamily="2" charset="2"/>
                </a:rPr>
                <a:t> </a:t>
              </a:r>
              <a:r>
                <a:rPr lang="en-US" altLang="ko-KR" sz="1200" dirty="0" smtClean="0">
                  <a:latin typeface="Times New Roman" pitchFamily="18" charset="0"/>
                  <a:cs typeface="Times New Roman" pitchFamily="18" charset="0"/>
                  <a:sym typeface="Wingdings" panose="05000000000000000000" pitchFamily="2" charset="2"/>
                </a:rPr>
                <a:t>points</a:t>
              </a:r>
              <a:endParaRPr lang="ko-KR" altLang="en-US" sz="1200" dirty="0" smtClean="0">
                <a:latin typeface="Times New Roman" pitchFamily="18" charset="0"/>
                <a:cs typeface="Times New Roman" pitchFamily="18" charset="0"/>
              </a:endParaRPr>
            </a:p>
            <a:p>
              <a:pPr eaLnBrk="1" latinLnBrk="1" hangingPunct="1">
                <a:lnSpc>
                  <a:spcPct val="110000"/>
                </a:lnSpc>
                <a:spcBef>
                  <a:spcPct val="20000"/>
                </a:spcBef>
                <a:buClr>
                  <a:schemeClr val="tx2"/>
                </a:buClr>
                <a:defRPr/>
              </a:pPr>
              <a:r>
                <a:rPr lang="en-US" altLang="ko-KR" sz="1200" dirty="0" smtClean="0">
                  <a:solidFill>
                    <a:srgbClr val="FF0000"/>
                  </a:solidFill>
                  <a:latin typeface="Times New Roman" pitchFamily="18" charset="0"/>
                  <a:cs typeface="Times New Roman" pitchFamily="18" charset="0"/>
                </a:rPr>
                <a:t>Experience in delinquency or has </a:t>
              </a:r>
            </a:p>
            <a:p>
              <a:pPr marL="0" indent="0" eaLnBrk="1" latinLnBrk="1" hangingPunct="1">
                <a:lnSpc>
                  <a:spcPct val="110000"/>
                </a:lnSpc>
                <a:spcBef>
                  <a:spcPct val="20000"/>
                </a:spcBef>
                <a:buClr>
                  <a:schemeClr val="tx2"/>
                </a:buClr>
                <a:buFont typeface="Wingdings" panose="05000000000000000000" pitchFamily="2" charset="2"/>
                <a:buNone/>
                <a:defRPr/>
              </a:pPr>
              <a:r>
                <a:rPr lang="en-US" altLang="ko-KR" sz="1200" dirty="0" smtClean="0">
                  <a:solidFill>
                    <a:srgbClr val="FF0000"/>
                  </a:solidFill>
                  <a:latin typeface="Times New Roman" pitchFamily="18" charset="0"/>
                  <a:cs typeface="Times New Roman" pitchFamily="18" charset="0"/>
                </a:rPr>
                <a:t>public record:</a:t>
              </a:r>
              <a:r>
                <a:rPr lang="en-US" altLang="ko-KR" sz="1200" dirty="0" smtClean="0">
                  <a:latin typeface="Times New Roman" pitchFamily="18" charset="0"/>
                  <a:cs typeface="Times New Roman" pitchFamily="18" charset="0"/>
                </a:rPr>
                <a:t> Yes </a:t>
              </a:r>
              <a:r>
                <a:rPr lang="ko-KR" altLang="en-US" sz="1200" dirty="0" smtClean="0">
                  <a:latin typeface="Times New Roman" pitchFamily="18" charset="0"/>
                  <a:cs typeface="Times New Roman" pitchFamily="18" charset="0"/>
                  <a:sym typeface="Wingdings" panose="05000000000000000000" pitchFamily="2" charset="2"/>
                </a:rPr>
                <a:t> </a:t>
              </a:r>
              <a:r>
                <a:rPr lang="en-US" altLang="ko-KR" sz="1200" dirty="0" smtClean="0">
                  <a:latin typeface="Times New Roman" pitchFamily="18" charset="0"/>
                  <a:cs typeface="Times New Roman" pitchFamily="18" charset="0"/>
                  <a:sym typeface="Wingdings" panose="05000000000000000000" pitchFamily="2" charset="2"/>
                </a:rPr>
                <a:t>2.1</a:t>
              </a:r>
              <a:endParaRPr lang="en-US" altLang="ko-KR" sz="1200" dirty="0" smtClean="0">
                <a:latin typeface="Times New Roman" pitchFamily="18" charset="0"/>
                <a:cs typeface="Times New Roman" pitchFamily="18" charset="0"/>
              </a:endParaRPr>
            </a:p>
          </p:txBody>
        </p:sp>
        <p:grpSp>
          <p:nvGrpSpPr>
            <p:cNvPr id="9232" name="Group 322"/>
            <p:cNvGrpSpPr>
              <a:grpSpLocks/>
            </p:cNvGrpSpPr>
            <p:nvPr/>
          </p:nvGrpSpPr>
          <p:grpSpPr bwMode="auto">
            <a:xfrm>
              <a:off x="4515" y="1871"/>
              <a:ext cx="923" cy="2118"/>
              <a:chOff x="4666" y="1519"/>
              <a:chExt cx="982" cy="2029"/>
            </a:xfrm>
          </p:grpSpPr>
          <p:sp>
            <p:nvSpPr>
              <p:cNvPr id="9259" name="Rectangle 323"/>
              <p:cNvSpPr>
                <a:spLocks noChangeArrowheads="1"/>
              </p:cNvSpPr>
              <p:nvPr/>
            </p:nvSpPr>
            <p:spPr bwMode="auto">
              <a:xfrm>
                <a:off x="4666" y="3155"/>
                <a:ext cx="351" cy="84"/>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16.414 pt.</a:t>
                </a:r>
                <a:endParaRPr lang="ko-KR" altLang="en-US" sz="900">
                  <a:latin typeface="Times New Roman" pitchFamily="18" charset="0"/>
                  <a:cs typeface="Times New Roman" pitchFamily="18" charset="0"/>
                </a:endParaRPr>
              </a:p>
            </p:txBody>
          </p:sp>
          <p:sp>
            <p:nvSpPr>
              <p:cNvPr id="9260" name="Rectangle 324"/>
              <p:cNvSpPr>
                <a:spLocks noChangeArrowheads="1"/>
              </p:cNvSpPr>
              <p:nvPr/>
            </p:nvSpPr>
            <p:spPr bwMode="auto">
              <a:xfrm>
                <a:off x="4728" y="2577"/>
                <a:ext cx="289" cy="84"/>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64.38 pt.</a:t>
                </a:r>
                <a:endParaRPr lang="ko-KR" altLang="en-US" sz="900">
                  <a:latin typeface="Times New Roman" pitchFamily="18" charset="0"/>
                  <a:cs typeface="Times New Roman" pitchFamily="18" charset="0"/>
                </a:endParaRPr>
              </a:p>
            </p:txBody>
          </p:sp>
          <p:sp>
            <p:nvSpPr>
              <p:cNvPr id="9261" name="Rectangle 325"/>
              <p:cNvSpPr>
                <a:spLocks noChangeArrowheads="1"/>
              </p:cNvSpPr>
              <p:nvPr/>
            </p:nvSpPr>
            <p:spPr bwMode="auto">
              <a:xfrm>
                <a:off x="4735" y="2203"/>
                <a:ext cx="282" cy="84"/>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78.6</a:t>
                </a:r>
                <a:r>
                  <a:rPr lang="en-US" altLang="en-US" sz="900">
                    <a:latin typeface="Times New Roman" pitchFamily="18" charset="0"/>
                    <a:cs typeface="Times New Roman" pitchFamily="18" charset="0"/>
                  </a:rPr>
                  <a:t>2 pt.</a:t>
                </a:r>
                <a:endParaRPr lang="ko-KR" altLang="en-US" sz="900">
                  <a:latin typeface="Times New Roman" pitchFamily="18" charset="0"/>
                  <a:cs typeface="Times New Roman" pitchFamily="18" charset="0"/>
                </a:endParaRPr>
              </a:p>
            </p:txBody>
          </p:sp>
          <p:sp>
            <p:nvSpPr>
              <p:cNvPr id="9262" name="Rectangle 326"/>
              <p:cNvSpPr>
                <a:spLocks noChangeArrowheads="1"/>
              </p:cNvSpPr>
              <p:nvPr/>
            </p:nvSpPr>
            <p:spPr bwMode="auto">
              <a:xfrm>
                <a:off x="4743" y="3326"/>
                <a:ext cx="286" cy="84"/>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9.091 pt.</a:t>
                </a:r>
                <a:endParaRPr lang="ko-KR" altLang="en-US" sz="900">
                  <a:latin typeface="Times New Roman" pitchFamily="18" charset="0"/>
                  <a:cs typeface="Times New Roman" pitchFamily="18" charset="0"/>
                </a:endParaRPr>
              </a:p>
            </p:txBody>
          </p:sp>
          <p:sp>
            <p:nvSpPr>
              <p:cNvPr id="9263" name="Rectangle 327"/>
              <p:cNvSpPr>
                <a:spLocks noChangeArrowheads="1"/>
              </p:cNvSpPr>
              <p:nvPr/>
            </p:nvSpPr>
            <p:spPr bwMode="auto">
              <a:xfrm>
                <a:off x="4986" y="1748"/>
                <a:ext cx="556" cy="1800"/>
              </a:xfrm>
              <a:prstGeom prst="rect">
                <a:avLst/>
              </a:prstGeom>
              <a:noFill/>
              <a:ln w="15875" algn="ctr">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9264" name="Line 328"/>
              <p:cNvSpPr>
                <a:spLocks noChangeShapeType="1"/>
              </p:cNvSpPr>
              <p:nvPr/>
            </p:nvSpPr>
            <p:spPr bwMode="auto">
              <a:xfrm>
                <a:off x="4986" y="2624"/>
                <a:ext cx="556" cy="1"/>
              </a:xfrm>
              <a:prstGeom prst="line">
                <a:avLst/>
              </a:prstGeom>
              <a:noFill/>
              <a:ln w="9525">
                <a:solidFill>
                  <a:srgbClr val="A50021"/>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65" name="Line 329"/>
              <p:cNvSpPr>
                <a:spLocks noChangeShapeType="1"/>
              </p:cNvSpPr>
              <p:nvPr/>
            </p:nvSpPr>
            <p:spPr bwMode="auto">
              <a:xfrm>
                <a:off x="4986" y="3195"/>
                <a:ext cx="556" cy="1"/>
              </a:xfrm>
              <a:prstGeom prst="line">
                <a:avLst/>
              </a:prstGeom>
              <a:noFill/>
              <a:ln w="9525">
                <a:solidFill>
                  <a:srgbClr val="A50021"/>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66" name="AutoShape 330"/>
              <p:cNvSpPr>
                <a:spLocks noChangeArrowheads="1"/>
              </p:cNvSpPr>
              <p:nvPr/>
            </p:nvSpPr>
            <p:spPr bwMode="auto">
              <a:xfrm>
                <a:off x="4986" y="1789"/>
                <a:ext cx="556" cy="156"/>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AAA</a:t>
                </a:r>
              </a:p>
            </p:txBody>
          </p:sp>
          <p:sp>
            <p:nvSpPr>
              <p:cNvPr id="9267" name="Line 331"/>
              <p:cNvSpPr>
                <a:spLocks noChangeShapeType="1"/>
              </p:cNvSpPr>
              <p:nvPr/>
            </p:nvSpPr>
            <p:spPr bwMode="auto">
              <a:xfrm>
                <a:off x="4986" y="3363"/>
                <a:ext cx="556" cy="1"/>
              </a:xfrm>
              <a:prstGeom prst="line">
                <a:avLst/>
              </a:prstGeom>
              <a:noFill/>
              <a:ln w="9525">
                <a:solidFill>
                  <a:srgbClr val="A50021"/>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68" name="AutoShape 332"/>
              <p:cNvSpPr>
                <a:spLocks noChangeArrowheads="1"/>
              </p:cNvSpPr>
              <p:nvPr/>
            </p:nvSpPr>
            <p:spPr bwMode="auto">
              <a:xfrm>
                <a:off x="4986" y="2271"/>
                <a:ext cx="556" cy="312"/>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t>
                </a:r>
              </a:p>
            </p:txBody>
          </p:sp>
          <p:sp>
            <p:nvSpPr>
              <p:cNvPr id="9269" name="AutoShape 333"/>
              <p:cNvSpPr>
                <a:spLocks noChangeArrowheads="1"/>
              </p:cNvSpPr>
              <p:nvPr/>
            </p:nvSpPr>
            <p:spPr bwMode="auto">
              <a:xfrm>
                <a:off x="4986" y="3390"/>
                <a:ext cx="556" cy="13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C</a:t>
                </a:r>
              </a:p>
            </p:txBody>
          </p:sp>
          <p:sp>
            <p:nvSpPr>
              <p:cNvPr id="9270" name="Line 334"/>
              <p:cNvSpPr>
                <a:spLocks noChangeShapeType="1"/>
              </p:cNvSpPr>
              <p:nvPr/>
            </p:nvSpPr>
            <p:spPr bwMode="auto">
              <a:xfrm>
                <a:off x="4986" y="1944"/>
                <a:ext cx="556"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71" name="Rectangle 335"/>
              <p:cNvSpPr>
                <a:spLocks noChangeArrowheads="1"/>
              </p:cNvSpPr>
              <p:nvPr/>
            </p:nvSpPr>
            <p:spPr bwMode="auto">
              <a:xfrm>
                <a:off x="5000" y="3105"/>
                <a:ext cx="55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000" tIns="46800" rIns="90000" bIns="46800" anchor="ct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9272" name="Rectangle 336"/>
              <p:cNvSpPr>
                <a:spLocks noChangeArrowheads="1"/>
              </p:cNvSpPr>
              <p:nvPr/>
            </p:nvSpPr>
            <p:spPr bwMode="auto">
              <a:xfrm>
                <a:off x="4890" y="1519"/>
                <a:ext cx="758"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0000" tIns="46800" rIns="90000" bIns="46800">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hangingPunct="1">
                  <a:buClr>
                    <a:schemeClr val="tx1"/>
                  </a:buClr>
                  <a:buFont typeface="Wingdings" pitchFamily="2" charset="2"/>
                  <a:buNone/>
                </a:pPr>
                <a:r>
                  <a:rPr lang="en-GB" altLang="ko-KR">
                    <a:latin typeface="Times New Roman" pitchFamily="18" charset="0"/>
                    <a:cs typeface="Times New Roman" pitchFamily="18" charset="0"/>
                  </a:rPr>
                  <a:t>System rating </a:t>
                </a:r>
                <a:endParaRPr lang="ko-KR" altLang="en-US">
                  <a:latin typeface="Times New Roman" pitchFamily="18" charset="0"/>
                  <a:cs typeface="Times New Roman" pitchFamily="18" charset="0"/>
                </a:endParaRPr>
              </a:p>
            </p:txBody>
          </p:sp>
          <p:sp>
            <p:nvSpPr>
              <p:cNvPr id="9273" name="AutoShape 337"/>
              <p:cNvSpPr>
                <a:spLocks noChangeArrowheads="1"/>
              </p:cNvSpPr>
              <p:nvPr/>
            </p:nvSpPr>
            <p:spPr bwMode="auto">
              <a:xfrm>
                <a:off x="4986" y="1945"/>
                <a:ext cx="556" cy="156"/>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AA+</a:t>
                </a:r>
              </a:p>
            </p:txBody>
          </p:sp>
          <p:sp>
            <p:nvSpPr>
              <p:cNvPr id="9274" name="Line 338"/>
              <p:cNvSpPr>
                <a:spLocks noChangeShapeType="1"/>
              </p:cNvSpPr>
              <p:nvPr/>
            </p:nvSpPr>
            <p:spPr bwMode="auto">
              <a:xfrm>
                <a:off x="4979" y="2101"/>
                <a:ext cx="556"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75" name="AutoShape 339"/>
              <p:cNvSpPr>
                <a:spLocks noChangeArrowheads="1"/>
              </p:cNvSpPr>
              <p:nvPr/>
            </p:nvSpPr>
            <p:spPr bwMode="auto">
              <a:xfrm>
                <a:off x="4986" y="2114"/>
                <a:ext cx="556" cy="156"/>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AA</a:t>
                </a:r>
              </a:p>
            </p:txBody>
          </p:sp>
          <p:sp>
            <p:nvSpPr>
              <p:cNvPr id="9276" name="Line 340"/>
              <p:cNvSpPr>
                <a:spLocks noChangeShapeType="1"/>
              </p:cNvSpPr>
              <p:nvPr/>
            </p:nvSpPr>
            <p:spPr bwMode="auto">
              <a:xfrm>
                <a:off x="4979" y="2270"/>
                <a:ext cx="556"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77" name="AutoShape 341"/>
              <p:cNvSpPr>
                <a:spLocks noChangeArrowheads="1"/>
              </p:cNvSpPr>
              <p:nvPr/>
            </p:nvSpPr>
            <p:spPr bwMode="auto">
              <a:xfrm>
                <a:off x="4986" y="3214"/>
                <a:ext cx="556" cy="13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CC</a:t>
                </a:r>
              </a:p>
            </p:txBody>
          </p:sp>
          <p:sp>
            <p:nvSpPr>
              <p:cNvPr id="9278" name="AutoShape 342"/>
              <p:cNvSpPr>
                <a:spLocks noChangeArrowheads="1"/>
              </p:cNvSpPr>
              <p:nvPr/>
            </p:nvSpPr>
            <p:spPr bwMode="auto">
              <a:xfrm>
                <a:off x="4986" y="2931"/>
                <a:ext cx="556" cy="13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t>
                </a:r>
              </a:p>
            </p:txBody>
          </p:sp>
          <p:sp>
            <p:nvSpPr>
              <p:cNvPr id="9279" name="Line 343"/>
              <p:cNvSpPr>
                <a:spLocks noChangeShapeType="1"/>
              </p:cNvSpPr>
              <p:nvPr/>
            </p:nvSpPr>
            <p:spPr bwMode="auto">
              <a:xfrm>
                <a:off x="4979" y="2824"/>
                <a:ext cx="556"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80" name="AutoShape 344"/>
              <p:cNvSpPr>
                <a:spLocks noChangeArrowheads="1"/>
              </p:cNvSpPr>
              <p:nvPr/>
            </p:nvSpPr>
            <p:spPr bwMode="auto">
              <a:xfrm>
                <a:off x="4986" y="2624"/>
                <a:ext cx="556" cy="200"/>
              </a:xfrm>
              <a:prstGeom prst="roundRect">
                <a:avLst>
                  <a:gd name="adj" fmla="val 16667"/>
                </a:avLst>
              </a:prstGeom>
              <a:solidFill>
                <a:srgbClr val="FF0000"/>
              </a:solidFill>
              <a:ln>
                <a:noFill/>
              </a:ln>
              <a:extLs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solidFill>
                      <a:schemeClr val="bg1"/>
                    </a:solidFill>
                    <a:latin typeface="Times New Roman" pitchFamily="18" charset="0"/>
                    <a:cs typeface="Times New Roman" pitchFamily="18" charset="0"/>
                  </a:rPr>
                  <a:t>BB</a:t>
                </a:r>
              </a:p>
            </p:txBody>
          </p:sp>
          <p:sp>
            <p:nvSpPr>
              <p:cNvPr id="9281" name="Rectangle 345"/>
              <p:cNvSpPr>
                <a:spLocks noChangeArrowheads="1"/>
              </p:cNvSpPr>
              <p:nvPr/>
            </p:nvSpPr>
            <p:spPr bwMode="auto">
              <a:xfrm>
                <a:off x="4721" y="2825"/>
                <a:ext cx="296" cy="84"/>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61.38 pt.</a:t>
                </a:r>
                <a:endParaRPr lang="ko-KR" altLang="en-US" sz="900">
                  <a:latin typeface="Times New Roman" pitchFamily="18" charset="0"/>
                  <a:cs typeface="Times New Roman" pitchFamily="18" charset="0"/>
                </a:endParaRPr>
              </a:p>
            </p:txBody>
          </p:sp>
          <p:sp>
            <p:nvSpPr>
              <p:cNvPr id="9282" name="Rectangle 346"/>
              <p:cNvSpPr>
                <a:spLocks noChangeArrowheads="1"/>
              </p:cNvSpPr>
              <p:nvPr/>
            </p:nvSpPr>
            <p:spPr bwMode="auto">
              <a:xfrm>
                <a:off x="4722" y="2061"/>
                <a:ext cx="295" cy="84"/>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85.17 pt.</a:t>
                </a:r>
                <a:endParaRPr lang="ko-KR" altLang="en-US" sz="900">
                  <a:latin typeface="Times New Roman" pitchFamily="18" charset="0"/>
                  <a:cs typeface="Times New Roman" pitchFamily="18" charset="0"/>
                </a:endParaRPr>
              </a:p>
            </p:txBody>
          </p:sp>
          <p:sp>
            <p:nvSpPr>
              <p:cNvPr id="9283" name="Rectangle 347"/>
              <p:cNvSpPr>
                <a:spLocks noChangeArrowheads="1"/>
              </p:cNvSpPr>
              <p:nvPr/>
            </p:nvSpPr>
            <p:spPr bwMode="auto">
              <a:xfrm>
                <a:off x="4735" y="1903"/>
                <a:ext cx="282" cy="84"/>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91.68 pt.</a:t>
                </a:r>
                <a:endParaRPr lang="ko-KR" altLang="en-US" sz="900">
                  <a:latin typeface="Times New Roman" pitchFamily="18" charset="0"/>
                  <a:cs typeface="Times New Roman" pitchFamily="18" charset="0"/>
                </a:endParaRPr>
              </a:p>
            </p:txBody>
          </p:sp>
        </p:grpSp>
        <p:grpSp>
          <p:nvGrpSpPr>
            <p:cNvPr id="9233" name="Group 418"/>
            <p:cNvGrpSpPr>
              <a:grpSpLocks/>
            </p:cNvGrpSpPr>
            <p:nvPr/>
          </p:nvGrpSpPr>
          <p:grpSpPr bwMode="auto">
            <a:xfrm>
              <a:off x="5436" y="1871"/>
              <a:ext cx="808" cy="2118"/>
              <a:chOff x="5436" y="1871"/>
              <a:chExt cx="808" cy="2118"/>
            </a:xfrm>
          </p:grpSpPr>
          <p:sp>
            <p:nvSpPr>
              <p:cNvPr id="9241" name="Rectangle 388"/>
              <p:cNvSpPr>
                <a:spLocks noChangeArrowheads="1"/>
              </p:cNvSpPr>
              <p:nvPr/>
            </p:nvSpPr>
            <p:spPr bwMode="auto">
              <a:xfrm>
                <a:off x="5582" y="2110"/>
                <a:ext cx="524" cy="1879"/>
              </a:xfrm>
              <a:prstGeom prst="rect">
                <a:avLst/>
              </a:prstGeom>
              <a:noFill/>
              <a:ln w="15875" algn="ctr">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9242" name="Line 389"/>
              <p:cNvSpPr>
                <a:spLocks noChangeShapeType="1"/>
              </p:cNvSpPr>
              <p:nvPr/>
            </p:nvSpPr>
            <p:spPr bwMode="auto">
              <a:xfrm>
                <a:off x="5582" y="3024"/>
                <a:ext cx="524" cy="2"/>
              </a:xfrm>
              <a:prstGeom prst="line">
                <a:avLst/>
              </a:prstGeom>
              <a:noFill/>
              <a:ln w="9525">
                <a:solidFill>
                  <a:srgbClr val="A50021"/>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43" name="Line 390"/>
              <p:cNvSpPr>
                <a:spLocks noChangeShapeType="1"/>
              </p:cNvSpPr>
              <p:nvPr/>
            </p:nvSpPr>
            <p:spPr bwMode="auto">
              <a:xfrm>
                <a:off x="5582" y="3621"/>
                <a:ext cx="524" cy="1"/>
              </a:xfrm>
              <a:prstGeom prst="line">
                <a:avLst/>
              </a:prstGeom>
              <a:noFill/>
              <a:ln w="9525">
                <a:solidFill>
                  <a:srgbClr val="A50021"/>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44" name="AutoShape 391"/>
              <p:cNvSpPr>
                <a:spLocks noChangeArrowheads="1"/>
              </p:cNvSpPr>
              <p:nvPr/>
            </p:nvSpPr>
            <p:spPr bwMode="auto">
              <a:xfrm>
                <a:off x="5582" y="2153"/>
                <a:ext cx="524" cy="16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AAA</a:t>
                </a:r>
              </a:p>
            </p:txBody>
          </p:sp>
          <p:sp>
            <p:nvSpPr>
              <p:cNvPr id="9245" name="Line 392"/>
              <p:cNvSpPr>
                <a:spLocks noChangeShapeType="1"/>
              </p:cNvSpPr>
              <p:nvPr/>
            </p:nvSpPr>
            <p:spPr bwMode="auto">
              <a:xfrm>
                <a:off x="5582" y="3796"/>
                <a:ext cx="524" cy="1"/>
              </a:xfrm>
              <a:prstGeom prst="line">
                <a:avLst/>
              </a:prstGeom>
              <a:noFill/>
              <a:ln w="9525">
                <a:solidFill>
                  <a:srgbClr val="A50021"/>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46" name="AutoShape 393"/>
              <p:cNvSpPr>
                <a:spLocks noChangeArrowheads="1"/>
              </p:cNvSpPr>
              <p:nvPr/>
            </p:nvSpPr>
            <p:spPr bwMode="auto">
              <a:xfrm>
                <a:off x="5582" y="2656"/>
                <a:ext cx="524" cy="326"/>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t>
                </a:r>
              </a:p>
            </p:txBody>
          </p:sp>
          <p:sp>
            <p:nvSpPr>
              <p:cNvPr id="9247" name="AutoShape 394"/>
              <p:cNvSpPr>
                <a:spLocks noChangeArrowheads="1"/>
              </p:cNvSpPr>
              <p:nvPr/>
            </p:nvSpPr>
            <p:spPr bwMode="auto">
              <a:xfrm>
                <a:off x="5582" y="3824"/>
                <a:ext cx="524" cy="139"/>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C</a:t>
                </a:r>
              </a:p>
            </p:txBody>
          </p:sp>
          <p:sp>
            <p:nvSpPr>
              <p:cNvPr id="9248" name="Line 395"/>
              <p:cNvSpPr>
                <a:spLocks noChangeShapeType="1"/>
              </p:cNvSpPr>
              <p:nvPr/>
            </p:nvSpPr>
            <p:spPr bwMode="auto">
              <a:xfrm>
                <a:off x="5582" y="2315"/>
                <a:ext cx="524"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49" name="Rectangle 396"/>
              <p:cNvSpPr>
                <a:spLocks noChangeArrowheads="1"/>
              </p:cNvSpPr>
              <p:nvPr/>
            </p:nvSpPr>
            <p:spPr bwMode="auto">
              <a:xfrm>
                <a:off x="5596" y="3526"/>
                <a:ext cx="52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000" tIns="46800" rIns="90000" bIns="46800" anchor="ct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9250" name="Rectangle 397"/>
              <p:cNvSpPr>
                <a:spLocks noChangeArrowheads="1"/>
              </p:cNvSpPr>
              <p:nvPr/>
            </p:nvSpPr>
            <p:spPr bwMode="auto">
              <a:xfrm>
                <a:off x="5436" y="1871"/>
                <a:ext cx="808"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0000" tIns="46800" rIns="90000" bIns="46800">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hangingPunct="1">
                  <a:buClr>
                    <a:schemeClr val="tx1"/>
                  </a:buClr>
                  <a:buFont typeface="Wingdings" pitchFamily="2" charset="2"/>
                  <a:buNone/>
                </a:pPr>
                <a:r>
                  <a:rPr lang="en-US" altLang="ko-KR">
                    <a:latin typeface="Times New Roman" pitchFamily="18" charset="0"/>
                    <a:cs typeface="Times New Roman" pitchFamily="18" charset="0"/>
                  </a:rPr>
                  <a:t>Filtering rating </a:t>
                </a:r>
                <a:endParaRPr lang="ko-KR" altLang="en-US">
                  <a:latin typeface="Times New Roman" pitchFamily="18" charset="0"/>
                  <a:cs typeface="Times New Roman" pitchFamily="18" charset="0"/>
                </a:endParaRPr>
              </a:p>
            </p:txBody>
          </p:sp>
          <p:sp>
            <p:nvSpPr>
              <p:cNvPr id="9251" name="AutoShape 398"/>
              <p:cNvSpPr>
                <a:spLocks noChangeArrowheads="1"/>
              </p:cNvSpPr>
              <p:nvPr/>
            </p:nvSpPr>
            <p:spPr bwMode="auto">
              <a:xfrm>
                <a:off x="5582" y="2316"/>
                <a:ext cx="524" cy="16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AA+</a:t>
                </a:r>
              </a:p>
            </p:txBody>
          </p:sp>
          <p:sp>
            <p:nvSpPr>
              <p:cNvPr id="9252" name="Line 399"/>
              <p:cNvSpPr>
                <a:spLocks noChangeShapeType="1"/>
              </p:cNvSpPr>
              <p:nvPr/>
            </p:nvSpPr>
            <p:spPr bwMode="auto">
              <a:xfrm>
                <a:off x="5576" y="2479"/>
                <a:ext cx="523"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53" name="AutoShape 400"/>
              <p:cNvSpPr>
                <a:spLocks noChangeArrowheads="1"/>
              </p:cNvSpPr>
              <p:nvPr/>
            </p:nvSpPr>
            <p:spPr bwMode="auto">
              <a:xfrm>
                <a:off x="5582" y="2492"/>
                <a:ext cx="524" cy="16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AA</a:t>
                </a:r>
              </a:p>
            </p:txBody>
          </p:sp>
          <p:sp>
            <p:nvSpPr>
              <p:cNvPr id="9254" name="Line 401"/>
              <p:cNvSpPr>
                <a:spLocks noChangeShapeType="1"/>
              </p:cNvSpPr>
              <p:nvPr/>
            </p:nvSpPr>
            <p:spPr bwMode="auto">
              <a:xfrm>
                <a:off x="5576" y="2655"/>
                <a:ext cx="523"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55" name="AutoShape 402"/>
              <p:cNvSpPr>
                <a:spLocks noChangeArrowheads="1"/>
              </p:cNvSpPr>
              <p:nvPr/>
            </p:nvSpPr>
            <p:spPr bwMode="auto">
              <a:xfrm>
                <a:off x="5582" y="3640"/>
                <a:ext cx="524" cy="139"/>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CC</a:t>
                </a:r>
              </a:p>
            </p:txBody>
          </p:sp>
          <p:sp>
            <p:nvSpPr>
              <p:cNvPr id="9256" name="AutoShape 403"/>
              <p:cNvSpPr>
                <a:spLocks noChangeArrowheads="1"/>
              </p:cNvSpPr>
              <p:nvPr/>
            </p:nvSpPr>
            <p:spPr bwMode="auto">
              <a:xfrm>
                <a:off x="5582" y="3345"/>
                <a:ext cx="524" cy="139"/>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t>
                </a:r>
              </a:p>
            </p:txBody>
          </p:sp>
          <p:sp>
            <p:nvSpPr>
              <p:cNvPr id="9257" name="Line 404"/>
              <p:cNvSpPr>
                <a:spLocks noChangeShapeType="1"/>
              </p:cNvSpPr>
              <p:nvPr/>
            </p:nvSpPr>
            <p:spPr bwMode="auto">
              <a:xfrm>
                <a:off x="5576" y="3233"/>
                <a:ext cx="523"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9258" name="AutoShape 405"/>
              <p:cNvSpPr>
                <a:spLocks noChangeArrowheads="1"/>
              </p:cNvSpPr>
              <p:nvPr/>
            </p:nvSpPr>
            <p:spPr bwMode="auto">
              <a:xfrm>
                <a:off x="5582" y="3024"/>
                <a:ext cx="524" cy="209"/>
              </a:xfrm>
              <a:prstGeom prst="roundRect">
                <a:avLst>
                  <a:gd name="adj" fmla="val 16667"/>
                </a:avLst>
              </a:prstGeom>
              <a:solidFill>
                <a:srgbClr val="FF0000"/>
              </a:solidFill>
              <a:ln>
                <a:noFill/>
              </a:ln>
              <a:extLs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solidFill>
                      <a:schemeClr val="bg1"/>
                    </a:solidFill>
                    <a:latin typeface="Times New Roman" pitchFamily="18" charset="0"/>
                    <a:cs typeface="Times New Roman" pitchFamily="18" charset="0"/>
                  </a:rPr>
                  <a:t>BB</a:t>
                </a:r>
              </a:p>
            </p:txBody>
          </p:sp>
        </p:grpSp>
        <p:grpSp>
          <p:nvGrpSpPr>
            <p:cNvPr id="9234" name="Group 419"/>
            <p:cNvGrpSpPr>
              <a:grpSpLocks/>
            </p:cNvGrpSpPr>
            <p:nvPr/>
          </p:nvGrpSpPr>
          <p:grpSpPr bwMode="auto">
            <a:xfrm>
              <a:off x="4753" y="1258"/>
              <a:ext cx="1367" cy="1935"/>
              <a:chOff x="4753" y="1258"/>
              <a:chExt cx="1367" cy="1935"/>
            </a:xfrm>
          </p:grpSpPr>
          <p:grpSp>
            <p:nvGrpSpPr>
              <p:cNvPr id="9235" name="Group 417"/>
              <p:cNvGrpSpPr>
                <a:grpSpLocks/>
              </p:cNvGrpSpPr>
              <p:nvPr/>
            </p:nvGrpSpPr>
            <p:grpSpPr bwMode="auto">
              <a:xfrm>
                <a:off x="4753" y="1258"/>
                <a:ext cx="1367" cy="588"/>
                <a:chOff x="4753" y="1108"/>
                <a:chExt cx="1367" cy="775"/>
              </a:xfrm>
            </p:grpSpPr>
            <p:sp>
              <p:nvSpPr>
                <p:cNvPr id="9239" name="Rectangle 409"/>
                <p:cNvSpPr>
                  <a:spLocks noChangeArrowheads="1"/>
                </p:cNvSpPr>
                <p:nvPr/>
              </p:nvSpPr>
              <p:spPr bwMode="auto">
                <a:xfrm>
                  <a:off x="4753" y="1341"/>
                  <a:ext cx="1363" cy="542"/>
                </a:xfrm>
                <a:prstGeom prst="rect">
                  <a:avLst/>
                </a:prstGeom>
                <a:solidFill>
                  <a:srgbClr val="F8F8F8"/>
                </a:solidFill>
                <a:ln w="19050" algn="ctr">
                  <a:solidFill>
                    <a:srgbClr val="C0C0C0"/>
                  </a:solidFill>
                  <a:miter lim="800000"/>
                  <a:headEnd/>
                  <a:tailEnd/>
                </a:ln>
              </p:spPr>
              <p:txBody>
                <a:bodyPr wrap="none" anchor="ctr"/>
                <a:lstStyle>
                  <a:lvl1pPr marL="174625" indent="-174625" defTabSz="911225">
                    <a:tabLst>
                      <a:tab pos="1701800" algn="l"/>
                    </a:tabLst>
                    <a:defRPr kumimoji="1" sz="1200" b="1">
                      <a:solidFill>
                        <a:schemeClr val="tx2"/>
                      </a:solidFill>
                      <a:latin typeface="가는각진제목체" pitchFamily="18" charset="-127"/>
                      <a:ea typeface="가는각진제목체" pitchFamily="18" charset="-127"/>
                    </a:defRPr>
                  </a:lvl1pPr>
                  <a:lvl2pPr marL="742950" indent="-285750" defTabSz="911225">
                    <a:tabLst>
                      <a:tab pos="1701800" algn="l"/>
                    </a:tabLst>
                    <a:defRPr kumimoji="1" sz="1200" b="1">
                      <a:solidFill>
                        <a:schemeClr val="tx2"/>
                      </a:solidFill>
                      <a:latin typeface="가는각진제목체" pitchFamily="18" charset="-127"/>
                      <a:ea typeface="가는각진제목체" pitchFamily="18" charset="-127"/>
                    </a:defRPr>
                  </a:lvl2pPr>
                  <a:lvl3pPr marL="1143000" indent="-228600" defTabSz="911225">
                    <a:tabLst>
                      <a:tab pos="1701800" algn="l"/>
                    </a:tabLst>
                    <a:defRPr kumimoji="1" sz="1200" b="1">
                      <a:solidFill>
                        <a:schemeClr val="tx2"/>
                      </a:solidFill>
                      <a:latin typeface="가는각진제목체" pitchFamily="18" charset="-127"/>
                      <a:ea typeface="가는각진제목체" pitchFamily="18" charset="-127"/>
                    </a:defRPr>
                  </a:lvl3pPr>
                  <a:lvl4pPr marL="1600200" indent="-228600" defTabSz="911225">
                    <a:tabLst>
                      <a:tab pos="1701800" algn="l"/>
                    </a:tabLst>
                    <a:defRPr kumimoji="1" sz="1200" b="1">
                      <a:solidFill>
                        <a:schemeClr val="tx2"/>
                      </a:solidFill>
                      <a:latin typeface="가는각진제목체" pitchFamily="18" charset="-127"/>
                      <a:ea typeface="가는각진제목체" pitchFamily="18" charset="-127"/>
                    </a:defRPr>
                  </a:lvl4pPr>
                  <a:lvl5pPr marL="2057400" indent="-228600" defTabSz="911225">
                    <a:tabLst>
                      <a:tab pos="1701800" algn="l"/>
                    </a:tabLst>
                    <a:defRPr kumimoji="1" sz="1200" b="1">
                      <a:solidFill>
                        <a:schemeClr val="tx2"/>
                      </a:solidFill>
                      <a:latin typeface="가는각진제목체" pitchFamily="18" charset="-127"/>
                      <a:ea typeface="가는각진제목체" pitchFamily="18" charset="-127"/>
                    </a:defRPr>
                  </a:lvl5pPr>
                  <a:lvl6pPr marL="2514600" indent="-228600" defTabSz="911225"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6pPr>
                  <a:lvl7pPr marL="2971800" indent="-228600" defTabSz="911225"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7pPr>
                  <a:lvl8pPr marL="3429000" indent="-228600" defTabSz="911225"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8pPr>
                  <a:lvl9pPr marL="3886200" indent="-228600" defTabSz="911225"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spcBef>
                      <a:spcPct val="20000"/>
                    </a:spcBef>
                    <a:buClr>
                      <a:schemeClr val="tx2"/>
                    </a:buClr>
                    <a:buFont typeface="Wingdings" pitchFamily="2" charset="2"/>
                    <a:buChar char="ü"/>
                  </a:pPr>
                  <a:r>
                    <a:rPr lang="en-US" altLang="ko-KR">
                      <a:solidFill>
                        <a:srgbClr val="0D253F"/>
                      </a:solidFill>
                      <a:latin typeface="Times New Roman" pitchFamily="18" charset="0"/>
                      <a:cs typeface="Times New Roman" pitchFamily="18" charset="0"/>
                    </a:rPr>
                    <a:t>Operating profit of (-) (+) (-) </a:t>
                  </a:r>
                </a:p>
                <a:p>
                  <a:pPr algn="ctr" eaLnBrk="1" latinLnBrk="1" hangingPunct="1">
                    <a:lnSpc>
                      <a:spcPct val="110000"/>
                    </a:lnSpc>
                    <a:spcBef>
                      <a:spcPct val="20000"/>
                    </a:spcBef>
                    <a:buClr>
                      <a:schemeClr val="tx2"/>
                    </a:buClr>
                    <a:buFont typeface="Wingdings" pitchFamily="2" charset="2"/>
                    <a:buChar char="ü"/>
                  </a:pPr>
                  <a:r>
                    <a:rPr lang="en-US" altLang="ko-KR">
                      <a:solidFill>
                        <a:srgbClr val="0D253F"/>
                      </a:solidFill>
                      <a:latin typeface="Times New Roman" pitchFamily="18" charset="0"/>
                      <a:cs typeface="Times New Roman" pitchFamily="18" charset="0"/>
                    </a:rPr>
                    <a:t>recent three years </a:t>
                  </a:r>
                </a:p>
                <a:p>
                  <a:pPr algn="ctr" eaLnBrk="1" latinLnBrk="1" hangingPunct="1">
                    <a:lnSpc>
                      <a:spcPct val="110000"/>
                    </a:lnSpc>
                    <a:spcBef>
                      <a:spcPct val="20000"/>
                    </a:spcBef>
                    <a:buClr>
                      <a:schemeClr val="tx2"/>
                    </a:buClr>
                    <a:buFont typeface="Wingdings" pitchFamily="2" charset="2"/>
                    <a:buNone/>
                  </a:pPr>
                  <a:r>
                    <a:rPr lang="en-US" altLang="ko-KR">
                      <a:solidFill>
                        <a:srgbClr val="A50021"/>
                      </a:solidFill>
                      <a:latin typeface="Times New Roman" pitchFamily="18" charset="0"/>
                      <a:cs typeface="Times New Roman" pitchFamily="18" charset="0"/>
                      <a:sym typeface="Wingdings" pitchFamily="2" charset="2"/>
                    </a:rPr>
                    <a:t> Rating Maximum of</a:t>
                  </a:r>
                  <a:r>
                    <a:rPr lang="ko-KR" altLang="en-US">
                      <a:solidFill>
                        <a:srgbClr val="A50021"/>
                      </a:solidFill>
                      <a:latin typeface="Times New Roman" pitchFamily="18" charset="0"/>
                      <a:cs typeface="Times New Roman" pitchFamily="18" charset="0"/>
                      <a:sym typeface="Wingdings" pitchFamily="2" charset="2"/>
                    </a:rPr>
                    <a:t> “</a:t>
                  </a:r>
                  <a:r>
                    <a:rPr lang="en-US" altLang="ko-KR">
                      <a:solidFill>
                        <a:srgbClr val="A50021"/>
                      </a:solidFill>
                      <a:latin typeface="Times New Roman" pitchFamily="18" charset="0"/>
                      <a:cs typeface="Times New Roman" pitchFamily="18" charset="0"/>
                      <a:sym typeface="Wingdings" pitchFamily="2" charset="2"/>
                    </a:rPr>
                    <a:t>BBB-”</a:t>
                  </a:r>
                  <a:endParaRPr lang="ko-KR" altLang="en-US">
                    <a:solidFill>
                      <a:srgbClr val="A50021"/>
                    </a:solidFill>
                    <a:latin typeface="Times New Roman" pitchFamily="18" charset="0"/>
                    <a:cs typeface="Times New Roman" pitchFamily="18" charset="0"/>
                  </a:endParaRPr>
                </a:p>
              </p:txBody>
            </p:sp>
            <p:sp>
              <p:nvSpPr>
                <p:cNvPr id="9240" name="Rectangle 411"/>
                <p:cNvSpPr>
                  <a:spLocks noChangeArrowheads="1"/>
                </p:cNvSpPr>
                <p:nvPr/>
              </p:nvSpPr>
              <p:spPr bwMode="auto">
                <a:xfrm>
                  <a:off x="4755" y="1108"/>
                  <a:ext cx="1365" cy="202"/>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US" altLang="ko-KR" sz="1300">
                      <a:solidFill>
                        <a:srgbClr val="000000"/>
                      </a:solidFill>
                      <a:latin typeface="Times New Roman" pitchFamily="18" charset="0"/>
                      <a:cs typeface="Times New Roman" pitchFamily="18" charset="0"/>
                    </a:rPr>
                    <a:t>Filtering criteria</a:t>
                  </a:r>
                  <a:endParaRPr lang="ko-KR" altLang="en-US" sz="1300">
                    <a:solidFill>
                      <a:srgbClr val="000000"/>
                    </a:solidFill>
                    <a:latin typeface="Times New Roman" pitchFamily="18" charset="0"/>
                    <a:cs typeface="Times New Roman" pitchFamily="18" charset="0"/>
                  </a:endParaRPr>
                </a:p>
              </p:txBody>
            </p:sp>
          </p:grpSp>
          <p:cxnSp>
            <p:nvCxnSpPr>
              <p:cNvPr id="9236" name="AutoShape 414"/>
              <p:cNvCxnSpPr>
                <a:cxnSpLocks noChangeShapeType="1"/>
                <a:stCxn id="9280" idx="3"/>
                <a:endCxn id="9258" idx="1"/>
              </p:cNvCxnSpPr>
              <p:nvPr/>
            </p:nvCxnSpPr>
            <p:spPr bwMode="auto">
              <a:xfrm>
                <a:off x="5344" y="3129"/>
                <a:ext cx="238" cy="0"/>
              </a:xfrm>
              <a:prstGeom prst="straightConnector1">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cxnSp>
          <p:sp>
            <p:nvSpPr>
              <p:cNvPr id="9237" name="Rectangle 415"/>
              <p:cNvSpPr>
                <a:spLocks noChangeArrowheads="1"/>
              </p:cNvSpPr>
              <p:nvPr/>
            </p:nvSpPr>
            <p:spPr bwMode="auto">
              <a:xfrm>
                <a:off x="5348" y="3056"/>
                <a:ext cx="171"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cxnSp>
            <p:nvCxnSpPr>
              <p:cNvPr id="9238" name="AutoShape 416"/>
              <p:cNvCxnSpPr>
                <a:cxnSpLocks noChangeShapeType="1"/>
                <a:stCxn id="9239" idx="2"/>
                <a:endCxn id="9237" idx="0"/>
              </p:cNvCxnSpPr>
              <p:nvPr/>
            </p:nvCxnSpPr>
            <p:spPr bwMode="auto">
              <a:xfrm rot="5400000">
                <a:off x="4829" y="2451"/>
                <a:ext cx="1209" cy="1"/>
              </a:xfrm>
              <a:prstGeom prst="bentConnector3">
                <a:avLst>
                  <a:gd name="adj1" fmla="val 50000"/>
                </a:avLst>
              </a:prstGeom>
              <a:noFill/>
              <a:ln w="22225" cap="rnd">
                <a:solidFill>
                  <a:srgbClr val="A50021"/>
                </a:solidFill>
                <a:prstDash val="sysDot"/>
                <a:miter lim="800000"/>
                <a:headEnd/>
                <a:tailEnd type="triangle" w="med" len="med"/>
              </a:ln>
              <a:extLst>
                <a:ext uri="{909E8E84-426E-40DD-AFC4-6F175D3DCCD1}">
                  <a14:hiddenFill xmlns:a14="http://schemas.microsoft.com/office/drawing/2010/main">
                    <a:noFill/>
                  </a14:hiddenFill>
                </a:ext>
              </a:extLst>
            </p:spPr>
          </p:cxnSp>
        </p:grpSp>
      </p:grpSp>
      <p:sp>
        <p:nvSpPr>
          <p:cNvPr id="74" name="Rectangle 103"/>
          <p:cNvSpPr>
            <a:spLocks noChangeArrowheads="1"/>
          </p:cNvSpPr>
          <p:nvPr/>
        </p:nvSpPr>
        <p:spPr bwMode="auto">
          <a:xfrm>
            <a:off x="203200" y="44624"/>
            <a:ext cx="943292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1463" indent="-271463">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marL="0" indent="0" eaLnBrk="1" hangingPunct="1">
              <a:lnSpc>
                <a:spcPct val="120000"/>
              </a:lnSpc>
              <a:spcBef>
                <a:spcPct val="30000"/>
              </a:spcBef>
            </a:pPr>
            <a:r>
              <a:rPr lang="en-US" altLang="ko-KR" sz="2000" b="0" dirty="0">
                <a:solidFill>
                  <a:srgbClr val="0000FF"/>
                </a:solidFill>
                <a:latin typeface="Arial" charset="0"/>
                <a:ea typeface="굴림" pitchFamily="50" charset="-127"/>
              </a:rPr>
              <a:t> </a:t>
            </a:r>
            <a:r>
              <a:rPr lang="en-US" altLang="ko-KR" sz="2000" dirty="0">
                <a:solidFill>
                  <a:srgbClr val="333399"/>
                </a:solidFill>
                <a:latin typeface="Verdana" pitchFamily="34" charset="0"/>
                <a:ea typeface="굴림" pitchFamily="50" charset="-127"/>
              </a:rPr>
              <a:t>□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Rating Calculation Process of Quantitative </a:t>
            </a:r>
            <a:r>
              <a:rPr lang="en-US"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Rating Model </a:t>
            </a:r>
          </a:p>
        </p:txBody>
      </p:sp>
    </p:spTree>
    <p:extLst>
      <p:ext uri="{BB962C8B-B14F-4D97-AF65-F5344CB8AC3E}">
        <p14:creationId xmlns:p14="http://schemas.microsoft.com/office/powerpoint/2010/main" val="3556364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56"/>
          <p:cNvSpPr>
            <a:spLocks noChangeArrowheads="1"/>
          </p:cNvSpPr>
          <p:nvPr/>
        </p:nvSpPr>
        <p:spPr bwMode="auto">
          <a:xfrm>
            <a:off x="236538" y="1042988"/>
            <a:ext cx="9669462"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hangingPunct="1">
              <a:lnSpc>
                <a:spcPct val="120000"/>
              </a:lnSpc>
              <a:spcBef>
                <a:spcPct val="30000"/>
              </a:spcBef>
            </a:pPr>
            <a:r>
              <a:rPr lang="en-US" altLang="ko-KR" sz="1400">
                <a:latin typeface="Times New Roman" pitchFamily="18" charset="0"/>
                <a:cs typeface="Times New Roman" pitchFamily="18" charset="0"/>
              </a:rPr>
              <a:t>Process for the development of Quantitative Rating Model Based on the Company Information Source in the KED DB</a:t>
            </a:r>
            <a:endParaRPr lang="ko-KR" altLang="en-US" sz="1400">
              <a:latin typeface="Times New Roman" pitchFamily="18" charset="0"/>
              <a:cs typeface="Times New Roman" pitchFamily="18" charset="0"/>
            </a:endParaRPr>
          </a:p>
        </p:txBody>
      </p:sp>
      <p:grpSp>
        <p:nvGrpSpPr>
          <p:cNvPr id="11269" name="Group 200"/>
          <p:cNvGrpSpPr>
            <a:grpSpLocks/>
          </p:cNvGrpSpPr>
          <p:nvPr/>
        </p:nvGrpSpPr>
        <p:grpSpPr bwMode="auto">
          <a:xfrm>
            <a:off x="307975" y="1617663"/>
            <a:ext cx="9350375" cy="4797425"/>
            <a:chOff x="131" y="1019"/>
            <a:chExt cx="5890" cy="3022"/>
          </a:xfrm>
        </p:grpSpPr>
        <p:sp>
          <p:nvSpPr>
            <p:cNvPr id="11270" name="오각형 3"/>
            <p:cNvSpPr>
              <a:spLocks noChangeArrowheads="1"/>
            </p:cNvSpPr>
            <p:nvPr/>
          </p:nvSpPr>
          <p:spPr bwMode="auto">
            <a:xfrm>
              <a:off x="1174" y="1019"/>
              <a:ext cx="941" cy="501"/>
            </a:xfrm>
            <a:prstGeom prst="homePlate">
              <a:avLst>
                <a:gd name="adj" fmla="val 42965"/>
              </a:avLst>
            </a:prstGeom>
            <a:solidFill>
              <a:srgbClr val="CCECFF"/>
            </a:solidFill>
            <a:ln w="25400"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300">
                  <a:solidFill>
                    <a:srgbClr val="000000"/>
                  </a:solidFill>
                  <a:latin typeface="Times New Roman" pitchFamily="18" charset="0"/>
                  <a:cs typeface="Times New Roman" pitchFamily="18" charset="0"/>
                </a:rPr>
                <a:t>Model Design</a:t>
              </a:r>
            </a:p>
          </p:txBody>
        </p:sp>
        <p:sp>
          <p:nvSpPr>
            <p:cNvPr id="11271" name="오각형 4"/>
            <p:cNvSpPr>
              <a:spLocks noChangeArrowheads="1"/>
            </p:cNvSpPr>
            <p:nvPr/>
          </p:nvSpPr>
          <p:spPr bwMode="auto">
            <a:xfrm>
              <a:off x="2152" y="1019"/>
              <a:ext cx="941" cy="501"/>
            </a:xfrm>
            <a:prstGeom prst="homePlate">
              <a:avLst>
                <a:gd name="adj" fmla="val 42965"/>
              </a:avLst>
            </a:prstGeom>
            <a:solidFill>
              <a:srgbClr val="9BD9FF"/>
            </a:solidFill>
            <a:ln w="25400"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300">
                  <a:solidFill>
                    <a:srgbClr val="000000"/>
                  </a:solidFill>
                  <a:latin typeface="Times New Roman" pitchFamily="18" charset="0"/>
                  <a:cs typeface="Times New Roman" pitchFamily="18" charset="0"/>
                </a:rPr>
                <a:t>Risk Factor Selection</a:t>
              </a:r>
            </a:p>
          </p:txBody>
        </p:sp>
        <p:sp>
          <p:nvSpPr>
            <p:cNvPr id="11272" name="오각형 5"/>
            <p:cNvSpPr>
              <a:spLocks noChangeArrowheads="1"/>
            </p:cNvSpPr>
            <p:nvPr/>
          </p:nvSpPr>
          <p:spPr bwMode="auto">
            <a:xfrm>
              <a:off x="3130" y="1019"/>
              <a:ext cx="940" cy="501"/>
            </a:xfrm>
            <a:prstGeom prst="homePlate">
              <a:avLst>
                <a:gd name="adj" fmla="val 42919"/>
              </a:avLst>
            </a:prstGeom>
            <a:solidFill>
              <a:srgbClr val="57BFFF"/>
            </a:solidFill>
            <a:ln w="25400"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300">
                  <a:solidFill>
                    <a:srgbClr val="000000"/>
                  </a:solidFill>
                  <a:latin typeface="Times New Roman" pitchFamily="18" charset="0"/>
                  <a:cs typeface="Times New Roman" pitchFamily="18" charset="0"/>
                </a:rPr>
                <a:t>Modeling</a:t>
              </a:r>
            </a:p>
          </p:txBody>
        </p:sp>
        <p:sp>
          <p:nvSpPr>
            <p:cNvPr id="11273" name="오각형 13"/>
            <p:cNvSpPr>
              <a:spLocks noChangeArrowheads="1"/>
            </p:cNvSpPr>
            <p:nvPr/>
          </p:nvSpPr>
          <p:spPr bwMode="auto">
            <a:xfrm>
              <a:off x="4102" y="1019"/>
              <a:ext cx="941" cy="501"/>
            </a:xfrm>
            <a:prstGeom prst="homePlate">
              <a:avLst>
                <a:gd name="adj" fmla="val 42965"/>
              </a:avLst>
            </a:prstGeom>
            <a:solidFill>
              <a:srgbClr val="004E7E"/>
            </a:solidFill>
            <a:ln w="25400"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300">
                  <a:solidFill>
                    <a:srgbClr val="FFFFFF"/>
                  </a:solidFill>
                  <a:latin typeface="Times New Roman" pitchFamily="18" charset="0"/>
                  <a:cs typeface="Times New Roman" pitchFamily="18" charset="0"/>
                </a:rPr>
                <a:t>Model Combination</a:t>
              </a:r>
            </a:p>
          </p:txBody>
        </p:sp>
        <p:sp>
          <p:nvSpPr>
            <p:cNvPr id="11274" name="오각형 14"/>
            <p:cNvSpPr>
              <a:spLocks noChangeArrowheads="1"/>
            </p:cNvSpPr>
            <p:nvPr/>
          </p:nvSpPr>
          <p:spPr bwMode="auto">
            <a:xfrm>
              <a:off x="5080" y="1019"/>
              <a:ext cx="941" cy="501"/>
            </a:xfrm>
            <a:prstGeom prst="homePlate">
              <a:avLst>
                <a:gd name="adj" fmla="val 42930"/>
              </a:avLst>
            </a:prstGeom>
            <a:solidFill>
              <a:srgbClr val="002060"/>
            </a:solidFill>
            <a:ln w="25400"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300">
                  <a:solidFill>
                    <a:srgbClr val="FFFFFF"/>
                  </a:solidFill>
                  <a:latin typeface="Times New Roman" pitchFamily="18" charset="0"/>
                  <a:cs typeface="Times New Roman" pitchFamily="18" charset="0"/>
                </a:rPr>
                <a:t>Calibration &amp; Validation</a:t>
              </a:r>
            </a:p>
          </p:txBody>
        </p:sp>
        <p:sp>
          <p:nvSpPr>
            <p:cNvPr id="11275" name="직사각형 10"/>
            <p:cNvSpPr>
              <a:spLocks noChangeArrowheads="1"/>
            </p:cNvSpPr>
            <p:nvPr/>
          </p:nvSpPr>
          <p:spPr bwMode="auto">
            <a:xfrm>
              <a:off x="1181" y="2062"/>
              <a:ext cx="806"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Master Data Set (borrower) generation</a:t>
              </a:r>
              <a:endParaRPr kumimoji="0" lang="ko-KR" altLang="en-US" sz="1100">
                <a:solidFill>
                  <a:srgbClr val="000000"/>
                </a:solidFill>
                <a:latin typeface="Times New Roman" pitchFamily="18" charset="0"/>
                <a:cs typeface="Times New Roman" pitchFamily="18" charset="0"/>
              </a:endParaRPr>
            </a:p>
          </p:txBody>
        </p:sp>
        <p:sp>
          <p:nvSpPr>
            <p:cNvPr id="11276" name="직사각형 11"/>
            <p:cNvSpPr>
              <a:spLocks noChangeArrowheads="1"/>
            </p:cNvSpPr>
            <p:nvPr/>
          </p:nvSpPr>
          <p:spPr bwMode="auto">
            <a:xfrm>
              <a:off x="1181" y="2459"/>
              <a:ext cx="806" cy="322"/>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000">
                  <a:solidFill>
                    <a:srgbClr val="000000"/>
                  </a:solidFill>
                  <a:latin typeface="Times New Roman" pitchFamily="18" charset="0"/>
                  <a:cs typeface="Times New Roman" pitchFamily="18" charset="0"/>
                </a:rPr>
                <a:t>Definition of Default &amp; Performance period</a:t>
              </a:r>
              <a:endParaRPr kumimoji="0" lang="ko-KR" altLang="en-US" sz="1000">
                <a:solidFill>
                  <a:srgbClr val="000000"/>
                </a:solidFill>
                <a:latin typeface="Times New Roman" pitchFamily="18" charset="0"/>
                <a:cs typeface="Times New Roman" pitchFamily="18" charset="0"/>
              </a:endParaRPr>
            </a:p>
          </p:txBody>
        </p:sp>
        <p:sp>
          <p:nvSpPr>
            <p:cNvPr id="11277" name="직사각형 21"/>
            <p:cNvSpPr>
              <a:spLocks noChangeArrowheads="1"/>
            </p:cNvSpPr>
            <p:nvPr/>
          </p:nvSpPr>
          <p:spPr bwMode="auto">
            <a:xfrm>
              <a:off x="1182" y="2872"/>
              <a:ext cx="804"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Segmentation</a:t>
              </a:r>
            </a:p>
          </p:txBody>
        </p:sp>
        <p:sp>
          <p:nvSpPr>
            <p:cNvPr id="11278" name="직사각형 20"/>
            <p:cNvSpPr>
              <a:spLocks noChangeArrowheads="1"/>
            </p:cNvSpPr>
            <p:nvPr/>
          </p:nvSpPr>
          <p:spPr bwMode="auto">
            <a:xfrm>
              <a:off x="1182" y="3292"/>
              <a:ext cx="804"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Modeling Data Set generation</a:t>
              </a:r>
              <a:endParaRPr kumimoji="0" lang="ko-KR" altLang="en-US" sz="1100">
                <a:solidFill>
                  <a:srgbClr val="000000"/>
                </a:solidFill>
                <a:latin typeface="Times New Roman" pitchFamily="18" charset="0"/>
                <a:cs typeface="Times New Roman" pitchFamily="18" charset="0"/>
              </a:endParaRPr>
            </a:p>
          </p:txBody>
        </p:sp>
        <p:sp>
          <p:nvSpPr>
            <p:cNvPr id="11279" name="직사각형 26"/>
            <p:cNvSpPr>
              <a:spLocks noChangeArrowheads="1"/>
            </p:cNvSpPr>
            <p:nvPr/>
          </p:nvSpPr>
          <p:spPr bwMode="auto">
            <a:xfrm>
              <a:off x="1181" y="1649"/>
              <a:ext cx="806"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Model Structure</a:t>
              </a:r>
            </a:p>
          </p:txBody>
        </p:sp>
        <p:sp>
          <p:nvSpPr>
            <p:cNvPr id="11280" name="직사각형 29"/>
            <p:cNvSpPr>
              <a:spLocks noChangeArrowheads="1"/>
            </p:cNvSpPr>
            <p:nvPr/>
          </p:nvSpPr>
          <p:spPr bwMode="auto">
            <a:xfrm>
              <a:off x="2145" y="2062"/>
              <a:ext cx="805"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Simple significance analysis</a:t>
              </a:r>
              <a:endParaRPr kumimoji="0" lang="ko-KR" altLang="en-US" sz="1100">
                <a:solidFill>
                  <a:srgbClr val="000000"/>
                </a:solidFill>
                <a:latin typeface="Times New Roman" pitchFamily="18" charset="0"/>
                <a:cs typeface="Times New Roman" pitchFamily="18" charset="0"/>
              </a:endParaRPr>
            </a:p>
          </p:txBody>
        </p:sp>
        <p:sp>
          <p:nvSpPr>
            <p:cNvPr id="11281" name="직사각형 31"/>
            <p:cNvSpPr>
              <a:spLocks noChangeArrowheads="1"/>
            </p:cNvSpPr>
            <p:nvPr/>
          </p:nvSpPr>
          <p:spPr bwMode="auto">
            <a:xfrm>
              <a:off x="2145" y="2459"/>
              <a:ext cx="805" cy="322"/>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Default Frequency Line (DFL)</a:t>
              </a:r>
            </a:p>
          </p:txBody>
        </p:sp>
        <p:sp>
          <p:nvSpPr>
            <p:cNvPr id="11282" name="직사각형 33"/>
            <p:cNvSpPr>
              <a:spLocks noChangeArrowheads="1"/>
            </p:cNvSpPr>
            <p:nvPr/>
          </p:nvSpPr>
          <p:spPr bwMode="auto">
            <a:xfrm>
              <a:off x="2139" y="2872"/>
              <a:ext cx="805"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Correlation analysis</a:t>
              </a:r>
              <a:endParaRPr kumimoji="0" lang="ko-KR" altLang="en-US" sz="1100">
                <a:solidFill>
                  <a:srgbClr val="000000"/>
                </a:solidFill>
                <a:latin typeface="Times New Roman" pitchFamily="18" charset="0"/>
                <a:cs typeface="Times New Roman" pitchFamily="18" charset="0"/>
              </a:endParaRPr>
            </a:p>
          </p:txBody>
        </p:sp>
        <p:sp>
          <p:nvSpPr>
            <p:cNvPr id="11283" name="직사각형 34"/>
            <p:cNvSpPr>
              <a:spLocks noChangeArrowheads="1"/>
            </p:cNvSpPr>
            <p:nvPr/>
          </p:nvSpPr>
          <p:spPr bwMode="auto">
            <a:xfrm>
              <a:off x="2139" y="3292"/>
              <a:ext cx="805"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Select final Risk Factor candidates </a:t>
              </a:r>
              <a:endParaRPr kumimoji="0" lang="ko-KR" altLang="en-US" sz="1100">
                <a:solidFill>
                  <a:srgbClr val="000000"/>
                </a:solidFill>
                <a:latin typeface="Times New Roman" pitchFamily="18" charset="0"/>
                <a:cs typeface="Times New Roman" pitchFamily="18" charset="0"/>
              </a:endParaRPr>
            </a:p>
          </p:txBody>
        </p:sp>
        <p:sp>
          <p:nvSpPr>
            <p:cNvPr id="11284" name="직사각형 35"/>
            <p:cNvSpPr>
              <a:spLocks noChangeArrowheads="1"/>
            </p:cNvSpPr>
            <p:nvPr/>
          </p:nvSpPr>
          <p:spPr bwMode="auto">
            <a:xfrm>
              <a:off x="2145" y="1649"/>
              <a:ext cx="805"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Risk Factor generation &amp;</a:t>
              </a:r>
              <a:r>
                <a:rPr kumimoji="0" lang="ko-KR" altLang="en-US" sz="1100">
                  <a:solidFill>
                    <a:srgbClr val="000000"/>
                  </a:solidFill>
                  <a:latin typeface="Times New Roman" pitchFamily="18" charset="0"/>
                  <a:cs typeface="Times New Roman" pitchFamily="18" charset="0"/>
                </a:rPr>
                <a:t> </a:t>
              </a:r>
              <a:r>
                <a:rPr kumimoji="0" lang="en-US" altLang="ko-KR" sz="1100">
                  <a:solidFill>
                    <a:srgbClr val="000000"/>
                  </a:solidFill>
                  <a:latin typeface="Times New Roman" pitchFamily="18" charset="0"/>
                  <a:cs typeface="Times New Roman" pitchFamily="18" charset="0"/>
                </a:rPr>
                <a:t>Transformation</a:t>
              </a:r>
            </a:p>
          </p:txBody>
        </p:sp>
        <p:sp>
          <p:nvSpPr>
            <p:cNvPr id="11285" name="직사각형 36"/>
            <p:cNvSpPr>
              <a:spLocks noChangeArrowheads="1"/>
            </p:cNvSpPr>
            <p:nvPr/>
          </p:nvSpPr>
          <p:spPr bwMode="auto">
            <a:xfrm>
              <a:off x="3122" y="2062"/>
              <a:ext cx="805"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Derive Candidate Models </a:t>
              </a:r>
              <a:endParaRPr kumimoji="0" lang="ko-KR" altLang="en-US" sz="1100">
                <a:solidFill>
                  <a:srgbClr val="000000"/>
                </a:solidFill>
                <a:latin typeface="Times New Roman" pitchFamily="18" charset="0"/>
                <a:cs typeface="Times New Roman" pitchFamily="18" charset="0"/>
              </a:endParaRPr>
            </a:p>
          </p:txBody>
        </p:sp>
        <p:sp>
          <p:nvSpPr>
            <p:cNvPr id="11286" name="직사각형 37"/>
            <p:cNvSpPr>
              <a:spLocks noChangeArrowheads="1"/>
            </p:cNvSpPr>
            <p:nvPr/>
          </p:nvSpPr>
          <p:spPr bwMode="auto">
            <a:xfrm>
              <a:off x="3122" y="2459"/>
              <a:ext cx="805" cy="322"/>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Decide Final Model </a:t>
              </a:r>
              <a:endParaRPr kumimoji="0" lang="ko-KR" altLang="en-US" sz="1100">
                <a:solidFill>
                  <a:srgbClr val="000000"/>
                </a:solidFill>
                <a:latin typeface="Times New Roman" pitchFamily="18" charset="0"/>
                <a:cs typeface="Times New Roman" pitchFamily="18" charset="0"/>
              </a:endParaRPr>
            </a:p>
          </p:txBody>
        </p:sp>
        <p:sp>
          <p:nvSpPr>
            <p:cNvPr id="11287" name="직사각형 40"/>
            <p:cNvSpPr>
              <a:spLocks noChangeArrowheads="1"/>
            </p:cNvSpPr>
            <p:nvPr/>
          </p:nvSpPr>
          <p:spPr bwMode="auto">
            <a:xfrm>
              <a:off x="3122" y="1649"/>
              <a:ext cx="805"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Multivariate Modeling</a:t>
              </a:r>
            </a:p>
          </p:txBody>
        </p:sp>
        <p:sp>
          <p:nvSpPr>
            <p:cNvPr id="11288" name="직사각형 41"/>
            <p:cNvSpPr>
              <a:spLocks noChangeArrowheads="1"/>
            </p:cNvSpPr>
            <p:nvPr/>
          </p:nvSpPr>
          <p:spPr bwMode="auto">
            <a:xfrm>
              <a:off x="4092" y="2062"/>
              <a:ext cx="806"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Decide weighted combined score </a:t>
              </a:r>
              <a:endParaRPr kumimoji="0" lang="ko-KR" altLang="en-US" sz="1100">
                <a:solidFill>
                  <a:srgbClr val="000000"/>
                </a:solidFill>
                <a:latin typeface="Times New Roman" pitchFamily="18" charset="0"/>
                <a:cs typeface="Times New Roman" pitchFamily="18" charset="0"/>
              </a:endParaRPr>
            </a:p>
          </p:txBody>
        </p:sp>
        <p:sp>
          <p:nvSpPr>
            <p:cNvPr id="11289" name="직사각형 42"/>
            <p:cNvSpPr>
              <a:spLocks noChangeArrowheads="1"/>
            </p:cNvSpPr>
            <p:nvPr/>
          </p:nvSpPr>
          <p:spPr bwMode="auto">
            <a:xfrm>
              <a:off x="4092" y="2459"/>
              <a:ext cx="806" cy="322"/>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Calculate combined model score </a:t>
              </a:r>
              <a:endParaRPr kumimoji="0" lang="ko-KR" altLang="en-US" sz="1100">
                <a:solidFill>
                  <a:srgbClr val="000000"/>
                </a:solidFill>
                <a:latin typeface="Times New Roman" pitchFamily="18" charset="0"/>
                <a:cs typeface="Times New Roman" pitchFamily="18" charset="0"/>
              </a:endParaRPr>
            </a:p>
          </p:txBody>
        </p:sp>
        <p:sp>
          <p:nvSpPr>
            <p:cNvPr id="11290" name="직사각형 45"/>
            <p:cNvSpPr>
              <a:spLocks noChangeArrowheads="1"/>
            </p:cNvSpPr>
            <p:nvPr/>
          </p:nvSpPr>
          <p:spPr bwMode="auto">
            <a:xfrm>
              <a:off x="4092" y="1649"/>
              <a:ext cx="806"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Calculate scores from each sub model</a:t>
              </a:r>
              <a:endParaRPr kumimoji="0" lang="ko-KR" altLang="en-US" sz="1100">
                <a:solidFill>
                  <a:srgbClr val="000000"/>
                </a:solidFill>
                <a:latin typeface="Times New Roman" pitchFamily="18" charset="0"/>
                <a:cs typeface="Times New Roman" pitchFamily="18" charset="0"/>
              </a:endParaRPr>
            </a:p>
          </p:txBody>
        </p:sp>
        <p:sp>
          <p:nvSpPr>
            <p:cNvPr id="11291" name="직사각형 46"/>
            <p:cNvSpPr>
              <a:spLocks noChangeArrowheads="1"/>
            </p:cNvSpPr>
            <p:nvPr/>
          </p:nvSpPr>
          <p:spPr bwMode="auto">
            <a:xfrm>
              <a:off x="5081" y="2062"/>
              <a:ext cx="806"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Validation</a:t>
              </a:r>
            </a:p>
          </p:txBody>
        </p:sp>
        <p:sp>
          <p:nvSpPr>
            <p:cNvPr id="11292" name="직사각형 50"/>
            <p:cNvSpPr>
              <a:spLocks noChangeArrowheads="1"/>
            </p:cNvSpPr>
            <p:nvPr/>
          </p:nvSpPr>
          <p:spPr bwMode="auto">
            <a:xfrm>
              <a:off x="5081" y="1649"/>
              <a:ext cx="806"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Calibration</a:t>
              </a:r>
            </a:p>
          </p:txBody>
        </p:sp>
        <p:sp>
          <p:nvSpPr>
            <p:cNvPr id="11293" name="직사각형 51"/>
            <p:cNvSpPr>
              <a:spLocks noChangeArrowheads="1"/>
            </p:cNvSpPr>
            <p:nvPr/>
          </p:nvSpPr>
          <p:spPr bwMode="auto">
            <a:xfrm>
              <a:off x="1182" y="3720"/>
              <a:ext cx="804"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Training/Validation Data Partition</a:t>
              </a:r>
            </a:p>
          </p:txBody>
        </p:sp>
        <p:cxnSp>
          <p:nvCxnSpPr>
            <p:cNvPr id="11294" name="꺾인 연결선 53"/>
            <p:cNvCxnSpPr>
              <a:cxnSpLocks noChangeShapeType="1"/>
              <a:stCxn id="11279" idx="2"/>
              <a:endCxn id="11275" idx="0"/>
            </p:cNvCxnSpPr>
            <p:nvPr/>
          </p:nvCxnSpPr>
          <p:spPr bwMode="auto">
            <a:xfrm rot="5400000">
              <a:off x="1538" y="2016"/>
              <a:ext cx="92"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295" name="꺾인 연결선 55"/>
            <p:cNvCxnSpPr>
              <a:cxnSpLocks noChangeShapeType="1"/>
              <a:stCxn id="11275" idx="2"/>
              <a:endCxn id="11276" idx="0"/>
            </p:cNvCxnSpPr>
            <p:nvPr/>
          </p:nvCxnSpPr>
          <p:spPr bwMode="auto">
            <a:xfrm rot="5400000">
              <a:off x="1546" y="2421"/>
              <a:ext cx="76"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296" name="꺾인 연결선 57"/>
            <p:cNvCxnSpPr>
              <a:cxnSpLocks noChangeShapeType="1"/>
              <a:stCxn id="11276" idx="2"/>
              <a:endCxn id="11277" idx="0"/>
            </p:cNvCxnSpPr>
            <p:nvPr/>
          </p:nvCxnSpPr>
          <p:spPr bwMode="auto">
            <a:xfrm rot="5400000">
              <a:off x="1538" y="2827"/>
              <a:ext cx="91"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297" name="꺾인 연결선 59"/>
            <p:cNvCxnSpPr>
              <a:cxnSpLocks noChangeShapeType="1"/>
              <a:stCxn id="11277" idx="2"/>
              <a:endCxn id="11278" idx="0"/>
            </p:cNvCxnSpPr>
            <p:nvPr/>
          </p:nvCxnSpPr>
          <p:spPr bwMode="auto">
            <a:xfrm rot="5400000">
              <a:off x="1534" y="3243"/>
              <a:ext cx="99"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298" name="꺾인 연결선 61"/>
            <p:cNvCxnSpPr>
              <a:cxnSpLocks noChangeShapeType="1"/>
              <a:stCxn id="11278" idx="2"/>
              <a:endCxn id="11293" idx="0"/>
            </p:cNvCxnSpPr>
            <p:nvPr/>
          </p:nvCxnSpPr>
          <p:spPr bwMode="auto">
            <a:xfrm rot="5400000">
              <a:off x="1530" y="3667"/>
              <a:ext cx="107"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299" name="꺾인 연결선 64"/>
            <p:cNvCxnSpPr>
              <a:cxnSpLocks noChangeShapeType="1"/>
              <a:stCxn id="11275" idx="1"/>
              <a:endCxn id="11278" idx="1"/>
            </p:cNvCxnSpPr>
            <p:nvPr/>
          </p:nvCxnSpPr>
          <p:spPr bwMode="auto">
            <a:xfrm rot="10800000" flipH="1" flipV="1">
              <a:off x="1181" y="2223"/>
              <a:ext cx="1" cy="1229"/>
            </a:xfrm>
            <a:prstGeom prst="bentConnector3">
              <a:avLst>
                <a:gd name="adj1" fmla="val -16845991"/>
              </a:avLst>
            </a:prstGeom>
            <a:noFill/>
            <a:ln w="9525" algn="ctr">
              <a:solidFill>
                <a:srgbClr val="333333"/>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1300" name="꺾인 연결선 66"/>
            <p:cNvCxnSpPr>
              <a:cxnSpLocks noChangeShapeType="1"/>
              <a:stCxn id="11284" idx="2"/>
              <a:endCxn id="11280" idx="0"/>
            </p:cNvCxnSpPr>
            <p:nvPr/>
          </p:nvCxnSpPr>
          <p:spPr bwMode="auto">
            <a:xfrm rot="5400000">
              <a:off x="2501" y="2016"/>
              <a:ext cx="92"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01" name="꺾인 연결선 68"/>
            <p:cNvCxnSpPr>
              <a:cxnSpLocks noChangeShapeType="1"/>
              <a:stCxn id="11280" idx="2"/>
              <a:endCxn id="11281" idx="0"/>
            </p:cNvCxnSpPr>
            <p:nvPr/>
          </p:nvCxnSpPr>
          <p:spPr bwMode="auto">
            <a:xfrm rot="5400000">
              <a:off x="2509" y="2421"/>
              <a:ext cx="76"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02" name="꺾인 연결선 72"/>
            <p:cNvCxnSpPr>
              <a:cxnSpLocks noChangeShapeType="1"/>
              <a:stCxn id="11282" idx="2"/>
              <a:endCxn id="11283" idx="0"/>
            </p:cNvCxnSpPr>
            <p:nvPr/>
          </p:nvCxnSpPr>
          <p:spPr bwMode="auto">
            <a:xfrm rot="5400000">
              <a:off x="2492" y="3243"/>
              <a:ext cx="99"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03" name="꺾인 연결선 76"/>
            <p:cNvCxnSpPr>
              <a:cxnSpLocks noChangeShapeType="1"/>
              <a:stCxn id="11281" idx="2"/>
              <a:endCxn id="11282" idx="0"/>
            </p:cNvCxnSpPr>
            <p:nvPr/>
          </p:nvCxnSpPr>
          <p:spPr bwMode="auto">
            <a:xfrm rot="5400000">
              <a:off x="2499" y="2824"/>
              <a:ext cx="91" cy="5"/>
            </a:xfrm>
            <a:prstGeom prst="bentConnector3">
              <a:avLst>
                <a:gd name="adj1" fmla="val 49449"/>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04" name="꺾인 연결선 80"/>
            <p:cNvCxnSpPr>
              <a:cxnSpLocks noChangeShapeType="1"/>
              <a:stCxn id="11287" idx="2"/>
              <a:endCxn id="11285" idx="0"/>
            </p:cNvCxnSpPr>
            <p:nvPr/>
          </p:nvCxnSpPr>
          <p:spPr bwMode="auto">
            <a:xfrm rot="5400000">
              <a:off x="3479" y="2016"/>
              <a:ext cx="92"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05" name="꺾인 연결선 82"/>
            <p:cNvCxnSpPr>
              <a:cxnSpLocks noChangeShapeType="1"/>
              <a:stCxn id="11285" idx="2"/>
              <a:endCxn id="11286" idx="0"/>
            </p:cNvCxnSpPr>
            <p:nvPr/>
          </p:nvCxnSpPr>
          <p:spPr bwMode="auto">
            <a:xfrm rot="5400000">
              <a:off x="3487" y="2421"/>
              <a:ext cx="76"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06" name="꺾인 연결선 86"/>
            <p:cNvCxnSpPr>
              <a:cxnSpLocks noChangeShapeType="1"/>
              <a:stCxn id="11290" idx="2"/>
              <a:endCxn id="11288" idx="0"/>
            </p:cNvCxnSpPr>
            <p:nvPr/>
          </p:nvCxnSpPr>
          <p:spPr bwMode="auto">
            <a:xfrm rot="5400000">
              <a:off x="4449" y="2016"/>
              <a:ext cx="92"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07" name="꺾인 연결선 88"/>
            <p:cNvCxnSpPr>
              <a:cxnSpLocks noChangeShapeType="1"/>
              <a:stCxn id="11288" idx="2"/>
              <a:endCxn id="11289" idx="0"/>
            </p:cNvCxnSpPr>
            <p:nvPr/>
          </p:nvCxnSpPr>
          <p:spPr bwMode="auto">
            <a:xfrm rot="5400000">
              <a:off x="4457" y="2421"/>
              <a:ext cx="76"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08" name="꺾인 연결선 90"/>
            <p:cNvCxnSpPr>
              <a:cxnSpLocks noChangeShapeType="1"/>
              <a:stCxn id="11292" idx="2"/>
              <a:endCxn id="11291" idx="0"/>
            </p:cNvCxnSpPr>
            <p:nvPr/>
          </p:nvCxnSpPr>
          <p:spPr bwMode="auto">
            <a:xfrm rot="5400000">
              <a:off x="5438" y="2016"/>
              <a:ext cx="92" cy="0"/>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09" name="꺾인 연결선 92"/>
            <p:cNvCxnSpPr>
              <a:cxnSpLocks noChangeShapeType="1"/>
              <a:stCxn id="11286" idx="2"/>
              <a:endCxn id="11291" idx="2"/>
            </p:cNvCxnSpPr>
            <p:nvPr/>
          </p:nvCxnSpPr>
          <p:spPr bwMode="auto">
            <a:xfrm rot="5400000" flipH="1" flipV="1">
              <a:off x="4306" y="1602"/>
              <a:ext cx="398" cy="1959"/>
            </a:xfrm>
            <a:prstGeom prst="bentConnector3">
              <a:avLst>
                <a:gd name="adj1" fmla="val -36181"/>
              </a:avLst>
            </a:prstGeom>
            <a:noFill/>
            <a:ln w="9525" algn="ctr">
              <a:solidFill>
                <a:srgbClr val="333333"/>
              </a:solidFill>
              <a:round/>
              <a:headEnd type="triangle" w="med" len="med"/>
              <a:tailEnd type="triangle" w="med" len="med"/>
            </a:ln>
            <a:extLst>
              <a:ext uri="{909E8E84-426E-40DD-AFC4-6F175D3DCCD1}">
                <a14:hiddenFill xmlns:a14="http://schemas.microsoft.com/office/drawing/2010/main">
                  <a:noFill/>
                </a14:hiddenFill>
              </a:ext>
            </a:extLst>
          </p:spPr>
        </p:cxnSp>
        <p:sp>
          <p:nvSpPr>
            <p:cNvPr id="11310" name="오각형 3"/>
            <p:cNvSpPr>
              <a:spLocks noChangeArrowheads="1"/>
            </p:cNvSpPr>
            <p:nvPr/>
          </p:nvSpPr>
          <p:spPr bwMode="auto">
            <a:xfrm>
              <a:off x="131" y="1019"/>
              <a:ext cx="941" cy="501"/>
            </a:xfrm>
            <a:prstGeom prst="homePlate">
              <a:avLst>
                <a:gd name="adj" fmla="val 42965"/>
              </a:avLst>
            </a:prstGeom>
            <a:solidFill>
              <a:srgbClr val="F7FCFF"/>
            </a:solidFill>
            <a:ln w="25400" algn="ctr">
              <a:solidFill>
                <a:srgbClr val="95B3D7"/>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300">
                  <a:solidFill>
                    <a:srgbClr val="000000"/>
                  </a:solidFill>
                  <a:latin typeface="Times New Roman" pitchFamily="18" charset="0"/>
                  <a:cs typeface="Times New Roman" pitchFamily="18" charset="0"/>
                </a:rPr>
                <a:t>Data Gathering</a:t>
              </a:r>
            </a:p>
          </p:txBody>
        </p:sp>
        <p:sp>
          <p:nvSpPr>
            <p:cNvPr id="11311" name="직사각형 10"/>
            <p:cNvSpPr>
              <a:spLocks noChangeArrowheads="1"/>
            </p:cNvSpPr>
            <p:nvPr/>
          </p:nvSpPr>
          <p:spPr bwMode="auto">
            <a:xfrm>
              <a:off x="138" y="2062"/>
              <a:ext cx="806"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Data Validation</a:t>
              </a:r>
              <a:endParaRPr kumimoji="0" lang="ko-KR" altLang="en-US" sz="1100">
                <a:solidFill>
                  <a:srgbClr val="000000"/>
                </a:solidFill>
                <a:latin typeface="Times New Roman" pitchFamily="18" charset="0"/>
                <a:cs typeface="Times New Roman" pitchFamily="18" charset="0"/>
              </a:endParaRPr>
            </a:p>
          </p:txBody>
        </p:sp>
        <p:sp>
          <p:nvSpPr>
            <p:cNvPr id="11312" name="직사각형 11"/>
            <p:cNvSpPr>
              <a:spLocks noChangeArrowheads="1"/>
            </p:cNvSpPr>
            <p:nvPr/>
          </p:nvSpPr>
          <p:spPr bwMode="auto">
            <a:xfrm>
              <a:off x="138" y="2459"/>
              <a:ext cx="806" cy="322"/>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Data Cleansing</a:t>
              </a:r>
            </a:p>
          </p:txBody>
        </p:sp>
        <p:sp>
          <p:nvSpPr>
            <p:cNvPr id="11313" name="직사각형 26"/>
            <p:cNvSpPr>
              <a:spLocks noChangeArrowheads="1"/>
            </p:cNvSpPr>
            <p:nvPr/>
          </p:nvSpPr>
          <p:spPr bwMode="auto">
            <a:xfrm>
              <a:off x="138" y="1649"/>
              <a:ext cx="806" cy="321"/>
            </a:xfrm>
            <a:prstGeom prst="rect">
              <a:avLst/>
            </a:prstGeom>
            <a:solidFill>
              <a:srgbClr val="FFFFFF"/>
            </a:solidFill>
            <a:ln w="9525" algn="ctr">
              <a:solidFill>
                <a:srgbClr val="4F81BD"/>
              </a:solidFill>
              <a:miter lim="800000"/>
              <a:headEnd/>
              <a:tailEnd/>
            </a:ln>
          </p:spPr>
          <p:txBody>
            <a:bodyPr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a:r>
                <a:rPr kumimoji="0" lang="en-US" altLang="ko-KR" sz="1100">
                  <a:solidFill>
                    <a:srgbClr val="000000"/>
                  </a:solidFill>
                  <a:latin typeface="Times New Roman" pitchFamily="18" charset="0"/>
                  <a:cs typeface="Times New Roman" pitchFamily="18" charset="0"/>
                </a:rPr>
                <a:t>Data request and receipt</a:t>
              </a:r>
              <a:endParaRPr kumimoji="0" lang="ko-KR" altLang="en-US" sz="1100">
                <a:solidFill>
                  <a:srgbClr val="000000"/>
                </a:solidFill>
                <a:latin typeface="Times New Roman" pitchFamily="18" charset="0"/>
                <a:cs typeface="Times New Roman" pitchFamily="18" charset="0"/>
              </a:endParaRPr>
            </a:p>
          </p:txBody>
        </p:sp>
        <p:cxnSp>
          <p:nvCxnSpPr>
            <p:cNvPr id="11314" name="꺾인 연결선 53"/>
            <p:cNvCxnSpPr>
              <a:cxnSpLocks noChangeShapeType="1"/>
            </p:cNvCxnSpPr>
            <p:nvPr/>
          </p:nvCxnSpPr>
          <p:spPr bwMode="auto">
            <a:xfrm>
              <a:off x="541" y="1970"/>
              <a:ext cx="0" cy="92"/>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cxnSp>
          <p:nvCxnSpPr>
            <p:cNvPr id="11315" name="꺾인 연결선 55"/>
            <p:cNvCxnSpPr>
              <a:cxnSpLocks noChangeShapeType="1"/>
            </p:cNvCxnSpPr>
            <p:nvPr/>
          </p:nvCxnSpPr>
          <p:spPr bwMode="auto">
            <a:xfrm>
              <a:off x="541" y="2383"/>
              <a:ext cx="0" cy="76"/>
            </a:xfrm>
            <a:prstGeom prst="straightConnector1">
              <a:avLst/>
            </a:prstGeom>
            <a:noFill/>
            <a:ln w="9525" algn="ctr">
              <a:solidFill>
                <a:srgbClr val="333333"/>
              </a:solidFill>
              <a:round/>
              <a:headEnd/>
              <a:tailEnd type="arrow" w="med" len="med"/>
            </a:ln>
            <a:extLst>
              <a:ext uri="{909E8E84-426E-40DD-AFC4-6F175D3DCCD1}">
                <a14:hiddenFill xmlns:a14="http://schemas.microsoft.com/office/drawing/2010/main">
                  <a:noFill/>
                </a14:hiddenFill>
              </a:ext>
            </a:extLst>
          </p:spPr>
        </p:cxnSp>
      </p:grpSp>
      <p:sp>
        <p:nvSpPr>
          <p:cNvPr id="52" name="Rectangle 103"/>
          <p:cNvSpPr>
            <a:spLocks noChangeArrowheads="1"/>
          </p:cNvSpPr>
          <p:nvPr/>
        </p:nvSpPr>
        <p:spPr bwMode="auto">
          <a:xfrm>
            <a:off x="203200" y="44624"/>
            <a:ext cx="943292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1463" indent="-271463">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marL="0" indent="0" eaLnBrk="1" hangingPunct="1">
              <a:lnSpc>
                <a:spcPct val="120000"/>
              </a:lnSpc>
              <a:spcBef>
                <a:spcPct val="30000"/>
              </a:spcBef>
            </a:pPr>
            <a:r>
              <a:rPr lang="en-US" altLang="ko-KR" sz="2000" b="0" dirty="0">
                <a:solidFill>
                  <a:srgbClr val="0000FF"/>
                </a:solidFill>
                <a:latin typeface="Arial" charset="0"/>
                <a:ea typeface="굴림" pitchFamily="50" charset="-127"/>
              </a:rPr>
              <a:t> </a:t>
            </a:r>
            <a:r>
              <a:rPr lang="en-US" altLang="ko-KR" sz="2000" dirty="0">
                <a:solidFill>
                  <a:srgbClr val="333399"/>
                </a:solidFill>
                <a:latin typeface="Verdana" pitchFamily="34" charset="0"/>
                <a:ea typeface="굴림" pitchFamily="50" charset="-127"/>
              </a:rPr>
              <a:t>□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Quantitative </a:t>
            </a:r>
            <a:r>
              <a:rPr lang="en-US"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Rating Model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Development Workflow</a:t>
            </a:r>
            <a:endParaRPr lang="en-US"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34158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2"/>
          <p:cNvSpPr>
            <a:spLocks noChangeArrowheads="1"/>
          </p:cNvSpPr>
          <p:nvPr/>
        </p:nvSpPr>
        <p:spPr bwMode="auto">
          <a:xfrm>
            <a:off x="309123" y="17882"/>
            <a:ext cx="943292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1463" indent="-271463">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marL="0" indent="0" eaLnBrk="1" hangingPunct="1">
              <a:lnSpc>
                <a:spcPct val="120000"/>
              </a:lnSpc>
              <a:spcBef>
                <a:spcPct val="30000"/>
              </a:spcBef>
            </a:pPr>
            <a:r>
              <a:rPr lang="en-US" altLang="ko-KR" sz="2000" b="0" dirty="0">
                <a:solidFill>
                  <a:srgbClr val="0000FF"/>
                </a:solidFill>
                <a:latin typeface="Arial" charset="0"/>
                <a:ea typeface="굴림" pitchFamily="50" charset="-127"/>
              </a:rPr>
              <a:t> </a:t>
            </a:r>
            <a:r>
              <a:rPr lang="en-US" altLang="ko-KR" sz="2000" dirty="0">
                <a:solidFill>
                  <a:srgbClr val="333399"/>
                </a:solidFill>
                <a:latin typeface="Verdana" pitchFamily="34" charset="0"/>
                <a:ea typeface="굴림" pitchFamily="50" charset="-127"/>
              </a:rPr>
              <a:t>□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Structure </a:t>
            </a:r>
            <a:r>
              <a:rPr lang="en-US"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of </a:t>
            </a:r>
            <a:r>
              <a:rPr lang="en-GB"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Qualitative Model</a:t>
            </a:r>
          </a:p>
          <a:p>
            <a:pPr eaLnBrk="1" hangingPunct="1">
              <a:lnSpc>
                <a:spcPct val="120000"/>
              </a:lnSpc>
              <a:spcBef>
                <a:spcPct val="30000"/>
              </a:spcBef>
              <a:buFont typeface="Wingdings" pitchFamily="2" charset="2"/>
              <a:buChar char="v"/>
            </a:pPr>
            <a:endParaRPr lang="ko-KR" altLang="en-US" sz="1600" dirty="0">
              <a:latin typeface="Times New Roman" pitchFamily="18" charset="0"/>
              <a:cs typeface="Times New Roman" pitchFamily="18" charset="0"/>
            </a:endParaRPr>
          </a:p>
        </p:txBody>
      </p:sp>
      <p:sp>
        <p:nvSpPr>
          <p:cNvPr id="12292" name="Rectangle 33"/>
          <p:cNvSpPr>
            <a:spLocks noChangeArrowheads="1"/>
          </p:cNvSpPr>
          <p:nvPr/>
        </p:nvSpPr>
        <p:spPr bwMode="auto">
          <a:xfrm>
            <a:off x="224259" y="764704"/>
            <a:ext cx="9432925"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hangingPunct="1">
              <a:lnSpc>
                <a:spcPct val="120000"/>
              </a:lnSpc>
              <a:spcBef>
                <a:spcPct val="30000"/>
              </a:spcBef>
            </a:pPr>
            <a:r>
              <a:rPr lang="en-US" altLang="ko-KR" sz="1400" dirty="0">
                <a:latin typeface="Times New Roman" pitchFamily="18" charset="0"/>
                <a:cs typeface="Times New Roman" pitchFamily="18" charset="0"/>
              </a:rPr>
              <a:t>The qualitative model </a:t>
            </a:r>
            <a:r>
              <a:rPr lang="en-US" altLang="ko-KR" sz="1400" dirty="0" smtClean="0">
                <a:latin typeface="Times New Roman" pitchFamily="18" charset="0"/>
                <a:cs typeface="Times New Roman" pitchFamily="18" charset="0"/>
              </a:rPr>
              <a:t>is </a:t>
            </a:r>
            <a:r>
              <a:rPr lang="en-US" altLang="ko-KR" sz="1400" dirty="0">
                <a:latin typeface="Times New Roman" pitchFamily="18" charset="0"/>
                <a:cs typeface="Times New Roman" pitchFamily="18" charset="0"/>
              </a:rPr>
              <a:t>a non-quantitative evaluation conducted by the assessor, on idiosyncratic company risk factors and potential values such as technology and business prospects, which are difficult to evaluate in the quantitative model. Rating items include industry risk, management risk, business risk, financial risk, and future estimations (general, stress conditions) in order to assess the credit risk of the company. </a:t>
            </a:r>
            <a:endParaRPr lang="ko-KR" altLang="en-US" sz="1400" dirty="0">
              <a:latin typeface="Times New Roman" pitchFamily="18" charset="0"/>
              <a:cs typeface="Times New Roman" pitchFamily="18" charset="0"/>
            </a:endParaRPr>
          </a:p>
        </p:txBody>
      </p:sp>
      <p:grpSp>
        <p:nvGrpSpPr>
          <p:cNvPr id="12293" name="Group 71"/>
          <p:cNvGrpSpPr>
            <a:grpSpLocks/>
          </p:cNvGrpSpPr>
          <p:nvPr/>
        </p:nvGrpSpPr>
        <p:grpSpPr bwMode="auto">
          <a:xfrm>
            <a:off x="296863" y="2487613"/>
            <a:ext cx="9205912" cy="3649662"/>
            <a:chOff x="187" y="1567"/>
            <a:chExt cx="5799" cy="2299"/>
          </a:xfrm>
        </p:grpSpPr>
        <p:sp>
          <p:nvSpPr>
            <p:cNvPr id="12294" name="Rectangle 69"/>
            <p:cNvSpPr>
              <a:spLocks noChangeArrowheads="1"/>
            </p:cNvSpPr>
            <p:nvPr/>
          </p:nvSpPr>
          <p:spPr bwMode="auto">
            <a:xfrm>
              <a:off x="3688" y="1989"/>
              <a:ext cx="2202" cy="1398"/>
            </a:xfrm>
            <a:prstGeom prst="rect">
              <a:avLst/>
            </a:prstGeom>
            <a:noFill/>
            <a:ln w="12700" algn="ctr">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12295" name="Rectangle 4"/>
            <p:cNvSpPr>
              <a:spLocks noChangeArrowheads="1"/>
            </p:cNvSpPr>
            <p:nvPr/>
          </p:nvSpPr>
          <p:spPr bwMode="auto">
            <a:xfrm>
              <a:off x="187" y="1567"/>
              <a:ext cx="5799" cy="2299"/>
            </a:xfrm>
            <a:prstGeom prst="rect">
              <a:avLst/>
            </a:prstGeom>
            <a:noFill/>
            <a:ln w="3175" algn="ctr">
              <a:solidFill>
                <a:srgbClr val="C0C0C0"/>
              </a:solidFill>
              <a:miter lim="800000"/>
              <a:headEnd/>
              <a:tailEnd/>
            </a:ln>
            <a:extLst>
              <a:ext uri="{909E8E84-426E-40DD-AFC4-6F175D3DCCD1}">
                <a14:hiddenFill xmlns:a14="http://schemas.microsoft.com/office/drawing/2010/main">
                  <a:solidFill>
                    <a:srgbClr val="FFFFFF"/>
                  </a:solidFill>
                </a14:hiddenFill>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ko-KR" sz="1600">
                <a:latin typeface="Times New Roman" pitchFamily="18" charset="0"/>
                <a:cs typeface="Times New Roman" pitchFamily="18" charset="0"/>
              </a:endParaRPr>
            </a:p>
          </p:txBody>
        </p:sp>
        <p:sp>
          <p:nvSpPr>
            <p:cNvPr id="12296" name="Rectangle 17"/>
            <p:cNvSpPr>
              <a:spLocks noChangeArrowheads="1"/>
            </p:cNvSpPr>
            <p:nvPr/>
          </p:nvSpPr>
          <p:spPr bwMode="auto">
            <a:xfrm>
              <a:off x="272" y="1670"/>
              <a:ext cx="3329" cy="253"/>
            </a:xfrm>
            <a:prstGeom prst="rect">
              <a:avLst/>
            </a:prstGeom>
            <a:solidFill>
              <a:srgbClr val="F8F8F8"/>
            </a:solidFill>
            <a:ln w="3175" algn="ctr">
              <a:solidFill>
                <a:srgbClr val="C0C0C0"/>
              </a:solidFill>
              <a:miter lim="800000"/>
              <a:headEnd/>
              <a:tailEnd/>
            </a:ln>
            <a:effectLst>
              <a:outerShdw dist="35921" dir="2700000" algn="ctr" rotWithShape="0">
                <a:srgbClr val="808080"/>
              </a:outerShdw>
            </a:effec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600">
                  <a:latin typeface="Times New Roman" pitchFamily="18" charset="0"/>
                  <a:cs typeface="Times New Roman" pitchFamily="18" charset="0"/>
                </a:rPr>
                <a:t>Model Segment</a:t>
              </a:r>
            </a:p>
          </p:txBody>
        </p:sp>
        <p:sp>
          <p:nvSpPr>
            <p:cNvPr id="12297" name="Rectangle 20"/>
            <p:cNvSpPr>
              <a:spLocks noChangeArrowheads="1"/>
            </p:cNvSpPr>
            <p:nvPr/>
          </p:nvSpPr>
          <p:spPr bwMode="auto">
            <a:xfrm>
              <a:off x="3693" y="1663"/>
              <a:ext cx="2190" cy="275"/>
            </a:xfrm>
            <a:prstGeom prst="rect">
              <a:avLst/>
            </a:prstGeom>
            <a:solidFill>
              <a:srgbClr val="F8F8F8"/>
            </a:solidFill>
            <a:ln w="3175" algn="ctr">
              <a:solidFill>
                <a:srgbClr val="C0C0C0"/>
              </a:solidFill>
              <a:miter lim="800000"/>
              <a:headEnd/>
              <a:tailEnd/>
            </a:ln>
            <a:effectLst>
              <a:outerShdw dist="35921" dir="2700000" algn="ctr" rotWithShape="0">
                <a:srgbClr val="808080">
                  <a:alpha val="50000"/>
                </a:srgbClr>
              </a:outerShdw>
            </a:effec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600">
                  <a:latin typeface="Times New Roman" pitchFamily="18" charset="0"/>
                  <a:cs typeface="Times New Roman" pitchFamily="18" charset="0"/>
                </a:rPr>
                <a:t>Rating items </a:t>
              </a:r>
              <a:endParaRPr lang="ko-KR" altLang="en-US" sz="1600">
                <a:latin typeface="Times New Roman" pitchFamily="18" charset="0"/>
                <a:cs typeface="Times New Roman" pitchFamily="18" charset="0"/>
              </a:endParaRPr>
            </a:p>
          </p:txBody>
        </p:sp>
        <p:grpSp>
          <p:nvGrpSpPr>
            <p:cNvPr id="12298" name="Group 61"/>
            <p:cNvGrpSpPr>
              <a:grpSpLocks/>
            </p:cNvGrpSpPr>
            <p:nvPr/>
          </p:nvGrpSpPr>
          <p:grpSpPr bwMode="auto">
            <a:xfrm>
              <a:off x="270" y="1968"/>
              <a:ext cx="3333" cy="1431"/>
              <a:chOff x="270" y="1968"/>
              <a:chExt cx="3333" cy="1431"/>
            </a:xfrm>
          </p:grpSpPr>
          <p:sp>
            <p:nvSpPr>
              <p:cNvPr id="12305" name="Rectangle 7"/>
              <p:cNvSpPr>
                <a:spLocks noChangeArrowheads="1"/>
              </p:cNvSpPr>
              <p:nvPr/>
            </p:nvSpPr>
            <p:spPr bwMode="auto">
              <a:xfrm>
                <a:off x="270" y="1968"/>
                <a:ext cx="840" cy="325"/>
              </a:xfrm>
              <a:prstGeom prst="rect">
                <a:avLst/>
              </a:prstGeom>
              <a:solidFill>
                <a:srgbClr val="314A4D">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100">
                    <a:latin typeface="Times New Roman" pitchFamily="18" charset="0"/>
                    <a:cs typeface="Times New Roman" pitchFamily="18" charset="0"/>
                  </a:rPr>
                  <a:t>Large sized enterprise</a:t>
                </a:r>
              </a:p>
              <a:p>
                <a:pPr algn="ctr" eaLnBrk="1" latinLnBrk="1" hangingPunct="1">
                  <a:lnSpc>
                    <a:spcPct val="110000"/>
                  </a:lnSpc>
                </a:pPr>
                <a:r>
                  <a:rPr lang="en-US" altLang="ko-KR">
                    <a:latin typeface="Times New Roman" pitchFamily="18" charset="0"/>
                    <a:cs typeface="Times New Roman" pitchFamily="18" charset="0"/>
                  </a:rPr>
                  <a:t>/Audit</a:t>
                </a:r>
                <a:endParaRPr lang="ko-KR" altLang="en-US">
                  <a:latin typeface="Times New Roman" pitchFamily="18" charset="0"/>
                  <a:cs typeface="Times New Roman" pitchFamily="18" charset="0"/>
                </a:endParaRPr>
              </a:p>
            </p:txBody>
          </p:sp>
          <p:sp>
            <p:nvSpPr>
              <p:cNvPr id="12306" name="Rectangle 9"/>
              <p:cNvSpPr>
                <a:spLocks noChangeArrowheads="1"/>
              </p:cNvSpPr>
              <p:nvPr/>
            </p:nvSpPr>
            <p:spPr bwMode="auto">
              <a:xfrm>
                <a:off x="270" y="2338"/>
                <a:ext cx="840" cy="326"/>
              </a:xfrm>
              <a:prstGeom prst="rect">
                <a:avLst/>
              </a:prstGeom>
              <a:solidFill>
                <a:srgbClr val="314A4D">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100">
                    <a:latin typeface="Times New Roman" pitchFamily="18" charset="0"/>
                    <a:cs typeface="Times New Roman" pitchFamily="18" charset="0"/>
                  </a:rPr>
                  <a:t>UnAudit</a:t>
                </a:r>
                <a:endParaRPr lang="ko-KR" altLang="en-US" sz="1100">
                  <a:latin typeface="Times New Roman" pitchFamily="18" charset="0"/>
                  <a:cs typeface="Times New Roman" pitchFamily="18" charset="0"/>
                </a:endParaRPr>
              </a:p>
            </p:txBody>
          </p:sp>
          <p:sp>
            <p:nvSpPr>
              <p:cNvPr id="12307" name="Rectangle 10"/>
              <p:cNvSpPr>
                <a:spLocks noChangeArrowheads="1"/>
              </p:cNvSpPr>
              <p:nvPr/>
            </p:nvSpPr>
            <p:spPr bwMode="auto">
              <a:xfrm>
                <a:off x="270" y="2704"/>
                <a:ext cx="840" cy="325"/>
              </a:xfrm>
              <a:prstGeom prst="rect">
                <a:avLst/>
              </a:prstGeom>
              <a:solidFill>
                <a:srgbClr val="314A4D">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100">
                    <a:latin typeface="Times New Roman" pitchFamily="18" charset="0"/>
                    <a:cs typeface="Times New Roman" pitchFamily="18" charset="0"/>
                  </a:rPr>
                  <a:t>Small sized enterprise</a:t>
                </a:r>
                <a:endParaRPr lang="ko-KR" altLang="en-US" sz="1100">
                  <a:latin typeface="Times New Roman" pitchFamily="18" charset="0"/>
                  <a:cs typeface="Times New Roman" pitchFamily="18" charset="0"/>
                </a:endParaRPr>
              </a:p>
            </p:txBody>
          </p:sp>
          <p:sp>
            <p:nvSpPr>
              <p:cNvPr id="12308" name="Rectangle 11"/>
              <p:cNvSpPr>
                <a:spLocks noChangeArrowheads="1"/>
              </p:cNvSpPr>
              <p:nvPr/>
            </p:nvSpPr>
            <p:spPr bwMode="auto">
              <a:xfrm>
                <a:off x="270" y="3062"/>
                <a:ext cx="840" cy="325"/>
              </a:xfrm>
              <a:prstGeom prst="rect">
                <a:avLst/>
              </a:prstGeom>
              <a:solidFill>
                <a:srgbClr val="314A4D">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1400">
                    <a:latin typeface="Times New Roman" pitchFamily="18" charset="0"/>
                    <a:cs typeface="Times New Roman" pitchFamily="18" charset="0"/>
                  </a:rPr>
                  <a:t>SOHO</a:t>
                </a:r>
              </a:p>
            </p:txBody>
          </p:sp>
          <p:sp>
            <p:nvSpPr>
              <p:cNvPr id="12309" name="Rectangle 36"/>
              <p:cNvSpPr>
                <a:spLocks noChangeArrowheads="1"/>
              </p:cNvSpPr>
              <p:nvPr/>
            </p:nvSpPr>
            <p:spPr bwMode="auto">
              <a:xfrm>
                <a:off x="1160" y="1968"/>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800">
                    <a:latin typeface="Times New Roman" pitchFamily="18" charset="0"/>
                    <a:cs typeface="Times New Roman" pitchFamily="18" charset="0"/>
                  </a:rPr>
                  <a:t>Manufacturing</a:t>
                </a:r>
                <a:endParaRPr lang="ko-KR" altLang="en-US" sz="800">
                  <a:latin typeface="Times New Roman" pitchFamily="18" charset="0"/>
                  <a:cs typeface="Times New Roman" pitchFamily="18" charset="0"/>
                </a:endParaRPr>
              </a:p>
            </p:txBody>
          </p:sp>
          <p:sp>
            <p:nvSpPr>
              <p:cNvPr id="12310" name="Rectangle 38"/>
              <p:cNvSpPr>
                <a:spLocks noChangeArrowheads="1"/>
              </p:cNvSpPr>
              <p:nvPr/>
            </p:nvSpPr>
            <p:spPr bwMode="auto">
              <a:xfrm>
                <a:off x="1160" y="2338"/>
                <a:ext cx="470" cy="326"/>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GB" altLang="ko-KR" sz="800">
                    <a:latin typeface="Times New Roman" pitchFamily="18" charset="0"/>
                    <a:cs typeface="Times New Roman" pitchFamily="18" charset="0"/>
                  </a:rPr>
                  <a:t>Manufacturing</a:t>
                </a:r>
                <a:endParaRPr lang="ko-KR" altLang="en-US" sz="800">
                  <a:latin typeface="Times New Roman" pitchFamily="18" charset="0"/>
                  <a:cs typeface="Times New Roman" pitchFamily="18" charset="0"/>
                </a:endParaRPr>
              </a:p>
            </p:txBody>
          </p:sp>
          <p:sp>
            <p:nvSpPr>
              <p:cNvPr id="12311" name="Rectangle 39"/>
              <p:cNvSpPr>
                <a:spLocks noChangeArrowheads="1"/>
              </p:cNvSpPr>
              <p:nvPr/>
            </p:nvSpPr>
            <p:spPr bwMode="auto">
              <a:xfrm>
                <a:off x="1160" y="2704"/>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buFont typeface="Wingdings" pitchFamily="2" charset="2"/>
                  <a:buNone/>
                </a:pPr>
                <a:r>
                  <a:rPr lang="en-GB" altLang="ko-KR" sz="800">
                    <a:latin typeface="Times New Roman" pitchFamily="18" charset="0"/>
                    <a:cs typeface="Times New Roman" pitchFamily="18" charset="0"/>
                  </a:rPr>
                  <a:t>Manufacturing</a:t>
                </a:r>
                <a:endParaRPr lang="ko-KR" altLang="en-US" sz="800">
                  <a:latin typeface="Times New Roman" pitchFamily="18" charset="0"/>
                  <a:cs typeface="Times New Roman" pitchFamily="18" charset="0"/>
                </a:endParaRPr>
              </a:p>
              <a:p>
                <a:pPr algn="ctr" eaLnBrk="1" latinLnBrk="1" hangingPunct="1">
                  <a:lnSpc>
                    <a:spcPct val="110000"/>
                  </a:lnSpc>
                </a:pPr>
                <a:endParaRPr lang="ko-KR" altLang="en-US" sz="800">
                  <a:latin typeface="Times New Roman" pitchFamily="18" charset="0"/>
                  <a:cs typeface="Times New Roman" pitchFamily="18" charset="0"/>
                </a:endParaRPr>
              </a:p>
            </p:txBody>
          </p:sp>
          <p:sp>
            <p:nvSpPr>
              <p:cNvPr id="12312" name="Rectangle 40"/>
              <p:cNvSpPr>
                <a:spLocks noChangeArrowheads="1"/>
              </p:cNvSpPr>
              <p:nvPr/>
            </p:nvSpPr>
            <p:spPr bwMode="auto">
              <a:xfrm>
                <a:off x="1160" y="3074"/>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buFont typeface="Wingdings" pitchFamily="2" charset="2"/>
                  <a:buNone/>
                </a:pPr>
                <a:r>
                  <a:rPr lang="en-GB" altLang="ko-KR" sz="800">
                    <a:latin typeface="Times New Roman" pitchFamily="18" charset="0"/>
                    <a:cs typeface="Times New Roman" pitchFamily="18" charset="0"/>
                  </a:rPr>
                  <a:t>Manufacturing</a:t>
                </a:r>
                <a:endParaRPr lang="ko-KR" altLang="en-US" sz="800">
                  <a:latin typeface="Times New Roman" pitchFamily="18" charset="0"/>
                  <a:cs typeface="Times New Roman" pitchFamily="18" charset="0"/>
                </a:endParaRPr>
              </a:p>
              <a:p>
                <a:pPr algn="ctr" eaLnBrk="1" latinLnBrk="1" hangingPunct="1">
                  <a:lnSpc>
                    <a:spcPct val="110000"/>
                  </a:lnSpc>
                </a:pPr>
                <a:endParaRPr lang="ko-KR" altLang="en-US" sz="800">
                  <a:latin typeface="Times New Roman" pitchFamily="18" charset="0"/>
                  <a:cs typeface="Times New Roman" pitchFamily="18" charset="0"/>
                </a:endParaRPr>
              </a:p>
            </p:txBody>
          </p:sp>
          <p:sp>
            <p:nvSpPr>
              <p:cNvPr id="12313" name="Rectangle 41"/>
              <p:cNvSpPr>
                <a:spLocks noChangeArrowheads="1"/>
              </p:cNvSpPr>
              <p:nvPr/>
            </p:nvSpPr>
            <p:spPr bwMode="auto">
              <a:xfrm>
                <a:off x="1654" y="1968"/>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p>
              <a:p>
                <a:pPr algn="ctr" eaLnBrk="1" latinLnBrk="1" hangingPunct="1">
                  <a:lnSpc>
                    <a:spcPct val="110000"/>
                  </a:lnSpc>
                </a:pPr>
                <a:r>
                  <a:rPr lang="en-US" altLang="ko-KR" sz="900">
                    <a:latin typeface="Times New Roman" pitchFamily="18" charset="0"/>
                    <a:cs typeface="Times New Roman" pitchFamily="18" charset="0"/>
                  </a:rPr>
                  <a:t>(General)</a:t>
                </a:r>
              </a:p>
            </p:txBody>
          </p:sp>
          <p:sp>
            <p:nvSpPr>
              <p:cNvPr id="12314" name="Rectangle 43"/>
              <p:cNvSpPr>
                <a:spLocks noChangeArrowheads="1"/>
              </p:cNvSpPr>
              <p:nvPr/>
            </p:nvSpPr>
            <p:spPr bwMode="auto">
              <a:xfrm>
                <a:off x="1654" y="2338"/>
                <a:ext cx="470" cy="326"/>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(General)</a:t>
                </a:r>
              </a:p>
            </p:txBody>
          </p:sp>
          <p:sp>
            <p:nvSpPr>
              <p:cNvPr id="12315" name="Rectangle 44"/>
              <p:cNvSpPr>
                <a:spLocks noChangeArrowheads="1"/>
              </p:cNvSpPr>
              <p:nvPr/>
            </p:nvSpPr>
            <p:spPr bwMode="auto">
              <a:xfrm>
                <a:off x="1654" y="2704"/>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(General)</a:t>
                </a:r>
              </a:p>
            </p:txBody>
          </p:sp>
          <p:sp>
            <p:nvSpPr>
              <p:cNvPr id="12316" name="Rectangle 45"/>
              <p:cNvSpPr>
                <a:spLocks noChangeArrowheads="1"/>
              </p:cNvSpPr>
              <p:nvPr/>
            </p:nvSpPr>
            <p:spPr bwMode="auto">
              <a:xfrm>
                <a:off x="1654" y="3062"/>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(General)</a:t>
                </a:r>
              </a:p>
            </p:txBody>
          </p:sp>
          <p:sp>
            <p:nvSpPr>
              <p:cNvPr id="12317" name="Rectangle 46"/>
              <p:cNvSpPr>
                <a:spLocks noChangeArrowheads="1"/>
              </p:cNvSpPr>
              <p:nvPr/>
            </p:nvSpPr>
            <p:spPr bwMode="auto">
              <a:xfrm>
                <a:off x="2147" y="1968"/>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(Housing)</a:t>
                </a:r>
              </a:p>
            </p:txBody>
          </p:sp>
          <p:sp>
            <p:nvSpPr>
              <p:cNvPr id="12318" name="Rectangle 48"/>
              <p:cNvSpPr>
                <a:spLocks noChangeArrowheads="1"/>
              </p:cNvSpPr>
              <p:nvPr/>
            </p:nvSpPr>
            <p:spPr bwMode="auto">
              <a:xfrm>
                <a:off x="2147" y="2338"/>
                <a:ext cx="470" cy="326"/>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(Housing)</a:t>
                </a:r>
              </a:p>
            </p:txBody>
          </p:sp>
          <p:sp>
            <p:nvSpPr>
              <p:cNvPr id="12319" name="Rectangle 49"/>
              <p:cNvSpPr>
                <a:spLocks noChangeArrowheads="1"/>
              </p:cNvSpPr>
              <p:nvPr/>
            </p:nvSpPr>
            <p:spPr bwMode="auto">
              <a:xfrm>
                <a:off x="2147" y="2704"/>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(Housing)</a:t>
                </a:r>
              </a:p>
            </p:txBody>
          </p:sp>
          <p:sp>
            <p:nvSpPr>
              <p:cNvPr id="12320" name="Rectangle 50"/>
              <p:cNvSpPr>
                <a:spLocks noChangeArrowheads="1"/>
              </p:cNvSpPr>
              <p:nvPr/>
            </p:nvSpPr>
            <p:spPr bwMode="auto">
              <a:xfrm>
                <a:off x="2147" y="3062"/>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p>
              <a:p>
                <a:pPr algn="ctr" eaLnBrk="1" latinLnBrk="1" hangingPunct="1">
                  <a:lnSpc>
                    <a:spcPct val="110000"/>
                  </a:lnSpc>
                </a:pPr>
                <a:r>
                  <a:rPr lang="en-US" altLang="ko-KR" sz="900">
                    <a:latin typeface="Times New Roman" pitchFamily="18" charset="0"/>
                    <a:cs typeface="Times New Roman" pitchFamily="18" charset="0"/>
                  </a:rPr>
                  <a:t>(Housing)</a:t>
                </a:r>
              </a:p>
            </p:txBody>
          </p:sp>
          <p:sp>
            <p:nvSpPr>
              <p:cNvPr id="12321" name="Rectangle 51"/>
              <p:cNvSpPr>
                <a:spLocks noChangeArrowheads="1"/>
              </p:cNvSpPr>
              <p:nvPr/>
            </p:nvSpPr>
            <p:spPr bwMode="auto">
              <a:xfrm>
                <a:off x="2633" y="1968"/>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(Specialized)</a:t>
                </a:r>
              </a:p>
            </p:txBody>
          </p:sp>
          <p:sp>
            <p:nvSpPr>
              <p:cNvPr id="12322" name="Rectangle 53"/>
              <p:cNvSpPr>
                <a:spLocks noChangeArrowheads="1"/>
              </p:cNvSpPr>
              <p:nvPr/>
            </p:nvSpPr>
            <p:spPr bwMode="auto">
              <a:xfrm>
                <a:off x="2633" y="2338"/>
                <a:ext cx="470" cy="326"/>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(Specialized)</a:t>
                </a:r>
              </a:p>
            </p:txBody>
          </p:sp>
          <p:sp>
            <p:nvSpPr>
              <p:cNvPr id="12323" name="Rectangle 54"/>
              <p:cNvSpPr>
                <a:spLocks noChangeArrowheads="1"/>
              </p:cNvSpPr>
              <p:nvPr/>
            </p:nvSpPr>
            <p:spPr bwMode="auto">
              <a:xfrm>
                <a:off x="2633" y="2704"/>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(Specialized)</a:t>
                </a:r>
              </a:p>
            </p:txBody>
          </p:sp>
          <p:sp>
            <p:nvSpPr>
              <p:cNvPr id="12324" name="Rectangle 55"/>
              <p:cNvSpPr>
                <a:spLocks noChangeArrowheads="1"/>
              </p:cNvSpPr>
              <p:nvPr/>
            </p:nvSpPr>
            <p:spPr bwMode="auto">
              <a:xfrm>
                <a:off x="2633" y="3062"/>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sz="900">
                    <a:latin typeface="Times New Roman" pitchFamily="18" charset="0"/>
                    <a:cs typeface="Times New Roman" pitchFamily="18" charset="0"/>
                  </a:rPr>
                  <a:t>Construction</a:t>
                </a:r>
                <a:endParaRPr lang="ko-KR" altLang="en-US" sz="900">
                  <a:latin typeface="Times New Roman" pitchFamily="18" charset="0"/>
                  <a:cs typeface="Times New Roman" pitchFamily="18" charset="0"/>
                </a:endParaRPr>
              </a:p>
              <a:p>
                <a:pPr algn="ctr" eaLnBrk="1" latinLnBrk="1" hangingPunct="1">
                  <a:lnSpc>
                    <a:spcPct val="110000"/>
                  </a:lnSpc>
                </a:pPr>
                <a:r>
                  <a:rPr lang="en-US" altLang="ko-KR" sz="900">
                    <a:latin typeface="Times New Roman" pitchFamily="18" charset="0"/>
                    <a:cs typeface="Times New Roman" pitchFamily="18" charset="0"/>
                  </a:rPr>
                  <a:t>(Specialized)</a:t>
                </a:r>
              </a:p>
            </p:txBody>
          </p:sp>
          <p:sp>
            <p:nvSpPr>
              <p:cNvPr id="12325" name="Rectangle 56"/>
              <p:cNvSpPr>
                <a:spLocks noChangeArrowheads="1"/>
              </p:cNvSpPr>
              <p:nvPr/>
            </p:nvSpPr>
            <p:spPr bwMode="auto">
              <a:xfrm>
                <a:off x="3133" y="1968"/>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a:latin typeface="Times New Roman" pitchFamily="18" charset="0"/>
                    <a:cs typeface="Times New Roman" pitchFamily="18" charset="0"/>
                  </a:rPr>
                  <a:t>Other</a:t>
                </a:r>
                <a:endParaRPr lang="ko-KR" altLang="en-US">
                  <a:latin typeface="Times New Roman" pitchFamily="18" charset="0"/>
                  <a:cs typeface="Times New Roman" pitchFamily="18" charset="0"/>
                </a:endParaRPr>
              </a:p>
            </p:txBody>
          </p:sp>
          <p:sp>
            <p:nvSpPr>
              <p:cNvPr id="12326" name="Rectangle 58"/>
              <p:cNvSpPr>
                <a:spLocks noChangeArrowheads="1"/>
              </p:cNvSpPr>
              <p:nvPr/>
            </p:nvSpPr>
            <p:spPr bwMode="auto">
              <a:xfrm>
                <a:off x="3133" y="2338"/>
                <a:ext cx="470" cy="326"/>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a:latin typeface="Times New Roman" pitchFamily="18" charset="0"/>
                    <a:cs typeface="Times New Roman" pitchFamily="18" charset="0"/>
                  </a:rPr>
                  <a:t>Other</a:t>
                </a:r>
                <a:endParaRPr lang="ko-KR" altLang="en-US">
                  <a:latin typeface="Times New Roman" pitchFamily="18" charset="0"/>
                  <a:cs typeface="Times New Roman" pitchFamily="18" charset="0"/>
                </a:endParaRPr>
              </a:p>
            </p:txBody>
          </p:sp>
          <p:sp>
            <p:nvSpPr>
              <p:cNvPr id="12327" name="Rectangle 59"/>
              <p:cNvSpPr>
                <a:spLocks noChangeArrowheads="1"/>
              </p:cNvSpPr>
              <p:nvPr/>
            </p:nvSpPr>
            <p:spPr bwMode="auto">
              <a:xfrm>
                <a:off x="3133" y="2704"/>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a:latin typeface="Times New Roman" pitchFamily="18" charset="0"/>
                    <a:cs typeface="Times New Roman" pitchFamily="18" charset="0"/>
                  </a:rPr>
                  <a:t>Other</a:t>
                </a:r>
                <a:endParaRPr lang="ko-KR" altLang="en-US">
                  <a:latin typeface="Times New Roman" pitchFamily="18" charset="0"/>
                  <a:cs typeface="Times New Roman" pitchFamily="18" charset="0"/>
                </a:endParaRPr>
              </a:p>
            </p:txBody>
          </p:sp>
          <p:sp>
            <p:nvSpPr>
              <p:cNvPr id="12328" name="Rectangle 60"/>
              <p:cNvSpPr>
                <a:spLocks noChangeArrowheads="1"/>
              </p:cNvSpPr>
              <p:nvPr/>
            </p:nvSpPr>
            <p:spPr bwMode="auto">
              <a:xfrm>
                <a:off x="3133" y="3062"/>
                <a:ext cx="470" cy="325"/>
              </a:xfrm>
              <a:prstGeom prst="rect">
                <a:avLst/>
              </a:prstGeom>
              <a:solidFill>
                <a:srgbClr val="F8F8F8"/>
              </a:solidFill>
              <a:ln w="12700" algn="ctr">
                <a:solidFill>
                  <a:srgbClr val="969696"/>
                </a:solidFill>
                <a:miter lim="800000"/>
                <a:headEnd/>
                <a:tailEnd/>
              </a:ln>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r>
                  <a:rPr lang="en-US" altLang="ko-KR">
                    <a:latin typeface="Times New Roman" pitchFamily="18" charset="0"/>
                    <a:cs typeface="Times New Roman" pitchFamily="18" charset="0"/>
                  </a:rPr>
                  <a:t>Other</a:t>
                </a:r>
                <a:endParaRPr lang="ko-KR" altLang="en-US">
                  <a:latin typeface="Times New Roman" pitchFamily="18" charset="0"/>
                  <a:cs typeface="Times New Roman" pitchFamily="18" charset="0"/>
                </a:endParaRPr>
              </a:p>
            </p:txBody>
          </p:sp>
        </p:grpSp>
        <p:sp>
          <p:nvSpPr>
            <p:cNvPr id="12299" name="AutoShape 62"/>
            <p:cNvSpPr>
              <a:spLocks noChangeArrowheads="1"/>
            </p:cNvSpPr>
            <p:nvPr/>
          </p:nvSpPr>
          <p:spPr bwMode="auto">
            <a:xfrm>
              <a:off x="3834" y="2149"/>
              <a:ext cx="569" cy="432"/>
            </a:xfrm>
            <a:prstGeom prst="roundRect">
              <a:avLst>
                <a:gd name="adj" fmla="val 16667"/>
              </a:avLst>
            </a:prstGeom>
            <a:solidFill>
              <a:srgbClr val="336699"/>
            </a:solidFill>
            <a:ln w="47625" algn="ctr">
              <a:solidFill>
                <a:srgbClr val="D5D5FF"/>
              </a:solidFill>
              <a:round/>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solidFill>
                    <a:schemeClr val="bg1"/>
                  </a:solidFill>
                  <a:latin typeface="Times New Roman" pitchFamily="18" charset="0"/>
                  <a:cs typeface="Times New Roman" pitchFamily="18" charset="0"/>
                </a:rPr>
                <a:t>Industry </a:t>
              </a:r>
            </a:p>
            <a:p>
              <a:pPr algn="ctr" eaLnBrk="1" latinLnBrk="1" hangingPunct="1"/>
              <a:r>
                <a:rPr lang="en-US" altLang="ko-KR" sz="1400">
                  <a:solidFill>
                    <a:schemeClr val="bg1"/>
                  </a:solidFill>
                  <a:latin typeface="Times New Roman" pitchFamily="18" charset="0"/>
                  <a:cs typeface="Times New Roman" pitchFamily="18" charset="0"/>
                </a:rPr>
                <a:t>risk</a:t>
              </a:r>
              <a:endParaRPr lang="ko-KR" altLang="en-US" sz="1400">
                <a:solidFill>
                  <a:schemeClr val="bg1"/>
                </a:solidFill>
                <a:latin typeface="Times New Roman" pitchFamily="18" charset="0"/>
                <a:cs typeface="Times New Roman" pitchFamily="18" charset="0"/>
              </a:endParaRPr>
            </a:p>
          </p:txBody>
        </p:sp>
        <p:sp>
          <p:nvSpPr>
            <p:cNvPr id="12300" name="AutoShape 63"/>
            <p:cNvSpPr>
              <a:spLocks noChangeArrowheads="1"/>
            </p:cNvSpPr>
            <p:nvPr/>
          </p:nvSpPr>
          <p:spPr bwMode="auto">
            <a:xfrm>
              <a:off x="4500" y="2149"/>
              <a:ext cx="569" cy="432"/>
            </a:xfrm>
            <a:prstGeom prst="roundRect">
              <a:avLst>
                <a:gd name="adj" fmla="val 16667"/>
              </a:avLst>
            </a:prstGeom>
            <a:solidFill>
              <a:srgbClr val="336699"/>
            </a:solidFill>
            <a:ln w="47625" algn="ctr">
              <a:solidFill>
                <a:srgbClr val="D5D5FF"/>
              </a:solidFill>
              <a:round/>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GB" altLang="ko-KR" sz="1400">
                  <a:solidFill>
                    <a:schemeClr val="bg1"/>
                  </a:solidFill>
                  <a:latin typeface="Times New Roman" pitchFamily="18" charset="0"/>
                  <a:cs typeface="Times New Roman" pitchFamily="18" charset="0"/>
                </a:rPr>
                <a:t>Business </a:t>
              </a:r>
            </a:p>
            <a:p>
              <a:pPr algn="ctr" eaLnBrk="1" latinLnBrk="1" hangingPunct="1"/>
              <a:r>
                <a:rPr lang="en-US" altLang="ko-KR" sz="1400">
                  <a:solidFill>
                    <a:schemeClr val="bg1"/>
                  </a:solidFill>
                  <a:latin typeface="Times New Roman" pitchFamily="18" charset="0"/>
                  <a:cs typeface="Times New Roman" pitchFamily="18" charset="0"/>
                </a:rPr>
                <a:t>risk</a:t>
              </a:r>
              <a:endParaRPr lang="ko-KR" altLang="en-US" sz="1400">
                <a:solidFill>
                  <a:schemeClr val="bg1"/>
                </a:solidFill>
                <a:latin typeface="Times New Roman" pitchFamily="18" charset="0"/>
                <a:cs typeface="Times New Roman" pitchFamily="18" charset="0"/>
              </a:endParaRPr>
            </a:p>
          </p:txBody>
        </p:sp>
        <p:sp>
          <p:nvSpPr>
            <p:cNvPr id="12301" name="AutoShape 64"/>
            <p:cNvSpPr>
              <a:spLocks noChangeArrowheads="1"/>
            </p:cNvSpPr>
            <p:nvPr/>
          </p:nvSpPr>
          <p:spPr bwMode="auto">
            <a:xfrm>
              <a:off x="5165" y="2149"/>
              <a:ext cx="569" cy="432"/>
            </a:xfrm>
            <a:prstGeom prst="roundRect">
              <a:avLst>
                <a:gd name="adj" fmla="val 16667"/>
              </a:avLst>
            </a:prstGeom>
            <a:solidFill>
              <a:srgbClr val="336699"/>
            </a:solidFill>
            <a:ln w="47625" algn="ctr">
              <a:solidFill>
                <a:srgbClr val="D5D5FF"/>
              </a:solidFill>
              <a:round/>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GB" altLang="ko-KR">
                  <a:solidFill>
                    <a:schemeClr val="bg1"/>
                  </a:solidFill>
                  <a:latin typeface="Times New Roman" pitchFamily="18" charset="0"/>
                  <a:cs typeface="Times New Roman" pitchFamily="18" charset="0"/>
                </a:rPr>
                <a:t>Management </a:t>
              </a:r>
            </a:p>
            <a:p>
              <a:pPr algn="ctr" eaLnBrk="1" latinLnBrk="1" hangingPunct="1"/>
              <a:r>
                <a:rPr lang="en-GB" altLang="ko-KR">
                  <a:solidFill>
                    <a:schemeClr val="bg1"/>
                  </a:solidFill>
                  <a:latin typeface="Times New Roman" pitchFamily="18" charset="0"/>
                  <a:cs typeface="Times New Roman" pitchFamily="18" charset="0"/>
                </a:rPr>
                <a:t>Ri</a:t>
              </a:r>
              <a:r>
                <a:rPr lang="en-US" altLang="ko-KR">
                  <a:solidFill>
                    <a:schemeClr val="bg1"/>
                  </a:solidFill>
                  <a:latin typeface="Times New Roman" pitchFamily="18" charset="0"/>
                  <a:cs typeface="Times New Roman" pitchFamily="18" charset="0"/>
                </a:rPr>
                <a:t>sk</a:t>
              </a:r>
              <a:endParaRPr lang="ko-KR" altLang="en-US">
                <a:solidFill>
                  <a:schemeClr val="bg1"/>
                </a:solidFill>
                <a:latin typeface="Times New Roman" pitchFamily="18" charset="0"/>
                <a:cs typeface="Times New Roman" pitchFamily="18" charset="0"/>
              </a:endParaRPr>
            </a:p>
          </p:txBody>
        </p:sp>
        <p:sp>
          <p:nvSpPr>
            <p:cNvPr id="12302" name="AutoShape 65"/>
            <p:cNvSpPr>
              <a:spLocks noChangeArrowheads="1"/>
            </p:cNvSpPr>
            <p:nvPr/>
          </p:nvSpPr>
          <p:spPr bwMode="auto">
            <a:xfrm>
              <a:off x="4177" y="2787"/>
              <a:ext cx="569" cy="432"/>
            </a:xfrm>
            <a:prstGeom prst="roundRect">
              <a:avLst>
                <a:gd name="adj" fmla="val 16667"/>
              </a:avLst>
            </a:prstGeom>
            <a:solidFill>
              <a:srgbClr val="336699"/>
            </a:solidFill>
            <a:ln w="47625" algn="ctr">
              <a:solidFill>
                <a:srgbClr val="D5D5FF"/>
              </a:solidFill>
              <a:round/>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solidFill>
                    <a:schemeClr val="bg1"/>
                  </a:solidFill>
                  <a:latin typeface="Times New Roman" pitchFamily="18" charset="0"/>
                  <a:cs typeface="Times New Roman" pitchFamily="18" charset="0"/>
                </a:rPr>
                <a:t>Financial</a:t>
              </a:r>
            </a:p>
            <a:p>
              <a:pPr algn="ctr" eaLnBrk="1" latinLnBrk="1" hangingPunct="1"/>
              <a:r>
                <a:rPr lang="en-US" altLang="ko-KR" sz="1400">
                  <a:solidFill>
                    <a:schemeClr val="bg1"/>
                  </a:solidFill>
                  <a:latin typeface="Times New Roman" pitchFamily="18" charset="0"/>
                  <a:cs typeface="Times New Roman" pitchFamily="18" charset="0"/>
                </a:rPr>
                <a:t>risk</a:t>
              </a:r>
              <a:endParaRPr lang="ko-KR" altLang="en-US" sz="1400">
                <a:solidFill>
                  <a:schemeClr val="bg1"/>
                </a:solidFill>
                <a:latin typeface="Times New Roman" pitchFamily="18" charset="0"/>
                <a:cs typeface="Times New Roman" pitchFamily="18" charset="0"/>
              </a:endParaRPr>
            </a:p>
          </p:txBody>
        </p:sp>
        <p:sp>
          <p:nvSpPr>
            <p:cNvPr id="12303" name="AutoShape 66"/>
            <p:cNvSpPr>
              <a:spLocks noChangeArrowheads="1"/>
            </p:cNvSpPr>
            <p:nvPr/>
          </p:nvSpPr>
          <p:spPr bwMode="auto">
            <a:xfrm>
              <a:off x="4843" y="2787"/>
              <a:ext cx="597" cy="432"/>
            </a:xfrm>
            <a:prstGeom prst="roundRect">
              <a:avLst>
                <a:gd name="adj" fmla="val 16667"/>
              </a:avLst>
            </a:prstGeom>
            <a:solidFill>
              <a:srgbClr val="336699"/>
            </a:solidFill>
            <a:ln w="47625" algn="ctr">
              <a:solidFill>
                <a:srgbClr val="D5D5FF"/>
              </a:solidFill>
              <a:round/>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400">
                  <a:solidFill>
                    <a:schemeClr val="bg1"/>
                  </a:solidFill>
                  <a:latin typeface="Times New Roman" pitchFamily="18" charset="0"/>
                  <a:cs typeface="Times New Roman" pitchFamily="18" charset="0"/>
                </a:rPr>
                <a:t>Future </a:t>
              </a:r>
            </a:p>
            <a:p>
              <a:pPr algn="ctr" eaLnBrk="1" latinLnBrk="1" hangingPunct="1"/>
              <a:r>
                <a:rPr lang="en-US" altLang="ko-KR" sz="1400">
                  <a:solidFill>
                    <a:schemeClr val="bg1"/>
                  </a:solidFill>
                  <a:latin typeface="Times New Roman" pitchFamily="18" charset="0"/>
                  <a:cs typeface="Times New Roman" pitchFamily="18" charset="0"/>
                </a:rPr>
                <a:t>Estimations</a:t>
              </a:r>
              <a:endParaRPr lang="ko-KR" altLang="en-US" sz="1400">
                <a:solidFill>
                  <a:schemeClr val="bg1"/>
                </a:solidFill>
                <a:latin typeface="Times New Roman" pitchFamily="18" charset="0"/>
                <a:cs typeface="Times New Roman" pitchFamily="18" charset="0"/>
              </a:endParaRPr>
            </a:p>
          </p:txBody>
        </p:sp>
        <p:sp>
          <p:nvSpPr>
            <p:cNvPr id="12304" name="Rectangle 70"/>
            <p:cNvSpPr>
              <a:spLocks noChangeArrowheads="1"/>
            </p:cNvSpPr>
            <p:nvPr/>
          </p:nvSpPr>
          <p:spPr bwMode="auto">
            <a:xfrm>
              <a:off x="231" y="3489"/>
              <a:ext cx="4518"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000" tIns="0" rIns="108000" bIns="0">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latinLnBrk="1" hangingPunct="1">
                <a:lnSpc>
                  <a:spcPct val="110000"/>
                </a:lnSpc>
              </a:pPr>
              <a:r>
                <a:rPr lang="en-US" altLang="ko-KR" b="0">
                  <a:latin typeface="Times New Roman" pitchFamily="18" charset="0"/>
                  <a:cs typeface="Times New Roman" pitchFamily="18" charset="0"/>
                </a:rPr>
                <a:t>* A different rating criteria and scoring</a:t>
              </a:r>
              <a:r>
                <a:rPr lang="ko-KR" altLang="en-US" b="0">
                  <a:latin typeface="Times New Roman" pitchFamily="18" charset="0"/>
                  <a:cs typeface="Times New Roman" pitchFamily="18" charset="0"/>
                </a:rPr>
                <a:t> </a:t>
              </a:r>
              <a:r>
                <a:rPr lang="en-US" altLang="ko-KR" b="0">
                  <a:latin typeface="Times New Roman" pitchFamily="18" charset="0"/>
                  <a:cs typeface="Times New Roman" pitchFamily="18" charset="0"/>
                </a:rPr>
                <a:t>model is developed for each model segment.</a:t>
              </a:r>
              <a:endParaRPr lang="ko-KR" altLang="en-US" b="0">
                <a:solidFill>
                  <a:srgbClr val="00000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133750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298677" y="0"/>
            <a:ext cx="9816901"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1463" indent="-271463">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marL="0" indent="0" eaLnBrk="1" hangingPunct="1">
              <a:lnSpc>
                <a:spcPct val="120000"/>
              </a:lnSpc>
              <a:spcBef>
                <a:spcPct val="30000"/>
              </a:spcBef>
            </a:pPr>
            <a:r>
              <a:rPr lang="en-US" altLang="ko-KR" sz="2000" b="0" dirty="0" smtClean="0">
                <a:solidFill>
                  <a:srgbClr val="0000FF"/>
                </a:solidFill>
                <a:latin typeface="Arial" charset="0"/>
                <a:ea typeface="굴림" pitchFamily="50" charset="-127"/>
              </a:rPr>
              <a:t> </a:t>
            </a:r>
            <a:r>
              <a:rPr lang="en-US" altLang="ko-KR" sz="2000" dirty="0">
                <a:solidFill>
                  <a:srgbClr val="333399"/>
                </a:solidFill>
                <a:latin typeface="Verdana" pitchFamily="34" charset="0"/>
                <a:ea typeface="굴림" pitchFamily="50" charset="-127"/>
              </a:rPr>
              <a:t>□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Example </a:t>
            </a:r>
            <a:r>
              <a:rPr lang="en-US"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of </a:t>
            </a:r>
            <a:r>
              <a:rPr lang="en-GB"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Qualitative non-financial rating </a:t>
            </a:r>
            <a:r>
              <a:rPr lang="en-US" altLang="ko-KR" sz="2000" dirty="0">
                <a:solidFill>
                  <a:schemeClr val="accent2"/>
                </a:solidFill>
                <a:latin typeface="Verdana" panose="020B0604030504040204" pitchFamily="34" charset="0"/>
                <a:ea typeface="Verdana" panose="020B0604030504040204" pitchFamily="34" charset="0"/>
                <a:cs typeface="Verdana" panose="020B0604030504040204" pitchFamily="34" charset="0"/>
              </a:rPr>
              <a:t>Calculation </a:t>
            </a:r>
            <a:r>
              <a:rPr lang="en-US" altLang="ko-KR" sz="2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Process</a:t>
            </a:r>
            <a:endParaRPr lang="ko-KR" altLang="en-US" sz="2000" dirty="0">
              <a:solidFill>
                <a:schemeClr val="accent2"/>
              </a:solidFill>
              <a:latin typeface="Verdana" panose="020B0604030504040204" pitchFamily="34" charset="0"/>
              <a:cs typeface="Verdana" panose="020B0604030504040204" pitchFamily="34" charset="0"/>
            </a:endParaRPr>
          </a:p>
        </p:txBody>
      </p:sp>
      <p:sp>
        <p:nvSpPr>
          <p:cNvPr id="13316" name="Rectangle 4"/>
          <p:cNvSpPr>
            <a:spLocks noChangeArrowheads="1"/>
          </p:cNvSpPr>
          <p:nvPr/>
        </p:nvSpPr>
        <p:spPr bwMode="auto">
          <a:xfrm>
            <a:off x="236538" y="731168"/>
            <a:ext cx="9432925"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hangingPunct="1">
              <a:lnSpc>
                <a:spcPct val="120000"/>
              </a:lnSpc>
              <a:spcBef>
                <a:spcPct val="30000"/>
              </a:spcBef>
            </a:pPr>
            <a:r>
              <a:rPr lang="en-US" altLang="ko-KR" sz="1400" dirty="0">
                <a:latin typeface="Times New Roman" pitchFamily="18" charset="0"/>
                <a:cs typeface="Times New Roman" pitchFamily="18" charset="0"/>
              </a:rPr>
              <a:t>As the assessor </a:t>
            </a:r>
            <a:r>
              <a:rPr lang="en-US" altLang="ko-KR" sz="1400" dirty="0" smtClean="0">
                <a:latin typeface="Times New Roman" pitchFamily="18" charset="0"/>
                <a:cs typeface="Times New Roman" pitchFamily="18" charset="0"/>
              </a:rPr>
              <a:t> </a:t>
            </a:r>
            <a:r>
              <a:rPr lang="en-US" altLang="ko-KR" sz="1400" dirty="0">
                <a:latin typeface="Times New Roman" pitchFamily="18" charset="0"/>
                <a:cs typeface="Times New Roman" pitchFamily="18" charset="0"/>
              </a:rPr>
              <a:t>conduct each qualitative evaluation , this assessment is limited to cases that are requested</a:t>
            </a:r>
            <a:r>
              <a:rPr lang="en-US" altLang="ko-KR" sz="1400" dirty="0" smtClean="0">
                <a:latin typeface="Times New Roman" pitchFamily="18" charset="0"/>
                <a:cs typeface="Times New Roman" pitchFamily="18" charset="0"/>
              </a:rPr>
              <a:t>,</a:t>
            </a:r>
          </a:p>
          <a:p>
            <a:pPr eaLnBrk="1" hangingPunct="1">
              <a:lnSpc>
                <a:spcPct val="120000"/>
              </a:lnSpc>
              <a:spcBef>
                <a:spcPct val="30000"/>
              </a:spcBef>
            </a:pPr>
            <a:r>
              <a:rPr lang="en-US" altLang="ko-KR" sz="1400" dirty="0">
                <a:latin typeface="Times New Roman" pitchFamily="18" charset="0"/>
                <a:cs typeface="Times New Roman" pitchFamily="18" charset="0"/>
              </a:rPr>
              <a:t> </a:t>
            </a:r>
            <a:r>
              <a:rPr lang="en-US" altLang="ko-KR" sz="1400" dirty="0" smtClean="0">
                <a:latin typeface="Times New Roman" pitchFamily="18" charset="0"/>
                <a:cs typeface="Times New Roman" pitchFamily="18" charset="0"/>
              </a:rPr>
              <a:t>unlike the </a:t>
            </a:r>
            <a:r>
              <a:rPr lang="en-US" altLang="ko-KR" sz="1400" dirty="0">
                <a:latin typeface="Times New Roman" pitchFamily="18" charset="0"/>
                <a:cs typeface="Times New Roman" pitchFamily="18" charset="0"/>
              </a:rPr>
              <a:t>quantitative evaluation process that can evaluate all companies with available information.</a:t>
            </a:r>
            <a:endParaRPr lang="ko-KR" altLang="en-US" sz="1400" dirty="0">
              <a:latin typeface="Times New Roman" pitchFamily="18" charset="0"/>
              <a:cs typeface="Times New Roman" pitchFamily="18" charset="0"/>
            </a:endParaRPr>
          </a:p>
        </p:txBody>
      </p:sp>
      <p:sp>
        <p:nvSpPr>
          <p:cNvPr id="13317" name="Rectangle 6"/>
          <p:cNvSpPr>
            <a:spLocks noChangeArrowheads="1"/>
          </p:cNvSpPr>
          <p:nvPr/>
        </p:nvSpPr>
        <p:spPr bwMode="auto">
          <a:xfrm>
            <a:off x="4164013" y="3379986"/>
            <a:ext cx="3506787" cy="2533650"/>
          </a:xfrm>
          <a:prstGeom prst="rect">
            <a:avLst/>
          </a:prstGeom>
          <a:solidFill>
            <a:srgbClr val="D9E7F7"/>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eaLnBrk="1" latinLnBrk="1" hangingPunct="1">
              <a:lnSpc>
                <a:spcPct val="120000"/>
              </a:lnSpc>
              <a:spcBef>
                <a:spcPct val="30000"/>
              </a:spcBef>
              <a:buClr>
                <a:schemeClr val="tx2"/>
              </a:buClr>
              <a:buFont typeface="Wingdings" pitchFamily="2" charset="2"/>
              <a:buNone/>
            </a:pPr>
            <a:r>
              <a:rPr lang="en-GB" altLang="ko-KR" sz="1300">
                <a:solidFill>
                  <a:srgbClr val="000000"/>
                </a:solidFill>
                <a:latin typeface="Times New Roman" pitchFamily="18" charset="0"/>
                <a:cs typeface="Times New Roman" pitchFamily="18" charset="0"/>
              </a:rPr>
              <a:t>Qualitative Rating </a:t>
            </a:r>
            <a:r>
              <a:rPr lang="en-US" altLang="ko-KR" sz="1300">
                <a:solidFill>
                  <a:srgbClr val="000000"/>
                </a:solidFill>
                <a:latin typeface="Times New Roman" pitchFamily="18" charset="0"/>
                <a:cs typeface="Times New Roman" pitchFamily="18" charset="0"/>
              </a:rPr>
              <a:t>Score = </a:t>
            </a:r>
          </a:p>
          <a:p>
            <a:pPr eaLnBrk="1" latinLnBrk="1" hangingPunct="1">
              <a:lnSpc>
                <a:spcPct val="120000"/>
              </a:lnSpc>
              <a:spcBef>
                <a:spcPct val="30000"/>
              </a:spcBef>
              <a:buClr>
                <a:schemeClr val="tx2"/>
              </a:buClr>
              <a:buFont typeface="Wingdings" pitchFamily="2" charset="2"/>
              <a:buNone/>
            </a:pPr>
            <a:r>
              <a:rPr lang="en-US" altLang="ko-KR">
                <a:solidFill>
                  <a:srgbClr val="000000"/>
                </a:solidFill>
                <a:latin typeface="Times New Roman" pitchFamily="18" charset="0"/>
                <a:cs typeface="Times New Roman" pitchFamily="18" charset="0"/>
              </a:rPr>
              <a:t> </a:t>
            </a:r>
            <a:r>
              <a:rPr lang="en-US" altLang="ko-KR" sz="800">
                <a:solidFill>
                  <a:srgbClr val="000000"/>
                </a:solidFill>
                <a:latin typeface="Times New Roman" pitchFamily="18" charset="0"/>
                <a:cs typeface="Times New Roman" pitchFamily="18" charset="0"/>
              </a:rPr>
              <a:t>Weight of industry risk </a:t>
            </a:r>
            <a:r>
              <a:rPr lang="ko-KR" altLang="en-US" sz="800" b="0">
                <a:solidFill>
                  <a:srgbClr val="000000"/>
                </a:solidFill>
                <a:latin typeface="Times New Roman" pitchFamily="18" charset="0"/>
                <a:cs typeface="Times New Roman" pitchFamily="18" charset="0"/>
              </a:rPr>
              <a:t>* </a:t>
            </a:r>
            <a:r>
              <a:rPr lang="en-US" altLang="ko-KR" sz="800" b="0">
                <a:solidFill>
                  <a:srgbClr val="000000"/>
                </a:solidFill>
                <a:latin typeface="Times New Roman" pitchFamily="18" charset="0"/>
                <a:cs typeface="Times New Roman" pitchFamily="18" charset="0"/>
              </a:rPr>
              <a:t>(Sum of assessed items under industry risk)</a:t>
            </a:r>
          </a:p>
          <a:p>
            <a:pPr eaLnBrk="1" latinLnBrk="1" hangingPunct="1">
              <a:lnSpc>
                <a:spcPct val="120000"/>
              </a:lnSpc>
              <a:spcBef>
                <a:spcPct val="30000"/>
              </a:spcBef>
              <a:buClr>
                <a:schemeClr val="tx2"/>
              </a:buClr>
              <a:buFont typeface="Wingdings" pitchFamily="2" charset="2"/>
              <a:buNone/>
            </a:pPr>
            <a:r>
              <a:rPr lang="en-US" altLang="ko-KR" sz="800" b="0">
                <a:solidFill>
                  <a:srgbClr val="000000"/>
                </a:solidFill>
                <a:latin typeface="Times New Roman" pitchFamily="18" charset="0"/>
                <a:cs typeface="Times New Roman" pitchFamily="18" charset="0"/>
              </a:rPr>
              <a:t>+ </a:t>
            </a:r>
            <a:r>
              <a:rPr lang="en-US" altLang="ko-KR" sz="800">
                <a:solidFill>
                  <a:srgbClr val="000000"/>
                </a:solidFill>
                <a:latin typeface="Times New Roman" pitchFamily="18" charset="0"/>
                <a:cs typeface="Times New Roman" pitchFamily="18" charset="0"/>
              </a:rPr>
              <a:t>Weight of </a:t>
            </a:r>
            <a:r>
              <a:rPr lang="en-US" altLang="ko-KR" sz="800">
                <a:latin typeface="Times New Roman" pitchFamily="18" charset="0"/>
                <a:cs typeface="Times New Roman" pitchFamily="18" charset="0"/>
              </a:rPr>
              <a:t>business risk </a:t>
            </a:r>
            <a:r>
              <a:rPr lang="ko-KR" altLang="en-US" sz="800" b="0">
                <a:solidFill>
                  <a:srgbClr val="000000"/>
                </a:solidFill>
                <a:latin typeface="Times New Roman" pitchFamily="18" charset="0"/>
                <a:cs typeface="Times New Roman" pitchFamily="18" charset="0"/>
              </a:rPr>
              <a:t>* </a:t>
            </a:r>
            <a:r>
              <a:rPr lang="en-US" altLang="ko-KR" sz="800" b="0">
                <a:solidFill>
                  <a:srgbClr val="000000"/>
                </a:solidFill>
                <a:latin typeface="Times New Roman" pitchFamily="18" charset="0"/>
                <a:cs typeface="Times New Roman" pitchFamily="18" charset="0"/>
              </a:rPr>
              <a:t>(Sum of assessed items under business risk) </a:t>
            </a:r>
          </a:p>
          <a:p>
            <a:pPr eaLnBrk="1" latinLnBrk="1" hangingPunct="1">
              <a:lnSpc>
                <a:spcPct val="120000"/>
              </a:lnSpc>
              <a:spcBef>
                <a:spcPct val="30000"/>
              </a:spcBef>
              <a:buClr>
                <a:schemeClr val="tx2"/>
              </a:buClr>
              <a:buFont typeface="Wingdings" pitchFamily="2" charset="2"/>
              <a:buNone/>
            </a:pPr>
            <a:r>
              <a:rPr lang="en-US" altLang="ko-KR" sz="800" b="0">
                <a:solidFill>
                  <a:srgbClr val="000000"/>
                </a:solidFill>
                <a:latin typeface="Times New Roman" pitchFamily="18" charset="0"/>
                <a:cs typeface="Times New Roman" pitchFamily="18" charset="0"/>
              </a:rPr>
              <a:t>+</a:t>
            </a:r>
            <a:r>
              <a:rPr lang="en-US" altLang="ko-KR" sz="800">
                <a:solidFill>
                  <a:srgbClr val="000000"/>
                </a:solidFill>
                <a:latin typeface="Times New Roman" pitchFamily="18" charset="0"/>
                <a:cs typeface="Times New Roman" pitchFamily="18" charset="0"/>
              </a:rPr>
              <a:t> Weight of</a:t>
            </a:r>
            <a:r>
              <a:rPr lang="en-US" altLang="ko-KR" sz="800" b="0">
                <a:solidFill>
                  <a:srgbClr val="000000"/>
                </a:solidFill>
                <a:latin typeface="Times New Roman" pitchFamily="18" charset="0"/>
                <a:cs typeface="Times New Roman" pitchFamily="18" charset="0"/>
              </a:rPr>
              <a:t> </a:t>
            </a:r>
            <a:r>
              <a:rPr lang="en-US" altLang="ko-KR" sz="800">
                <a:latin typeface="Times New Roman" pitchFamily="18" charset="0"/>
                <a:cs typeface="Times New Roman" pitchFamily="18" charset="0"/>
              </a:rPr>
              <a:t>management risk </a:t>
            </a:r>
            <a:r>
              <a:rPr lang="ko-KR" altLang="en-US" sz="800" b="0">
                <a:solidFill>
                  <a:srgbClr val="000000"/>
                </a:solidFill>
                <a:latin typeface="Times New Roman" pitchFamily="18" charset="0"/>
                <a:cs typeface="Times New Roman" pitchFamily="18" charset="0"/>
              </a:rPr>
              <a:t>* </a:t>
            </a:r>
            <a:r>
              <a:rPr lang="en-US" altLang="ko-KR" sz="800" b="0">
                <a:solidFill>
                  <a:srgbClr val="000000"/>
                </a:solidFill>
                <a:latin typeface="Times New Roman" pitchFamily="18" charset="0"/>
                <a:cs typeface="Times New Roman" pitchFamily="18" charset="0"/>
              </a:rPr>
              <a:t>(Sum of assessed items under management risk) </a:t>
            </a:r>
          </a:p>
          <a:p>
            <a:pPr eaLnBrk="1" latinLnBrk="1" hangingPunct="1">
              <a:lnSpc>
                <a:spcPct val="120000"/>
              </a:lnSpc>
              <a:spcBef>
                <a:spcPct val="30000"/>
              </a:spcBef>
              <a:buClr>
                <a:schemeClr val="tx2"/>
              </a:buClr>
              <a:buFont typeface="Wingdings" pitchFamily="2" charset="2"/>
              <a:buNone/>
            </a:pPr>
            <a:r>
              <a:rPr lang="en-US" altLang="ko-KR" sz="800" b="0">
                <a:solidFill>
                  <a:srgbClr val="000000"/>
                </a:solidFill>
                <a:latin typeface="Times New Roman" pitchFamily="18" charset="0"/>
                <a:cs typeface="Times New Roman" pitchFamily="18" charset="0"/>
              </a:rPr>
              <a:t>+ </a:t>
            </a:r>
            <a:r>
              <a:rPr lang="en-US" altLang="ko-KR" sz="800">
                <a:solidFill>
                  <a:srgbClr val="000000"/>
                </a:solidFill>
                <a:latin typeface="Times New Roman" pitchFamily="18" charset="0"/>
                <a:cs typeface="Times New Roman" pitchFamily="18" charset="0"/>
              </a:rPr>
              <a:t>Weight of </a:t>
            </a:r>
            <a:r>
              <a:rPr lang="en-US" altLang="ko-KR" sz="800">
                <a:latin typeface="Times New Roman" pitchFamily="18" charset="0"/>
                <a:cs typeface="Times New Roman" pitchFamily="18" charset="0"/>
              </a:rPr>
              <a:t>financial risk </a:t>
            </a:r>
            <a:r>
              <a:rPr lang="ko-KR" altLang="en-US" sz="800" b="0">
                <a:solidFill>
                  <a:srgbClr val="000000"/>
                </a:solidFill>
                <a:latin typeface="Times New Roman" pitchFamily="18" charset="0"/>
                <a:cs typeface="Times New Roman" pitchFamily="18" charset="0"/>
              </a:rPr>
              <a:t>* </a:t>
            </a:r>
            <a:r>
              <a:rPr lang="en-US" altLang="ko-KR" sz="800" b="0">
                <a:solidFill>
                  <a:srgbClr val="000000"/>
                </a:solidFill>
                <a:latin typeface="Times New Roman" pitchFamily="18" charset="0"/>
                <a:cs typeface="Times New Roman" pitchFamily="18" charset="0"/>
              </a:rPr>
              <a:t>(Sum of assessed items under </a:t>
            </a:r>
            <a:r>
              <a:rPr lang="en-GB" altLang="ko-KR" sz="800" b="0">
                <a:solidFill>
                  <a:srgbClr val="000000"/>
                </a:solidFill>
                <a:latin typeface="Times New Roman" pitchFamily="18" charset="0"/>
                <a:cs typeface="Times New Roman" pitchFamily="18" charset="0"/>
              </a:rPr>
              <a:t>financial risk</a:t>
            </a:r>
            <a:r>
              <a:rPr lang="en-US" altLang="ko-KR" sz="800" b="0">
                <a:solidFill>
                  <a:srgbClr val="000000"/>
                </a:solidFill>
                <a:latin typeface="Times New Roman" pitchFamily="18" charset="0"/>
                <a:cs typeface="Times New Roman" pitchFamily="18" charset="0"/>
              </a:rPr>
              <a:t>) </a:t>
            </a:r>
          </a:p>
          <a:p>
            <a:pPr eaLnBrk="1" latinLnBrk="1" hangingPunct="1">
              <a:lnSpc>
                <a:spcPct val="120000"/>
              </a:lnSpc>
              <a:spcBef>
                <a:spcPct val="30000"/>
              </a:spcBef>
              <a:buClr>
                <a:schemeClr val="tx2"/>
              </a:buClr>
              <a:buFont typeface="Wingdings" pitchFamily="2" charset="2"/>
              <a:buNone/>
            </a:pPr>
            <a:r>
              <a:rPr lang="en-US" altLang="ko-KR" sz="800" b="0">
                <a:solidFill>
                  <a:srgbClr val="000000"/>
                </a:solidFill>
                <a:latin typeface="Times New Roman" pitchFamily="18" charset="0"/>
                <a:cs typeface="Times New Roman" pitchFamily="18" charset="0"/>
              </a:rPr>
              <a:t>+</a:t>
            </a:r>
            <a:r>
              <a:rPr lang="en-US" altLang="ko-KR" sz="800">
                <a:solidFill>
                  <a:srgbClr val="000000"/>
                </a:solidFill>
                <a:latin typeface="Times New Roman" pitchFamily="18" charset="0"/>
                <a:cs typeface="Times New Roman" pitchFamily="18" charset="0"/>
              </a:rPr>
              <a:t> Weight of</a:t>
            </a:r>
            <a:r>
              <a:rPr lang="en-US" altLang="ko-KR" sz="800" b="0">
                <a:solidFill>
                  <a:srgbClr val="000000"/>
                </a:solidFill>
                <a:latin typeface="Times New Roman" pitchFamily="18" charset="0"/>
                <a:cs typeface="Times New Roman" pitchFamily="18" charset="0"/>
              </a:rPr>
              <a:t> </a:t>
            </a:r>
            <a:r>
              <a:rPr lang="en-US" altLang="ko-KR" sz="800">
                <a:latin typeface="Times New Roman" pitchFamily="18" charset="0"/>
                <a:cs typeface="Times New Roman" pitchFamily="18" charset="0"/>
              </a:rPr>
              <a:t>future estimations</a:t>
            </a:r>
            <a:r>
              <a:rPr lang="ko-KR" altLang="en-US" sz="800" b="0">
                <a:solidFill>
                  <a:srgbClr val="000000"/>
                </a:solidFill>
                <a:latin typeface="Times New Roman" pitchFamily="18" charset="0"/>
                <a:cs typeface="Times New Roman" pitchFamily="18" charset="0"/>
              </a:rPr>
              <a:t>* </a:t>
            </a:r>
            <a:r>
              <a:rPr lang="en-US" altLang="ko-KR" sz="800" b="0">
                <a:solidFill>
                  <a:srgbClr val="000000"/>
                </a:solidFill>
                <a:latin typeface="Times New Roman" pitchFamily="18" charset="0"/>
                <a:cs typeface="Times New Roman" pitchFamily="18" charset="0"/>
              </a:rPr>
              <a:t>(Sum of assessed items under future estimations)</a:t>
            </a:r>
            <a:r>
              <a:rPr lang="en-US" altLang="ko-KR" sz="800">
                <a:solidFill>
                  <a:srgbClr val="000000"/>
                </a:solidFill>
                <a:latin typeface="Times New Roman" pitchFamily="18" charset="0"/>
                <a:cs typeface="Times New Roman" pitchFamily="18" charset="0"/>
              </a:rPr>
              <a:t> </a:t>
            </a:r>
          </a:p>
          <a:p>
            <a:pPr eaLnBrk="1" latinLnBrk="1" hangingPunct="1">
              <a:lnSpc>
                <a:spcPct val="120000"/>
              </a:lnSpc>
              <a:spcBef>
                <a:spcPct val="30000"/>
              </a:spcBef>
              <a:buClr>
                <a:schemeClr val="tx2"/>
              </a:buClr>
              <a:buFont typeface="Wingdings" pitchFamily="2" charset="2"/>
              <a:buNone/>
            </a:pPr>
            <a:r>
              <a:rPr lang="en-US" altLang="ko-KR" sz="800">
                <a:solidFill>
                  <a:srgbClr val="000000"/>
                </a:solidFill>
                <a:latin typeface="Times New Roman" pitchFamily="18" charset="0"/>
                <a:cs typeface="Times New Roman" pitchFamily="18" charset="0"/>
              </a:rPr>
              <a:t>= 67.5</a:t>
            </a:r>
            <a:r>
              <a:rPr lang="ko-KR" altLang="en-US" sz="800">
                <a:solidFill>
                  <a:srgbClr val="000000"/>
                </a:solidFill>
                <a:latin typeface="Times New Roman" pitchFamily="18" charset="0"/>
                <a:cs typeface="Times New Roman" pitchFamily="18" charset="0"/>
              </a:rPr>
              <a:t> </a:t>
            </a:r>
            <a:r>
              <a:rPr lang="en-US" altLang="ko-KR" sz="800">
                <a:solidFill>
                  <a:srgbClr val="000000"/>
                </a:solidFill>
                <a:latin typeface="Times New Roman" pitchFamily="18" charset="0"/>
                <a:cs typeface="Times New Roman" pitchFamily="18" charset="0"/>
              </a:rPr>
              <a:t>points</a:t>
            </a:r>
            <a:endParaRPr lang="ko-KR" altLang="en-US" sz="800">
              <a:solidFill>
                <a:srgbClr val="000000"/>
              </a:solidFill>
              <a:latin typeface="Times New Roman" pitchFamily="18" charset="0"/>
              <a:cs typeface="Times New Roman" pitchFamily="18" charset="0"/>
            </a:endParaRPr>
          </a:p>
        </p:txBody>
      </p:sp>
      <p:sp>
        <p:nvSpPr>
          <p:cNvPr id="13318" name="Rectangle 7"/>
          <p:cNvSpPr>
            <a:spLocks noChangeArrowheads="1"/>
          </p:cNvSpPr>
          <p:nvPr/>
        </p:nvSpPr>
        <p:spPr bwMode="auto">
          <a:xfrm>
            <a:off x="320675" y="1598240"/>
            <a:ext cx="4598988" cy="118268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marL="180975" indent="-180975" defTabSz="222250">
              <a:tabLst>
                <a:tab pos="714375" algn="l"/>
              </a:tabLst>
              <a:defRPr kumimoji="1" sz="1200" b="1">
                <a:solidFill>
                  <a:schemeClr val="tx2"/>
                </a:solidFill>
                <a:latin typeface="가는각진제목체" pitchFamily="18" charset="-127"/>
                <a:ea typeface="가는각진제목체" pitchFamily="18" charset="-127"/>
              </a:defRPr>
            </a:lvl1pPr>
            <a:lvl2pPr marL="742950" indent="-285750" defTabSz="222250">
              <a:tabLst>
                <a:tab pos="714375" algn="l"/>
              </a:tabLst>
              <a:defRPr kumimoji="1" sz="1200" b="1">
                <a:solidFill>
                  <a:schemeClr val="tx2"/>
                </a:solidFill>
                <a:latin typeface="가는각진제목체" pitchFamily="18" charset="-127"/>
                <a:ea typeface="가는각진제목체" pitchFamily="18" charset="-127"/>
              </a:defRPr>
            </a:lvl2pPr>
            <a:lvl3pPr marL="1143000" indent="-228600" defTabSz="222250">
              <a:tabLst>
                <a:tab pos="714375" algn="l"/>
              </a:tabLst>
              <a:defRPr kumimoji="1" sz="1200" b="1">
                <a:solidFill>
                  <a:schemeClr val="tx2"/>
                </a:solidFill>
                <a:latin typeface="가는각진제목체" pitchFamily="18" charset="-127"/>
                <a:ea typeface="가는각진제목체" pitchFamily="18" charset="-127"/>
              </a:defRPr>
            </a:lvl3pPr>
            <a:lvl4pPr marL="1600200" indent="-228600" defTabSz="222250">
              <a:tabLst>
                <a:tab pos="714375" algn="l"/>
              </a:tabLst>
              <a:defRPr kumimoji="1" sz="1200" b="1">
                <a:solidFill>
                  <a:schemeClr val="tx2"/>
                </a:solidFill>
                <a:latin typeface="가는각진제목체" pitchFamily="18" charset="-127"/>
                <a:ea typeface="가는각진제목체" pitchFamily="18" charset="-127"/>
              </a:defRPr>
            </a:lvl4pPr>
            <a:lvl5pPr marL="2057400" indent="-228600" defTabSz="222250">
              <a:tabLst>
                <a:tab pos="714375" algn="l"/>
              </a:tabLst>
              <a:defRPr kumimoji="1" sz="1200" b="1">
                <a:solidFill>
                  <a:schemeClr val="tx2"/>
                </a:solidFill>
                <a:latin typeface="가는각진제목체" pitchFamily="18" charset="-127"/>
                <a:ea typeface="가는각진제목체" pitchFamily="18" charset="-127"/>
              </a:defRPr>
            </a:lvl5pPr>
            <a:lvl6pPr marL="2514600" indent="-228600" defTabSz="222250" eaLnBrk="0" fontAlgn="base" hangingPunct="0">
              <a:spcBef>
                <a:spcPct val="0"/>
              </a:spcBef>
              <a:spcAft>
                <a:spcPct val="0"/>
              </a:spcAft>
              <a:tabLst>
                <a:tab pos="714375" algn="l"/>
              </a:tabLst>
              <a:defRPr kumimoji="1" sz="1200" b="1">
                <a:solidFill>
                  <a:schemeClr val="tx2"/>
                </a:solidFill>
                <a:latin typeface="가는각진제목체" pitchFamily="18" charset="-127"/>
                <a:ea typeface="가는각진제목체" pitchFamily="18" charset="-127"/>
              </a:defRPr>
            </a:lvl6pPr>
            <a:lvl7pPr marL="2971800" indent="-228600" defTabSz="222250" eaLnBrk="0" fontAlgn="base" hangingPunct="0">
              <a:spcBef>
                <a:spcPct val="0"/>
              </a:spcBef>
              <a:spcAft>
                <a:spcPct val="0"/>
              </a:spcAft>
              <a:tabLst>
                <a:tab pos="714375" algn="l"/>
              </a:tabLst>
              <a:defRPr kumimoji="1" sz="1200" b="1">
                <a:solidFill>
                  <a:schemeClr val="tx2"/>
                </a:solidFill>
                <a:latin typeface="가는각진제목체" pitchFamily="18" charset="-127"/>
                <a:ea typeface="가는각진제목체" pitchFamily="18" charset="-127"/>
              </a:defRPr>
            </a:lvl7pPr>
            <a:lvl8pPr marL="3429000" indent="-228600" defTabSz="222250" eaLnBrk="0" fontAlgn="base" hangingPunct="0">
              <a:spcBef>
                <a:spcPct val="0"/>
              </a:spcBef>
              <a:spcAft>
                <a:spcPct val="0"/>
              </a:spcAft>
              <a:tabLst>
                <a:tab pos="714375" algn="l"/>
              </a:tabLst>
              <a:defRPr kumimoji="1" sz="1200" b="1">
                <a:solidFill>
                  <a:schemeClr val="tx2"/>
                </a:solidFill>
                <a:latin typeface="가는각진제목체" pitchFamily="18" charset="-127"/>
                <a:ea typeface="가는각진제목체" pitchFamily="18" charset="-127"/>
              </a:defRPr>
            </a:lvl8pPr>
            <a:lvl9pPr marL="3886200" indent="-228600" defTabSz="222250" eaLnBrk="0" fontAlgn="base" hangingPunct="0">
              <a:spcBef>
                <a:spcPct val="0"/>
              </a:spcBef>
              <a:spcAft>
                <a:spcPct val="0"/>
              </a:spcAft>
              <a:tabLst>
                <a:tab pos="714375" algn="l"/>
              </a:tabLst>
              <a:defRPr kumimoji="1" sz="1200" b="1">
                <a:solidFill>
                  <a:schemeClr val="tx2"/>
                </a:solidFill>
                <a:latin typeface="가는각진제목체" pitchFamily="18" charset="-127"/>
                <a:ea typeface="가는각진제목체" pitchFamily="18" charset="-127"/>
              </a:defRPr>
            </a:lvl9pPr>
          </a:lstStyle>
          <a:p>
            <a:pPr eaLnBrk="1" hangingPunct="1">
              <a:lnSpc>
                <a:spcPct val="120000"/>
              </a:lnSpc>
              <a:spcBef>
                <a:spcPct val="30000"/>
              </a:spcBef>
              <a:buClr>
                <a:srgbClr val="333333"/>
              </a:buClr>
              <a:buFont typeface="Wingdings" pitchFamily="2" charset="2"/>
              <a:buChar char="§"/>
            </a:pPr>
            <a:r>
              <a:rPr lang="en-US" altLang="ko-KR">
                <a:solidFill>
                  <a:srgbClr val="000000"/>
                </a:solidFill>
                <a:latin typeface="Times New Roman" pitchFamily="18" charset="0"/>
                <a:cs typeface="Times New Roman" pitchFamily="18" charset="0"/>
              </a:rPr>
              <a:t>Corporation ID: </a:t>
            </a:r>
            <a:r>
              <a:rPr lang="en-US" altLang="ko-KR">
                <a:latin typeface="Times New Roman" pitchFamily="18" charset="0"/>
                <a:cs typeface="Times New Roman" pitchFamily="18" charset="0"/>
              </a:rPr>
              <a:t>110111-072xxxx</a:t>
            </a:r>
            <a:r>
              <a:rPr lang="en-US" altLang="ko-KR">
                <a:solidFill>
                  <a:srgbClr val="000000"/>
                </a:solidFill>
                <a:latin typeface="Times New Roman" pitchFamily="18" charset="0"/>
                <a:cs typeface="Times New Roman" pitchFamily="18" charset="0"/>
              </a:rPr>
              <a:t> (Company Name: OOO )</a:t>
            </a:r>
          </a:p>
          <a:p>
            <a:pPr eaLnBrk="1" hangingPunct="1">
              <a:lnSpc>
                <a:spcPct val="120000"/>
              </a:lnSpc>
              <a:spcBef>
                <a:spcPct val="30000"/>
              </a:spcBef>
              <a:buClr>
                <a:srgbClr val="333333"/>
              </a:buClr>
              <a:buFont typeface="Wingdings" pitchFamily="2" charset="2"/>
              <a:buChar char="§"/>
            </a:pPr>
            <a:r>
              <a:rPr lang="en-US" altLang="ko-KR">
                <a:solidFill>
                  <a:srgbClr val="000000"/>
                </a:solidFill>
                <a:latin typeface="Times New Roman" pitchFamily="18" charset="0"/>
                <a:cs typeface="Times New Roman" pitchFamily="18" charset="0"/>
              </a:rPr>
              <a:t>Model Segment: Unaudit</a:t>
            </a:r>
            <a:r>
              <a:rPr lang="ko-KR" altLang="en-US">
                <a:solidFill>
                  <a:srgbClr val="000000"/>
                </a:solidFill>
                <a:latin typeface="Times New Roman" pitchFamily="18" charset="0"/>
                <a:cs typeface="Times New Roman" pitchFamily="18" charset="0"/>
              </a:rPr>
              <a:t> </a:t>
            </a:r>
            <a:r>
              <a:rPr lang="en-US" altLang="ko-KR">
                <a:solidFill>
                  <a:srgbClr val="000000"/>
                </a:solidFill>
                <a:latin typeface="Times New Roman" pitchFamily="18" charset="0"/>
                <a:cs typeface="Times New Roman" pitchFamily="18" charset="0"/>
              </a:rPr>
              <a:t>- Heavy industry</a:t>
            </a:r>
          </a:p>
          <a:p>
            <a:pPr eaLnBrk="1" hangingPunct="1">
              <a:lnSpc>
                <a:spcPct val="120000"/>
              </a:lnSpc>
              <a:spcBef>
                <a:spcPct val="30000"/>
              </a:spcBef>
              <a:buClr>
                <a:srgbClr val="333333"/>
              </a:buClr>
              <a:buFont typeface="Wingdings" pitchFamily="2" charset="2"/>
              <a:buChar char="§"/>
            </a:pPr>
            <a:r>
              <a:rPr lang="en-US" altLang="ko-KR">
                <a:solidFill>
                  <a:srgbClr val="000000"/>
                </a:solidFill>
                <a:latin typeface="Times New Roman" pitchFamily="18" charset="0"/>
                <a:cs typeface="Times New Roman" pitchFamily="18" charset="0"/>
              </a:rPr>
              <a:t>Credit Rating Date: May 31, 2011</a:t>
            </a:r>
          </a:p>
          <a:p>
            <a:pPr eaLnBrk="1" hangingPunct="1">
              <a:lnSpc>
                <a:spcPct val="120000"/>
              </a:lnSpc>
              <a:spcBef>
                <a:spcPct val="30000"/>
              </a:spcBef>
              <a:buClr>
                <a:srgbClr val="333333"/>
              </a:buClr>
              <a:buFont typeface="Wingdings" pitchFamily="2" charset="2"/>
              <a:buChar char="§"/>
            </a:pPr>
            <a:r>
              <a:rPr lang="en-US" altLang="ko-KR">
                <a:solidFill>
                  <a:srgbClr val="000000"/>
                </a:solidFill>
                <a:latin typeface="Times New Roman" pitchFamily="18" charset="0"/>
                <a:cs typeface="Times New Roman" pitchFamily="18" charset="0"/>
              </a:rPr>
              <a:t>Financial Statement Closing Date: Dec. 31, 2010</a:t>
            </a:r>
          </a:p>
        </p:txBody>
      </p:sp>
      <p:sp>
        <p:nvSpPr>
          <p:cNvPr id="13319" name="Rectangle 12"/>
          <p:cNvSpPr>
            <a:spLocks noChangeArrowheads="1"/>
          </p:cNvSpPr>
          <p:nvPr/>
        </p:nvSpPr>
        <p:spPr bwMode="auto">
          <a:xfrm>
            <a:off x="1057275" y="3013273"/>
            <a:ext cx="2676525" cy="633413"/>
          </a:xfrm>
          <a:prstGeom prst="rect">
            <a:avLst/>
          </a:prstGeom>
          <a:solidFill>
            <a:srgbClr val="F8F8F8"/>
          </a:solidFill>
          <a:ln w="19050" algn="ctr">
            <a:solidFill>
              <a:srgbClr val="C0C0C0"/>
            </a:solidFill>
            <a:miter lim="800000"/>
            <a:headEnd/>
            <a:tailEnd/>
          </a:ln>
        </p:spPr>
        <p:txBody>
          <a:bodyPr wrap="none" anchor="ctr"/>
          <a:lstStyle>
            <a:lvl1pPr marL="87313" indent="-87313" defTabSz="911225">
              <a:tabLst>
                <a:tab pos="1701800" algn="l"/>
              </a:tabLst>
              <a:defRPr kumimoji="1" sz="1200" b="1">
                <a:solidFill>
                  <a:schemeClr val="tx2"/>
                </a:solidFill>
                <a:latin typeface="가는각진제목체" pitchFamily="18" charset="-127"/>
                <a:ea typeface="가는각진제목체" pitchFamily="18" charset="-127"/>
              </a:defRPr>
            </a:lvl1pPr>
            <a:lvl2pPr marL="742950" indent="-285750" defTabSz="911225">
              <a:tabLst>
                <a:tab pos="1701800" algn="l"/>
              </a:tabLst>
              <a:defRPr kumimoji="1" sz="1200" b="1">
                <a:solidFill>
                  <a:schemeClr val="tx2"/>
                </a:solidFill>
                <a:latin typeface="가는각진제목체" pitchFamily="18" charset="-127"/>
                <a:ea typeface="가는각진제목체" pitchFamily="18" charset="-127"/>
              </a:defRPr>
            </a:lvl2pPr>
            <a:lvl3pPr marL="1143000" indent="-228600" defTabSz="911225">
              <a:tabLst>
                <a:tab pos="1701800" algn="l"/>
              </a:tabLst>
              <a:defRPr kumimoji="1" sz="1200" b="1">
                <a:solidFill>
                  <a:schemeClr val="tx2"/>
                </a:solidFill>
                <a:latin typeface="가는각진제목체" pitchFamily="18" charset="-127"/>
                <a:ea typeface="가는각진제목체" pitchFamily="18" charset="-127"/>
              </a:defRPr>
            </a:lvl3pPr>
            <a:lvl4pPr marL="1600200" indent="-228600" defTabSz="911225">
              <a:tabLst>
                <a:tab pos="1701800" algn="l"/>
              </a:tabLst>
              <a:defRPr kumimoji="1" sz="1200" b="1">
                <a:solidFill>
                  <a:schemeClr val="tx2"/>
                </a:solidFill>
                <a:latin typeface="가는각진제목체" pitchFamily="18" charset="-127"/>
                <a:ea typeface="가는각진제목체" pitchFamily="18" charset="-127"/>
              </a:defRPr>
            </a:lvl4pPr>
            <a:lvl5pPr marL="2057400" indent="-228600" defTabSz="911225">
              <a:tabLst>
                <a:tab pos="1701800" algn="l"/>
              </a:tabLst>
              <a:defRPr kumimoji="1" sz="1200" b="1">
                <a:solidFill>
                  <a:schemeClr val="tx2"/>
                </a:solidFill>
                <a:latin typeface="가는각진제목체" pitchFamily="18" charset="-127"/>
                <a:ea typeface="가는각진제목체" pitchFamily="18" charset="-127"/>
              </a:defRPr>
            </a:lvl5pPr>
            <a:lvl6pPr marL="2514600" indent="-228600" defTabSz="911225"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6pPr>
            <a:lvl7pPr marL="2971800" indent="-228600" defTabSz="911225"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7pPr>
            <a:lvl8pPr marL="3429000" indent="-228600" defTabSz="911225"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8pPr>
            <a:lvl9pPr marL="3886200" indent="-228600" defTabSz="911225"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9pPr>
          </a:lstStyle>
          <a:p>
            <a:pPr eaLnBrk="1" latinLnBrk="1" hangingPunct="1">
              <a:lnSpc>
                <a:spcPct val="110000"/>
              </a:lnSpc>
              <a:spcBef>
                <a:spcPct val="20000"/>
              </a:spcBef>
              <a:buClr>
                <a:schemeClr val="tx2"/>
              </a:buClr>
              <a:buFont typeface="Wingdings" pitchFamily="2" charset="2"/>
              <a:buChar char="§"/>
            </a:pPr>
            <a:r>
              <a:rPr lang="en-US" altLang="ko-KR" sz="1100">
                <a:latin typeface="Times New Roman" pitchFamily="18" charset="0"/>
                <a:cs typeface="Times New Roman" pitchFamily="18" charset="0"/>
              </a:rPr>
              <a:t>Industry rating: IR2 </a:t>
            </a:r>
            <a:r>
              <a:rPr lang="en-US" altLang="ko-KR" sz="1100">
                <a:latin typeface="Times New Roman" pitchFamily="18" charset="0"/>
                <a:cs typeface="Times New Roman" pitchFamily="18" charset="0"/>
                <a:sym typeface="Wingdings" pitchFamily="2" charset="2"/>
              </a:rPr>
              <a:t> B</a:t>
            </a:r>
            <a:endParaRPr lang="en-US" altLang="ko-KR" sz="1100">
              <a:latin typeface="Times New Roman" pitchFamily="18" charset="0"/>
              <a:cs typeface="Times New Roman" pitchFamily="18" charset="0"/>
            </a:endParaRPr>
          </a:p>
        </p:txBody>
      </p:sp>
      <p:sp>
        <p:nvSpPr>
          <p:cNvPr id="13320" name="Rectangle 14"/>
          <p:cNvSpPr>
            <a:spLocks noChangeArrowheads="1"/>
          </p:cNvSpPr>
          <p:nvPr/>
        </p:nvSpPr>
        <p:spPr bwMode="auto">
          <a:xfrm>
            <a:off x="1057275" y="3680023"/>
            <a:ext cx="2676525" cy="679450"/>
          </a:xfrm>
          <a:prstGeom prst="rect">
            <a:avLst/>
          </a:prstGeom>
          <a:solidFill>
            <a:srgbClr val="F8F8F8"/>
          </a:solidFill>
          <a:ln w="19050" algn="ctr">
            <a:solidFill>
              <a:srgbClr val="C0C0C0"/>
            </a:solidFill>
            <a:miter lim="800000"/>
            <a:headEnd/>
            <a:tailEnd/>
          </a:ln>
        </p:spPr>
        <p:txBody>
          <a:bodyPr wrap="none" anchor="ctr"/>
          <a:lstStyle>
            <a:lvl1pPr marL="87313" indent="-87313" defTabSz="788988">
              <a:tabLst>
                <a:tab pos="1703388" algn="l"/>
              </a:tabLst>
              <a:defRPr kumimoji="1" sz="1200" b="1">
                <a:solidFill>
                  <a:schemeClr val="tx2"/>
                </a:solidFill>
                <a:latin typeface="가는각진제목체" pitchFamily="18" charset="-127"/>
                <a:ea typeface="가는각진제목체" pitchFamily="18" charset="-127"/>
              </a:defRPr>
            </a:lvl1pPr>
            <a:lvl2pPr marL="742950" indent="-285750" defTabSz="788988">
              <a:tabLst>
                <a:tab pos="1703388" algn="l"/>
              </a:tabLst>
              <a:defRPr kumimoji="1" sz="1200" b="1">
                <a:solidFill>
                  <a:schemeClr val="tx2"/>
                </a:solidFill>
                <a:latin typeface="가는각진제목체" pitchFamily="18" charset="-127"/>
                <a:ea typeface="가는각진제목체" pitchFamily="18" charset="-127"/>
              </a:defRPr>
            </a:lvl2pPr>
            <a:lvl3pPr marL="1143000" indent="-228600" defTabSz="788988">
              <a:tabLst>
                <a:tab pos="1703388" algn="l"/>
              </a:tabLst>
              <a:defRPr kumimoji="1" sz="1200" b="1">
                <a:solidFill>
                  <a:schemeClr val="tx2"/>
                </a:solidFill>
                <a:latin typeface="가는각진제목체" pitchFamily="18" charset="-127"/>
                <a:ea typeface="가는각진제목체" pitchFamily="18" charset="-127"/>
              </a:defRPr>
            </a:lvl3pPr>
            <a:lvl4pPr marL="1600200" indent="-228600" defTabSz="788988">
              <a:tabLst>
                <a:tab pos="1703388" algn="l"/>
              </a:tabLst>
              <a:defRPr kumimoji="1" sz="1200" b="1">
                <a:solidFill>
                  <a:schemeClr val="tx2"/>
                </a:solidFill>
                <a:latin typeface="가는각진제목체" pitchFamily="18" charset="-127"/>
                <a:ea typeface="가는각진제목체" pitchFamily="18" charset="-127"/>
              </a:defRPr>
            </a:lvl4pPr>
            <a:lvl5pPr marL="2057400" indent="-228600" defTabSz="788988">
              <a:tabLst>
                <a:tab pos="1703388" algn="l"/>
              </a:tabLst>
              <a:defRPr kumimoji="1" sz="1200" b="1">
                <a:solidFill>
                  <a:schemeClr val="tx2"/>
                </a:solidFill>
                <a:latin typeface="가는각진제목체" pitchFamily="18" charset="-127"/>
                <a:ea typeface="가는각진제목체" pitchFamily="18" charset="-127"/>
              </a:defRPr>
            </a:lvl5pPr>
            <a:lvl6pPr marL="2514600" indent="-228600" defTabSz="788988" eaLnBrk="0" fontAlgn="base" hangingPunct="0">
              <a:spcBef>
                <a:spcPct val="0"/>
              </a:spcBef>
              <a:spcAft>
                <a:spcPct val="0"/>
              </a:spcAft>
              <a:tabLst>
                <a:tab pos="1703388" algn="l"/>
              </a:tabLst>
              <a:defRPr kumimoji="1" sz="1200" b="1">
                <a:solidFill>
                  <a:schemeClr val="tx2"/>
                </a:solidFill>
                <a:latin typeface="가는각진제목체" pitchFamily="18" charset="-127"/>
                <a:ea typeface="가는각진제목체" pitchFamily="18" charset="-127"/>
              </a:defRPr>
            </a:lvl6pPr>
            <a:lvl7pPr marL="2971800" indent="-228600" defTabSz="788988" eaLnBrk="0" fontAlgn="base" hangingPunct="0">
              <a:spcBef>
                <a:spcPct val="0"/>
              </a:spcBef>
              <a:spcAft>
                <a:spcPct val="0"/>
              </a:spcAft>
              <a:tabLst>
                <a:tab pos="1703388" algn="l"/>
              </a:tabLst>
              <a:defRPr kumimoji="1" sz="1200" b="1">
                <a:solidFill>
                  <a:schemeClr val="tx2"/>
                </a:solidFill>
                <a:latin typeface="가는각진제목체" pitchFamily="18" charset="-127"/>
                <a:ea typeface="가는각진제목체" pitchFamily="18" charset="-127"/>
              </a:defRPr>
            </a:lvl7pPr>
            <a:lvl8pPr marL="3429000" indent="-228600" defTabSz="788988" eaLnBrk="0" fontAlgn="base" hangingPunct="0">
              <a:spcBef>
                <a:spcPct val="0"/>
              </a:spcBef>
              <a:spcAft>
                <a:spcPct val="0"/>
              </a:spcAft>
              <a:tabLst>
                <a:tab pos="1703388" algn="l"/>
              </a:tabLst>
              <a:defRPr kumimoji="1" sz="1200" b="1">
                <a:solidFill>
                  <a:schemeClr val="tx2"/>
                </a:solidFill>
                <a:latin typeface="가는각진제목체" pitchFamily="18" charset="-127"/>
                <a:ea typeface="가는각진제목체" pitchFamily="18" charset="-127"/>
              </a:defRPr>
            </a:lvl8pPr>
            <a:lvl9pPr marL="3886200" indent="-228600" defTabSz="788988" eaLnBrk="0" fontAlgn="base" hangingPunct="0">
              <a:spcBef>
                <a:spcPct val="0"/>
              </a:spcBef>
              <a:spcAft>
                <a:spcPct val="0"/>
              </a:spcAft>
              <a:tabLst>
                <a:tab pos="1703388" algn="l"/>
              </a:tabLst>
              <a:defRPr kumimoji="1" sz="1200" b="1">
                <a:solidFill>
                  <a:schemeClr val="tx2"/>
                </a:solidFill>
                <a:latin typeface="가는각진제목체" pitchFamily="18" charset="-127"/>
                <a:ea typeface="가는각진제목체" pitchFamily="18" charset="-127"/>
              </a:defRPr>
            </a:lvl9pPr>
          </a:lstStyle>
          <a:p>
            <a:pPr eaLnBrk="1" latinLnBrk="1" hangingPunct="1">
              <a:buClr>
                <a:schemeClr val="tx2"/>
              </a:buClr>
              <a:buFont typeface="Wingdings" pitchFamily="2" charset="2"/>
              <a:buChar char="§"/>
            </a:pPr>
            <a:r>
              <a:rPr lang="en-US" altLang="ko-KR" sz="1100">
                <a:latin typeface="Times New Roman" pitchFamily="18" charset="0"/>
                <a:cs typeface="Times New Roman" pitchFamily="18" charset="0"/>
              </a:rPr>
              <a:t>Purchasing stability</a:t>
            </a:r>
            <a:r>
              <a:rPr lang="ko-KR" altLang="en-US" sz="1100">
                <a:latin typeface="Times New Roman" pitchFamily="18" charset="0"/>
                <a:cs typeface="Times New Roman" pitchFamily="18" charset="0"/>
              </a:rPr>
              <a:t> </a:t>
            </a:r>
            <a:r>
              <a:rPr lang="ko-KR" altLang="en-US" sz="1100">
                <a:latin typeface="Times New Roman" pitchFamily="18" charset="0"/>
                <a:cs typeface="Times New Roman" pitchFamily="18" charset="0"/>
                <a:sym typeface="Wingdings" pitchFamily="2" charset="2"/>
              </a:rPr>
              <a:t> </a:t>
            </a:r>
            <a:r>
              <a:rPr lang="en-US" altLang="ko-KR" sz="1100">
                <a:latin typeface="Times New Roman" pitchFamily="18" charset="0"/>
                <a:cs typeface="Times New Roman" pitchFamily="18" charset="0"/>
                <a:sym typeface="Wingdings" pitchFamily="2" charset="2"/>
              </a:rPr>
              <a:t>B</a:t>
            </a:r>
            <a:endParaRPr lang="en-US" altLang="ko-KR" sz="1100">
              <a:latin typeface="Times New Roman" pitchFamily="18" charset="0"/>
              <a:cs typeface="Times New Roman" pitchFamily="18" charset="0"/>
            </a:endParaRPr>
          </a:p>
          <a:p>
            <a:pPr eaLnBrk="1" latinLnBrk="1" hangingPunct="1">
              <a:buClr>
                <a:schemeClr val="tx2"/>
              </a:buClr>
              <a:buFont typeface="Wingdings" pitchFamily="2" charset="2"/>
              <a:buChar char="§"/>
            </a:pPr>
            <a:r>
              <a:rPr lang="en-US" altLang="ko-KR" sz="1100">
                <a:latin typeface="Times New Roman" pitchFamily="18" charset="0"/>
                <a:cs typeface="Times New Roman" pitchFamily="18" charset="0"/>
              </a:rPr>
              <a:t>Status of facilities</a:t>
            </a:r>
            <a:r>
              <a:rPr lang="ko-KR" altLang="en-US" sz="1100">
                <a:latin typeface="Times New Roman" pitchFamily="18" charset="0"/>
                <a:cs typeface="Times New Roman" pitchFamily="18" charset="0"/>
              </a:rPr>
              <a:t> </a:t>
            </a:r>
            <a:r>
              <a:rPr lang="ko-KR" altLang="en-US" sz="1100">
                <a:latin typeface="Times New Roman" pitchFamily="18" charset="0"/>
                <a:cs typeface="Times New Roman" pitchFamily="18" charset="0"/>
                <a:sym typeface="Wingdings" pitchFamily="2" charset="2"/>
              </a:rPr>
              <a:t> </a:t>
            </a:r>
            <a:r>
              <a:rPr lang="en-US" altLang="ko-KR" sz="1100">
                <a:latin typeface="Times New Roman" pitchFamily="18" charset="0"/>
                <a:cs typeface="Times New Roman" pitchFamily="18" charset="0"/>
                <a:sym typeface="Wingdings" pitchFamily="2" charset="2"/>
              </a:rPr>
              <a:t>C</a:t>
            </a:r>
            <a:endParaRPr lang="en-US" altLang="ko-KR" sz="1100">
              <a:latin typeface="Times New Roman" pitchFamily="18" charset="0"/>
              <a:cs typeface="Times New Roman" pitchFamily="18" charset="0"/>
            </a:endParaRPr>
          </a:p>
          <a:p>
            <a:pPr eaLnBrk="1" latinLnBrk="1" hangingPunct="1">
              <a:buClr>
                <a:schemeClr val="tx2"/>
              </a:buClr>
              <a:buFont typeface="Wingdings" pitchFamily="2" charset="2"/>
              <a:buNone/>
            </a:pPr>
            <a:r>
              <a:rPr lang="en-US" altLang="ko-KR" sz="1100">
                <a:latin typeface="Times New Roman" pitchFamily="18" charset="0"/>
                <a:cs typeface="Times New Roman" pitchFamily="18" charset="0"/>
              </a:rPr>
              <a:t>	… </a:t>
            </a:r>
          </a:p>
        </p:txBody>
      </p:sp>
      <p:sp>
        <p:nvSpPr>
          <p:cNvPr id="13321" name="Rectangle 17"/>
          <p:cNvSpPr>
            <a:spLocks noChangeArrowheads="1"/>
          </p:cNvSpPr>
          <p:nvPr/>
        </p:nvSpPr>
        <p:spPr bwMode="auto">
          <a:xfrm>
            <a:off x="320675" y="3013273"/>
            <a:ext cx="715963" cy="633413"/>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GB" altLang="ko-KR" sz="1000">
                <a:solidFill>
                  <a:srgbClr val="000000"/>
                </a:solidFill>
                <a:latin typeface="Times New Roman" pitchFamily="18" charset="0"/>
                <a:cs typeface="Times New Roman" pitchFamily="18" charset="0"/>
              </a:rPr>
              <a:t>Industry </a:t>
            </a:r>
          </a:p>
          <a:p>
            <a:pPr algn="ctr" eaLnBrk="1" latinLnBrk="1" hangingPunct="1">
              <a:spcBef>
                <a:spcPct val="20000"/>
              </a:spcBef>
              <a:buClr>
                <a:schemeClr val="tx2"/>
              </a:buClr>
              <a:buFont typeface="Wingdings" pitchFamily="2" charset="2"/>
              <a:buNone/>
            </a:pPr>
            <a:r>
              <a:rPr lang="en-GB" altLang="ko-KR" sz="1000">
                <a:solidFill>
                  <a:srgbClr val="000000"/>
                </a:solidFill>
                <a:latin typeface="Times New Roman" pitchFamily="18" charset="0"/>
                <a:cs typeface="Times New Roman" pitchFamily="18" charset="0"/>
              </a:rPr>
              <a:t>risk</a:t>
            </a:r>
            <a:endParaRPr lang="ko-KR" altLang="en-US" sz="1000">
              <a:solidFill>
                <a:srgbClr val="000000"/>
              </a:solidFill>
              <a:latin typeface="Times New Roman" pitchFamily="18" charset="0"/>
              <a:cs typeface="Times New Roman" pitchFamily="18" charset="0"/>
            </a:endParaRPr>
          </a:p>
        </p:txBody>
      </p:sp>
      <p:sp>
        <p:nvSpPr>
          <p:cNvPr id="13322" name="Rectangle 18"/>
          <p:cNvSpPr>
            <a:spLocks noChangeArrowheads="1"/>
          </p:cNvSpPr>
          <p:nvPr/>
        </p:nvSpPr>
        <p:spPr bwMode="auto">
          <a:xfrm>
            <a:off x="320675" y="3681611"/>
            <a:ext cx="715963" cy="677862"/>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GB" altLang="ko-KR" sz="1000">
                <a:solidFill>
                  <a:srgbClr val="000000"/>
                </a:solidFill>
                <a:latin typeface="Times New Roman" pitchFamily="18" charset="0"/>
                <a:cs typeface="Times New Roman" pitchFamily="18" charset="0"/>
              </a:rPr>
              <a:t>Business </a:t>
            </a:r>
          </a:p>
          <a:p>
            <a:pPr algn="ctr" eaLnBrk="1" latinLnBrk="1" hangingPunct="1">
              <a:spcBef>
                <a:spcPct val="20000"/>
              </a:spcBef>
              <a:buClr>
                <a:schemeClr val="tx2"/>
              </a:buClr>
              <a:buFont typeface="Wingdings" pitchFamily="2" charset="2"/>
              <a:buNone/>
            </a:pPr>
            <a:r>
              <a:rPr lang="en-GB" altLang="ko-KR" sz="1000">
                <a:solidFill>
                  <a:srgbClr val="000000"/>
                </a:solidFill>
                <a:latin typeface="Times New Roman" pitchFamily="18" charset="0"/>
                <a:cs typeface="Times New Roman" pitchFamily="18" charset="0"/>
              </a:rPr>
              <a:t>risk</a:t>
            </a:r>
            <a:endParaRPr lang="ko-KR" altLang="en-US" sz="1000">
              <a:solidFill>
                <a:srgbClr val="000000"/>
              </a:solidFill>
              <a:latin typeface="Times New Roman" pitchFamily="18" charset="0"/>
              <a:cs typeface="Times New Roman" pitchFamily="18" charset="0"/>
            </a:endParaRPr>
          </a:p>
        </p:txBody>
      </p:sp>
      <p:sp>
        <p:nvSpPr>
          <p:cNvPr id="13323" name="Rectangle 19"/>
          <p:cNvSpPr>
            <a:spLocks noChangeArrowheads="1"/>
          </p:cNvSpPr>
          <p:nvPr/>
        </p:nvSpPr>
        <p:spPr bwMode="auto">
          <a:xfrm>
            <a:off x="320675" y="4392811"/>
            <a:ext cx="715963" cy="635000"/>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GB" altLang="ko-KR" sz="1000">
                <a:solidFill>
                  <a:srgbClr val="000000"/>
                </a:solidFill>
                <a:latin typeface="Times New Roman" pitchFamily="18" charset="0"/>
                <a:cs typeface="Times New Roman" pitchFamily="18" charset="0"/>
              </a:rPr>
              <a:t>Management</a:t>
            </a:r>
          </a:p>
          <a:p>
            <a:pPr algn="ctr" eaLnBrk="1" latinLnBrk="1" hangingPunct="1">
              <a:spcBef>
                <a:spcPct val="20000"/>
              </a:spcBef>
              <a:buClr>
                <a:schemeClr val="tx2"/>
              </a:buClr>
              <a:buFont typeface="Wingdings" pitchFamily="2" charset="2"/>
              <a:buNone/>
            </a:pPr>
            <a:r>
              <a:rPr lang="en-GB" altLang="ko-KR" sz="1000">
                <a:solidFill>
                  <a:srgbClr val="000000"/>
                </a:solidFill>
                <a:latin typeface="Times New Roman" pitchFamily="18" charset="0"/>
                <a:cs typeface="Times New Roman" pitchFamily="18" charset="0"/>
              </a:rPr>
              <a:t>risk</a:t>
            </a:r>
            <a:endParaRPr lang="ko-KR" altLang="en-US" sz="1000">
              <a:solidFill>
                <a:srgbClr val="000000"/>
              </a:solidFill>
              <a:latin typeface="Times New Roman" pitchFamily="18" charset="0"/>
              <a:cs typeface="Times New Roman" pitchFamily="18" charset="0"/>
            </a:endParaRPr>
          </a:p>
        </p:txBody>
      </p:sp>
      <p:sp>
        <p:nvSpPr>
          <p:cNvPr id="13324" name="Rectangle 21"/>
          <p:cNvSpPr>
            <a:spLocks noChangeArrowheads="1"/>
          </p:cNvSpPr>
          <p:nvPr/>
        </p:nvSpPr>
        <p:spPr bwMode="auto">
          <a:xfrm>
            <a:off x="1057275" y="4392811"/>
            <a:ext cx="2676525" cy="635000"/>
          </a:xfrm>
          <a:prstGeom prst="rect">
            <a:avLst/>
          </a:prstGeom>
          <a:solidFill>
            <a:srgbClr val="F8F8F8"/>
          </a:solidFill>
          <a:ln w="19050" algn="ctr">
            <a:solidFill>
              <a:srgbClr val="C0C0C0"/>
            </a:solidFill>
            <a:miter lim="800000"/>
            <a:headEnd/>
            <a:tailEnd/>
          </a:ln>
        </p:spPr>
        <p:txBody>
          <a:bodyPr wrap="none" anchor="ctr"/>
          <a:lstStyle>
            <a:lvl1pPr marL="87313" indent="-87313">
              <a:tabLst>
                <a:tab pos="1701800" algn="l"/>
              </a:tabLst>
              <a:defRPr kumimoji="1" sz="1200" b="1">
                <a:solidFill>
                  <a:schemeClr val="tx2"/>
                </a:solidFill>
                <a:latin typeface="가는각진제목체" pitchFamily="18" charset="-127"/>
                <a:ea typeface="가는각진제목체" pitchFamily="18" charset="-127"/>
              </a:defRPr>
            </a:lvl1pPr>
            <a:lvl2pPr marL="742950" indent="-285750">
              <a:tabLst>
                <a:tab pos="1701800" algn="l"/>
              </a:tabLst>
              <a:defRPr kumimoji="1" sz="1200" b="1">
                <a:solidFill>
                  <a:schemeClr val="tx2"/>
                </a:solidFill>
                <a:latin typeface="가는각진제목체" pitchFamily="18" charset="-127"/>
                <a:ea typeface="가는각진제목체" pitchFamily="18" charset="-127"/>
              </a:defRPr>
            </a:lvl2pPr>
            <a:lvl3pPr marL="1143000" indent="-228600">
              <a:tabLst>
                <a:tab pos="1701800" algn="l"/>
              </a:tabLst>
              <a:defRPr kumimoji="1" sz="1200" b="1">
                <a:solidFill>
                  <a:schemeClr val="tx2"/>
                </a:solidFill>
                <a:latin typeface="가는각진제목체" pitchFamily="18" charset="-127"/>
                <a:ea typeface="가는각진제목체" pitchFamily="18" charset="-127"/>
              </a:defRPr>
            </a:lvl3pPr>
            <a:lvl4pPr marL="1600200" indent="-228600">
              <a:tabLst>
                <a:tab pos="1701800" algn="l"/>
              </a:tabLst>
              <a:defRPr kumimoji="1" sz="1200" b="1">
                <a:solidFill>
                  <a:schemeClr val="tx2"/>
                </a:solidFill>
                <a:latin typeface="가는각진제목체" pitchFamily="18" charset="-127"/>
                <a:ea typeface="가는각진제목체" pitchFamily="18" charset="-127"/>
              </a:defRPr>
            </a:lvl4pPr>
            <a:lvl5pPr marL="2057400" indent="-228600">
              <a:tabLst>
                <a:tab pos="1701800" algn="l"/>
              </a:tabLst>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9pPr>
          </a:lstStyle>
          <a:p>
            <a:pPr eaLnBrk="1" latinLnBrk="1" hangingPunct="1">
              <a:lnSpc>
                <a:spcPct val="110000"/>
              </a:lnSpc>
              <a:spcBef>
                <a:spcPct val="20000"/>
              </a:spcBef>
              <a:buClr>
                <a:schemeClr val="tx2"/>
              </a:buClr>
              <a:buFont typeface="Wingdings" pitchFamily="2" charset="2"/>
              <a:buChar char="§"/>
            </a:pPr>
            <a:r>
              <a:rPr lang="en-US" altLang="ko-KR" sz="1100">
                <a:latin typeface="Times New Roman" pitchFamily="18" charset="0"/>
                <a:cs typeface="Times New Roman" pitchFamily="18" charset="0"/>
              </a:rPr>
              <a:t>Expertise and management quality</a:t>
            </a:r>
            <a:r>
              <a:rPr lang="ko-KR" altLang="en-US" sz="1100">
                <a:latin typeface="Times New Roman" pitchFamily="18" charset="0"/>
                <a:cs typeface="Times New Roman" pitchFamily="18" charset="0"/>
              </a:rPr>
              <a:t> </a:t>
            </a:r>
            <a:r>
              <a:rPr lang="ko-KR" altLang="en-US" sz="1100">
                <a:latin typeface="Times New Roman" pitchFamily="18" charset="0"/>
                <a:cs typeface="Times New Roman" pitchFamily="18" charset="0"/>
                <a:sym typeface="Wingdings" pitchFamily="2" charset="2"/>
              </a:rPr>
              <a:t> </a:t>
            </a:r>
            <a:r>
              <a:rPr lang="en-US" altLang="ko-KR" sz="1100">
                <a:latin typeface="Times New Roman" pitchFamily="18" charset="0"/>
                <a:cs typeface="Times New Roman" pitchFamily="18" charset="0"/>
                <a:sym typeface="Wingdings" pitchFamily="2" charset="2"/>
              </a:rPr>
              <a:t>C</a:t>
            </a:r>
            <a:endParaRPr lang="en-US" altLang="ko-KR" sz="1100">
              <a:latin typeface="Times New Roman" pitchFamily="18" charset="0"/>
              <a:cs typeface="Times New Roman" pitchFamily="18" charset="0"/>
            </a:endParaRPr>
          </a:p>
          <a:p>
            <a:pPr eaLnBrk="1" latinLnBrk="1" hangingPunct="1">
              <a:lnSpc>
                <a:spcPct val="110000"/>
              </a:lnSpc>
              <a:spcBef>
                <a:spcPct val="20000"/>
              </a:spcBef>
              <a:buClr>
                <a:schemeClr val="tx2"/>
              </a:buClr>
              <a:buFont typeface="Wingdings" pitchFamily="2" charset="2"/>
              <a:buChar char="§"/>
            </a:pPr>
            <a:r>
              <a:rPr lang="en-US" altLang="ko-KR" sz="1100">
                <a:latin typeface="Times New Roman" pitchFamily="18" charset="0"/>
                <a:cs typeface="Times New Roman" pitchFamily="18" charset="0"/>
              </a:rPr>
              <a:t>Stability of executives </a:t>
            </a:r>
            <a:r>
              <a:rPr lang="ko-KR" altLang="en-US" sz="1100">
                <a:latin typeface="Times New Roman" pitchFamily="18" charset="0"/>
                <a:cs typeface="Times New Roman" pitchFamily="18" charset="0"/>
                <a:sym typeface="Wingdings" pitchFamily="2" charset="2"/>
              </a:rPr>
              <a:t> </a:t>
            </a:r>
            <a:r>
              <a:rPr lang="en-US" altLang="ko-KR" sz="1100">
                <a:latin typeface="Times New Roman" pitchFamily="18" charset="0"/>
                <a:cs typeface="Times New Roman" pitchFamily="18" charset="0"/>
                <a:sym typeface="Wingdings" pitchFamily="2" charset="2"/>
              </a:rPr>
              <a:t>D</a:t>
            </a:r>
            <a:endParaRPr lang="en-US" altLang="ko-KR" sz="1100">
              <a:latin typeface="Times New Roman" pitchFamily="18" charset="0"/>
              <a:cs typeface="Times New Roman" pitchFamily="18" charset="0"/>
            </a:endParaRPr>
          </a:p>
          <a:p>
            <a:pPr eaLnBrk="1" latinLnBrk="1" hangingPunct="1">
              <a:buClr>
                <a:schemeClr val="tx2"/>
              </a:buClr>
              <a:buFont typeface="Wingdings" pitchFamily="2" charset="2"/>
              <a:buNone/>
            </a:pPr>
            <a:r>
              <a:rPr lang="en-US" altLang="ko-KR" sz="1100">
                <a:latin typeface="Times New Roman" pitchFamily="18" charset="0"/>
                <a:cs typeface="Times New Roman" pitchFamily="18" charset="0"/>
              </a:rPr>
              <a:t>	…</a:t>
            </a:r>
          </a:p>
        </p:txBody>
      </p:sp>
      <p:grpSp>
        <p:nvGrpSpPr>
          <p:cNvPr id="13325" name="Group 85"/>
          <p:cNvGrpSpPr>
            <a:grpSpLocks/>
          </p:cNvGrpSpPr>
          <p:nvPr/>
        </p:nvGrpSpPr>
        <p:grpSpPr bwMode="auto">
          <a:xfrm>
            <a:off x="8039100" y="2852936"/>
            <a:ext cx="1455738" cy="3362325"/>
            <a:chOff x="4602" y="1871"/>
            <a:chExt cx="917" cy="2118"/>
          </a:xfrm>
        </p:grpSpPr>
        <p:sp>
          <p:nvSpPr>
            <p:cNvPr id="13332" name="Rectangle 23"/>
            <p:cNvSpPr>
              <a:spLocks noChangeArrowheads="1"/>
            </p:cNvSpPr>
            <p:nvPr/>
          </p:nvSpPr>
          <p:spPr bwMode="auto">
            <a:xfrm>
              <a:off x="4602" y="3578"/>
              <a:ext cx="247" cy="87"/>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50</a:t>
              </a:r>
              <a:r>
                <a:rPr lang="ko-KR" altLang="en-US" sz="900">
                  <a:latin typeface="Times New Roman" pitchFamily="18" charset="0"/>
                  <a:cs typeface="Times New Roman" pitchFamily="18" charset="0"/>
                </a:rPr>
                <a:t> </a:t>
              </a:r>
              <a:r>
                <a:rPr lang="en-US" altLang="ko-KR" sz="900">
                  <a:latin typeface="Times New Roman" pitchFamily="18" charset="0"/>
                  <a:cs typeface="Times New Roman" pitchFamily="18" charset="0"/>
                </a:rPr>
                <a:t> pt.</a:t>
              </a:r>
              <a:endParaRPr lang="ko-KR" altLang="en-US" sz="900">
                <a:latin typeface="Times New Roman" pitchFamily="18" charset="0"/>
                <a:cs typeface="Times New Roman" pitchFamily="18" charset="0"/>
              </a:endParaRPr>
            </a:p>
          </p:txBody>
        </p:sp>
        <p:sp>
          <p:nvSpPr>
            <p:cNvPr id="13333" name="Rectangle 24"/>
            <p:cNvSpPr>
              <a:spLocks noChangeArrowheads="1"/>
            </p:cNvSpPr>
            <p:nvPr/>
          </p:nvSpPr>
          <p:spPr bwMode="auto">
            <a:xfrm>
              <a:off x="4602" y="2975"/>
              <a:ext cx="247" cy="87"/>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70  pt.</a:t>
              </a:r>
              <a:endParaRPr lang="ko-KR" altLang="en-US" sz="900">
                <a:latin typeface="Times New Roman" pitchFamily="18" charset="0"/>
                <a:cs typeface="Times New Roman" pitchFamily="18" charset="0"/>
              </a:endParaRPr>
            </a:p>
          </p:txBody>
        </p:sp>
        <p:sp>
          <p:nvSpPr>
            <p:cNvPr id="13334" name="Rectangle 25"/>
            <p:cNvSpPr>
              <a:spLocks noChangeArrowheads="1"/>
            </p:cNvSpPr>
            <p:nvPr/>
          </p:nvSpPr>
          <p:spPr bwMode="auto">
            <a:xfrm>
              <a:off x="4602" y="2585"/>
              <a:ext cx="247" cy="87"/>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80  pt.</a:t>
              </a:r>
              <a:endParaRPr lang="ko-KR" altLang="en-US" sz="900">
                <a:latin typeface="Times New Roman" pitchFamily="18" charset="0"/>
                <a:cs typeface="Times New Roman" pitchFamily="18" charset="0"/>
              </a:endParaRPr>
            </a:p>
          </p:txBody>
        </p:sp>
        <p:sp>
          <p:nvSpPr>
            <p:cNvPr id="13335" name="Rectangle 26"/>
            <p:cNvSpPr>
              <a:spLocks noChangeArrowheads="1"/>
            </p:cNvSpPr>
            <p:nvPr/>
          </p:nvSpPr>
          <p:spPr bwMode="auto">
            <a:xfrm>
              <a:off x="4628" y="3757"/>
              <a:ext cx="196" cy="87"/>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45</a:t>
              </a:r>
              <a:r>
                <a:rPr lang="ko-KR" altLang="en-US" sz="900">
                  <a:latin typeface="Times New Roman" pitchFamily="18" charset="0"/>
                  <a:cs typeface="Times New Roman" pitchFamily="18" charset="0"/>
                </a:rPr>
                <a:t> </a:t>
              </a:r>
              <a:r>
                <a:rPr lang="en-US" altLang="ko-KR" sz="900">
                  <a:latin typeface="Times New Roman" pitchFamily="18" charset="0"/>
                  <a:cs typeface="Times New Roman" pitchFamily="18" charset="0"/>
                </a:rPr>
                <a:t> pt.</a:t>
              </a:r>
              <a:endParaRPr lang="ko-KR" altLang="en-US" sz="900">
                <a:latin typeface="Times New Roman" pitchFamily="18" charset="0"/>
                <a:cs typeface="Times New Roman" pitchFamily="18" charset="0"/>
              </a:endParaRPr>
            </a:p>
          </p:txBody>
        </p:sp>
        <p:sp>
          <p:nvSpPr>
            <p:cNvPr id="13336" name="Rectangle 27"/>
            <p:cNvSpPr>
              <a:spLocks noChangeArrowheads="1"/>
            </p:cNvSpPr>
            <p:nvPr/>
          </p:nvSpPr>
          <p:spPr bwMode="auto">
            <a:xfrm>
              <a:off x="4820" y="2110"/>
              <a:ext cx="523" cy="1879"/>
            </a:xfrm>
            <a:prstGeom prst="rect">
              <a:avLst/>
            </a:prstGeom>
            <a:noFill/>
            <a:ln w="15875" algn="ctr">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13337" name="Line 28"/>
            <p:cNvSpPr>
              <a:spLocks noChangeShapeType="1"/>
            </p:cNvSpPr>
            <p:nvPr/>
          </p:nvSpPr>
          <p:spPr bwMode="auto">
            <a:xfrm>
              <a:off x="4820" y="3024"/>
              <a:ext cx="523" cy="2"/>
            </a:xfrm>
            <a:prstGeom prst="line">
              <a:avLst/>
            </a:prstGeom>
            <a:noFill/>
            <a:ln w="9525">
              <a:solidFill>
                <a:srgbClr val="A50021"/>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13338" name="Line 29"/>
            <p:cNvSpPr>
              <a:spLocks noChangeShapeType="1"/>
            </p:cNvSpPr>
            <p:nvPr/>
          </p:nvSpPr>
          <p:spPr bwMode="auto">
            <a:xfrm>
              <a:off x="4820" y="3621"/>
              <a:ext cx="523" cy="1"/>
            </a:xfrm>
            <a:prstGeom prst="line">
              <a:avLst/>
            </a:prstGeom>
            <a:noFill/>
            <a:ln w="9525">
              <a:solidFill>
                <a:srgbClr val="A50021"/>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13339" name="AutoShape 30"/>
            <p:cNvSpPr>
              <a:spLocks noChangeArrowheads="1"/>
            </p:cNvSpPr>
            <p:nvPr/>
          </p:nvSpPr>
          <p:spPr bwMode="auto">
            <a:xfrm>
              <a:off x="4820" y="2153"/>
              <a:ext cx="523" cy="16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1</a:t>
              </a:r>
            </a:p>
          </p:txBody>
        </p:sp>
        <p:sp>
          <p:nvSpPr>
            <p:cNvPr id="13340" name="Line 31"/>
            <p:cNvSpPr>
              <a:spLocks noChangeShapeType="1"/>
            </p:cNvSpPr>
            <p:nvPr/>
          </p:nvSpPr>
          <p:spPr bwMode="auto">
            <a:xfrm>
              <a:off x="4820" y="3796"/>
              <a:ext cx="523" cy="1"/>
            </a:xfrm>
            <a:prstGeom prst="line">
              <a:avLst/>
            </a:prstGeom>
            <a:noFill/>
            <a:ln w="9525">
              <a:solidFill>
                <a:srgbClr val="A50021"/>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13341" name="AutoShape 32"/>
            <p:cNvSpPr>
              <a:spLocks noChangeArrowheads="1"/>
            </p:cNvSpPr>
            <p:nvPr/>
          </p:nvSpPr>
          <p:spPr bwMode="auto">
            <a:xfrm>
              <a:off x="4820" y="2656"/>
              <a:ext cx="523" cy="326"/>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t>
              </a:r>
            </a:p>
          </p:txBody>
        </p:sp>
        <p:sp>
          <p:nvSpPr>
            <p:cNvPr id="13342" name="AutoShape 33"/>
            <p:cNvSpPr>
              <a:spLocks noChangeArrowheads="1"/>
            </p:cNvSpPr>
            <p:nvPr/>
          </p:nvSpPr>
          <p:spPr bwMode="auto">
            <a:xfrm>
              <a:off x="4820" y="3824"/>
              <a:ext cx="523" cy="139"/>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11</a:t>
              </a:r>
            </a:p>
          </p:txBody>
        </p:sp>
        <p:sp>
          <p:nvSpPr>
            <p:cNvPr id="13343" name="Line 34"/>
            <p:cNvSpPr>
              <a:spLocks noChangeShapeType="1"/>
            </p:cNvSpPr>
            <p:nvPr/>
          </p:nvSpPr>
          <p:spPr bwMode="auto">
            <a:xfrm>
              <a:off x="4820" y="2315"/>
              <a:ext cx="523"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13344" name="Rectangle 35"/>
            <p:cNvSpPr>
              <a:spLocks noChangeArrowheads="1"/>
            </p:cNvSpPr>
            <p:nvPr/>
          </p:nvSpPr>
          <p:spPr bwMode="auto">
            <a:xfrm>
              <a:off x="4833" y="3526"/>
              <a:ext cx="521"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000" tIns="46800" rIns="90000" bIns="46800" anchor="ctr">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sp>
          <p:nvSpPr>
            <p:cNvPr id="13345" name="Rectangle 36"/>
            <p:cNvSpPr>
              <a:spLocks noChangeArrowheads="1"/>
            </p:cNvSpPr>
            <p:nvPr/>
          </p:nvSpPr>
          <p:spPr bwMode="auto">
            <a:xfrm>
              <a:off x="4714" y="1871"/>
              <a:ext cx="731"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0000" tIns="46800" rIns="90000" bIns="46800">
              <a:spAutoFit/>
            </a:bodyP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hangingPunct="1">
                <a:buClr>
                  <a:schemeClr val="tx1"/>
                </a:buClr>
                <a:buFont typeface="Wingdings" pitchFamily="2" charset="2"/>
                <a:buNone/>
              </a:pPr>
              <a:r>
                <a:rPr lang="en-GB" altLang="ko-KR" sz="1000">
                  <a:latin typeface="Times New Roman" pitchFamily="18" charset="0"/>
                  <a:cs typeface="Times New Roman" pitchFamily="18" charset="0"/>
                </a:rPr>
                <a:t>Qualitative rating</a:t>
              </a:r>
              <a:endParaRPr lang="ko-KR" altLang="en-US" sz="1000">
                <a:latin typeface="Times New Roman" pitchFamily="18" charset="0"/>
                <a:cs typeface="Times New Roman" pitchFamily="18" charset="0"/>
              </a:endParaRPr>
            </a:p>
          </p:txBody>
        </p:sp>
        <p:sp>
          <p:nvSpPr>
            <p:cNvPr id="13346" name="AutoShape 37"/>
            <p:cNvSpPr>
              <a:spLocks noChangeArrowheads="1"/>
            </p:cNvSpPr>
            <p:nvPr/>
          </p:nvSpPr>
          <p:spPr bwMode="auto">
            <a:xfrm>
              <a:off x="4820" y="2316"/>
              <a:ext cx="523" cy="16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2</a:t>
              </a:r>
            </a:p>
          </p:txBody>
        </p:sp>
        <p:sp>
          <p:nvSpPr>
            <p:cNvPr id="13347" name="Line 38"/>
            <p:cNvSpPr>
              <a:spLocks noChangeShapeType="1"/>
            </p:cNvSpPr>
            <p:nvPr/>
          </p:nvSpPr>
          <p:spPr bwMode="auto">
            <a:xfrm>
              <a:off x="4814" y="2479"/>
              <a:ext cx="523"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13348" name="AutoShape 39"/>
            <p:cNvSpPr>
              <a:spLocks noChangeArrowheads="1"/>
            </p:cNvSpPr>
            <p:nvPr/>
          </p:nvSpPr>
          <p:spPr bwMode="auto">
            <a:xfrm>
              <a:off x="4820" y="2492"/>
              <a:ext cx="523" cy="16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3</a:t>
              </a:r>
            </a:p>
          </p:txBody>
        </p:sp>
        <p:sp>
          <p:nvSpPr>
            <p:cNvPr id="13349" name="Line 40"/>
            <p:cNvSpPr>
              <a:spLocks noChangeShapeType="1"/>
            </p:cNvSpPr>
            <p:nvPr/>
          </p:nvSpPr>
          <p:spPr bwMode="auto">
            <a:xfrm>
              <a:off x="4814" y="2655"/>
              <a:ext cx="523"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13350" name="AutoShape 41"/>
            <p:cNvSpPr>
              <a:spLocks noChangeArrowheads="1"/>
            </p:cNvSpPr>
            <p:nvPr/>
          </p:nvSpPr>
          <p:spPr bwMode="auto">
            <a:xfrm>
              <a:off x="4820" y="3640"/>
              <a:ext cx="523" cy="139"/>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10</a:t>
              </a:r>
            </a:p>
          </p:txBody>
        </p:sp>
        <p:sp>
          <p:nvSpPr>
            <p:cNvPr id="13351" name="AutoShape 42"/>
            <p:cNvSpPr>
              <a:spLocks noChangeArrowheads="1"/>
            </p:cNvSpPr>
            <p:nvPr/>
          </p:nvSpPr>
          <p:spPr bwMode="auto">
            <a:xfrm>
              <a:off x="4820" y="3345"/>
              <a:ext cx="523" cy="139"/>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latin typeface="Times New Roman" pitchFamily="18" charset="0"/>
                  <a:cs typeface="Times New Roman" pitchFamily="18" charset="0"/>
                </a:rPr>
                <a:t>…</a:t>
              </a:r>
            </a:p>
          </p:txBody>
        </p:sp>
        <p:sp>
          <p:nvSpPr>
            <p:cNvPr id="13352" name="Line 43"/>
            <p:cNvSpPr>
              <a:spLocks noChangeShapeType="1"/>
            </p:cNvSpPr>
            <p:nvPr/>
          </p:nvSpPr>
          <p:spPr bwMode="auto">
            <a:xfrm>
              <a:off x="4814" y="3233"/>
              <a:ext cx="523"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ko-KR" altLang="en-US"/>
            </a:p>
          </p:txBody>
        </p:sp>
        <p:sp>
          <p:nvSpPr>
            <p:cNvPr id="13353" name="AutoShape 44"/>
            <p:cNvSpPr>
              <a:spLocks noChangeArrowheads="1"/>
            </p:cNvSpPr>
            <p:nvPr/>
          </p:nvSpPr>
          <p:spPr bwMode="auto">
            <a:xfrm>
              <a:off x="4820" y="3024"/>
              <a:ext cx="523" cy="209"/>
            </a:xfrm>
            <a:prstGeom prst="roundRect">
              <a:avLst>
                <a:gd name="adj" fmla="val 16667"/>
              </a:avLst>
            </a:prstGeom>
            <a:solidFill>
              <a:srgbClr val="FF0000"/>
            </a:solidFill>
            <a:ln>
              <a:noFill/>
            </a:ln>
            <a:extLst>
              <a:ext uri="{91240B29-F687-4F45-9708-019B960494DF}">
                <a14:hiddenLine xmlns:a14="http://schemas.microsoft.com/office/drawing/2010/main" w="25400">
                  <a:solidFill>
                    <a:srgbClr val="000000"/>
                  </a:solidFill>
                  <a:round/>
                  <a:headEnd/>
                  <a:tailEnd/>
                </a14:hiddenLine>
              </a:ext>
            </a:extLst>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r>
                <a:rPr lang="en-US" altLang="ko-KR" sz="1000">
                  <a:solidFill>
                    <a:schemeClr val="bg1"/>
                  </a:solidFill>
                  <a:latin typeface="Times New Roman" pitchFamily="18" charset="0"/>
                  <a:cs typeface="Times New Roman" pitchFamily="18" charset="0"/>
                </a:rPr>
                <a:t>6</a:t>
              </a:r>
            </a:p>
          </p:txBody>
        </p:sp>
        <p:sp>
          <p:nvSpPr>
            <p:cNvPr id="13354" name="Rectangle 45"/>
            <p:cNvSpPr>
              <a:spLocks noChangeArrowheads="1"/>
            </p:cNvSpPr>
            <p:nvPr/>
          </p:nvSpPr>
          <p:spPr bwMode="auto">
            <a:xfrm>
              <a:off x="4602" y="3234"/>
              <a:ext cx="247" cy="87"/>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65</a:t>
              </a:r>
              <a:r>
                <a:rPr lang="ko-KR" altLang="en-US" sz="900">
                  <a:latin typeface="Times New Roman" pitchFamily="18" charset="0"/>
                  <a:cs typeface="Times New Roman" pitchFamily="18" charset="0"/>
                </a:rPr>
                <a:t> </a:t>
              </a:r>
              <a:r>
                <a:rPr lang="en-US" altLang="ko-KR" sz="900">
                  <a:latin typeface="Times New Roman" pitchFamily="18" charset="0"/>
                  <a:cs typeface="Times New Roman" pitchFamily="18" charset="0"/>
                </a:rPr>
                <a:t> pt.</a:t>
              </a:r>
              <a:endParaRPr lang="ko-KR" altLang="en-US" sz="900">
                <a:latin typeface="Times New Roman" pitchFamily="18" charset="0"/>
                <a:cs typeface="Times New Roman" pitchFamily="18" charset="0"/>
              </a:endParaRPr>
            </a:p>
          </p:txBody>
        </p:sp>
        <p:sp>
          <p:nvSpPr>
            <p:cNvPr id="13355" name="Rectangle 46"/>
            <p:cNvSpPr>
              <a:spLocks noChangeArrowheads="1"/>
            </p:cNvSpPr>
            <p:nvPr/>
          </p:nvSpPr>
          <p:spPr bwMode="auto">
            <a:xfrm>
              <a:off x="4602" y="2437"/>
              <a:ext cx="247" cy="87"/>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85</a:t>
              </a:r>
              <a:r>
                <a:rPr lang="ko-KR" altLang="en-US" sz="900">
                  <a:latin typeface="Times New Roman" pitchFamily="18" charset="0"/>
                  <a:cs typeface="Times New Roman" pitchFamily="18" charset="0"/>
                </a:rPr>
                <a:t> </a:t>
              </a:r>
              <a:r>
                <a:rPr lang="en-US" altLang="ko-KR" sz="900">
                  <a:latin typeface="Times New Roman" pitchFamily="18" charset="0"/>
                  <a:cs typeface="Times New Roman" pitchFamily="18" charset="0"/>
                </a:rPr>
                <a:t> pt.</a:t>
              </a:r>
              <a:endParaRPr lang="ko-KR" altLang="en-US" sz="900">
                <a:latin typeface="Times New Roman" pitchFamily="18" charset="0"/>
                <a:cs typeface="Times New Roman" pitchFamily="18" charset="0"/>
              </a:endParaRPr>
            </a:p>
          </p:txBody>
        </p:sp>
        <p:sp>
          <p:nvSpPr>
            <p:cNvPr id="13356" name="Rectangle 47"/>
            <p:cNvSpPr>
              <a:spLocks noChangeArrowheads="1"/>
            </p:cNvSpPr>
            <p:nvPr/>
          </p:nvSpPr>
          <p:spPr bwMode="auto">
            <a:xfrm>
              <a:off x="4602" y="2272"/>
              <a:ext cx="247" cy="87"/>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marL="266700" indent="-266700">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40000"/>
                </a:spcBef>
                <a:buClr>
                  <a:schemeClr val="tx1"/>
                </a:buClr>
                <a:buFont typeface="Wingdings" pitchFamily="2" charset="2"/>
                <a:buNone/>
              </a:pPr>
              <a:r>
                <a:rPr lang="en-US" altLang="ko-KR" sz="900">
                  <a:latin typeface="Times New Roman" pitchFamily="18" charset="0"/>
                  <a:cs typeface="Times New Roman" pitchFamily="18" charset="0"/>
                </a:rPr>
                <a:t>90</a:t>
              </a:r>
              <a:r>
                <a:rPr lang="ko-KR" altLang="en-US" sz="900">
                  <a:latin typeface="Times New Roman" pitchFamily="18" charset="0"/>
                  <a:cs typeface="Times New Roman" pitchFamily="18" charset="0"/>
                </a:rPr>
                <a:t> </a:t>
              </a:r>
              <a:r>
                <a:rPr lang="en-US" altLang="ko-KR" sz="900">
                  <a:latin typeface="Times New Roman" pitchFamily="18" charset="0"/>
                  <a:cs typeface="Times New Roman" pitchFamily="18" charset="0"/>
                </a:rPr>
                <a:t> pt.</a:t>
              </a:r>
              <a:endParaRPr lang="ko-KR" altLang="en-US" sz="900">
                <a:latin typeface="Times New Roman" pitchFamily="18" charset="0"/>
                <a:cs typeface="Times New Roman" pitchFamily="18" charset="0"/>
              </a:endParaRPr>
            </a:p>
          </p:txBody>
        </p:sp>
        <p:sp>
          <p:nvSpPr>
            <p:cNvPr id="13357" name="Rectangle 72"/>
            <p:cNvSpPr>
              <a:spLocks noChangeArrowheads="1"/>
            </p:cNvSpPr>
            <p:nvPr/>
          </p:nvSpPr>
          <p:spPr bwMode="auto">
            <a:xfrm>
              <a:off x="5348" y="3056"/>
              <a:ext cx="171"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108000" tIns="0" rIns="108000" bIns="0"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lnSpc>
                  <a:spcPct val="110000"/>
                </a:lnSpc>
              </a:pPr>
              <a:endParaRPr lang="ko-KR" altLang="en-US">
                <a:latin typeface="Times New Roman" pitchFamily="18" charset="0"/>
                <a:cs typeface="Times New Roman" pitchFamily="18" charset="0"/>
              </a:endParaRPr>
            </a:p>
          </p:txBody>
        </p:sp>
      </p:grpSp>
      <p:sp>
        <p:nvSpPr>
          <p:cNvPr id="13326" name="Rectangle 75"/>
          <p:cNvSpPr>
            <a:spLocks noChangeArrowheads="1"/>
          </p:cNvSpPr>
          <p:nvPr/>
        </p:nvSpPr>
        <p:spPr bwMode="auto">
          <a:xfrm>
            <a:off x="1057275" y="5073848"/>
            <a:ext cx="2676525" cy="679450"/>
          </a:xfrm>
          <a:prstGeom prst="rect">
            <a:avLst/>
          </a:prstGeom>
          <a:solidFill>
            <a:srgbClr val="F8F8F8"/>
          </a:solidFill>
          <a:ln w="19050" algn="ctr">
            <a:solidFill>
              <a:srgbClr val="C0C0C0"/>
            </a:solidFill>
            <a:miter lim="800000"/>
            <a:headEnd/>
            <a:tailEnd/>
          </a:ln>
        </p:spPr>
        <p:txBody>
          <a:bodyPr wrap="none" anchor="ctr"/>
          <a:lstStyle>
            <a:lvl1pPr marL="87313" indent="-87313" defTabSz="788988">
              <a:tabLst>
                <a:tab pos="1703388" algn="l"/>
              </a:tabLst>
              <a:defRPr kumimoji="1" sz="1200" b="1">
                <a:solidFill>
                  <a:schemeClr val="tx2"/>
                </a:solidFill>
                <a:latin typeface="가는각진제목체" pitchFamily="18" charset="-127"/>
                <a:ea typeface="가는각진제목체" pitchFamily="18" charset="-127"/>
              </a:defRPr>
            </a:lvl1pPr>
            <a:lvl2pPr marL="742950" indent="-285750" defTabSz="788988">
              <a:tabLst>
                <a:tab pos="1703388" algn="l"/>
              </a:tabLst>
              <a:defRPr kumimoji="1" sz="1200" b="1">
                <a:solidFill>
                  <a:schemeClr val="tx2"/>
                </a:solidFill>
                <a:latin typeface="가는각진제목체" pitchFamily="18" charset="-127"/>
                <a:ea typeface="가는각진제목체" pitchFamily="18" charset="-127"/>
              </a:defRPr>
            </a:lvl2pPr>
            <a:lvl3pPr marL="1143000" indent="-228600" defTabSz="788988">
              <a:tabLst>
                <a:tab pos="1703388" algn="l"/>
              </a:tabLst>
              <a:defRPr kumimoji="1" sz="1200" b="1">
                <a:solidFill>
                  <a:schemeClr val="tx2"/>
                </a:solidFill>
                <a:latin typeface="가는각진제목체" pitchFamily="18" charset="-127"/>
                <a:ea typeface="가는각진제목체" pitchFamily="18" charset="-127"/>
              </a:defRPr>
            </a:lvl3pPr>
            <a:lvl4pPr marL="1600200" indent="-228600" defTabSz="788988">
              <a:tabLst>
                <a:tab pos="1703388" algn="l"/>
              </a:tabLst>
              <a:defRPr kumimoji="1" sz="1200" b="1">
                <a:solidFill>
                  <a:schemeClr val="tx2"/>
                </a:solidFill>
                <a:latin typeface="가는각진제목체" pitchFamily="18" charset="-127"/>
                <a:ea typeface="가는각진제목체" pitchFamily="18" charset="-127"/>
              </a:defRPr>
            </a:lvl4pPr>
            <a:lvl5pPr marL="2057400" indent="-228600" defTabSz="788988">
              <a:tabLst>
                <a:tab pos="1703388" algn="l"/>
              </a:tabLst>
              <a:defRPr kumimoji="1" sz="1200" b="1">
                <a:solidFill>
                  <a:schemeClr val="tx2"/>
                </a:solidFill>
                <a:latin typeface="가는각진제목체" pitchFamily="18" charset="-127"/>
                <a:ea typeface="가는각진제목체" pitchFamily="18" charset="-127"/>
              </a:defRPr>
            </a:lvl5pPr>
            <a:lvl6pPr marL="2514600" indent="-228600" defTabSz="788988" eaLnBrk="0" fontAlgn="base" hangingPunct="0">
              <a:spcBef>
                <a:spcPct val="0"/>
              </a:spcBef>
              <a:spcAft>
                <a:spcPct val="0"/>
              </a:spcAft>
              <a:tabLst>
                <a:tab pos="1703388" algn="l"/>
              </a:tabLst>
              <a:defRPr kumimoji="1" sz="1200" b="1">
                <a:solidFill>
                  <a:schemeClr val="tx2"/>
                </a:solidFill>
                <a:latin typeface="가는각진제목체" pitchFamily="18" charset="-127"/>
                <a:ea typeface="가는각진제목체" pitchFamily="18" charset="-127"/>
              </a:defRPr>
            </a:lvl6pPr>
            <a:lvl7pPr marL="2971800" indent="-228600" defTabSz="788988" eaLnBrk="0" fontAlgn="base" hangingPunct="0">
              <a:spcBef>
                <a:spcPct val="0"/>
              </a:spcBef>
              <a:spcAft>
                <a:spcPct val="0"/>
              </a:spcAft>
              <a:tabLst>
                <a:tab pos="1703388" algn="l"/>
              </a:tabLst>
              <a:defRPr kumimoji="1" sz="1200" b="1">
                <a:solidFill>
                  <a:schemeClr val="tx2"/>
                </a:solidFill>
                <a:latin typeface="가는각진제목체" pitchFamily="18" charset="-127"/>
                <a:ea typeface="가는각진제목체" pitchFamily="18" charset="-127"/>
              </a:defRPr>
            </a:lvl7pPr>
            <a:lvl8pPr marL="3429000" indent="-228600" defTabSz="788988" eaLnBrk="0" fontAlgn="base" hangingPunct="0">
              <a:spcBef>
                <a:spcPct val="0"/>
              </a:spcBef>
              <a:spcAft>
                <a:spcPct val="0"/>
              </a:spcAft>
              <a:tabLst>
                <a:tab pos="1703388" algn="l"/>
              </a:tabLst>
              <a:defRPr kumimoji="1" sz="1200" b="1">
                <a:solidFill>
                  <a:schemeClr val="tx2"/>
                </a:solidFill>
                <a:latin typeface="가는각진제목체" pitchFamily="18" charset="-127"/>
                <a:ea typeface="가는각진제목체" pitchFamily="18" charset="-127"/>
              </a:defRPr>
            </a:lvl8pPr>
            <a:lvl9pPr marL="3886200" indent="-228600" defTabSz="788988" eaLnBrk="0" fontAlgn="base" hangingPunct="0">
              <a:spcBef>
                <a:spcPct val="0"/>
              </a:spcBef>
              <a:spcAft>
                <a:spcPct val="0"/>
              </a:spcAft>
              <a:tabLst>
                <a:tab pos="1703388" algn="l"/>
              </a:tabLst>
              <a:defRPr kumimoji="1" sz="1200" b="1">
                <a:solidFill>
                  <a:schemeClr val="tx2"/>
                </a:solidFill>
                <a:latin typeface="가는각진제목체" pitchFamily="18" charset="-127"/>
                <a:ea typeface="가는각진제목체" pitchFamily="18" charset="-127"/>
              </a:defRPr>
            </a:lvl9pPr>
          </a:lstStyle>
          <a:p>
            <a:pPr eaLnBrk="1" latinLnBrk="1" hangingPunct="1">
              <a:buClr>
                <a:schemeClr val="tx2"/>
              </a:buClr>
              <a:buFont typeface="Wingdings" pitchFamily="2" charset="2"/>
              <a:buChar char="§"/>
            </a:pPr>
            <a:r>
              <a:rPr lang="en-US" altLang="ko-KR" sz="1100">
                <a:latin typeface="Times New Roman" pitchFamily="18" charset="0"/>
                <a:cs typeface="Times New Roman" pitchFamily="18" charset="0"/>
              </a:rPr>
              <a:t>Financial flexibility</a:t>
            </a:r>
            <a:r>
              <a:rPr lang="ko-KR" altLang="en-US" sz="1100">
                <a:latin typeface="Times New Roman" pitchFamily="18" charset="0"/>
                <a:cs typeface="Times New Roman" pitchFamily="18" charset="0"/>
              </a:rPr>
              <a:t> </a:t>
            </a:r>
            <a:r>
              <a:rPr lang="ko-KR" altLang="en-US" sz="1100">
                <a:latin typeface="Times New Roman" pitchFamily="18" charset="0"/>
                <a:cs typeface="Times New Roman" pitchFamily="18" charset="0"/>
                <a:sym typeface="Wingdings" pitchFamily="2" charset="2"/>
              </a:rPr>
              <a:t> </a:t>
            </a:r>
            <a:r>
              <a:rPr lang="en-US" altLang="ko-KR" sz="1100">
                <a:latin typeface="Times New Roman" pitchFamily="18" charset="0"/>
                <a:cs typeface="Times New Roman" pitchFamily="18" charset="0"/>
                <a:sym typeface="Wingdings" pitchFamily="2" charset="2"/>
              </a:rPr>
              <a:t>B</a:t>
            </a:r>
            <a:endParaRPr lang="en-US" altLang="ko-KR" sz="1100">
              <a:latin typeface="Times New Roman" pitchFamily="18" charset="0"/>
              <a:cs typeface="Times New Roman" pitchFamily="18" charset="0"/>
            </a:endParaRPr>
          </a:p>
          <a:p>
            <a:pPr eaLnBrk="1" latinLnBrk="1" hangingPunct="1">
              <a:buClr>
                <a:schemeClr val="tx2"/>
              </a:buClr>
              <a:buFont typeface="Wingdings" pitchFamily="2" charset="2"/>
              <a:buChar char="§"/>
            </a:pPr>
            <a:r>
              <a:rPr lang="en-US" altLang="ko-KR" sz="1100">
                <a:latin typeface="Times New Roman" pitchFamily="18" charset="0"/>
                <a:cs typeface="Times New Roman" pitchFamily="18" charset="0"/>
              </a:rPr>
              <a:t>Risk of contingent liabilities</a:t>
            </a:r>
            <a:r>
              <a:rPr lang="ko-KR" altLang="en-US" sz="1100">
                <a:latin typeface="Times New Roman" pitchFamily="18" charset="0"/>
                <a:cs typeface="Times New Roman" pitchFamily="18" charset="0"/>
              </a:rPr>
              <a:t> </a:t>
            </a:r>
            <a:r>
              <a:rPr lang="ko-KR" altLang="en-US" sz="1100">
                <a:latin typeface="Times New Roman" pitchFamily="18" charset="0"/>
                <a:cs typeface="Times New Roman" pitchFamily="18" charset="0"/>
                <a:sym typeface="Wingdings" pitchFamily="2" charset="2"/>
              </a:rPr>
              <a:t> </a:t>
            </a:r>
            <a:r>
              <a:rPr lang="en-US" altLang="ko-KR" sz="1100">
                <a:latin typeface="Times New Roman" pitchFamily="18" charset="0"/>
                <a:cs typeface="Times New Roman" pitchFamily="18" charset="0"/>
                <a:sym typeface="Wingdings" pitchFamily="2" charset="2"/>
              </a:rPr>
              <a:t>C</a:t>
            </a:r>
            <a:endParaRPr lang="en-US" altLang="ko-KR" sz="1100">
              <a:latin typeface="Times New Roman" pitchFamily="18" charset="0"/>
              <a:cs typeface="Times New Roman" pitchFamily="18" charset="0"/>
            </a:endParaRPr>
          </a:p>
          <a:p>
            <a:pPr eaLnBrk="1" latinLnBrk="1" hangingPunct="1">
              <a:buClr>
                <a:schemeClr val="tx2"/>
              </a:buClr>
              <a:buFont typeface="Wingdings" pitchFamily="2" charset="2"/>
              <a:buNone/>
            </a:pPr>
            <a:r>
              <a:rPr lang="en-US" altLang="ko-KR" sz="1100">
                <a:latin typeface="Times New Roman" pitchFamily="18" charset="0"/>
                <a:cs typeface="Times New Roman" pitchFamily="18" charset="0"/>
              </a:rPr>
              <a:t>	… </a:t>
            </a:r>
          </a:p>
        </p:txBody>
      </p:sp>
      <p:sp>
        <p:nvSpPr>
          <p:cNvPr id="13327" name="Rectangle 77"/>
          <p:cNvSpPr>
            <a:spLocks noChangeArrowheads="1"/>
          </p:cNvSpPr>
          <p:nvPr/>
        </p:nvSpPr>
        <p:spPr bwMode="auto">
          <a:xfrm>
            <a:off x="320675" y="5075436"/>
            <a:ext cx="715963" cy="677862"/>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US" altLang="ko-KR" sz="1000">
                <a:latin typeface="Times New Roman" pitchFamily="18" charset="0"/>
                <a:cs typeface="Times New Roman" pitchFamily="18" charset="0"/>
              </a:rPr>
              <a:t>Financial </a:t>
            </a:r>
          </a:p>
          <a:p>
            <a:pPr algn="ctr" eaLnBrk="1" latinLnBrk="1" hangingPunct="1">
              <a:spcBef>
                <a:spcPct val="20000"/>
              </a:spcBef>
              <a:buClr>
                <a:schemeClr val="tx2"/>
              </a:buClr>
              <a:buFont typeface="Wingdings" pitchFamily="2" charset="2"/>
              <a:buNone/>
            </a:pPr>
            <a:r>
              <a:rPr lang="en-US" altLang="ko-KR" sz="1000">
                <a:latin typeface="Times New Roman" pitchFamily="18" charset="0"/>
                <a:cs typeface="Times New Roman" pitchFamily="18" charset="0"/>
              </a:rPr>
              <a:t>risk</a:t>
            </a:r>
            <a:endParaRPr lang="ko-KR" altLang="en-US" sz="1000">
              <a:solidFill>
                <a:srgbClr val="000000"/>
              </a:solidFill>
              <a:latin typeface="Times New Roman" pitchFamily="18" charset="0"/>
              <a:cs typeface="Times New Roman" pitchFamily="18" charset="0"/>
            </a:endParaRPr>
          </a:p>
        </p:txBody>
      </p:sp>
      <p:sp>
        <p:nvSpPr>
          <p:cNvPr id="13328" name="Rectangle 78"/>
          <p:cNvSpPr>
            <a:spLocks noChangeArrowheads="1"/>
          </p:cNvSpPr>
          <p:nvPr/>
        </p:nvSpPr>
        <p:spPr bwMode="auto">
          <a:xfrm>
            <a:off x="320675" y="5786636"/>
            <a:ext cx="715963" cy="635000"/>
          </a:xfrm>
          <a:prstGeom prst="rect">
            <a:avLst/>
          </a:prstGeom>
          <a:solidFill>
            <a:srgbClr val="C0C0C0"/>
          </a:solidFill>
          <a:ln w="19050" algn="ctr">
            <a:solidFill>
              <a:srgbClr val="969696"/>
            </a:solidFill>
            <a:miter lim="800000"/>
            <a:headEnd/>
            <a:tailEnd/>
          </a:ln>
        </p:spPr>
        <p:txBody>
          <a:bodyPr wrap="none" anchor="ctr"/>
          <a:lstStyle>
            <a:lvl1pPr>
              <a:defRPr kumimoji="1" sz="1200" b="1">
                <a:solidFill>
                  <a:schemeClr val="tx2"/>
                </a:solidFill>
                <a:latin typeface="가는각진제목체" pitchFamily="18" charset="-127"/>
                <a:ea typeface="가는각진제목체" pitchFamily="18" charset="-127"/>
              </a:defRPr>
            </a:lvl1pPr>
            <a:lvl2pPr marL="742950" indent="-285750">
              <a:defRPr kumimoji="1" sz="1200" b="1">
                <a:solidFill>
                  <a:schemeClr val="tx2"/>
                </a:solidFill>
                <a:latin typeface="가는각진제목체" pitchFamily="18" charset="-127"/>
                <a:ea typeface="가는각진제목체" pitchFamily="18" charset="-127"/>
              </a:defRPr>
            </a:lvl2pPr>
            <a:lvl3pPr marL="1143000" indent="-228600">
              <a:defRPr kumimoji="1" sz="1200" b="1">
                <a:solidFill>
                  <a:schemeClr val="tx2"/>
                </a:solidFill>
                <a:latin typeface="가는각진제목체" pitchFamily="18" charset="-127"/>
                <a:ea typeface="가는각진제목체" pitchFamily="18" charset="-127"/>
              </a:defRPr>
            </a:lvl3pPr>
            <a:lvl4pPr marL="1600200" indent="-228600">
              <a:defRPr kumimoji="1" sz="1200" b="1">
                <a:solidFill>
                  <a:schemeClr val="tx2"/>
                </a:solidFill>
                <a:latin typeface="가는각진제목체" pitchFamily="18" charset="-127"/>
                <a:ea typeface="가는각진제목체" pitchFamily="18" charset="-127"/>
              </a:defRPr>
            </a:lvl4pPr>
            <a:lvl5pPr marL="2057400" indent="-228600">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defRPr kumimoji="1" sz="1200" b="1">
                <a:solidFill>
                  <a:schemeClr val="tx2"/>
                </a:solidFill>
                <a:latin typeface="가는각진제목체" pitchFamily="18" charset="-127"/>
                <a:ea typeface="가는각진제목체" pitchFamily="18" charset="-127"/>
              </a:defRPr>
            </a:lvl9pPr>
          </a:lstStyle>
          <a:p>
            <a:pPr algn="ctr" eaLnBrk="1" latinLnBrk="1" hangingPunct="1">
              <a:spcBef>
                <a:spcPct val="20000"/>
              </a:spcBef>
              <a:buClr>
                <a:schemeClr val="tx2"/>
              </a:buClr>
              <a:buFont typeface="Wingdings" pitchFamily="2" charset="2"/>
              <a:buNone/>
            </a:pPr>
            <a:r>
              <a:rPr lang="en-GB" altLang="ko-KR" sz="1000">
                <a:solidFill>
                  <a:srgbClr val="000000"/>
                </a:solidFill>
                <a:latin typeface="Times New Roman" pitchFamily="18" charset="0"/>
                <a:cs typeface="Times New Roman" pitchFamily="18" charset="0"/>
              </a:rPr>
              <a:t>Future </a:t>
            </a:r>
          </a:p>
          <a:p>
            <a:pPr algn="ctr" eaLnBrk="1" latinLnBrk="1" hangingPunct="1">
              <a:spcBef>
                <a:spcPct val="20000"/>
              </a:spcBef>
              <a:buClr>
                <a:schemeClr val="tx2"/>
              </a:buClr>
              <a:buFont typeface="Wingdings" pitchFamily="2" charset="2"/>
              <a:buNone/>
            </a:pPr>
            <a:r>
              <a:rPr lang="en-GB" altLang="ko-KR" sz="1000">
                <a:solidFill>
                  <a:srgbClr val="000000"/>
                </a:solidFill>
                <a:latin typeface="Times New Roman" pitchFamily="18" charset="0"/>
                <a:cs typeface="Times New Roman" pitchFamily="18" charset="0"/>
              </a:rPr>
              <a:t>estima</a:t>
            </a:r>
          </a:p>
          <a:p>
            <a:pPr algn="ctr" eaLnBrk="1" latinLnBrk="1" hangingPunct="1">
              <a:spcBef>
                <a:spcPct val="20000"/>
              </a:spcBef>
              <a:buClr>
                <a:schemeClr val="tx2"/>
              </a:buClr>
              <a:buFont typeface="Wingdings" pitchFamily="2" charset="2"/>
              <a:buNone/>
            </a:pPr>
            <a:r>
              <a:rPr lang="en-GB" altLang="ko-KR" sz="1000">
                <a:solidFill>
                  <a:srgbClr val="000000"/>
                </a:solidFill>
                <a:latin typeface="Times New Roman" pitchFamily="18" charset="0"/>
                <a:cs typeface="Times New Roman" pitchFamily="18" charset="0"/>
              </a:rPr>
              <a:t>tions</a:t>
            </a:r>
            <a:endParaRPr lang="ko-KR" altLang="en-US" sz="1000">
              <a:solidFill>
                <a:srgbClr val="000000"/>
              </a:solidFill>
              <a:latin typeface="Times New Roman" pitchFamily="18" charset="0"/>
              <a:cs typeface="Times New Roman" pitchFamily="18" charset="0"/>
            </a:endParaRPr>
          </a:p>
        </p:txBody>
      </p:sp>
      <p:sp>
        <p:nvSpPr>
          <p:cNvPr id="13329" name="Rectangle 80"/>
          <p:cNvSpPr>
            <a:spLocks noChangeArrowheads="1"/>
          </p:cNvSpPr>
          <p:nvPr/>
        </p:nvSpPr>
        <p:spPr bwMode="auto">
          <a:xfrm>
            <a:off x="1057275" y="5786636"/>
            <a:ext cx="2676525" cy="635000"/>
          </a:xfrm>
          <a:prstGeom prst="rect">
            <a:avLst/>
          </a:prstGeom>
          <a:solidFill>
            <a:srgbClr val="F8F8F8"/>
          </a:solidFill>
          <a:ln w="19050" algn="ctr">
            <a:solidFill>
              <a:srgbClr val="C0C0C0"/>
            </a:solidFill>
            <a:miter lim="800000"/>
            <a:headEnd/>
            <a:tailEnd/>
          </a:ln>
        </p:spPr>
        <p:txBody>
          <a:bodyPr wrap="none" anchor="ctr"/>
          <a:lstStyle>
            <a:lvl1pPr marL="87313" indent="-87313">
              <a:tabLst>
                <a:tab pos="1701800" algn="l"/>
              </a:tabLst>
              <a:defRPr kumimoji="1" sz="1200" b="1">
                <a:solidFill>
                  <a:schemeClr val="tx2"/>
                </a:solidFill>
                <a:latin typeface="가는각진제목체" pitchFamily="18" charset="-127"/>
                <a:ea typeface="가는각진제목체" pitchFamily="18" charset="-127"/>
              </a:defRPr>
            </a:lvl1pPr>
            <a:lvl2pPr marL="742950" indent="-285750">
              <a:tabLst>
                <a:tab pos="1701800" algn="l"/>
              </a:tabLst>
              <a:defRPr kumimoji="1" sz="1200" b="1">
                <a:solidFill>
                  <a:schemeClr val="tx2"/>
                </a:solidFill>
                <a:latin typeface="가는각진제목체" pitchFamily="18" charset="-127"/>
                <a:ea typeface="가는각진제목체" pitchFamily="18" charset="-127"/>
              </a:defRPr>
            </a:lvl2pPr>
            <a:lvl3pPr marL="1143000" indent="-228600">
              <a:tabLst>
                <a:tab pos="1701800" algn="l"/>
              </a:tabLst>
              <a:defRPr kumimoji="1" sz="1200" b="1">
                <a:solidFill>
                  <a:schemeClr val="tx2"/>
                </a:solidFill>
                <a:latin typeface="가는각진제목체" pitchFamily="18" charset="-127"/>
                <a:ea typeface="가는각진제목체" pitchFamily="18" charset="-127"/>
              </a:defRPr>
            </a:lvl3pPr>
            <a:lvl4pPr marL="1600200" indent="-228600">
              <a:tabLst>
                <a:tab pos="1701800" algn="l"/>
              </a:tabLst>
              <a:defRPr kumimoji="1" sz="1200" b="1">
                <a:solidFill>
                  <a:schemeClr val="tx2"/>
                </a:solidFill>
                <a:latin typeface="가는각진제목체" pitchFamily="18" charset="-127"/>
                <a:ea typeface="가는각진제목체" pitchFamily="18" charset="-127"/>
              </a:defRPr>
            </a:lvl4pPr>
            <a:lvl5pPr marL="2057400" indent="-228600">
              <a:tabLst>
                <a:tab pos="1701800" algn="l"/>
              </a:tabLst>
              <a:defRPr kumimoji="1" sz="1200" b="1">
                <a:solidFill>
                  <a:schemeClr val="tx2"/>
                </a:solidFill>
                <a:latin typeface="가는각진제목체" pitchFamily="18" charset="-127"/>
                <a:ea typeface="가는각진제목체" pitchFamily="18" charset="-127"/>
              </a:defRPr>
            </a:lvl5pPr>
            <a:lvl6pPr marL="2514600" indent="-228600"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6pPr>
            <a:lvl7pPr marL="2971800" indent="-228600"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7pPr>
            <a:lvl8pPr marL="3429000" indent="-228600"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8pPr>
            <a:lvl9pPr marL="3886200" indent="-228600" eaLnBrk="0" fontAlgn="base" hangingPunct="0">
              <a:spcBef>
                <a:spcPct val="0"/>
              </a:spcBef>
              <a:spcAft>
                <a:spcPct val="0"/>
              </a:spcAft>
              <a:tabLst>
                <a:tab pos="1701800" algn="l"/>
              </a:tabLst>
              <a:defRPr kumimoji="1" sz="1200" b="1">
                <a:solidFill>
                  <a:schemeClr val="tx2"/>
                </a:solidFill>
                <a:latin typeface="가는각진제목체" pitchFamily="18" charset="-127"/>
                <a:ea typeface="가는각진제목체" pitchFamily="18" charset="-127"/>
              </a:defRPr>
            </a:lvl9pPr>
          </a:lstStyle>
          <a:p>
            <a:pPr eaLnBrk="1" latinLnBrk="1" hangingPunct="1">
              <a:buClr>
                <a:schemeClr val="tx2"/>
              </a:buClr>
              <a:buFont typeface="Wingdings" pitchFamily="2" charset="2"/>
              <a:buChar char="§"/>
            </a:pPr>
            <a:r>
              <a:rPr lang="en-US" altLang="ko-KR" sz="1100">
                <a:latin typeface="Times New Roman" pitchFamily="18" charset="0"/>
                <a:cs typeface="Times New Roman" pitchFamily="18" charset="0"/>
              </a:rPr>
              <a:t>Sales prospects</a:t>
            </a:r>
            <a:r>
              <a:rPr lang="ko-KR" altLang="en-US" sz="1100">
                <a:latin typeface="Times New Roman" pitchFamily="18" charset="0"/>
                <a:cs typeface="Times New Roman" pitchFamily="18" charset="0"/>
              </a:rPr>
              <a:t> </a:t>
            </a:r>
            <a:r>
              <a:rPr lang="ko-KR" altLang="en-US" sz="1100">
                <a:latin typeface="Times New Roman" pitchFamily="18" charset="0"/>
                <a:cs typeface="Times New Roman" pitchFamily="18" charset="0"/>
                <a:sym typeface="Wingdings" pitchFamily="2" charset="2"/>
              </a:rPr>
              <a:t> </a:t>
            </a:r>
            <a:r>
              <a:rPr lang="en-US" altLang="ko-KR" sz="1100">
                <a:latin typeface="Times New Roman" pitchFamily="18" charset="0"/>
                <a:cs typeface="Times New Roman" pitchFamily="18" charset="0"/>
                <a:sym typeface="Wingdings" pitchFamily="2" charset="2"/>
              </a:rPr>
              <a:t>C</a:t>
            </a:r>
            <a:endParaRPr lang="en-US" altLang="ko-KR" sz="1100">
              <a:latin typeface="Times New Roman" pitchFamily="18" charset="0"/>
              <a:cs typeface="Times New Roman" pitchFamily="18" charset="0"/>
            </a:endParaRPr>
          </a:p>
          <a:p>
            <a:pPr eaLnBrk="1" latinLnBrk="1" hangingPunct="1">
              <a:buClr>
                <a:schemeClr val="tx2"/>
              </a:buClr>
              <a:buFont typeface="Wingdings" pitchFamily="2" charset="2"/>
              <a:buChar char="§"/>
            </a:pPr>
            <a:r>
              <a:rPr lang="en-US" altLang="ko-KR" sz="1100">
                <a:latin typeface="Times New Roman" pitchFamily="18" charset="0"/>
                <a:cs typeface="Times New Roman" pitchFamily="18" charset="0"/>
              </a:rPr>
              <a:t>General prospects </a:t>
            </a:r>
            <a:r>
              <a:rPr lang="ko-KR" altLang="en-US" sz="1100">
                <a:latin typeface="Times New Roman" pitchFamily="18" charset="0"/>
                <a:cs typeface="Times New Roman" pitchFamily="18" charset="0"/>
                <a:sym typeface="Wingdings" pitchFamily="2" charset="2"/>
              </a:rPr>
              <a:t> </a:t>
            </a:r>
            <a:r>
              <a:rPr lang="en-US" altLang="ko-KR" sz="1100">
                <a:latin typeface="Times New Roman" pitchFamily="18" charset="0"/>
                <a:cs typeface="Times New Roman" pitchFamily="18" charset="0"/>
                <a:sym typeface="Wingdings" pitchFamily="2" charset="2"/>
              </a:rPr>
              <a:t>A</a:t>
            </a:r>
            <a:endParaRPr lang="en-US" altLang="ko-KR" sz="1100">
              <a:latin typeface="Times New Roman" pitchFamily="18" charset="0"/>
              <a:cs typeface="Times New Roman" pitchFamily="18" charset="0"/>
            </a:endParaRPr>
          </a:p>
          <a:p>
            <a:pPr eaLnBrk="1" latinLnBrk="1" hangingPunct="1">
              <a:buClr>
                <a:schemeClr val="tx2"/>
              </a:buClr>
              <a:buFont typeface="Wingdings" pitchFamily="2" charset="2"/>
              <a:buNone/>
            </a:pPr>
            <a:r>
              <a:rPr lang="en-US" altLang="ko-KR" sz="1100">
                <a:latin typeface="Times New Roman" pitchFamily="18" charset="0"/>
                <a:cs typeface="Times New Roman" pitchFamily="18" charset="0"/>
              </a:rPr>
              <a:t>	…</a:t>
            </a:r>
          </a:p>
        </p:txBody>
      </p:sp>
      <p:cxnSp>
        <p:nvCxnSpPr>
          <p:cNvPr id="13330" name="AutoShape 86"/>
          <p:cNvCxnSpPr>
            <a:cxnSpLocks noChangeShapeType="1"/>
            <a:stCxn id="13324" idx="3"/>
            <a:endCxn id="13317" idx="1"/>
          </p:cNvCxnSpPr>
          <p:nvPr/>
        </p:nvCxnSpPr>
        <p:spPr bwMode="auto">
          <a:xfrm flipV="1">
            <a:off x="3733800" y="4646811"/>
            <a:ext cx="430213" cy="63500"/>
          </a:xfrm>
          <a:prstGeom prst="bentConnector3">
            <a:avLst>
              <a:gd name="adj1" fmla="val 50000"/>
            </a:avLst>
          </a:prstGeom>
          <a:noFill/>
          <a:ln w="12700">
            <a:solidFill>
              <a:srgbClr val="808080"/>
            </a:solidFill>
            <a:miter lim="800000"/>
            <a:headEnd/>
            <a:tailEnd type="triangle" w="med" len="med"/>
          </a:ln>
          <a:extLst>
            <a:ext uri="{909E8E84-426E-40DD-AFC4-6F175D3DCCD1}">
              <a14:hiddenFill xmlns:a14="http://schemas.microsoft.com/office/drawing/2010/main">
                <a:noFill/>
              </a14:hiddenFill>
            </a:ext>
          </a:extLst>
        </p:spPr>
      </p:cxnSp>
      <p:cxnSp>
        <p:nvCxnSpPr>
          <p:cNvPr id="13331" name="AutoShape 87"/>
          <p:cNvCxnSpPr>
            <a:cxnSpLocks noChangeShapeType="1"/>
            <a:stCxn id="13317" idx="3"/>
            <a:endCxn id="13353" idx="1"/>
          </p:cNvCxnSpPr>
          <p:nvPr/>
        </p:nvCxnSpPr>
        <p:spPr bwMode="auto">
          <a:xfrm>
            <a:off x="7670800" y="4646811"/>
            <a:ext cx="714375" cy="203200"/>
          </a:xfrm>
          <a:prstGeom prst="bentConnector3">
            <a:avLst>
              <a:gd name="adj1" fmla="val 50000"/>
            </a:avLst>
          </a:prstGeom>
          <a:noFill/>
          <a:ln w="12700">
            <a:solidFill>
              <a:srgbClr val="808080"/>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5595862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슬라이드 번호 개체 틀 3"/>
          <p:cNvSpPr>
            <a:spLocks noGrp="1"/>
          </p:cNvSpPr>
          <p:nvPr>
            <p:ph type="sldNum" sz="quarter" idx="12"/>
          </p:nvPr>
        </p:nvSpPr>
        <p:spPr>
          <a:xfrm>
            <a:off x="8853488" y="6556375"/>
            <a:ext cx="741362" cy="196850"/>
          </a:xfrm>
        </p:spPr>
        <p:txBody>
          <a:bodyPr/>
          <a:lstStyle/>
          <a:p>
            <a:pPr>
              <a:defRPr/>
            </a:pPr>
            <a:fld id="{7B6FC671-BB54-4B8A-96A1-68E93F543F11}" type="slidenum">
              <a:rPr lang="en-US" altLang="ko-KR"/>
              <a:pPr>
                <a:defRPr/>
              </a:pPr>
              <a:t>26</a:t>
            </a:fld>
            <a:endParaRPr lang="en-US" altLang="ko-KR"/>
          </a:p>
        </p:txBody>
      </p:sp>
      <p:sp>
        <p:nvSpPr>
          <p:cNvPr id="24581" name="Rectangle 3"/>
          <p:cNvSpPr>
            <a:spLocks noChangeArrowheads="1"/>
          </p:cNvSpPr>
          <p:nvPr/>
        </p:nvSpPr>
        <p:spPr bwMode="auto">
          <a:xfrm>
            <a:off x="0" y="4221163"/>
            <a:ext cx="9906000" cy="2636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endParaRPr lang="ko-KR" altLang="en-US" sz="1800" b="0"/>
          </a:p>
        </p:txBody>
      </p:sp>
      <p:sp>
        <p:nvSpPr>
          <p:cNvPr id="92164" name="Rectangle 4"/>
          <p:cNvSpPr>
            <a:spLocks noChangeArrowheads="1"/>
          </p:cNvSpPr>
          <p:nvPr/>
        </p:nvSpPr>
        <p:spPr bwMode="auto">
          <a:xfrm>
            <a:off x="2073275" y="4648200"/>
            <a:ext cx="7632700" cy="1301750"/>
          </a:xfrm>
          <a:prstGeom prst="rect">
            <a:avLst/>
          </a:prstGeom>
          <a:noFill/>
          <a:ln w="12700" algn="ctr">
            <a:noFill/>
            <a:miter lim="800000"/>
            <a:headEnd/>
            <a:tailEnd/>
          </a:ln>
          <a:effectLst/>
        </p:spPr>
        <p:txBody>
          <a:bodyPr lIns="0"/>
          <a:lstStyle/>
          <a:p>
            <a:pPr marL="342900" indent="-342900" defTabSz="500063" fontAlgn="ctr">
              <a:spcBef>
                <a:spcPct val="50000"/>
              </a:spcBef>
              <a:defRPr/>
            </a:pPr>
            <a:endParaRPr lang="ko-KR" altLang="ko-KR" sz="1800" b="0">
              <a:solidFill>
                <a:schemeClr val="tx1"/>
              </a:solidFill>
              <a:effectLst>
                <a:outerShdw blurRad="38100" dist="38100" dir="2700000" algn="tl">
                  <a:srgbClr val="C0C0C0"/>
                </a:outerShdw>
              </a:effectLst>
              <a:latin typeface="HY헤드라인M" pitchFamily="18" charset="-127"/>
              <a:ea typeface="HY헤드라인M" pitchFamily="18" charset="-127"/>
              <a:cs typeface="Tahoma" pitchFamily="34" charset="0"/>
            </a:endParaRPr>
          </a:p>
        </p:txBody>
      </p:sp>
      <p:sp>
        <p:nvSpPr>
          <p:cNvPr id="24584" name="Rectangle 6"/>
          <p:cNvSpPr>
            <a:spLocks noChangeArrowheads="1"/>
          </p:cNvSpPr>
          <p:nvPr/>
        </p:nvSpPr>
        <p:spPr bwMode="auto">
          <a:xfrm>
            <a:off x="1497013" y="4648200"/>
            <a:ext cx="72723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kumimoji="1">
                <a:solidFill>
                  <a:schemeClr val="tx1"/>
                </a:solidFill>
                <a:latin typeface="굴림" pitchFamily="50" charset="-127"/>
                <a:ea typeface="굴림" pitchFamily="50" charset="-127"/>
              </a:defRPr>
            </a:lvl1pPr>
            <a:lvl2pPr marL="800100" indent="-34290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vl="1" eaLnBrk="1" hangingPunct="1">
              <a:buFontTx/>
              <a:buAutoNum type="arabicPeriod"/>
            </a:pPr>
            <a:r>
              <a:rPr lang="en-US" altLang="ko-KR"/>
              <a:t> Business Information Report (off-line)</a:t>
            </a:r>
          </a:p>
          <a:p>
            <a:pPr lvl="1" eaLnBrk="1" hangingPunct="1">
              <a:buFontTx/>
              <a:buAutoNum type="arabicPeriod"/>
            </a:pPr>
            <a:r>
              <a:rPr lang="en-US" altLang="ko-KR"/>
              <a:t> Standard Business Report (off-line)</a:t>
            </a:r>
          </a:p>
          <a:p>
            <a:pPr lvl="1" eaLnBrk="1" hangingPunct="1">
              <a:buFontTx/>
              <a:buAutoNum type="arabicPeriod"/>
            </a:pPr>
            <a:r>
              <a:rPr lang="en-US" altLang="ko-KR"/>
              <a:t> Real Time Report Order Site (on-line report)</a:t>
            </a:r>
          </a:p>
        </p:txBody>
      </p:sp>
      <p:sp>
        <p:nvSpPr>
          <p:cNvPr id="24588" name="Rectangle 3"/>
          <p:cNvSpPr>
            <a:spLocks noChangeArrowheads="1"/>
          </p:cNvSpPr>
          <p:nvPr/>
        </p:nvSpPr>
        <p:spPr bwMode="auto">
          <a:xfrm>
            <a:off x="0" y="4219920"/>
            <a:ext cx="9906000" cy="2636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endParaRPr lang="ko-KR" altLang="en-US" sz="1800" b="0"/>
          </a:p>
        </p:txBody>
      </p:sp>
      <p:sp>
        <p:nvSpPr>
          <p:cNvPr id="24583" name="Rectangle 5"/>
          <p:cNvSpPr>
            <a:spLocks noChangeArrowheads="1"/>
          </p:cNvSpPr>
          <p:nvPr/>
        </p:nvSpPr>
        <p:spPr bwMode="auto">
          <a:xfrm>
            <a:off x="2743200" y="4221163"/>
            <a:ext cx="7162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r" eaLnBrk="1" hangingPunct="1"/>
            <a:r>
              <a:rPr lang="en-US" altLang="ko-KR" sz="3200" b="0" dirty="0" smtClean="0">
                <a:latin typeface="HY헤드라인M" pitchFamily="18" charset="-127"/>
                <a:ea typeface="HY헤드라인M" pitchFamily="18" charset="-127"/>
              </a:rPr>
              <a:t>IV</a:t>
            </a:r>
            <a:r>
              <a:rPr lang="en-US" altLang="ko-KR" sz="3200" b="0" dirty="0">
                <a:latin typeface="HY헤드라인M" pitchFamily="18" charset="-127"/>
                <a:ea typeface="HY헤드라인M" pitchFamily="18" charset="-127"/>
              </a:rPr>
              <a:t>. </a:t>
            </a:r>
            <a:r>
              <a:rPr lang="en-US" altLang="ko-KR" sz="3200" b="0" dirty="0" smtClean="0">
                <a:latin typeface="HY헤드라인M" pitchFamily="18" charset="-127"/>
                <a:ea typeface="HY헤드라인M" pitchFamily="18" charset="-127"/>
              </a:rPr>
              <a:t>Services &amp; Customers</a:t>
            </a:r>
            <a:endParaRPr lang="en-US" altLang="ko-KR" sz="3200" b="0" dirty="0">
              <a:latin typeface="HY헤드라인M" pitchFamily="18" charset="-127"/>
              <a:ea typeface="HY헤드라인M" pitchFamily="18" charset="-127"/>
            </a:endParaRPr>
          </a:p>
        </p:txBody>
      </p:sp>
    </p:spTree>
    <p:extLst>
      <p:ext uri="{BB962C8B-B14F-4D97-AF65-F5344CB8AC3E}">
        <p14:creationId xmlns:p14="http://schemas.microsoft.com/office/powerpoint/2010/main" val="7519226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0" y="2913063"/>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ko-KR" altLang="en-US"/>
          </a:p>
        </p:txBody>
      </p:sp>
      <p:sp>
        <p:nvSpPr>
          <p:cNvPr id="76803" name="AutoShape 3"/>
          <p:cNvSpPr>
            <a:spLocks noChangeArrowheads="1"/>
          </p:cNvSpPr>
          <p:nvPr/>
        </p:nvSpPr>
        <p:spPr bwMode="auto">
          <a:xfrm>
            <a:off x="973138" y="1577975"/>
            <a:ext cx="3744912" cy="1779588"/>
          </a:xfrm>
          <a:prstGeom prst="roundRect">
            <a:avLst>
              <a:gd name="adj" fmla="val 4981"/>
            </a:avLst>
          </a:prstGeom>
          <a:solidFill>
            <a:srgbClr val="F2F5FC"/>
          </a:solidFill>
          <a:ln w="9525">
            <a:solidFill>
              <a:schemeClr val="tx1"/>
            </a:solidFill>
            <a:round/>
            <a:headEnd/>
            <a:tailEnd/>
          </a:ln>
          <a:effectLst>
            <a:prstShdw prst="shdw18" dist="17961" dir="13500000">
              <a:schemeClr val="tx1">
                <a:gamma/>
                <a:shade val="60000"/>
                <a:invGamma/>
              </a:schemeClr>
            </a:prstShdw>
          </a:effectLst>
        </p:spPr>
        <p:txBody>
          <a:bodyPr wrap="none" lIns="14288" tIns="20638" rIns="14288" bIns="20638" anchor="ctr"/>
          <a:lstStyle>
            <a:lvl1pPr marL="266700" indent="-180975"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spcBef>
                <a:spcPct val="20000"/>
              </a:spcBef>
              <a:buClr>
                <a:schemeClr val="tx1"/>
              </a:buClr>
              <a:buFont typeface="Wingdings" pitchFamily="2" charset="2"/>
              <a:buChar char="§"/>
            </a:pPr>
            <a:r>
              <a:rPr lang="en-US" altLang="ko-KR" sz="1200" b="0" dirty="0" smtClean="0">
                <a:solidFill>
                  <a:srgbClr val="000000"/>
                </a:solidFill>
                <a:latin typeface="Verdana" pitchFamily="34" charset="0"/>
                <a:ea typeface="HY헤드라인M" pitchFamily="18" charset="-127"/>
                <a:cs typeface="Times New Roman" pitchFamily="18" charset="0"/>
              </a:rPr>
              <a:t>Providing </a:t>
            </a:r>
            <a:r>
              <a:rPr lang="en-US" altLang="ko-KR" sz="1200" b="0" dirty="0">
                <a:solidFill>
                  <a:srgbClr val="000000"/>
                </a:solidFill>
                <a:latin typeface="Verdana" pitchFamily="34" charset="0"/>
                <a:ea typeface="HY헤드라인M" pitchFamily="18" charset="-127"/>
                <a:cs typeface="Times New Roman" pitchFamily="18" charset="0"/>
              </a:rPr>
              <a:t>up-to-date company information</a:t>
            </a:r>
          </a:p>
          <a:p>
            <a:pPr eaLnBrk="1" hangingPunct="1">
              <a:spcBef>
                <a:spcPct val="20000"/>
              </a:spcBef>
              <a:buClr>
                <a:schemeClr val="tx1"/>
              </a:buClr>
              <a:buFont typeface="Wingdings" pitchFamily="2" charset="2"/>
              <a:buChar char="§"/>
            </a:pPr>
            <a:r>
              <a:rPr lang="en-US" altLang="ko-KR" sz="1200" b="0" dirty="0">
                <a:solidFill>
                  <a:srgbClr val="000000"/>
                </a:solidFill>
                <a:latin typeface="Verdana" pitchFamily="34" charset="0"/>
                <a:ea typeface="HY헤드라인M" pitchFamily="18" charset="-127"/>
                <a:cs typeface="Times New Roman" pitchFamily="18" charset="0"/>
              </a:rPr>
              <a:t>Credit evaluation guide for financial and</a:t>
            </a:r>
          </a:p>
          <a:p>
            <a:pPr eaLnBrk="1" hangingPunct="1">
              <a:spcBef>
                <a:spcPct val="20000"/>
              </a:spcBef>
              <a:buClr>
                <a:schemeClr val="tx1"/>
              </a:buClr>
              <a:buFont typeface="Wingdings" pitchFamily="2" charset="2"/>
              <a:buNone/>
            </a:pPr>
            <a:r>
              <a:rPr lang="en-US" altLang="ko-KR" sz="1200" b="0" dirty="0">
                <a:solidFill>
                  <a:srgbClr val="000000"/>
                </a:solidFill>
                <a:latin typeface="Verdana" pitchFamily="34" charset="0"/>
                <a:ea typeface="HY헤드라인M" pitchFamily="18" charset="-127"/>
                <a:cs typeface="Times New Roman" pitchFamily="18" charset="0"/>
              </a:rPr>
              <a:t>  manufacturing companies</a:t>
            </a:r>
          </a:p>
        </p:txBody>
      </p:sp>
      <p:sp>
        <p:nvSpPr>
          <p:cNvPr id="76804" name="AutoShape 4"/>
          <p:cNvSpPr>
            <a:spLocks noChangeArrowheads="1"/>
          </p:cNvSpPr>
          <p:nvPr/>
        </p:nvSpPr>
        <p:spPr bwMode="auto">
          <a:xfrm flipH="1">
            <a:off x="557213" y="1125538"/>
            <a:ext cx="2955925" cy="606425"/>
          </a:xfrm>
          <a:prstGeom prst="parallelogram">
            <a:avLst>
              <a:gd name="adj" fmla="val 121859"/>
            </a:avLst>
          </a:prstGeom>
          <a:gradFill rotWithShape="1">
            <a:gsLst>
              <a:gs pos="0">
                <a:srgbClr val="8FBDEF"/>
              </a:gs>
              <a:gs pos="50000">
                <a:schemeClr val="bg1"/>
              </a:gs>
              <a:gs pos="100000">
                <a:srgbClr val="8FBDEF"/>
              </a:gs>
            </a:gsLst>
            <a:lin ang="5400000" scaled="1"/>
          </a:gradFill>
          <a:ln w="9525">
            <a:solidFill>
              <a:srgbClr val="3399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4288" tIns="20638" rIns="14288" bIns="20638" anchor="ct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40000"/>
              </a:lnSpc>
              <a:spcBef>
                <a:spcPct val="70000"/>
              </a:spcBef>
              <a:buClr>
                <a:schemeClr val="tx1"/>
              </a:buClr>
              <a:buFont typeface="Wingdings" pitchFamily="2" charset="2"/>
              <a:buNone/>
            </a:pPr>
            <a:r>
              <a:rPr lang="en-US" altLang="ko-KR" sz="1400" dirty="0">
                <a:solidFill>
                  <a:srgbClr val="000000"/>
                </a:solidFill>
                <a:latin typeface="Verdana" pitchFamily="34" charset="0"/>
                <a:ea typeface="HY헤드라인M" pitchFamily="18" charset="-127"/>
                <a:cs typeface="Times New Roman" pitchFamily="18" charset="0"/>
              </a:rPr>
              <a:t>Transactional  </a:t>
            </a:r>
          </a:p>
          <a:p>
            <a:pPr algn="ctr" eaLnBrk="1" hangingPunct="1">
              <a:lnSpc>
                <a:spcPct val="40000"/>
              </a:lnSpc>
              <a:spcBef>
                <a:spcPct val="70000"/>
              </a:spcBef>
              <a:buClr>
                <a:schemeClr val="tx1"/>
              </a:buClr>
              <a:buFont typeface="Wingdings" pitchFamily="2" charset="2"/>
              <a:buNone/>
            </a:pPr>
            <a:r>
              <a:rPr lang="en-US" altLang="ko-KR" sz="1400" dirty="0">
                <a:solidFill>
                  <a:srgbClr val="000000"/>
                </a:solidFill>
                <a:latin typeface="Verdana" pitchFamily="34" charset="0"/>
                <a:ea typeface="HY헤드라인M" pitchFamily="18" charset="-127"/>
                <a:cs typeface="Times New Roman" pitchFamily="18" charset="0"/>
              </a:rPr>
              <a:t>         </a:t>
            </a:r>
            <a:r>
              <a:rPr lang="en-US" altLang="ko-KR" sz="1400" dirty="0" smtClean="0">
                <a:solidFill>
                  <a:srgbClr val="000000"/>
                </a:solidFill>
                <a:latin typeface="Verdana" pitchFamily="34" charset="0"/>
                <a:ea typeface="HY헤드라인M" pitchFamily="18" charset="-127"/>
                <a:cs typeface="Times New Roman" pitchFamily="18" charset="0"/>
              </a:rPr>
              <a:t>Decisions Support</a:t>
            </a:r>
            <a:endParaRPr lang="en-US" altLang="ko-KR" sz="1400" dirty="0">
              <a:solidFill>
                <a:srgbClr val="000000"/>
              </a:solidFill>
              <a:latin typeface="Verdana" pitchFamily="34" charset="0"/>
              <a:ea typeface="HY헤드라인M" pitchFamily="18" charset="-127"/>
              <a:cs typeface="Times New Roman" pitchFamily="18" charset="0"/>
            </a:endParaRPr>
          </a:p>
        </p:txBody>
      </p:sp>
      <p:sp>
        <p:nvSpPr>
          <p:cNvPr id="76805" name="AutoShape 5"/>
          <p:cNvSpPr>
            <a:spLocks noChangeArrowheads="1"/>
          </p:cNvSpPr>
          <p:nvPr/>
        </p:nvSpPr>
        <p:spPr bwMode="auto">
          <a:xfrm>
            <a:off x="5149850" y="1504950"/>
            <a:ext cx="3816350" cy="1779588"/>
          </a:xfrm>
          <a:prstGeom prst="roundRect">
            <a:avLst>
              <a:gd name="adj" fmla="val 4981"/>
            </a:avLst>
          </a:prstGeom>
          <a:solidFill>
            <a:srgbClr val="F2F5FC"/>
          </a:solidFill>
          <a:ln w="9525">
            <a:solidFill>
              <a:schemeClr val="tx1"/>
            </a:solidFill>
            <a:round/>
            <a:headEnd/>
            <a:tailEnd/>
          </a:ln>
          <a:effectLst>
            <a:prstShdw prst="shdw18" dist="17961" dir="13500000">
              <a:schemeClr val="tx1">
                <a:gamma/>
                <a:shade val="60000"/>
                <a:invGamma/>
              </a:schemeClr>
            </a:prstShdw>
          </a:effectLst>
        </p:spPr>
        <p:txBody>
          <a:bodyPr wrap="none" lIns="14288" tIns="20638" rIns="14288" bIns="20638" anchor="ctr"/>
          <a:lstStyle>
            <a:lvl1pPr marL="266700" indent="-180975"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spcBef>
                <a:spcPct val="20000"/>
              </a:spcBef>
              <a:buClr>
                <a:schemeClr val="tx1"/>
              </a:buClr>
              <a:buFont typeface="Wingdings" pitchFamily="2" charset="2"/>
              <a:buChar char="§"/>
            </a:pPr>
            <a:r>
              <a:rPr lang="en-US" altLang="ko-KR" sz="1200" b="0" dirty="0" smtClean="0">
                <a:solidFill>
                  <a:srgbClr val="000000"/>
                </a:solidFill>
                <a:latin typeface="Verdana" pitchFamily="34" charset="0"/>
                <a:ea typeface="HY헤드라인M" pitchFamily="18" charset="-127"/>
                <a:cs typeface="Times New Roman" pitchFamily="18" charset="0"/>
              </a:rPr>
              <a:t>Providing </a:t>
            </a:r>
            <a:r>
              <a:rPr lang="en-US" altLang="ko-KR" sz="1200" b="0" dirty="0">
                <a:solidFill>
                  <a:srgbClr val="000000"/>
                </a:solidFill>
                <a:latin typeface="Verdana" pitchFamily="34" charset="0"/>
                <a:ea typeface="HY헤드라인M" pitchFamily="18" charset="-127"/>
                <a:cs typeface="Times New Roman" pitchFamily="18" charset="0"/>
              </a:rPr>
              <a:t>reliable Supplier Evaluation</a:t>
            </a:r>
          </a:p>
          <a:p>
            <a:pPr eaLnBrk="1" hangingPunct="1">
              <a:spcBef>
                <a:spcPct val="20000"/>
              </a:spcBef>
              <a:buClr>
                <a:schemeClr val="tx1"/>
              </a:buClr>
              <a:buFont typeface="Wingdings" pitchFamily="2" charset="2"/>
              <a:buChar char="§"/>
            </a:pPr>
            <a:r>
              <a:rPr lang="en-US" altLang="ko-KR" sz="1200" b="0" dirty="0">
                <a:solidFill>
                  <a:srgbClr val="000000"/>
                </a:solidFill>
                <a:latin typeface="Verdana" pitchFamily="34" charset="0"/>
                <a:ea typeface="HY헤드라인M" pitchFamily="18" charset="-127"/>
                <a:cs typeface="Times New Roman" pitchFamily="18" charset="0"/>
              </a:rPr>
              <a:t>Intensive real time monitoring service </a:t>
            </a:r>
          </a:p>
          <a:p>
            <a:pPr eaLnBrk="1" hangingPunct="1">
              <a:lnSpc>
                <a:spcPct val="130000"/>
              </a:lnSpc>
              <a:spcBef>
                <a:spcPct val="20000"/>
              </a:spcBef>
              <a:buClr>
                <a:schemeClr val="tx1"/>
              </a:buClr>
              <a:buFont typeface="Wingdings" pitchFamily="2" charset="2"/>
              <a:buChar char="§"/>
            </a:pPr>
            <a:endParaRPr lang="en-US" altLang="ko-KR" sz="1200" b="0" dirty="0">
              <a:solidFill>
                <a:srgbClr val="000000"/>
              </a:solidFill>
              <a:latin typeface="Verdana" pitchFamily="34" charset="0"/>
              <a:ea typeface="HY헤드라인M" pitchFamily="18" charset="-127"/>
              <a:cs typeface="Times New Roman" pitchFamily="18" charset="0"/>
            </a:endParaRPr>
          </a:p>
        </p:txBody>
      </p:sp>
      <p:sp>
        <p:nvSpPr>
          <p:cNvPr id="76806" name="AutoShape 6"/>
          <p:cNvSpPr>
            <a:spLocks noChangeArrowheads="1"/>
          </p:cNvSpPr>
          <p:nvPr/>
        </p:nvSpPr>
        <p:spPr bwMode="auto">
          <a:xfrm>
            <a:off x="973138" y="4313238"/>
            <a:ext cx="3744912" cy="1779587"/>
          </a:xfrm>
          <a:prstGeom prst="roundRect">
            <a:avLst>
              <a:gd name="adj" fmla="val 4981"/>
            </a:avLst>
          </a:prstGeom>
          <a:solidFill>
            <a:srgbClr val="F2F5FC"/>
          </a:solidFill>
          <a:ln w="9525">
            <a:solidFill>
              <a:schemeClr val="tx1"/>
            </a:solidFill>
            <a:round/>
            <a:headEnd/>
            <a:tailEnd/>
          </a:ln>
          <a:effectLst>
            <a:prstShdw prst="shdw18" dist="17961" dir="13500000">
              <a:schemeClr val="tx1">
                <a:gamma/>
                <a:shade val="60000"/>
                <a:invGamma/>
              </a:schemeClr>
            </a:prstShdw>
          </a:effectLst>
        </p:spPr>
        <p:txBody>
          <a:bodyPr wrap="none" lIns="14288" tIns="20638" rIns="14288" bIns="20638" anchor="ctr"/>
          <a:lstStyle>
            <a:lvl1pPr marL="266700" indent="-180975"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spcBef>
                <a:spcPct val="20000"/>
              </a:spcBef>
              <a:buClr>
                <a:schemeClr val="tx1"/>
              </a:buClr>
              <a:buFont typeface="Wingdings" pitchFamily="2" charset="2"/>
              <a:buNone/>
            </a:pPr>
            <a:endParaRPr lang="ko-KR" altLang="en-US" sz="1300" dirty="0">
              <a:solidFill>
                <a:srgbClr val="0000FF"/>
              </a:solidFill>
              <a:latin typeface="Verdana" pitchFamily="34" charset="0"/>
              <a:ea typeface="HY헤드라인M" pitchFamily="18" charset="-127"/>
              <a:cs typeface="Times New Roman" pitchFamily="18" charset="0"/>
            </a:endParaRPr>
          </a:p>
          <a:p>
            <a:pPr eaLnBrk="1" hangingPunct="1">
              <a:spcBef>
                <a:spcPct val="20000"/>
              </a:spcBef>
              <a:buClr>
                <a:schemeClr val="tx1"/>
              </a:buClr>
              <a:buFont typeface="Wingdings" pitchFamily="2" charset="2"/>
              <a:buNone/>
            </a:pPr>
            <a:endParaRPr lang="en-US" altLang="ko-KR" sz="1200" dirty="0">
              <a:solidFill>
                <a:srgbClr val="0000FF"/>
              </a:solidFill>
              <a:latin typeface="Verdana" pitchFamily="34" charset="0"/>
              <a:ea typeface="HY헤드라인M" pitchFamily="18" charset="-127"/>
              <a:cs typeface="Times New Roman" pitchFamily="18" charset="0"/>
            </a:endParaRPr>
          </a:p>
          <a:p>
            <a:pPr eaLnBrk="1" hangingPunct="1">
              <a:spcBef>
                <a:spcPct val="20000"/>
              </a:spcBef>
              <a:buClr>
                <a:schemeClr val="tx1"/>
              </a:buClr>
              <a:buFont typeface="Wingdings" pitchFamily="2" charset="2"/>
              <a:buChar char="§"/>
            </a:pPr>
            <a:r>
              <a:rPr lang="en-US" altLang="ko-KR" sz="1200" b="0" dirty="0">
                <a:solidFill>
                  <a:srgbClr val="000000"/>
                </a:solidFill>
                <a:latin typeface="Verdana" pitchFamily="34" charset="0"/>
                <a:ea typeface="HY헤드라인M" pitchFamily="18" charset="-127"/>
                <a:cs typeface="Times New Roman" pitchFamily="18" charset="0"/>
              </a:rPr>
              <a:t>Credit Risk Consultation for Financial </a:t>
            </a:r>
          </a:p>
          <a:p>
            <a:pPr eaLnBrk="1" hangingPunct="1">
              <a:spcBef>
                <a:spcPct val="20000"/>
              </a:spcBef>
              <a:buClr>
                <a:schemeClr val="tx1"/>
              </a:buClr>
              <a:buFont typeface="Wingdings" pitchFamily="2" charset="2"/>
              <a:buNone/>
            </a:pPr>
            <a:r>
              <a:rPr lang="en-US" altLang="ko-KR" sz="1200" b="0" dirty="0">
                <a:solidFill>
                  <a:srgbClr val="000000"/>
                </a:solidFill>
                <a:latin typeface="Verdana" pitchFamily="34" charset="0"/>
                <a:ea typeface="HY헤드라인M" pitchFamily="18" charset="-127"/>
                <a:cs typeface="Times New Roman" pitchFamily="18" charset="0"/>
              </a:rPr>
              <a:t>   Institutions &amp; companies</a:t>
            </a:r>
          </a:p>
          <a:p>
            <a:pPr eaLnBrk="1" hangingPunct="1">
              <a:lnSpc>
                <a:spcPct val="130000"/>
              </a:lnSpc>
              <a:spcBef>
                <a:spcPct val="20000"/>
              </a:spcBef>
              <a:buClr>
                <a:schemeClr val="tx1"/>
              </a:buClr>
              <a:buFont typeface="Wingdings" pitchFamily="2" charset="2"/>
              <a:buChar char="§"/>
            </a:pPr>
            <a:endParaRPr lang="en-US" altLang="ko-KR" sz="1200" b="0" dirty="0">
              <a:solidFill>
                <a:srgbClr val="000000"/>
              </a:solidFill>
              <a:latin typeface="Verdana" pitchFamily="34" charset="0"/>
              <a:ea typeface="HY헤드라인M" pitchFamily="18" charset="-127"/>
              <a:cs typeface="Times New Roman" pitchFamily="18" charset="0"/>
            </a:endParaRPr>
          </a:p>
        </p:txBody>
      </p:sp>
      <p:sp>
        <p:nvSpPr>
          <p:cNvPr id="76807" name="AutoShape 7"/>
          <p:cNvSpPr>
            <a:spLocks noChangeArrowheads="1"/>
          </p:cNvSpPr>
          <p:nvPr/>
        </p:nvSpPr>
        <p:spPr bwMode="auto">
          <a:xfrm>
            <a:off x="5149850" y="4313238"/>
            <a:ext cx="3746500" cy="1779587"/>
          </a:xfrm>
          <a:prstGeom prst="roundRect">
            <a:avLst>
              <a:gd name="adj" fmla="val 4981"/>
            </a:avLst>
          </a:prstGeom>
          <a:solidFill>
            <a:srgbClr val="F2F5FC"/>
          </a:solidFill>
          <a:ln w="9525">
            <a:solidFill>
              <a:schemeClr val="tx1"/>
            </a:solidFill>
            <a:round/>
            <a:headEnd/>
            <a:tailEnd/>
          </a:ln>
          <a:effectLst>
            <a:prstShdw prst="shdw18" dist="17961" dir="13500000">
              <a:schemeClr val="tx1">
                <a:gamma/>
                <a:shade val="60000"/>
                <a:invGamma/>
              </a:schemeClr>
            </a:prstShdw>
          </a:effectLst>
        </p:spPr>
        <p:txBody>
          <a:bodyPr wrap="none" lIns="14288" tIns="20638" rIns="14288" bIns="20638" anchor="ctr"/>
          <a:lstStyle>
            <a:lvl1pPr marL="266700" indent="-180975"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130000"/>
              </a:lnSpc>
              <a:spcBef>
                <a:spcPct val="20000"/>
              </a:spcBef>
              <a:buClr>
                <a:schemeClr val="tx1"/>
              </a:buClr>
              <a:buFont typeface="Wingdings" pitchFamily="2" charset="2"/>
              <a:buChar char="§"/>
            </a:pPr>
            <a:endParaRPr lang="en-US" altLang="en-US" sz="1200" b="0" dirty="0" smtClean="0">
              <a:solidFill>
                <a:srgbClr val="000000"/>
              </a:solidFill>
              <a:latin typeface="Verdana" pitchFamily="34" charset="0"/>
              <a:ea typeface="HY헤드라인M" pitchFamily="18" charset="-127"/>
              <a:cs typeface="Times New Roman" pitchFamily="18" charset="0"/>
            </a:endParaRPr>
          </a:p>
          <a:p>
            <a:pPr eaLnBrk="1" hangingPunct="1">
              <a:lnSpc>
                <a:spcPct val="130000"/>
              </a:lnSpc>
              <a:spcBef>
                <a:spcPct val="20000"/>
              </a:spcBef>
              <a:buClr>
                <a:schemeClr val="tx1"/>
              </a:buClr>
              <a:buFont typeface="Wingdings" pitchFamily="2" charset="2"/>
              <a:buChar char="§"/>
            </a:pPr>
            <a:endParaRPr lang="en-US" altLang="en-US" sz="1200" b="0" dirty="0">
              <a:solidFill>
                <a:srgbClr val="000000"/>
              </a:solidFill>
              <a:latin typeface="Verdana" pitchFamily="34" charset="0"/>
              <a:ea typeface="HY헤드라인M" pitchFamily="18" charset="-127"/>
              <a:cs typeface="Times New Roman" pitchFamily="18" charset="0"/>
            </a:endParaRPr>
          </a:p>
          <a:p>
            <a:pPr eaLnBrk="1" hangingPunct="1">
              <a:lnSpc>
                <a:spcPct val="130000"/>
              </a:lnSpc>
              <a:spcBef>
                <a:spcPct val="20000"/>
              </a:spcBef>
              <a:buClr>
                <a:schemeClr val="tx1"/>
              </a:buClr>
              <a:buFont typeface="Wingdings" pitchFamily="2" charset="2"/>
              <a:buChar char="§"/>
            </a:pPr>
            <a:r>
              <a:rPr lang="en-US" altLang="en-US" sz="1200" b="0" dirty="0" smtClean="0">
                <a:solidFill>
                  <a:srgbClr val="000000"/>
                </a:solidFill>
                <a:latin typeface="Verdana" pitchFamily="34" charset="0"/>
                <a:ea typeface="HY헤드라인M" pitchFamily="18" charset="-127"/>
                <a:cs typeface="Times New Roman" pitchFamily="18" charset="0"/>
              </a:rPr>
              <a:t>Integrating </a:t>
            </a:r>
            <a:r>
              <a:rPr lang="en-US" altLang="en-US" sz="1200" b="0" dirty="0">
                <a:solidFill>
                  <a:srgbClr val="000000"/>
                </a:solidFill>
                <a:latin typeface="Verdana" pitchFamily="34" charset="0"/>
                <a:ea typeface="HY헤드라인M" pitchFamily="18" charset="-127"/>
                <a:cs typeface="Times New Roman" pitchFamily="18" charset="0"/>
              </a:rPr>
              <a:t>data across customers systems </a:t>
            </a:r>
          </a:p>
          <a:p>
            <a:pPr marL="85725" indent="0" eaLnBrk="1" hangingPunct="1">
              <a:lnSpc>
                <a:spcPct val="130000"/>
              </a:lnSpc>
              <a:spcBef>
                <a:spcPct val="20000"/>
              </a:spcBef>
              <a:buClr>
                <a:schemeClr val="tx1"/>
              </a:buClr>
            </a:pPr>
            <a:r>
              <a:rPr lang="en-US" altLang="en-US" sz="1200" b="0" dirty="0" smtClean="0">
                <a:solidFill>
                  <a:srgbClr val="000000"/>
                </a:solidFill>
                <a:latin typeface="Verdana" pitchFamily="34" charset="0"/>
                <a:ea typeface="HY헤드라인M" pitchFamily="18" charset="-127"/>
                <a:cs typeface="Times New Roman" pitchFamily="18" charset="0"/>
              </a:rPr>
              <a:t>    and applications</a:t>
            </a:r>
          </a:p>
          <a:p>
            <a:pPr marL="257175" indent="-171450" eaLnBrk="1" hangingPunct="1">
              <a:lnSpc>
                <a:spcPct val="130000"/>
              </a:lnSpc>
              <a:spcBef>
                <a:spcPct val="20000"/>
              </a:spcBef>
              <a:buClr>
                <a:schemeClr val="tx1"/>
              </a:buClr>
              <a:buFont typeface="Wingdings" panose="05000000000000000000" pitchFamily="2" charset="2"/>
              <a:buChar char="§"/>
            </a:pPr>
            <a:r>
              <a:rPr lang="en-US" altLang="en-US" sz="1200" b="0" dirty="0">
                <a:solidFill>
                  <a:srgbClr val="000000"/>
                </a:solidFill>
                <a:latin typeface="Verdana" pitchFamily="34" charset="0"/>
                <a:ea typeface="HY헤드라인M" pitchFamily="18" charset="-127"/>
                <a:cs typeface="Times New Roman" pitchFamily="18" charset="0"/>
              </a:rPr>
              <a:t> </a:t>
            </a:r>
            <a:r>
              <a:rPr lang="en-US" altLang="ko-KR" sz="1200" b="0" dirty="0" smtClean="0">
                <a:solidFill>
                  <a:srgbClr val="000000"/>
                </a:solidFill>
                <a:latin typeface="Verdana" pitchFamily="34" charset="0"/>
                <a:ea typeface="HY헤드라인M" pitchFamily="18" charset="-127"/>
                <a:cs typeface="Times New Roman" pitchFamily="18" charset="0"/>
              </a:rPr>
              <a:t>Real-time </a:t>
            </a:r>
            <a:r>
              <a:rPr lang="en-US" altLang="ko-KR" sz="1200" b="0" dirty="0">
                <a:solidFill>
                  <a:srgbClr val="000000"/>
                </a:solidFill>
                <a:latin typeface="Verdana" pitchFamily="34" charset="0"/>
                <a:ea typeface="HY헤드라인M" pitchFamily="18" charset="-127"/>
                <a:cs typeface="Times New Roman" pitchFamily="18" charset="0"/>
              </a:rPr>
              <a:t>data which enables decisions </a:t>
            </a:r>
          </a:p>
          <a:p>
            <a:pPr eaLnBrk="1" hangingPunct="1">
              <a:lnSpc>
                <a:spcPct val="130000"/>
              </a:lnSpc>
              <a:spcBef>
                <a:spcPct val="20000"/>
              </a:spcBef>
              <a:buClr>
                <a:schemeClr val="tx1"/>
              </a:buClr>
              <a:buFont typeface="Wingdings" pitchFamily="2" charset="2"/>
              <a:buNone/>
            </a:pPr>
            <a:r>
              <a:rPr lang="en-US" altLang="ko-KR" sz="1200" b="0" dirty="0">
                <a:solidFill>
                  <a:srgbClr val="000000"/>
                </a:solidFill>
                <a:latin typeface="Verdana" pitchFamily="34" charset="0"/>
                <a:ea typeface="HY헤드라인M" pitchFamily="18" charset="-127"/>
                <a:cs typeface="Times New Roman" pitchFamily="18" charset="0"/>
              </a:rPr>
              <a:t>   based on the most current information available</a:t>
            </a:r>
          </a:p>
        </p:txBody>
      </p:sp>
      <p:sp>
        <p:nvSpPr>
          <p:cNvPr id="76808" name="AutoShape 8"/>
          <p:cNvSpPr>
            <a:spLocks noChangeArrowheads="1"/>
          </p:cNvSpPr>
          <p:nvPr/>
        </p:nvSpPr>
        <p:spPr bwMode="auto">
          <a:xfrm>
            <a:off x="6334125" y="1125538"/>
            <a:ext cx="2955925" cy="619125"/>
          </a:xfrm>
          <a:prstGeom prst="parallelogram">
            <a:avLst>
              <a:gd name="adj" fmla="val 119359"/>
            </a:avLst>
          </a:prstGeom>
          <a:gradFill rotWithShape="1">
            <a:gsLst>
              <a:gs pos="0">
                <a:srgbClr val="8FBDEF"/>
              </a:gs>
              <a:gs pos="50000">
                <a:schemeClr val="bg1"/>
              </a:gs>
              <a:gs pos="100000">
                <a:srgbClr val="8FBDEF"/>
              </a:gs>
            </a:gsLst>
            <a:lin ang="5400000" scaled="1"/>
          </a:gradFill>
          <a:ln w="9525">
            <a:solidFill>
              <a:srgbClr val="3399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4288" tIns="20638" rIns="14288" bIns="20638" anchor="ct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40000"/>
              </a:lnSpc>
              <a:spcBef>
                <a:spcPct val="70000"/>
              </a:spcBef>
              <a:buClr>
                <a:schemeClr val="tx1"/>
              </a:buClr>
              <a:buFont typeface="Wingdings" pitchFamily="2" charset="2"/>
              <a:buNone/>
            </a:pPr>
            <a:r>
              <a:rPr lang="ko-KR" altLang="en-US" sz="1400">
                <a:solidFill>
                  <a:srgbClr val="000000"/>
                </a:solidFill>
                <a:effectLst>
                  <a:outerShdw blurRad="38100" dist="38100" dir="2700000" algn="tl">
                    <a:srgbClr val="FFFFFF"/>
                  </a:outerShdw>
                </a:effectLst>
                <a:latin typeface="Verdana" pitchFamily="34" charset="0"/>
                <a:ea typeface="HY헤드라인M" pitchFamily="18" charset="-127"/>
                <a:cs typeface="Times New Roman" pitchFamily="18" charset="0"/>
              </a:rPr>
              <a:t>   </a:t>
            </a:r>
            <a:r>
              <a:rPr lang="en-US" altLang="ko-KR" sz="1400">
                <a:solidFill>
                  <a:srgbClr val="000000"/>
                </a:solidFill>
                <a:effectLst>
                  <a:outerShdw blurRad="38100" dist="38100" dir="2700000" algn="tl">
                    <a:srgbClr val="FFFFFF"/>
                  </a:outerShdw>
                </a:effectLst>
                <a:latin typeface="Verdana" pitchFamily="34" charset="0"/>
                <a:ea typeface="HY헤드라인M" pitchFamily="18" charset="-127"/>
                <a:cs typeface="Times New Roman" pitchFamily="18" charset="0"/>
              </a:rPr>
              <a:t>Supplier Evaluation</a:t>
            </a:r>
          </a:p>
          <a:p>
            <a:pPr algn="ctr" eaLnBrk="1" hangingPunct="1">
              <a:lnSpc>
                <a:spcPct val="40000"/>
              </a:lnSpc>
              <a:spcBef>
                <a:spcPct val="70000"/>
              </a:spcBef>
              <a:buClr>
                <a:schemeClr val="tx1"/>
              </a:buClr>
              <a:buFont typeface="Wingdings" pitchFamily="2" charset="2"/>
              <a:buNone/>
            </a:pPr>
            <a:r>
              <a:rPr lang="en-US" altLang="ko-KR" sz="1400">
                <a:solidFill>
                  <a:srgbClr val="000000"/>
                </a:solidFill>
                <a:effectLst>
                  <a:outerShdw blurRad="38100" dist="38100" dir="2700000" algn="tl">
                    <a:srgbClr val="FFFFFF"/>
                  </a:outerShdw>
                </a:effectLst>
                <a:latin typeface="Verdana" pitchFamily="34" charset="0"/>
                <a:ea typeface="HY헤드라인M" pitchFamily="18" charset="-127"/>
                <a:cs typeface="Times New Roman" pitchFamily="18" charset="0"/>
              </a:rPr>
              <a:t>Service</a:t>
            </a:r>
          </a:p>
        </p:txBody>
      </p:sp>
      <p:sp>
        <p:nvSpPr>
          <p:cNvPr id="76809" name="AutoShape 9"/>
          <p:cNvSpPr>
            <a:spLocks noChangeArrowheads="1"/>
          </p:cNvSpPr>
          <p:nvPr/>
        </p:nvSpPr>
        <p:spPr bwMode="auto">
          <a:xfrm flipH="1">
            <a:off x="560388" y="3903663"/>
            <a:ext cx="2955925" cy="606425"/>
          </a:xfrm>
          <a:prstGeom prst="parallelogram">
            <a:avLst>
              <a:gd name="adj" fmla="val 121859"/>
            </a:avLst>
          </a:prstGeom>
          <a:gradFill rotWithShape="1">
            <a:gsLst>
              <a:gs pos="0">
                <a:srgbClr val="8FBDEF"/>
              </a:gs>
              <a:gs pos="50000">
                <a:schemeClr val="bg1"/>
              </a:gs>
              <a:gs pos="100000">
                <a:srgbClr val="8FBDEF"/>
              </a:gs>
            </a:gsLst>
            <a:lin ang="5400000" scaled="1"/>
          </a:gradFill>
          <a:ln w="9525">
            <a:solidFill>
              <a:srgbClr val="3399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4288" tIns="20638" rIns="14288" bIns="20638" anchor="ct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170000"/>
              </a:lnSpc>
              <a:spcBef>
                <a:spcPct val="70000"/>
              </a:spcBef>
              <a:buClr>
                <a:schemeClr val="tx1"/>
              </a:buClr>
              <a:buFont typeface="Wingdings" pitchFamily="2" charset="2"/>
              <a:buNone/>
            </a:pPr>
            <a:r>
              <a:rPr lang="ko-KR" altLang="en-US" sz="1400" dirty="0">
                <a:solidFill>
                  <a:srgbClr val="000000"/>
                </a:solidFill>
                <a:latin typeface="Verdana" pitchFamily="34" charset="0"/>
                <a:ea typeface="HY헤드라인M" pitchFamily="18" charset="-127"/>
                <a:cs typeface="Times New Roman" pitchFamily="18" charset="0"/>
              </a:rPr>
              <a:t>   </a:t>
            </a:r>
            <a:r>
              <a:rPr lang="en-US" altLang="ko-KR" sz="1400" dirty="0" smtClean="0">
                <a:solidFill>
                  <a:srgbClr val="000000"/>
                </a:solidFill>
                <a:latin typeface="Verdana" pitchFamily="34" charset="0"/>
                <a:ea typeface="HY헤드라인M" pitchFamily="18" charset="-127"/>
                <a:cs typeface="Times New Roman" pitchFamily="18" charset="0"/>
              </a:rPr>
              <a:t>Consultation </a:t>
            </a:r>
            <a:r>
              <a:rPr lang="en-US" altLang="ko-KR" sz="1400" dirty="0">
                <a:solidFill>
                  <a:srgbClr val="000000"/>
                </a:solidFill>
                <a:latin typeface="Verdana" pitchFamily="34" charset="0"/>
                <a:ea typeface="HY헤드라인M" pitchFamily="18" charset="-127"/>
                <a:cs typeface="Times New Roman" pitchFamily="18" charset="0"/>
              </a:rPr>
              <a:t>Service</a:t>
            </a:r>
          </a:p>
        </p:txBody>
      </p:sp>
      <p:sp>
        <p:nvSpPr>
          <p:cNvPr id="76810" name="AutoShape 10"/>
          <p:cNvSpPr>
            <a:spLocks noChangeArrowheads="1"/>
          </p:cNvSpPr>
          <p:nvPr/>
        </p:nvSpPr>
        <p:spPr bwMode="auto">
          <a:xfrm>
            <a:off x="6330950" y="3890963"/>
            <a:ext cx="2957513" cy="619125"/>
          </a:xfrm>
          <a:prstGeom prst="parallelogram">
            <a:avLst>
              <a:gd name="adj" fmla="val 119423"/>
            </a:avLst>
          </a:prstGeom>
          <a:gradFill rotWithShape="1">
            <a:gsLst>
              <a:gs pos="0">
                <a:srgbClr val="8FBDEF"/>
              </a:gs>
              <a:gs pos="50000">
                <a:schemeClr val="bg1"/>
              </a:gs>
              <a:gs pos="100000">
                <a:srgbClr val="8FBDEF"/>
              </a:gs>
            </a:gsLst>
            <a:lin ang="5400000" scaled="1"/>
          </a:gradFill>
          <a:ln w="9525">
            <a:solidFill>
              <a:srgbClr val="3399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4288" tIns="20638" rIns="14288" bIns="20638" anchor="ct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40000"/>
              </a:lnSpc>
              <a:spcBef>
                <a:spcPct val="70000"/>
              </a:spcBef>
              <a:buClr>
                <a:schemeClr val="tx1"/>
              </a:buClr>
              <a:buFont typeface="Wingdings" pitchFamily="2" charset="2"/>
              <a:buNone/>
            </a:pPr>
            <a:r>
              <a:rPr lang="en-US" altLang="ko-KR" sz="1400">
                <a:solidFill>
                  <a:srgbClr val="000000"/>
                </a:solidFill>
                <a:latin typeface="Verdana" pitchFamily="34" charset="0"/>
                <a:ea typeface="HY헤드라인M" pitchFamily="18" charset="-127"/>
                <a:cs typeface="Times New Roman" pitchFamily="18" charset="0"/>
              </a:rPr>
              <a:t>Data integration </a:t>
            </a:r>
          </a:p>
          <a:p>
            <a:pPr algn="ctr" eaLnBrk="1" hangingPunct="1">
              <a:lnSpc>
                <a:spcPct val="40000"/>
              </a:lnSpc>
              <a:spcBef>
                <a:spcPct val="70000"/>
              </a:spcBef>
              <a:buClr>
                <a:schemeClr val="tx1"/>
              </a:buClr>
              <a:buFont typeface="Wingdings" pitchFamily="2" charset="2"/>
              <a:buNone/>
            </a:pPr>
            <a:r>
              <a:rPr lang="en-US" altLang="ko-KR" sz="1400">
                <a:solidFill>
                  <a:srgbClr val="000000"/>
                </a:solidFill>
                <a:latin typeface="Verdana" pitchFamily="34" charset="0"/>
                <a:ea typeface="HY헤드라인M" pitchFamily="18" charset="-127"/>
                <a:cs typeface="Times New Roman" pitchFamily="18" charset="0"/>
              </a:rPr>
              <a:t>Service</a:t>
            </a:r>
          </a:p>
        </p:txBody>
      </p:sp>
      <p:grpSp>
        <p:nvGrpSpPr>
          <p:cNvPr id="76812" name="Group 12"/>
          <p:cNvGrpSpPr>
            <a:grpSpLocks/>
          </p:cNvGrpSpPr>
          <p:nvPr/>
        </p:nvGrpSpPr>
        <p:grpSpPr bwMode="auto">
          <a:xfrm>
            <a:off x="3314701" y="3014663"/>
            <a:ext cx="3205163" cy="1338262"/>
            <a:chOff x="2088" y="1853"/>
            <a:chExt cx="2019" cy="843"/>
          </a:xfrm>
        </p:grpSpPr>
        <p:sp>
          <p:nvSpPr>
            <p:cNvPr id="76813" name="Oval 13"/>
            <p:cNvSpPr>
              <a:spLocks noChangeArrowheads="1"/>
            </p:cNvSpPr>
            <p:nvPr/>
          </p:nvSpPr>
          <p:spPr bwMode="gray">
            <a:xfrm>
              <a:off x="2088" y="1853"/>
              <a:ext cx="2019" cy="843"/>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ko-KR" altLang="en-US"/>
            </a:p>
          </p:txBody>
        </p:sp>
        <p:sp>
          <p:nvSpPr>
            <p:cNvPr id="76814" name="Oval 14"/>
            <p:cNvSpPr>
              <a:spLocks noChangeArrowheads="1"/>
            </p:cNvSpPr>
            <p:nvPr/>
          </p:nvSpPr>
          <p:spPr bwMode="gray">
            <a:xfrm>
              <a:off x="2088" y="1853"/>
              <a:ext cx="2019" cy="843"/>
            </a:xfrm>
            <a:prstGeom prst="ellipse">
              <a:avLst/>
            </a:prstGeom>
            <a:gradFill rotWithShape="1">
              <a:gsLst>
                <a:gs pos="0">
                  <a:srgbClr val="FFCC00">
                    <a:gamma/>
                    <a:shade val="0"/>
                    <a:invGamma/>
                  </a:srgbClr>
                </a:gs>
                <a:gs pos="100000">
                  <a:srgbClr val="FFCC00"/>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ko-KR" altLang="en-US"/>
            </a:p>
          </p:txBody>
        </p:sp>
        <p:sp>
          <p:nvSpPr>
            <p:cNvPr id="76815" name="Oval 15"/>
            <p:cNvSpPr>
              <a:spLocks noChangeArrowheads="1"/>
            </p:cNvSpPr>
            <p:nvPr/>
          </p:nvSpPr>
          <p:spPr bwMode="gray">
            <a:xfrm>
              <a:off x="2218" y="1908"/>
              <a:ext cx="1759" cy="73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ko-KR" altLang="en-US"/>
            </a:p>
          </p:txBody>
        </p:sp>
        <p:sp>
          <p:nvSpPr>
            <p:cNvPr id="76816" name="Oval 16"/>
            <p:cNvSpPr>
              <a:spLocks noChangeArrowheads="1"/>
            </p:cNvSpPr>
            <p:nvPr/>
          </p:nvSpPr>
          <p:spPr bwMode="gray">
            <a:xfrm>
              <a:off x="2218" y="1908"/>
              <a:ext cx="1759" cy="733"/>
            </a:xfrm>
            <a:prstGeom prst="ellipse">
              <a:avLst/>
            </a:prstGeom>
            <a:gradFill rotWithShape="1">
              <a:gsLst>
                <a:gs pos="0">
                  <a:srgbClr val="FFCC00"/>
                </a:gs>
                <a:gs pos="100000">
                  <a:srgbClr val="FFCC00">
                    <a:gamma/>
                    <a:shade val="48627"/>
                    <a:invGamma/>
                  </a:srgb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ko-KR" altLang="en-US"/>
            </a:p>
          </p:txBody>
        </p:sp>
        <p:sp>
          <p:nvSpPr>
            <p:cNvPr id="76817" name="Text Box 17"/>
            <p:cNvSpPr txBox="1">
              <a:spLocks noChangeArrowheads="1"/>
            </p:cNvSpPr>
            <p:nvPr/>
          </p:nvSpPr>
          <p:spPr bwMode="gray">
            <a:xfrm>
              <a:off x="3053" y="2028"/>
              <a:ext cx="116"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latinLnBrk="0" hangingPunct="0">
                <a:lnSpc>
                  <a:spcPct val="130000"/>
                </a:lnSpc>
              </a:pPr>
              <a:endParaRPr kumimoji="0" lang="en-US" altLang="ko-KR" sz="1600" dirty="0">
                <a:solidFill>
                  <a:srgbClr val="003399"/>
                </a:solidFill>
                <a:effectLst>
                  <a:outerShdw blurRad="38100" dist="38100" dir="2700000" algn="tl">
                    <a:srgbClr val="C0C0C0"/>
                  </a:outerShdw>
                </a:effectLst>
                <a:latin typeface="Verdana" pitchFamily="34" charset="0"/>
                <a:ea typeface="HY헤드라인M" pitchFamily="18" charset="-127"/>
              </a:endParaRPr>
            </a:p>
          </p:txBody>
        </p:sp>
      </p:grpSp>
      <p:sp>
        <p:nvSpPr>
          <p:cNvPr id="76818" name="Rectangle 18"/>
          <p:cNvSpPr>
            <a:spLocks noChangeArrowheads="1"/>
          </p:cNvSpPr>
          <p:nvPr/>
        </p:nvSpPr>
        <p:spPr bwMode="auto">
          <a:xfrm>
            <a:off x="0" y="0"/>
            <a:ext cx="94107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000" b="1">
                <a:solidFill>
                  <a:srgbClr val="0033CC"/>
                </a:solidFill>
                <a:latin typeface="Arial" charset="0"/>
                <a:ea typeface="굴림" pitchFamily="50" charset="-127"/>
              </a:defRPr>
            </a:lvl1pPr>
            <a:lvl2pPr eaLnBrk="0" hangingPunct="0">
              <a:defRPr sz="2000" b="1">
                <a:solidFill>
                  <a:srgbClr val="0033CC"/>
                </a:solidFill>
                <a:latin typeface="Arial" charset="0"/>
                <a:ea typeface="굴림" pitchFamily="50" charset="-127"/>
              </a:defRPr>
            </a:lvl2pPr>
            <a:lvl3pPr eaLnBrk="0" hangingPunct="0">
              <a:defRPr sz="2000" b="1">
                <a:solidFill>
                  <a:srgbClr val="0033CC"/>
                </a:solidFill>
                <a:latin typeface="Arial" charset="0"/>
                <a:ea typeface="굴림" pitchFamily="50" charset="-127"/>
              </a:defRPr>
            </a:lvl3pPr>
            <a:lvl4pPr eaLnBrk="0" hangingPunct="0">
              <a:defRPr sz="2000" b="1">
                <a:solidFill>
                  <a:srgbClr val="0033CC"/>
                </a:solidFill>
                <a:latin typeface="Arial" charset="0"/>
                <a:ea typeface="굴림" pitchFamily="50" charset="-127"/>
              </a:defRPr>
            </a:lvl4pPr>
            <a:lvl5pPr eaLnBrk="0" hangingPunct="0">
              <a:defRPr sz="2000" b="1">
                <a:solidFill>
                  <a:srgbClr val="0033CC"/>
                </a:solidFill>
                <a:latin typeface="Arial" charset="0"/>
                <a:ea typeface="굴림" pitchFamily="50" charset="-127"/>
              </a:defRPr>
            </a:lvl5pPr>
            <a:lvl6pPr marL="457200" eaLnBrk="0" fontAlgn="base" hangingPunct="0">
              <a:spcBef>
                <a:spcPct val="0"/>
              </a:spcBef>
              <a:spcAft>
                <a:spcPct val="0"/>
              </a:spcAft>
              <a:defRPr sz="2000" b="1">
                <a:solidFill>
                  <a:srgbClr val="0033CC"/>
                </a:solidFill>
                <a:latin typeface="Arial" charset="0"/>
                <a:ea typeface="굴림" pitchFamily="50" charset="-127"/>
              </a:defRPr>
            </a:lvl6pPr>
            <a:lvl7pPr marL="914400" eaLnBrk="0" fontAlgn="base" hangingPunct="0">
              <a:spcBef>
                <a:spcPct val="0"/>
              </a:spcBef>
              <a:spcAft>
                <a:spcPct val="0"/>
              </a:spcAft>
              <a:defRPr sz="2000" b="1">
                <a:solidFill>
                  <a:srgbClr val="0033CC"/>
                </a:solidFill>
                <a:latin typeface="Arial" charset="0"/>
                <a:ea typeface="굴림" pitchFamily="50" charset="-127"/>
              </a:defRPr>
            </a:lvl7pPr>
            <a:lvl8pPr marL="1371600" eaLnBrk="0" fontAlgn="base" hangingPunct="0">
              <a:spcBef>
                <a:spcPct val="0"/>
              </a:spcBef>
              <a:spcAft>
                <a:spcPct val="0"/>
              </a:spcAft>
              <a:defRPr sz="2000" b="1">
                <a:solidFill>
                  <a:srgbClr val="0033CC"/>
                </a:solidFill>
                <a:latin typeface="Arial" charset="0"/>
                <a:ea typeface="굴림" pitchFamily="50" charset="-127"/>
              </a:defRPr>
            </a:lvl8pPr>
            <a:lvl9pPr marL="1828800" eaLnBrk="0" fontAlgn="base" hangingPunct="0">
              <a:spcBef>
                <a:spcPct val="0"/>
              </a:spcBef>
              <a:spcAft>
                <a:spcPct val="0"/>
              </a:spcAft>
              <a:defRPr sz="2000" b="1">
                <a:solidFill>
                  <a:srgbClr val="0033CC"/>
                </a:solidFill>
                <a:latin typeface="Arial" charset="0"/>
                <a:ea typeface="굴림" pitchFamily="50" charset="-127"/>
              </a:defRPr>
            </a:lvl9pPr>
          </a:lstStyle>
          <a:p>
            <a:r>
              <a:rPr lang="en-US" altLang="ko-KR" dirty="0">
                <a:solidFill>
                  <a:srgbClr val="0000FF"/>
                </a:solidFill>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The Roles of SMEs’ Rating Corporation</a:t>
            </a:r>
            <a:endParaRPr kumimoji="0" lang="en-US" altLang="ko-KR" dirty="0">
              <a:solidFill>
                <a:schemeClr val="accent2"/>
              </a:solidFill>
              <a:latin typeface="Verdana" pitchFamily="34" charset="0"/>
            </a:endParaRPr>
          </a:p>
        </p:txBody>
      </p:sp>
      <p:sp>
        <p:nvSpPr>
          <p:cNvPr id="76819" name="바닥글 개체 틀 4"/>
          <p:cNvSpPr txBox="1">
            <a:spLocks noGrp="1"/>
          </p:cNvSpPr>
          <p:nvPr/>
        </p:nvSpPr>
        <p:spPr bwMode="auto">
          <a:xfrm>
            <a:off x="273050" y="6618288"/>
            <a:ext cx="53038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dirty="0">
                <a:latin typeface="Verdana" pitchFamily="34" charset="0"/>
              </a:rPr>
              <a:t>COPYRIGHT © </a:t>
            </a:r>
            <a:r>
              <a:rPr kumimoji="0" lang="en-US" altLang="ko-KR" sz="800" b="0" dirty="0" smtClean="0">
                <a:latin typeface="Verdana" pitchFamily="34" charset="0"/>
              </a:rPr>
              <a:t>2015 </a:t>
            </a:r>
            <a:r>
              <a:rPr kumimoji="0" lang="en-US" altLang="ko-KR" sz="800" b="0" dirty="0">
                <a:latin typeface="Verdana" pitchFamily="34" charset="0"/>
              </a:rPr>
              <a:t>BY KED. ALL RIGHTS RESERVED.      </a:t>
            </a:r>
            <a:r>
              <a:rPr kumimoji="0" lang="en-US" altLang="ko-KR" sz="800" i="1" u="sng" dirty="0">
                <a:latin typeface="Verdana" pitchFamily="34" charset="0"/>
              </a:rPr>
              <a:t>WWW.KEDKOREA.COM</a:t>
            </a:r>
            <a:endParaRPr lang="en-US" altLang="ko-KR" sz="1400" b="0" dirty="0"/>
          </a:p>
        </p:txBody>
      </p:sp>
      <p:grpSp>
        <p:nvGrpSpPr>
          <p:cNvPr id="20" name="Group 12"/>
          <p:cNvGrpSpPr>
            <a:grpSpLocks/>
          </p:cNvGrpSpPr>
          <p:nvPr/>
        </p:nvGrpSpPr>
        <p:grpSpPr bwMode="auto">
          <a:xfrm>
            <a:off x="3314700" y="3014663"/>
            <a:ext cx="3205163" cy="1338262"/>
            <a:chOff x="2088" y="1853"/>
            <a:chExt cx="2019" cy="843"/>
          </a:xfrm>
        </p:grpSpPr>
        <p:sp>
          <p:nvSpPr>
            <p:cNvPr id="21" name="Oval 13"/>
            <p:cNvSpPr>
              <a:spLocks noChangeArrowheads="1"/>
            </p:cNvSpPr>
            <p:nvPr/>
          </p:nvSpPr>
          <p:spPr bwMode="gray">
            <a:xfrm>
              <a:off x="2088" y="1853"/>
              <a:ext cx="2019" cy="843"/>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ko-KR" altLang="en-US"/>
            </a:p>
          </p:txBody>
        </p:sp>
        <p:sp>
          <p:nvSpPr>
            <p:cNvPr id="22" name="Oval 14"/>
            <p:cNvSpPr>
              <a:spLocks noChangeArrowheads="1"/>
            </p:cNvSpPr>
            <p:nvPr/>
          </p:nvSpPr>
          <p:spPr bwMode="gray">
            <a:xfrm>
              <a:off x="2088" y="1853"/>
              <a:ext cx="2019" cy="843"/>
            </a:xfrm>
            <a:prstGeom prst="ellipse">
              <a:avLst/>
            </a:prstGeom>
            <a:gradFill rotWithShape="1">
              <a:gsLst>
                <a:gs pos="0">
                  <a:srgbClr val="FFCC00">
                    <a:gamma/>
                    <a:shade val="0"/>
                    <a:invGamma/>
                  </a:srgbClr>
                </a:gs>
                <a:gs pos="100000">
                  <a:srgbClr val="FFCC00"/>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ko-KR" altLang="en-US"/>
            </a:p>
          </p:txBody>
        </p:sp>
        <p:sp>
          <p:nvSpPr>
            <p:cNvPr id="23" name="Oval 15"/>
            <p:cNvSpPr>
              <a:spLocks noChangeArrowheads="1"/>
            </p:cNvSpPr>
            <p:nvPr/>
          </p:nvSpPr>
          <p:spPr bwMode="gray">
            <a:xfrm>
              <a:off x="2218" y="1908"/>
              <a:ext cx="1759" cy="73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ko-KR" altLang="en-US"/>
            </a:p>
          </p:txBody>
        </p:sp>
        <p:sp>
          <p:nvSpPr>
            <p:cNvPr id="24" name="Oval 16"/>
            <p:cNvSpPr>
              <a:spLocks noChangeArrowheads="1"/>
            </p:cNvSpPr>
            <p:nvPr/>
          </p:nvSpPr>
          <p:spPr bwMode="gray">
            <a:xfrm>
              <a:off x="2218" y="1908"/>
              <a:ext cx="1759" cy="733"/>
            </a:xfrm>
            <a:prstGeom prst="ellipse">
              <a:avLst/>
            </a:prstGeom>
            <a:gradFill rotWithShape="1">
              <a:gsLst>
                <a:gs pos="0">
                  <a:srgbClr val="FFCC00"/>
                </a:gs>
                <a:gs pos="100000">
                  <a:srgbClr val="FFCC00">
                    <a:gamma/>
                    <a:shade val="48627"/>
                    <a:invGamma/>
                  </a:srgb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ko-KR" altLang="en-US"/>
            </a:p>
          </p:txBody>
        </p:sp>
        <p:sp>
          <p:nvSpPr>
            <p:cNvPr id="25" name="Text Box 17"/>
            <p:cNvSpPr txBox="1">
              <a:spLocks noChangeArrowheads="1"/>
            </p:cNvSpPr>
            <p:nvPr/>
          </p:nvSpPr>
          <p:spPr bwMode="gray">
            <a:xfrm>
              <a:off x="2274" y="2028"/>
              <a:ext cx="1680" cy="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latinLnBrk="0" hangingPunct="0">
                <a:lnSpc>
                  <a:spcPct val="130000"/>
                </a:lnSpc>
              </a:pPr>
              <a:r>
                <a:rPr kumimoji="0" lang="en-US" altLang="ko-KR" sz="1600" dirty="0">
                  <a:solidFill>
                    <a:srgbClr val="003399"/>
                  </a:solidFill>
                  <a:effectLst>
                    <a:outerShdw blurRad="38100" dist="38100" dir="2700000" algn="tl">
                      <a:srgbClr val="C0C0C0"/>
                    </a:outerShdw>
                  </a:effectLst>
                  <a:latin typeface="Verdana" pitchFamily="34" charset="0"/>
                  <a:ea typeface="HY헤드라인M" pitchFamily="18" charset="-127"/>
                </a:rPr>
                <a:t>Credit </a:t>
              </a:r>
              <a:r>
                <a:rPr kumimoji="0" lang="en-US" altLang="ko-KR" sz="1600" dirty="0" smtClean="0">
                  <a:solidFill>
                    <a:srgbClr val="003399"/>
                  </a:solidFill>
                  <a:effectLst>
                    <a:outerShdw blurRad="38100" dist="38100" dir="2700000" algn="tl">
                      <a:srgbClr val="C0C0C0"/>
                    </a:outerShdw>
                  </a:effectLst>
                  <a:latin typeface="Verdana" pitchFamily="34" charset="0"/>
                  <a:ea typeface="HY헤드라인M" pitchFamily="18" charset="-127"/>
                </a:rPr>
                <a:t>Infrastructure </a:t>
              </a:r>
            </a:p>
            <a:p>
              <a:pPr algn="ctr" eaLnBrk="0" latinLnBrk="0" hangingPunct="0">
                <a:lnSpc>
                  <a:spcPct val="130000"/>
                </a:lnSpc>
              </a:pPr>
              <a:r>
                <a:rPr kumimoji="0" lang="en-US" altLang="ko-KR" sz="1600" dirty="0" smtClean="0">
                  <a:solidFill>
                    <a:srgbClr val="003399"/>
                  </a:solidFill>
                  <a:effectLst>
                    <a:outerShdw blurRad="38100" dist="38100" dir="2700000" algn="tl">
                      <a:srgbClr val="C0C0C0"/>
                    </a:outerShdw>
                  </a:effectLst>
                  <a:latin typeface="Verdana" pitchFamily="34" charset="0"/>
                  <a:ea typeface="HY헤드라인M" pitchFamily="18" charset="-127"/>
                </a:rPr>
                <a:t> </a:t>
              </a:r>
              <a:r>
                <a:rPr kumimoji="0" lang="en-US" altLang="ko-KR" sz="1600" dirty="0">
                  <a:solidFill>
                    <a:srgbClr val="003399"/>
                  </a:solidFill>
                  <a:effectLst>
                    <a:outerShdw blurRad="38100" dist="38100" dir="2700000" algn="tl">
                      <a:srgbClr val="C0C0C0"/>
                    </a:outerShdw>
                  </a:effectLst>
                  <a:latin typeface="Verdana" pitchFamily="34" charset="0"/>
                  <a:ea typeface="HY헤드라인M" pitchFamily="18" charset="-127"/>
                </a:rPr>
                <a:t>for </a:t>
              </a:r>
              <a:r>
                <a:rPr kumimoji="0" lang="en-US" altLang="ko-KR" sz="1600" dirty="0" smtClean="0">
                  <a:solidFill>
                    <a:srgbClr val="003399"/>
                  </a:solidFill>
                  <a:effectLst>
                    <a:outerShdw blurRad="38100" dist="38100" dir="2700000" algn="tl">
                      <a:srgbClr val="C0C0C0"/>
                    </a:outerShdw>
                  </a:effectLst>
                  <a:latin typeface="Verdana" pitchFamily="34" charset="0"/>
                  <a:ea typeface="HY헤드라인M" pitchFamily="18" charset="-127"/>
                </a:rPr>
                <a:t>SMEs</a:t>
              </a:r>
              <a:endParaRPr kumimoji="0" lang="en-US" altLang="ko-KR" sz="1600" dirty="0">
                <a:solidFill>
                  <a:srgbClr val="003399"/>
                </a:solidFill>
                <a:effectLst>
                  <a:outerShdw blurRad="38100" dist="38100" dir="2700000" algn="tl">
                    <a:srgbClr val="C0C0C0"/>
                  </a:outerShdw>
                </a:effectLst>
                <a:latin typeface="Verdana" pitchFamily="34" charset="0"/>
                <a:ea typeface="HY헤드라인M" pitchFamily="18" charset="-127"/>
              </a:endParaRPr>
            </a:p>
          </p:txBody>
        </p:sp>
      </p:grpSp>
    </p:spTree>
    <p:extLst>
      <p:ext uri="{BB962C8B-B14F-4D97-AF65-F5344CB8AC3E}">
        <p14:creationId xmlns:p14="http://schemas.microsoft.com/office/powerpoint/2010/main" val="28607326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0" y="44450"/>
            <a:ext cx="9410700" cy="504825"/>
          </a:xfrm>
        </p:spPr>
        <p:txBody>
          <a:bodyPr/>
          <a:lstStyle/>
          <a:p>
            <a:r>
              <a:rPr kumimoji="1" lang="en-US" altLang="ko-KR" dirty="0" smtClean="0">
                <a:solidFill>
                  <a:srgbClr val="0000FF"/>
                </a:solidFill>
              </a:rPr>
              <a:t>     </a:t>
            </a:r>
            <a:r>
              <a:rPr kumimoji="1" lang="en-US" altLang="ko-KR" dirty="0" smtClean="0">
                <a:solidFill>
                  <a:schemeClr val="accent2"/>
                </a:solidFill>
                <a:latin typeface="Verdana" pitchFamily="34" charset="0"/>
              </a:rPr>
              <a:t>□  Major </a:t>
            </a:r>
            <a:r>
              <a:rPr lang="en-US" altLang="ko-KR" dirty="0" smtClean="0">
                <a:solidFill>
                  <a:schemeClr val="accent2"/>
                </a:solidFill>
                <a:latin typeface="Verdana" pitchFamily="34" charset="0"/>
              </a:rPr>
              <a:t>Products &amp; Services </a:t>
            </a:r>
          </a:p>
        </p:txBody>
      </p:sp>
      <p:graphicFrame>
        <p:nvGraphicFramePr>
          <p:cNvPr id="107554" name="Group 34"/>
          <p:cNvGraphicFramePr>
            <a:graphicFrameLocks noGrp="1"/>
          </p:cNvGraphicFramePr>
          <p:nvPr>
            <p:ph idx="1"/>
            <p:extLst>
              <p:ext uri="{D42A27DB-BD31-4B8C-83A1-F6EECF244321}">
                <p14:modId xmlns:p14="http://schemas.microsoft.com/office/powerpoint/2010/main" val="1090148812"/>
              </p:ext>
            </p:extLst>
          </p:nvPr>
        </p:nvGraphicFramePr>
        <p:xfrm>
          <a:off x="200025" y="792163"/>
          <a:ext cx="9210675" cy="5472875"/>
        </p:xfrm>
        <a:graphic>
          <a:graphicData uri="http://schemas.openxmlformats.org/drawingml/2006/table">
            <a:tbl>
              <a:tblPr/>
              <a:tblGrid>
                <a:gridCol w="2392363"/>
                <a:gridCol w="3656756"/>
                <a:gridCol w="3161556"/>
              </a:tblGrid>
              <a:tr h="333375">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0" fontAlgn="base" latinLnBrk="1" hangingPunct="0">
                        <a:lnSpc>
                          <a:spcPct val="100000"/>
                        </a:lnSpc>
                        <a:spcBef>
                          <a:spcPct val="20000"/>
                        </a:spcBef>
                        <a:spcAft>
                          <a:spcPct val="0"/>
                        </a:spcAft>
                        <a:buClrTx/>
                        <a:buSzTx/>
                        <a:buFontTx/>
                        <a:buNone/>
                        <a:tabLst/>
                      </a:pPr>
                      <a:r>
                        <a:rPr kumimoji="1" lang="en-US" altLang="ko-KR" sz="1600" b="1" i="0" u="none" strike="noStrike" cap="none" normalizeH="0" baseline="0" dirty="0" smtClean="0">
                          <a:ln>
                            <a:noFill/>
                          </a:ln>
                          <a:solidFill>
                            <a:schemeClr val="bg1"/>
                          </a:solidFill>
                          <a:effectLst/>
                          <a:latin typeface="Arial" charset="0"/>
                          <a:ea typeface="굴림" pitchFamily="50" charset="-127"/>
                        </a:rPr>
                        <a:t>Product &amp; Service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0" fontAlgn="base" latinLnBrk="1" hangingPunct="0">
                        <a:lnSpc>
                          <a:spcPct val="100000"/>
                        </a:lnSpc>
                        <a:spcBef>
                          <a:spcPct val="20000"/>
                        </a:spcBef>
                        <a:spcAft>
                          <a:spcPct val="0"/>
                        </a:spcAft>
                        <a:buClrTx/>
                        <a:buSzTx/>
                        <a:buFontTx/>
                        <a:buNone/>
                        <a:tabLst/>
                      </a:pPr>
                      <a:r>
                        <a:rPr kumimoji="1" lang="en-US" altLang="ko-KR" sz="1600" b="1" i="0" u="none" strike="noStrike" cap="none" normalizeH="0" baseline="0" dirty="0" smtClean="0">
                          <a:ln>
                            <a:noFill/>
                          </a:ln>
                          <a:solidFill>
                            <a:schemeClr val="bg1"/>
                          </a:solidFill>
                          <a:effectLst/>
                          <a:latin typeface="Arial" charset="0"/>
                          <a:ea typeface="굴림" pitchFamily="50" charset="-127"/>
                        </a:rPr>
                        <a:t>Features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0" fontAlgn="base" latinLnBrk="1" hangingPunct="0">
                        <a:lnSpc>
                          <a:spcPct val="100000"/>
                        </a:lnSpc>
                        <a:spcBef>
                          <a:spcPct val="20000"/>
                        </a:spcBef>
                        <a:spcAft>
                          <a:spcPct val="0"/>
                        </a:spcAft>
                        <a:buClrTx/>
                        <a:buSzTx/>
                        <a:buFontTx/>
                        <a:buNone/>
                        <a:tabLst/>
                      </a:pPr>
                      <a:r>
                        <a:rPr kumimoji="1" lang="en-US" altLang="ko-KR" sz="1600" b="1" i="0" u="none" strike="noStrike" cap="none" normalizeH="0" baseline="0" smtClean="0">
                          <a:ln>
                            <a:noFill/>
                          </a:ln>
                          <a:solidFill>
                            <a:schemeClr val="bg1"/>
                          </a:solidFill>
                          <a:effectLst/>
                          <a:latin typeface="Arial" charset="0"/>
                          <a:ea typeface="굴림" pitchFamily="50" charset="-127"/>
                        </a:rPr>
                        <a:t>Customers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752856">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hlinkClick r:id="rId2" action="ppaction://hlinksldjump"/>
                        </a:rPr>
                        <a:t>On-line Inquiry Service</a:t>
                      </a:r>
                      <a:endParaRPr kumimoji="1" lang="en-US" altLang="ko-KR" sz="1600" b="0" i="0" u="none" strike="noStrike" cap="none" normalizeH="0" baseline="0" dirty="0" smtClean="0">
                        <a:ln>
                          <a:noFill/>
                        </a:ln>
                        <a:solidFill>
                          <a:schemeClr val="tx1"/>
                        </a:solidFill>
                        <a:effectLst/>
                        <a:latin typeface="Arial" charset="0"/>
                        <a:ea typeface="굴림" pitchFamily="50"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Fixed Price &amp; Unlimited access </a:t>
                      </a:r>
                    </a:p>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Cost-Effectiveness</a:t>
                      </a:r>
                    </a:p>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     (US$ 30 ~ 80/month)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Char char="•"/>
                        <a:tabLst/>
                      </a:pPr>
                      <a:r>
                        <a:rPr kumimoji="1" lang="ko-KR" altLang="en-US" sz="1600" b="0" i="0" u="none" strike="noStrike" cap="none" normalizeH="0" baseline="0" dirty="0" smtClean="0">
                          <a:ln>
                            <a:noFill/>
                          </a:ln>
                          <a:solidFill>
                            <a:schemeClr val="tx1"/>
                          </a:solidFill>
                          <a:effectLst/>
                          <a:latin typeface="Arial" charset="0"/>
                          <a:ea typeface="굴림" pitchFamily="50" charset="-127"/>
                        </a:rPr>
                        <a:t> </a:t>
                      </a:r>
                      <a:r>
                        <a:rPr kumimoji="1" lang="en-US" altLang="ko-KR" sz="1600" b="0" i="0" u="none" strike="noStrike" cap="none" normalizeH="0" baseline="0" dirty="0" smtClean="0">
                          <a:ln>
                            <a:noFill/>
                          </a:ln>
                          <a:solidFill>
                            <a:schemeClr val="tx1"/>
                          </a:solidFill>
                          <a:effectLst/>
                          <a:latin typeface="Arial" charset="0"/>
                          <a:ea typeface="굴림" pitchFamily="50" charset="-127"/>
                        </a:rPr>
                        <a:t>Small financial institutions </a:t>
                      </a:r>
                    </a:p>
                    <a:p>
                      <a:pPr marL="0" marR="0" lvl="0" indent="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 Manufactures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856">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hlinkClick r:id="rId3" action="ppaction://hlinksldjump"/>
                        </a:rPr>
                        <a:t>Data Integration</a:t>
                      </a:r>
                      <a:endParaRPr kumimoji="1" lang="en-US" altLang="ko-KR" sz="1600" b="0" i="0" u="none" strike="noStrike" cap="none" normalizeH="0" baseline="0" dirty="0" smtClean="0">
                        <a:ln>
                          <a:noFill/>
                        </a:ln>
                        <a:solidFill>
                          <a:schemeClr val="tx1"/>
                        </a:solidFill>
                        <a:effectLst/>
                        <a:latin typeface="Arial" charset="0"/>
                        <a:ea typeface="굴림" pitchFamily="50"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Full DB integration with customers</a:t>
                      </a:r>
                    </a:p>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Daily update(one-way)</a:t>
                      </a:r>
                    </a:p>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Annual fee base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Char char="•"/>
                        <a:tabLst/>
                      </a:pPr>
                      <a:r>
                        <a:rPr kumimoji="1" lang="ko-KR" altLang="en-US" sz="1600" b="0" i="0" u="none" strike="noStrike" cap="none" normalizeH="0" baseline="0" dirty="0" smtClean="0">
                          <a:ln>
                            <a:noFill/>
                          </a:ln>
                          <a:solidFill>
                            <a:schemeClr val="tx1"/>
                          </a:solidFill>
                          <a:effectLst/>
                          <a:latin typeface="Arial" charset="0"/>
                          <a:ea typeface="굴림" pitchFamily="50" charset="-127"/>
                        </a:rPr>
                        <a:t> </a:t>
                      </a:r>
                      <a:r>
                        <a:rPr kumimoji="1" lang="en-US" altLang="ko-KR" sz="1600" b="0" i="0" u="none" strike="noStrike" cap="none" normalizeH="0" baseline="0" dirty="0" smtClean="0">
                          <a:ln>
                            <a:noFill/>
                          </a:ln>
                          <a:solidFill>
                            <a:schemeClr val="tx1"/>
                          </a:solidFill>
                          <a:effectLst/>
                          <a:latin typeface="Arial" charset="0"/>
                          <a:ea typeface="굴림" pitchFamily="50" charset="-127"/>
                        </a:rPr>
                        <a:t>Major Banks  </a:t>
                      </a:r>
                    </a:p>
                    <a:p>
                      <a:pPr marL="0" marR="0" lvl="0" indent="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 Credit Guarantee Institutions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8066">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hlinkClick r:id="rId4" action="ppaction://hlinksldjump"/>
                        </a:rPr>
                        <a:t>Credit Report</a:t>
                      </a:r>
                    </a:p>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hlinkClick r:id="rId4" action="ppaction://hlinksldjump"/>
                        </a:rPr>
                        <a:t>(Business Information Report)</a:t>
                      </a:r>
                      <a:endParaRPr kumimoji="1" lang="en-US" altLang="ko-KR" sz="1600" b="0" i="0" u="none" strike="noStrike" cap="none" normalizeH="0" baseline="0" dirty="0" smtClean="0">
                        <a:ln>
                          <a:noFill/>
                        </a:ln>
                        <a:solidFill>
                          <a:schemeClr val="tx1"/>
                        </a:solidFill>
                        <a:effectLst/>
                        <a:latin typeface="Arial" charset="0"/>
                        <a:ea typeface="굴림" pitchFamily="50"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Major &amp; basic product in other countries</a:t>
                      </a:r>
                    </a:p>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Relatively expensive </a:t>
                      </a:r>
                    </a:p>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     (US$ 20 ~ 300/company)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Char char="•"/>
                        <a:tabLst/>
                      </a:pPr>
                      <a:r>
                        <a:rPr kumimoji="1" lang="ko-KR" altLang="en-US" sz="1600" b="0" i="0" u="none" strike="noStrike" cap="none" normalizeH="0" baseline="0" dirty="0" smtClean="0">
                          <a:ln>
                            <a:noFill/>
                          </a:ln>
                          <a:solidFill>
                            <a:schemeClr val="tx1"/>
                          </a:solidFill>
                          <a:effectLst/>
                          <a:latin typeface="Arial" charset="0"/>
                          <a:ea typeface="굴림" pitchFamily="50" charset="-127"/>
                        </a:rPr>
                        <a:t> </a:t>
                      </a:r>
                      <a:r>
                        <a:rPr kumimoji="1" lang="en-US" altLang="ko-KR" sz="1600" b="0" i="0" u="none" strike="noStrike" cap="none" normalizeH="0" baseline="0" dirty="0" smtClean="0">
                          <a:ln>
                            <a:noFill/>
                          </a:ln>
                          <a:solidFill>
                            <a:schemeClr val="tx1"/>
                          </a:solidFill>
                          <a:effectLst/>
                          <a:latin typeface="Arial" charset="0"/>
                          <a:ea typeface="굴림" pitchFamily="50" charset="-127"/>
                        </a:rPr>
                        <a:t>Foreign Export Insurers</a:t>
                      </a:r>
                    </a:p>
                    <a:p>
                      <a:pPr marL="0" marR="0" lvl="0" indent="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 Foreign manufactures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8066">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hlinkClick r:id="rId5" action="ppaction://hlinksldjump"/>
                        </a:rPr>
                        <a:t>Real Time Monitoring</a:t>
                      </a:r>
                      <a:endParaRPr kumimoji="1" lang="en-US" altLang="ko-KR" sz="1600" b="0" i="0" u="none" strike="noStrike" cap="none" normalizeH="0" baseline="0" dirty="0" smtClean="0">
                        <a:ln>
                          <a:noFill/>
                        </a:ln>
                        <a:solidFill>
                          <a:schemeClr val="tx1"/>
                        </a:solidFill>
                        <a:effectLst/>
                        <a:latin typeface="Arial" charset="0"/>
                        <a:ea typeface="굴림" pitchFamily="50"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Early Warning  service on the </a:t>
                      </a:r>
                    </a:p>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     subject companies</a:t>
                      </a:r>
                    </a:p>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Additional Service of </a:t>
                      </a:r>
                      <a:r>
                        <a:rPr kumimoji="1" lang="en-US" altLang="ko-KR" sz="1600" b="1" i="0" u="none" strike="noStrike" cap="none" normalizeH="0" baseline="0" dirty="0" smtClean="0">
                          <a:ln>
                            <a:noFill/>
                          </a:ln>
                          <a:solidFill>
                            <a:schemeClr val="tx1"/>
                          </a:solidFill>
                          <a:effectLst/>
                          <a:latin typeface="Arial" charset="0"/>
                          <a:ea typeface="굴림" pitchFamily="50" charset="-127"/>
                        </a:rPr>
                        <a:t>On-Line  </a:t>
                      </a:r>
                    </a:p>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1" i="0" u="none" strike="noStrike" cap="none" normalizeH="0" baseline="0" dirty="0" smtClean="0">
                          <a:ln>
                            <a:noFill/>
                          </a:ln>
                          <a:solidFill>
                            <a:schemeClr val="tx1"/>
                          </a:solidFill>
                          <a:effectLst/>
                          <a:latin typeface="Arial" charset="0"/>
                          <a:ea typeface="굴림" pitchFamily="50" charset="-127"/>
                        </a:rPr>
                        <a:t>      Inquiry Service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Char char="•"/>
                        <a:tabLst/>
                      </a:pPr>
                      <a:r>
                        <a:rPr kumimoji="1" lang="ko-KR" altLang="en-US" sz="1600" b="0" i="0" u="none" strike="noStrike" cap="none" normalizeH="0" baseline="0" dirty="0" smtClean="0">
                          <a:ln>
                            <a:noFill/>
                          </a:ln>
                          <a:solidFill>
                            <a:schemeClr val="tx1"/>
                          </a:solidFill>
                          <a:effectLst/>
                          <a:latin typeface="Arial" charset="0"/>
                          <a:ea typeface="굴림" pitchFamily="50" charset="-127"/>
                        </a:rPr>
                        <a:t> </a:t>
                      </a:r>
                      <a:r>
                        <a:rPr kumimoji="1" lang="en-US" altLang="ko-KR" sz="1600" b="0" i="0" u="none" strike="noStrike" cap="none" normalizeH="0" baseline="0" dirty="0" smtClean="0">
                          <a:ln>
                            <a:noFill/>
                          </a:ln>
                          <a:solidFill>
                            <a:schemeClr val="tx1"/>
                          </a:solidFill>
                          <a:effectLst/>
                          <a:latin typeface="Arial" charset="0"/>
                          <a:ea typeface="굴림" pitchFamily="50" charset="-127"/>
                        </a:rPr>
                        <a:t>Small Financial Institutions</a:t>
                      </a:r>
                    </a:p>
                    <a:p>
                      <a:pPr marL="0" marR="0" lvl="0" indent="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 Companies with many </a:t>
                      </a:r>
                    </a:p>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   customers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9163">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None/>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Data Entry Outsourcing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Free of charge service</a:t>
                      </a:r>
                    </a:p>
                    <a:p>
                      <a:pPr marL="285750" marR="0" lvl="0" indent="-285750" algn="l" defTabSz="914400" rtl="0" eaLnBrk="0" fontAlgn="base" latinLnBrk="1" hangingPunct="0">
                        <a:lnSpc>
                          <a:spcPct val="100000"/>
                        </a:lnSpc>
                        <a:spcBef>
                          <a:spcPct val="20000"/>
                        </a:spcBef>
                        <a:spcAft>
                          <a:spcPct val="0"/>
                        </a:spcAft>
                        <a:buClrTx/>
                        <a:buSzTx/>
                        <a:buFontTx/>
                        <a:buChar char="-"/>
                        <a:tabLst/>
                      </a:pPr>
                      <a:r>
                        <a:rPr kumimoji="1" lang="en-US" altLang="ko-KR" sz="1600" b="0" i="0" u="none" strike="noStrike" cap="none" normalizeH="0" baseline="0" dirty="0" smtClean="0">
                          <a:ln>
                            <a:noFill/>
                          </a:ln>
                          <a:solidFill>
                            <a:schemeClr val="tx1"/>
                          </a:solidFill>
                          <a:effectLst/>
                          <a:latin typeface="Arial" charset="0"/>
                          <a:ea typeface="굴림" pitchFamily="50" charset="-127"/>
                        </a:rPr>
                        <a:t>F/S or profile data entry outsourcing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1200">
                          <a:solidFill>
                            <a:schemeClr val="tx1"/>
                          </a:solidFill>
                          <a:latin typeface="Arial" charset="0"/>
                          <a:ea typeface="굴림" pitchFamily="50" charset="-127"/>
                        </a:defRPr>
                      </a:lvl1pPr>
                      <a:lvl2pPr marL="355600" eaLnBrk="0" hangingPunct="0">
                        <a:spcBef>
                          <a:spcPct val="20000"/>
                        </a:spcBef>
                        <a:defRPr kumimoji="1" sz="1000">
                          <a:solidFill>
                            <a:schemeClr val="tx1"/>
                          </a:solidFill>
                          <a:latin typeface="Arial" charset="0"/>
                          <a:ea typeface="굴림" pitchFamily="50" charset="-127"/>
                        </a:defRPr>
                      </a:lvl2pPr>
                      <a:lvl3pPr marL="709613" eaLnBrk="0" hangingPunct="0">
                        <a:spcBef>
                          <a:spcPct val="20000"/>
                        </a:spcBef>
                        <a:buSzPct val="85000"/>
                        <a:defRPr sz="1000">
                          <a:solidFill>
                            <a:schemeClr val="tx1"/>
                          </a:solidFill>
                          <a:latin typeface="Arial" charset="0"/>
                          <a:ea typeface="굴림" pitchFamily="50" charset="-127"/>
                        </a:defRPr>
                      </a:lvl3pPr>
                      <a:lvl4pPr marL="1081088"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100000"/>
                        </a:lnSpc>
                        <a:spcBef>
                          <a:spcPct val="20000"/>
                        </a:spcBef>
                        <a:spcAft>
                          <a:spcPct val="0"/>
                        </a:spcAft>
                        <a:buClrTx/>
                        <a:buSzTx/>
                        <a:buFontTx/>
                        <a:buChar char="•"/>
                        <a:tabLst/>
                      </a:pPr>
                      <a:r>
                        <a:rPr kumimoji="1" lang="ko-KR" altLang="en-US" sz="1600" b="0" i="0" u="none" strike="noStrike" cap="none" normalizeH="0" baseline="0" dirty="0" smtClean="0">
                          <a:ln>
                            <a:noFill/>
                          </a:ln>
                          <a:solidFill>
                            <a:schemeClr val="tx1"/>
                          </a:solidFill>
                          <a:effectLst/>
                          <a:latin typeface="Arial" charset="0"/>
                          <a:ea typeface="굴림" pitchFamily="50" charset="-127"/>
                        </a:rPr>
                        <a:t> </a:t>
                      </a:r>
                      <a:r>
                        <a:rPr kumimoji="1" lang="en-US" altLang="ko-KR" sz="1600" b="0" i="0" u="none" strike="noStrike" cap="none" normalizeH="0" baseline="0" dirty="0" smtClean="0">
                          <a:ln>
                            <a:noFill/>
                          </a:ln>
                          <a:solidFill>
                            <a:schemeClr val="tx1"/>
                          </a:solidFill>
                          <a:effectLst/>
                          <a:latin typeface="Arial" charset="0"/>
                          <a:ea typeface="굴림" pitchFamily="50" charset="-127"/>
                        </a:rPr>
                        <a:t>Major financial institution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TextBox 1"/>
          <p:cNvSpPr txBox="1"/>
          <p:nvPr/>
        </p:nvSpPr>
        <p:spPr>
          <a:xfrm>
            <a:off x="9489504" y="6381328"/>
            <a:ext cx="288032" cy="400110"/>
          </a:xfrm>
          <a:prstGeom prst="rect">
            <a:avLst/>
          </a:prstGeom>
          <a:noFill/>
        </p:spPr>
        <p:txBody>
          <a:bodyPr wrap="square" rtlCol="0">
            <a:spAutoFit/>
          </a:bodyPr>
          <a:lstStyle/>
          <a:p>
            <a:r>
              <a:rPr lang="en-US" altLang="ko-KR" dirty="0" smtClean="0">
                <a:hlinkClick r:id="rId6" action="ppaction://hlinksldjump"/>
              </a:rPr>
              <a:t>L</a:t>
            </a:r>
            <a:endParaRPr lang="ko-KR" altLang="en-US" dirty="0"/>
          </a:p>
        </p:txBody>
      </p:sp>
    </p:spTree>
    <p:extLst>
      <p:ext uri="{BB962C8B-B14F-4D97-AF65-F5344CB8AC3E}">
        <p14:creationId xmlns:p14="http://schemas.microsoft.com/office/powerpoint/2010/main" val="17712441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표 개체 틀 2"/>
          <p:cNvSpPr>
            <a:spLocks noGrp="1"/>
          </p:cNvSpPr>
          <p:nvPr>
            <p:ph type="tbl" idx="1"/>
          </p:nvPr>
        </p:nvSpPr>
        <p:spPr/>
      </p:sp>
      <p:sp>
        <p:nvSpPr>
          <p:cNvPr id="5" name="슬라이드 번호 개체 틀 4"/>
          <p:cNvSpPr>
            <a:spLocks noGrp="1"/>
          </p:cNvSpPr>
          <p:nvPr>
            <p:ph type="sldNum" sz="quarter" idx="12"/>
          </p:nvPr>
        </p:nvSpPr>
        <p:spPr/>
        <p:txBody>
          <a:bodyPr/>
          <a:lstStyle/>
          <a:p>
            <a:pPr>
              <a:defRPr/>
            </a:pPr>
            <a:fld id="{F287976D-63F5-42CE-B493-F8B00E731192}" type="slidenum">
              <a:rPr lang="en-US" altLang="ko-KR" smtClean="0"/>
              <a:pPr>
                <a:defRPr/>
              </a:pPr>
              <a:t>29</a:t>
            </a:fld>
            <a:endParaRPr lang="en-US" altLang="ko-KR"/>
          </a:p>
        </p:txBody>
      </p:sp>
      <p:pic>
        <p:nvPicPr>
          <p:cNvPr id="1218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488" y="620688"/>
            <a:ext cx="9192403" cy="5818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 Box 11"/>
          <p:cNvSpPr txBox="1">
            <a:spLocks noChangeArrowheads="1"/>
          </p:cNvSpPr>
          <p:nvPr/>
        </p:nvSpPr>
        <p:spPr bwMode="auto">
          <a:xfrm>
            <a:off x="0" y="115888"/>
            <a:ext cx="7673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b="0" dirty="0">
                <a:solidFill>
                  <a:srgbClr val="0000FF"/>
                </a:solidFill>
                <a:latin typeface="HY헤드라인M" pitchFamily="18" charset="-127"/>
                <a:ea typeface="HY헤드라인M" pitchFamily="18" charset="-127"/>
              </a:rPr>
              <a:t>     </a:t>
            </a:r>
            <a:r>
              <a:rPr lang="en-US" altLang="ko-KR" dirty="0">
                <a:solidFill>
                  <a:schemeClr val="accent2"/>
                </a:solidFill>
                <a:latin typeface="Verdana" pitchFamily="34" charset="0"/>
                <a:ea typeface="HY헤드라인M" pitchFamily="18" charset="-127"/>
              </a:rPr>
              <a:t>□ </a:t>
            </a:r>
            <a:r>
              <a:rPr kumimoji="0" lang="en-US" altLang="ko-KR" dirty="0" smtClean="0">
                <a:solidFill>
                  <a:schemeClr val="accent2"/>
                </a:solidFill>
                <a:latin typeface="Verdana" pitchFamily="34" charset="0"/>
              </a:rPr>
              <a:t>On-line Inquiry Service</a:t>
            </a:r>
            <a:endParaRPr kumimoji="0" lang="en-US" altLang="ko-KR" b="0" dirty="0">
              <a:solidFill>
                <a:srgbClr val="0000FF"/>
              </a:solidFill>
              <a:latin typeface="Arial" charset="0"/>
            </a:endParaRPr>
          </a:p>
        </p:txBody>
      </p:sp>
      <p:sp>
        <p:nvSpPr>
          <p:cNvPr id="6" name="TextBox 5"/>
          <p:cNvSpPr txBox="1"/>
          <p:nvPr/>
        </p:nvSpPr>
        <p:spPr>
          <a:xfrm>
            <a:off x="8841432" y="5726053"/>
            <a:ext cx="695459" cy="400110"/>
          </a:xfrm>
          <a:prstGeom prst="rect">
            <a:avLst/>
          </a:prstGeom>
          <a:noFill/>
        </p:spPr>
        <p:txBody>
          <a:bodyPr wrap="square" rtlCol="0">
            <a:spAutoFit/>
          </a:bodyPr>
          <a:lstStyle/>
          <a:p>
            <a:r>
              <a:rPr lang="en-US" altLang="ko-KR" dirty="0" smtClean="0">
                <a:hlinkClick r:id="rId3" action="ppaction://hlinksldjump"/>
              </a:rPr>
              <a:t>B</a:t>
            </a:r>
            <a:endParaRPr lang="ko-KR" altLang="en-US" dirty="0"/>
          </a:p>
        </p:txBody>
      </p:sp>
    </p:spTree>
    <p:extLst>
      <p:ext uri="{BB962C8B-B14F-4D97-AF65-F5344CB8AC3E}">
        <p14:creationId xmlns:p14="http://schemas.microsoft.com/office/powerpoint/2010/main" val="1352609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바닥글 개체 틀 2"/>
          <p:cNvSpPr txBox="1">
            <a:spLocks noGrp="1"/>
          </p:cNvSpPr>
          <p:nvPr/>
        </p:nvSpPr>
        <p:spPr bwMode="auto">
          <a:xfrm>
            <a:off x="271463" y="6597650"/>
            <a:ext cx="5303837"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a:latin typeface="Verdana" pitchFamily="34" charset="0"/>
              </a:rPr>
              <a:t>COPYRIGHT © 2005 BY KED. ALL RIGHTS RESERVED.      </a:t>
            </a:r>
            <a:r>
              <a:rPr kumimoji="0" lang="en-US" altLang="ko-KR" sz="800" i="1" u="sng">
                <a:latin typeface="Verdana" pitchFamily="34" charset="0"/>
              </a:rPr>
              <a:t>WWW.KEDKOREA.COM</a:t>
            </a:r>
            <a:endParaRPr lang="en-US" altLang="ko-KR" sz="1400" b="0"/>
          </a:p>
        </p:txBody>
      </p:sp>
      <p:sp>
        <p:nvSpPr>
          <p:cNvPr id="8" name="슬라이드 번호 개체 틀 3"/>
          <p:cNvSpPr txBox="1">
            <a:spLocks noGrp="1"/>
          </p:cNvSpPr>
          <p:nvPr/>
        </p:nvSpPr>
        <p:spPr bwMode="auto">
          <a:xfrm>
            <a:off x="8853488" y="6556375"/>
            <a:ext cx="741362" cy="196850"/>
          </a:xfrm>
          <a:prstGeom prst="rect">
            <a:avLst/>
          </a:prstGeom>
          <a:noFill/>
          <a:ln>
            <a:miter lim="800000"/>
            <a:headEnd/>
            <a:tailEnd/>
          </a:ln>
        </p:spPr>
        <p:txBody>
          <a:bodyPr/>
          <a:lstStyle/>
          <a:p>
            <a:pPr algn="r">
              <a:defRPr/>
            </a:pPr>
            <a:fld id="{848E2307-26B5-48BF-BC24-B78DFD5F0314}" type="slidenum">
              <a:rPr lang="en-US" altLang="ko-KR" sz="1000" b="0">
                <a:solidFill>
                  <a:schemeClr val="tx1"/>
                </a:solidFill>
                <a:latin typeface="+mn-lt"/>
              </a:rPr>
              <a:pPr algn="r">
                <a:defRPr/>
              </a:pPr>
              <a:t>3</a:t>
            </a:fld>
            <a:endParaRPr lang="en-US" altLang="ko-KR" sz="1000" b="0">
              <a:solidFill>
                <a:schemeClr val="tx1"/>
              </a:solidFill>
              <a:latin typeface="+mn-lt"/>
            </a:endParaRPr>
          </a:p>
        </p:txBody>
      </p:sp>
      <p:sp>
        <p:nvSpPr>
          <p:cNvPr id="92165" name="Rectangle 3"/>
          <p:cNvSpPr>
            <a:spLocks noChangeArrowheads="1"/>
          </p:cNvSpPr>
          <p:nvPr/>
        </p:nvSpPr>
        <p:spPr bwMode="auto">
          <a:xfrm>
            <a:off x="0" y="4221163"/>
            <a:ext cx="9906000" cy="2636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endParaRPr lang="ko-KR" altLang="en-US" sz="1800" b="0"/>
          </a:p>
        </p:txBody>
      </p:sp>
      <p:sp>
        <p:nvSpPr>
          <p:cNvPr id="92164" name="Rectangle 4"/>
          <p:cNvSpPr>
            <a:spLocks noChangeArrowheads="1"/>
          </p:cNvSpPr>
          <p:nvPr/>
        </p:nvSpPr>
        <p:spPr bwMode="auto">
          <a:xfrm>
            <a:off x="2073275" y="4648200"/>
            <a:ext cx="7632700" cy="1301750"/>
          </a:xfrm>
          <a:prstGeom prst="rect">
            <a:avLst/>
          </a:prstGeom>
          <a:noFill/>
          <a:ln w="12700" algn="ctr">
            <a:noFill/>
            <a:miter lim="800000"/>
            <a:headEnd/>
            <a:tailEnd/>
          </a:ln>
          <a:effectLst/>
        </p:spPr>
        <p:txBody>
          <a:bodyPr lIns="0"/>
          <a:lstStyle/>
          <a:p>
            <a:pPr marL="342900" indent="-342900" defTabSz="500063" fontAlgn="ctr">
              <a:spcBef>
                <a:spcPct val="50000"/>
              </a:spcBef>
              <a:defRPr/>
            </a:pPr>
            <a:endParaRPr lang="ko-KR" altLang="ko-KR" sz="1800" b="0">
              <a:solidFill>
                <a:schemeClr val="tx1"/>
              </a:solidFill>
              <a:effectLst>
                <a:outerShdw blurRad="38100" dist="38100" dir="2700000" algn="tl">
                  <a:srgbClr val="C0C0C0"/>
                </a:outerShdw>
              </a:effectLst>
              <a:latin typeface="HY헤드라인M" pitchFamily="18" charset="-127"/>
              <a:ea typeface="HY헤드라인M" pitchFamily="18" charset="-127"/>
              <a:cs typeface="Tahoma" pitchFamily="34" charset="0"/>
            </a:endParaRPr>
          </a:p>
        </p:txBody>
      </p:sp>
      <p:sp>
        <p:nvSpPr>
          <p:cNvPr id="92168" name="Rectangle 6"/>
          <p:cNvSpPr>
            <a:spLocks noChangeArrowheads="1"/>
          </p:cNvSpPr>
          <p:nvPr/>
        </p:nvSpPr>
        <p:spPr bwMode="auto">
          <a:xfrm>
            <a:off x="1497013" y="4648200"/>
            <a:ext cx="72723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kumimoji="1">
                <a:solidFill>
                  <a:schemeClr val="tx1"/>
                </a:solidFill>
                <a:latin typeface="굴림" pitchFamily="50" charset="-127"/>
                <a:ea typeface="굴림" pitchFamily="50" charset="-127"/>
              </a:defRPr>
            </a:lvl1pPr>
            <a:lvl2pPr marL="800100" indent="-34290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vl="1" eaLnBrk="1" hangingPunct="1">
              <a:buFontTx/>
              <a:buAutoNum type="arabicPeriod"/>
            </a:pPr>
            <a:r>
              <a:rPr lang="en-US" altLang="ko-KR"/>
              <a:t> Business Information Report (off-line)</a:t>
            </a:r>
          </a:p>
          <a:p>
            <a:pPr lvl="1" eaLnBrk="1" hangingPunct="1">
              <a:buFontTx/>
              <a:buAutoNum type="arabicPeriod"/>
            </a:pPr>
            <a:r>
              <a:rPr lang="en-US" altLang="ko-KR"/>
              <a:t> Standard Business Report (off-line)</a:t>
            </a:r>
          </a:p>
          <a:p>
            <a:pPr lvl="1" eaLnBrk="1" hangingPunct="1">
              <a:buFontTx/>
              <a:buAutoNum type="arabicPeriod"/>
            </a:pPr>
            <a:r>
              <a:rPr lang="en-US" altLang="ko-KR"/>
              <a:t> Real Time Report Order Site (on-line report)</a:t>
            </a:r>
          </a:p>
        </p:txBody>
      </p:sp>
      <p:sp>
        <p:nvSpPr>
          <p:cNvPr id="92169" name="바닥글 개체 틀 4"/>
          <p:cNvSpPr txBox="1">
            <a:spLocks/>
          </p:cNvSpPr>
          <p:nvPr/>
        </p:nvSpPr>
        <p:spPr bwMode="auto">
          <a:xfrm>
            <a:off x="274638" y="6597650"/>
            <a:ext cx="5303837"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a:latin typeface="Verdana" pitchFamily="34" charset="0"/>
              </a:rPr>
              <a:t>COPYRIGHT © 2005 BY KED. ALL RIGHTS RESERVED.      </a:t>
            </a:r>
            <a:r>
              <a:rPr kumimoji="0" lang="en-US" altLang="ko-KR" sz="800" i="1" u="sng">
                <a:latin typeface="Verdana" pitchFamily="34" charset="0"/>
              </a:rPr>
              <a:t>WWW.KEDKOREA.COM</a:t>
            </a:r>
            <a:endParaRPr lang="en-US" altLang="ko-KR" sz="1400" b="0"/>
          </a:p>
        </p:txBody>
      </p:sp>
      <p:sp>
        <p:nvSpPr>
          <p:cNvPr id="92170" name="Rectangle 3"/>
          <p:cNvSpPr>
            <a:spLocks noChangeArrowheads="1"/>
          </p:cNvSpPr>
          <p:nvPr/>
        </p:nvSpPr>
        <p:spPr bwMode="auto">
          <a:xfrm>
            <a:off x="0" y="4221163"/>
            <a:ext cx="9906000" cy="2636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endParaRPr lang="ko-KR" altLang="en-US" sz="1800" b="0"/>
          </a:p>
        </p:txBody>
      </p:sp>
      <p:sp>
        <p:nvSpPr>
          <p:cNvPr id="92172" name="Rectangle 5"/>
          <p:cNvSpPr>
            <a:spLocks noChangeArrowheads="1"/>
          </p:cNvSpPr>
          <p:nvPr/>
        </p:nvSpPr>
        <p:spPr bwMode="auto">
          <a:xfrm>
            <a:off x="263241" y="4229100"/>
            <a:ext cx="9642759"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r" eaLnBrk="1" hangingPunct="1"/>
            <a:r>
              <a:rPr lang="en-US" altLang="ko-KR" sz="3000" dirty="0">
                <a:latin typeface="HY헤드라인M" pitchFamily="18" charset="-127"/>
                <a:ea typeface="HY헤드라인M" pitchFamily="18" charset="-127"/>
                <a:cs typeface="Tahoma" pitchFamily="34" charset="0"/>
              </a:rPr>
              <a:t>I. </a:t>
            </a:r>
            <a:r>
              <a:rPr lang="en-US" altLang="ko-KR" sz="3200" dirty="0">
                <a:latin typeface="Verdana" pitchFamily="34" charset="0"/>
                <a:ea typeface="Verdana" panose="020B0604030504040204" pitchFamily="34" charset="0"/>
                <a:cs typeface="Verdana" panose="020B0604030504040204" pitchFamily="34" charset="0"/>
              </a:rPr>
              <a:t>Overview of </a:t>
            </a:r>
            <a:r>
              <a:rPr lang="en-US" altLang="ko-KR" sz="3200" dirty="0" smtClean="0">
                <a:latin typeface="Verdana" pitchFamily="34" charset="0"/>
                <a:ea typeface="Verdana" panose="020B0604030504040204" pitchFamily="34" charset="0"/>
                <a:cs typeface="Verdana" panose="020B0604030504040204" pitchFamily="34" charset="0"/>
              </a:rPr>
              <a:t>SMEs’ </a:t>
            </a:r>
            <a:r>
              <a:rPr lang="en-US" altLang="ko-KR" sz="3200" dirty="0">
                <a:latin typeface="Verdana" pitchFamily="34" charset="0"/>
                <a:ea typeface="Verdana" panose="020B0604030504040204" pitchFamily="34" charset="0"/>
                <a:cs typeface="Verdana" panose="020B0604030504040204" pitchFamily="34" charset="0"/>
              </a:rPr>
              <a:t>Rating </a:t>
            </a:r>
            <a:r>
              <a:rPr lang="en-US" altLang="ko-KR" sz="3200" dirty="0" smtClean="0">
                <a:latin typeface="Verdana" pitchFamily="34" charset="0"/>
                <a:ea typeface="Verdana" panose="020B0604030504040204" pitchFamily="34" charset="0"/>
                <a:cs typeface="Verdana" panose="020B0604030504040204" pitchFamily="34" charset="0"/>
              </a:rPr>
              <a:t>Market</a:t>
            </a:r>
            <a:endParaRPr lang="en-US" altLang="ko-KR" sz="3200" dirty="0">
              <a:latin typeface="Verdana"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AutoShape 2"/>
          <p:cNvSpPr>
            <a:spLocks noChangeArrowheads="1"/>
          </p:cNvSpPr>
          <p:nvPr/>
        </p:nvSpPr>
        <p:spPr bwMode="auto">
          <a:xfrm>
            <a:off x="3224213" y="1554833"/>
            <a:ext cx="6337300" cy="1655762"/>
          </a:xfrm>
          <a:prstGeom prst="roundRect">
            <a:avLst>
              <a:gd name="adj" fmla="val 16667"/>
            </a:avLst>
          </a:prstGeom>
          <a:gradFill rotWithShape="1">
            <a:gsLst>
              <a:gs pos="0">
                <a:srgbClr val="CCFFFF"/>
              </a:gs>
              <a:gs pos="100000">
                <a:srgbClr val="CCFFFF">
                  <a:gamma/>
                  <a:tint val="0"/>
                  <a:invGamma/>
                </a:srgbClr>
              </a:gs>
            </a:gsLst>
            <a:lin ang="5400000" scaled="1"/>
          </a:gradFill>
          <a:ln w="19050" algn="ctr">
            <a:solidFill>
              <a:srgbClr val="CC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ko-KR" altLang="en-US"/>
          </a:p>
        </p:txBody>
      </p:sp>
      <p:sp>
        <p:nvSpPr>
          <p:cNvPr id="117763" name="Text Box 3"/>
          <p:cNvSpPr txBox="1">
            <a:spLocks noChangeArrowheads="1"/>
          </p:cNvSpPr>
          <p:nvPr/>
        </p:nvSpPr>
        <p:spPr bwMode="gray">
          <a:xfrm>
            <a:off x="3152775" y="1681833"/>
            <a:ext cx="2082800" cy="304800"/>
          </a:xfrm>
          <a:prstGeom prst="rect">
            <a:avLst/>
          </a:prstGeom>
          <a:noFill/>
          <a:ln>
            <a:noFill/>
          </a:ln>
          <a:effectLst/>
          <a:extLst>
            <a:ext uri="{909E8E84-426E-40DD-AFC4-6F175D3DCCD1}">
              <a14:hiddenFill xmlns:a14="http://schemas.microsoft.com/office/drawing/2010/main">
                <a:gradFill rotWithShape="0">
                  <a:gsLst>
                    <a:gs pos="0">
                      <a:srgbClr val="F66E85">
                        <a:gamma/>
                        <a:shade val="63529"/>
                        <a:invGamma/>
                      </a:srgbClr>
                    </a:gs>
                    <a:gs pos="50000">
                      <a:srgbClr val="F66E85"/>
                    </a:gs>
                    <a:gs pos="100000">
                      <a:srgbClr val="F66E85">
                        <a:gamma/>
                        <a:shade val="63529"/>
                        <a:invGamma/>
                      </a:srgb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lang="en-US" altLang="ko-KR" sz="1400">
                <a:solidFill>
                  <a:srgbClr val="003366"/>
                </a:solidFill>
                <a:effectLst>
                  <a:outerShdw blurRad="38100" dist="38100" dir="2700000" algn="tl">
                    <a:srgbClr val="C0C0C0"/>
                  </a:outerShdw>
                </a:effectLst>
                <a:ea typeface="HY헤드라인M" pitchFamily="18" charset="-127"/>
              </a:rPr>
              <a:t>DB LINKED FLOW</a:t>
            </a:r>
          </a:p>
        </p:txBody>
      </p:sp>
      <p:pic>
        <p:nvPicPr>
          <p:cNvPr id="117764" name="Picture 4" descr="프로라이언트 85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9500" y="2088233"/>
            <a:ext cx="576263" cy="655637"/>
          </a:xfrm>
          <a:prstGeom prst="rect">
            <a:avLst/>
          </a:prstGeom>
          <a:noFill/>
          <a:extLst>
            <a:ext uri="{909E8E84-426E-40DD-AFC4-6F175D3DCCD1}">
              <a14:hiddenFill xmlns:a14="http://schemas.microsoft.com/office/drawing/2010/main">
                <a:solidFill>
                  <a:srgbClr val="FFFFFF"/>
                </a:solidFill>
              </a14:hiddenFill>
            </a:ext>
          </a:extLst>
        </p:spPr>
      </p:pic>
      <p:sp>
        <p:nvSpPr>
          <p:cNvPr id="117765" name="Text Box 5"/>
          <p:cNvSpPr txBox="1">
            <a:spLocks noChangeArrowheads="1"/>
          </p:cNvSpPr>
          <p:nvPr/>
        </p:nvSpPr>
        <p:spPr bwMode="auto">
          <a:xfrm>
            <a:off x="8402638" y="2713708"/>
            <a:ext cx="12065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ko-KR" sz="1200">
                <a:solidFill>
                  <a:schemeClr val="tx1"/>
                </a:solidFill>
                <a:ea typeface="HY헤드라인M" pitchFamily="18" charset="-127"/>
              </a:rPr>
              <a:t>PURCHASING</a:t>
            </a:r>
          </a:p>
          <a:p>
            <a:pPr algn="ctr"/>
            <a:r>
              <a:rPr lang="en-US" altLang="ko-KR" sz="1200">
                <a:solidFill>
                  <a:schemeClr val="tx1"/>
                </a:solidFill>
                <a:ea typeface="HY헤드라인M" pitchFamily="18" charset="-127"/>
              </a:rPr>
              <a:t>COMPANY</a:t>
            </a:r>
          </a:p>
          <a:p>
            <a:pPr algn="ctr"/>
            <a:endParaRPr lang="ko-KR" altLang="en-US" sz="1200" b="0">
              <a:solidFill>
                <a:schemeClr val="tx1"/>
              </a:solidFill>
              <a:latin typeface="HY헤드라인M" pitchFamily="18" charset="-127"/>
              <a:ea typeface="HY헤드라인M" pitchFamily="18" charset="-127"/>
            </a:endParaRPr>
          </a:p>
        </p:txBody>
      </p:sp>
      <p:sp>
        <p:nvSpPr>
          <p:cNvPr id="117766" name="Text Box 6"/>
          <p:cNvSpPr txBox="1">
            <a:spLocks noChangeArrowheads="1"/>
          </p:cNvSpPr>
          <p:nvPr/>
        </p:nvSpPr>
        <p:spPr bwMode="auto">
          <a:xfrm>
            <a:off x="5014913" y="2777208"/>
            <a:ext cx="29622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kumimoji="0" lang="en-US" altLang="ko-KR" sz="1200" b="0">
                <a:solidFill>
                  <a:schemeClr val="tx1"/>
                </a:solidFill>
                <a:ea typeface="견고딕" pitchFamily="18" charset="-127"/>
              </a:rPr>
              <a:t>XML, TCP/IP, Soap, FTP WAY</a:t>
            </a:r>
          </a:p>
        </p:txBody>
      </p:sp>
      <p:pic>
        <p:nvPicPr>
          <p:cNvPr id="117767" name="Picture 7" descr="ProLiant-ML3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3338" y="2008858"/>
            <a:ext cx="398462" cy="698500"/>
          </a:xfrm>
          <a:prstGeom prst="rect">
            <a:avLst/>
          </a:prstGeom>
          <a:noFill/>
          <a:extLst>
            <a:ext uri="{909E8E84-426E-40DD-AFC4-6F175D3DCCD1}">
              <a14:hiddenFill xmlns:a14="http://schemas.microsoft.com/office/drawing/2010/main">
                <a:solidFill>
                  <a:srgbClr val="FFFFFF"/>
                </a:solidFill>
              </a14:hiddenFill>
            </a:ext>
          </a:extLst>
        </p:spPr>
      </p:pic>
      <p:pic>
        <p:nvPicPr>
          <p:cNvPr id="117768" name="Picture 8" descr="ci_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73475" y="2715295"/>
            <a:ext cx="741363" cy="393700"/>
          </a:xfrm>
          <a:prstGeom prst="rect">
            <a:avLst/>
          </a:prstGeom>
          <a:noFill/>
          <a:extLst>
            <a:ext uri="{909E8E84-426E-40DD-AFC4-6F175D3DCCD1}">
              <a14:hiddenFill xmlns:a14="http://schemas.microsoft.com/office/drawing/2010/main">
                <a:solidFill>
                  <a:srgbClr val="FFFFFF"/>
                </a:solidFill>
              </a14:hiddenFill>
            </a:ext>
          </a:extLst>
        </p:spPr>
      </p:pic>
      <p:sp>
        <p:nvSpPr>
          <p:cNvPr id="117769" name="Line 9"/>
          <p:cNvSpPr>
            <a:spLocks noChangeShapeType="1"/>
          </p:cNvSpPr>
          <p:nvPr/>
        </p:nvSpPr>
        <p:spPr bwMode="auto">
          <a:xfrm>
            <a:off x="4179888" y="2362870"/>
            <a:ext cx="458787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ko-KR" altLang="en-US"/>
          </a:p>
        </p:txBody>
      </p:sp>
      <p:pic>
        <p:nvPicPr>
          <p:cNvPr id="117770" name="Picture 10" descr="64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4200" y="1881858"/>
            <a:ext cx="1122363" cy="828675"/>
          </a:xfrm>
          <a:prstGeom prst="rect">
            <a:avLst/>
          </a:prstGeom>
          <a:noFill/>
          <a:extLst>
            <a:ext uri="{909E8E84-426E-40DD-AFC4-6F175D3DCCD1}">
              <a14:hiddenFill xmlns:a14="http://schemas.microsoft.com/office/drawing/2010/main">
                <a:solidFill>
                  <a:srgbClr val="FFFFFF"/>
                </a:solidFill>
              </a14:hiddenFill>
            </a:ext>
          </a:extLst>
        </p:spPr>
      </p:pic>
      <p:sp>
        <p:nvSpPr>
          <p:cNvPr id="117771" name="AutoShape 11"/>
          <p:cNvSpPr>
            <a:spLocks noChangeArrowheads="1"/>
          </p:cNvSpPr>
          <p:nvPr/>
        </p:nvSpPr>
        <p:spPr bwMode="auto">
          <a:xfrm>
            <a:off x="3224213" y="3347120"/>
            <a:ext cx="6337300" cy="2735263"/>
          </a:xfrm>
          <a:prstGeom prst="roundRect">
            <a:avLst>
              <a:gd name="adj" fmla="val 16667"/>
            </a:avLst>
          </a:prstGeom>
          <a:gradFill rotWithShape="1">
            <a:gsLst>
              <a:gs pos="0">
                <a:srgbClr val="C0C0C0"/>
              </a:gs>
              <a:gs pos="100000">
                <a:srgbClr val="C0C0C0">
                  <a:gamma/>
                  <a:tint val="0"/>
                  <a:invGamma/>
                </a:srgbClr>
              </a:gs>
            </a:gsLst>
            <a:lin ang="5400000" scaled="1"/>
          </a:gradFill>
          <a:ln w="19050" algn="ctr">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ko-KR" altLang="en-US"/>
          </a:p>
        </p:txBody>
      </p:sp>
      <p:sp>
        <p:nvSpPr>
          <p:cNvPr id="117772" name="Text Box 12"/>
          <p:cNvSpPr txBox="1">
            <a:spLocks noChangeArrowheads="1"/>
          </p:cNvSpPr>
          <p:nvPr/>
        </p:nvSpPr>
        <p:spPr bwMode="gray">
          <a:xfrm>
            <a:off x="7535863" y="5371183"/>
            <a:ext cx="2019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ko-KR" altLang="en-US" sz="1000">
                <a:solidFill>
                  <a:schemeClr val="tx1"/>
                </a:solidFill>
                <a:ea typeface="HY헤드라인M" pitchFamily="18" charset="-127"/>
              </a:rPr>
              <a:t> </a:t>
            </a:r>
            <a:r>
              <a:rPr lang="en-US" altLang="ko-KR" sz="1000">
                <a:solidFill>
                  <a:schemeClr val="tx1"/>
                </a:solidFill>
                <a:ea typeface="바탕" pitchFamily="18" charset="-127"/>
              </a:rPr>
              <a:t>Purchasing person  in Charge</a:t>
            </a:r>
          </a:p>
          <a:p>
            <a:pPr algn="ctr"/>
            <a:r>
              <a:rPr lang="en-US" altLang="ko-KR" sz="1000">
                <a:solidFill>
                  <a:schemeClr val="tx1"/>
                </a:solidFill>
                <a:ea typeface="바탕" pitchFamily="18" charset="-127"/>
              </a:rPr>
              <a:t>Check an information</a:t>
            </a:r>
            <a:r>
              <a:rPr lang="en-US" altLang="ko-KR" sz="1000" b="0">
                <a:solidFill>
                  <a:schemeClr val="tx1"/>
                </a:solidFill>
                <a:latin typeface="HY헤드라인M" pitchFamily="18" charset="-127"/>
                <a:ea typeface="HY헤드라인M" pitchFamily="18" charset="-127"/>
              </a:rPr>
              <a:t> </a:t>
            </a:r>
          </a:p>
        </p:txBody>
      </p:sp>
      <p:sp>
        <p:nvSpPr>
          <p:cNvPr id="117773" name="Text Box 13"/>
          <p:cNvSpPr txBox="1">
            <a:spLocks noChangeArrowheads="1"/>
          </p:cNvSpPr>
          <p:nvPr/>
        </p:nvSpPr>
        <p:spPr bwMode="gray">
          <a:xfrm>
            <a:off x="3224213" y="3570958"/>
            <a:ext cx="2020887" cy="304800"/>
          </a:xfrm>
          <a:prstGeom prst="rect">
            <a:avLst/>
          </a:prstGeom>
          <a:noFill/>
          <a:ln>
            <a:noFill/>
          </a:ln>
          <a:effectLst/>
          <a:extLst>
            <a:ext uri="{909E8E84-426E-40DD-AFC4-6F175D3DCCD1}">
              <a14:hiddenFill xmlns:a14="http://schemas.microsoft.com/office/drawing/2010/main">
                <a:gradFill rotWithShape="0">
                  <a:gsLst>
                    <a:gs pos="0">
                      <a:srgbClr val="F66E85">
                        <a:gamma/>
                        <a:shade val="63529"/>
                        <a:invGamma/>
                      </a:srgbClr>
                    </a:gs>
                    <a:gs pos="50000">
                      <a:srgbClr val="F66E85"/>
                    </a:gs>
                    <a:gs pos="100000">
                      <a:srgbClr val="F66E85">
                        <a:gamma/>
                        <a:shade val="63529"/>
                        <a:invGamma/>
                      </a:srgb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lang="en-US" altLang="ko-KR" sz="1400">
                <a:solidFill>
                  <a:srgbClr val="003366"/>
                </a:solidFill>
                <a:effectLst>
                  <a:outerShdw blurRad="38100" dist="38100" dir="2700000" algn="tl">
                    <a:srgbClr val="C0C0C0"/>
                  </a:outerShdw>
                </a:effectLst>
                <a:ea typeface="HY헤드라인M" pitchFamily="18" charset="-127"/>
              </a:rPr>
              <a:t>Web Link SERVICE</a:t>
            </a:r>
          </a:p>
        </p:txBody>
      </p:sp>
      <p:sp>
        <p:nvSpPr>
          <p:cNvPr id="117774" name="Text Box 14"/>
          <p:cNvSpPr txBox="1">
            <a:spLocks noChangeArrowheads="1"/>
          </p:cNvSpPr>
          <p:nvPr/>
        </p:nvSpPr>
        <p:spPr bwMode="gray">
          <a:xfrm>
            <a:off x="8402638" y="4190083"/>
            <a:ext cx="1057275" cy="457200"/>
          </a:xfrm>
          <a:prstGeom prst="rect">
            <a:avLst/>
          </a:prstGeom>
          <a:noFill/>
          <a:ln>
            <a:noFill/>
          </a:ln>
          <a:effectLst>
            <a:prstShdw prst="shdw17" dist="17961" dir="2700000">
              <a:srgbClr val="FFFFCF">
                <a:gamma/>
                <a:shade val="60000"/>
                <a:invGamma/>
              </a:srgbClr>
            </a:prstShdw>
          </a:effectLst>
          <a:extLst>
            <a:ext uri="{909E8E84-426E-40DD-AFC4-6F175D3DCCD1}">
              <a14:hiddenFill xmlns:a14="http://schemas.microsoft.com/office/drawing/2010/main">
                <a:solidFill>
                  <a:srgbClr val="FFFFCF"/>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ko-KR" sz="1200">
                <a:solidFill>
                  <a:schemeClr val="tx1"/>
                </a:solidFill>
                <a:effectLst>
                  <a:outerShdw blurRad="38100" dist="38100" dir="2700000" algn="tl">
                    <a:srgbClr val="C0C0C0"/>
                  </a:outerShdw>
                </a:effectLst>
                <a:ea typeface="바탕" pitchFamily="18" charset="-127"/>
              </a:rPr>
              <a:t>Purchasing </a:t>
            </a:r>
          </a:p>
          <a:p>
            <a:pPr algn="ctr"/>
            <a:r>
              <a:rPr lang="en-US" altLang="ko-KR" sz="1200">
                <a:solidFill>
                  <a:schemeClr val="tx1"/>
                </a:solidFill>
                <a:effectLst>
                  <a:outerShdw blurRad="38100" dist="38100" dir="2700000" algn="tl">
                    <a:srgbClr val="C0C0C0"/>
                  </a:outerShdw>
                </a:effectLst>
                <a:ea typeface="바탕" pitchFamily="18" charset="-127"/>
              </a:rPr>
              <a:t>Company</a:t>
            </a:r>
          </a:p>
        </p:txBody>
      </p:sp>
      <p:cxnSp>
        <p:nvCxnSpPr>
          <p:cNvPr id="117775" name="AutoShape 15"/>
          <p:cNvCxnSpPr>
            <a:cxnSpLocks noChangeShapeType="1"/>
          </p:cNvCxnSpPr>
          <p:nvPr/>
        </p:nvCxnSpPr>
        <p:spPr bwMode="gray">
          <a:xfrm flipV="1">
            <a:off x="4640263" y="4029745"/>
            <a:ext cx="3779837" cy="144463"/>
          </a:xfrm>
          <a:prstGeom prst="bentConnector3">
            <a:avLst>
              <a:gd name="adj1" fmla="val 49981"/>
            </a:avLst>
          </a:prstGeom>
          <a:noFill/>
          <a:ln w="9525">
            <a:solidFill>
              <a:schemeClr val="tx1"/>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7776" name="Text Box 16"/>
          <p:cNvSpPr txBox="1">
            <a:spLocks noChangeArrowheads="1"/>
          </p:cNvSpPr>
          <p:nvPr/>
        </p:nvSpPr>
        <p:spPr bwMode="gray">
          <a:xfrm>
            <a:off x="4622800" y="3967833"/>
            <a:ext cx="1301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1000">
                <a:solidFill>
                  <a:schemeClr val="tx1"/>
                </a:solidFill>
                <a:ea typeface="견고딕" pitchFamily="18" charset="-127"/>
              </a:rPr>
              <a:t>Provide Key  Data</a:t>
            </a:r>
            <a:r>
              <a:rPr lang="en-US" altLang="ko-KR" sz="1000" b="0">
                <a:solidFill>
                  <a:schemeClr val="tx1"/>
                </a:solidFill>
                <a:latin typeface="견고딕" pitchFamily="18" charset="-127"/>
                <a:ea typeface="견고딕" pitchFamily="18" charset="-127"/>
              </a:rPr>
              <a:t> </a:t>
            </a:r>
          </a:p>
        </p:txBody>
      </p:sp>
      <p:sp>
        <p:nvSpPr>
          <p:cNvPr id="117777" name="Text Box 17"/>
          <p:cNvSpPr txBox="1">
            <a:spLocks noChangeArrowheads="1"/>
          </p:cNvSpPr>
          <p:nvPr/>
        </p:nvSpPr>
        <p:spPr bwMode="gray">
          <a:xfrm>
            <a:off x="6802438" y="4939383"/>
            <a:ext cx="15700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1000">
                <a:solidFill>
                  <a:schemeClr val="tx1"/>
                </a:solidFill>
                <a:ea typeface="견고딕" pitchFamily="18" charset="-127"/>
              </a:rPr>
              <a:t>Request a credit report</a:t>
            </a:r>
          </a:p>
          <a:p>
            <a:r>
              <a:rPr lang="en-US" altLang="ko-KR" sz="1000">
                <a:solidFill>
                  <a:schemeClr val="tx1"/>
                </a:solidFill>
                <a:ea typeface="견고딕" pitchFamily="18" charset="-127"/>
              </a:rPr>
              <a:t>On screen</a:t>
            </a:r>
          </a:p>
        </p:txBody>
      </p:sp>
      <p:sp>
        <p:nvSpPr>
          <p:cNvPr id="117778" name="Text Box 18"/>
          <p:cNvSpPr txBox="1">
            <a:spLocks noChangeArrowheads="1"/>
          </p:cNvSpPr>
          <p:nvPr/>
        </p:nvSpPr>
        <p:spPr bwMode="gray">
          <a:xfrm>
            <a:off x="5580063" y="4290095"/>
            <a:ext cx="16002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1000">
                <a:solidFill>
                  <a:schemeClr val="tx1"/>
                </a:solidFill>
                <a:ea typeface="견고딕" pitchFamily="18" charset="-127"/>
              </a:rPr>
              <a:t>REQUEST ID, P/W  URL</a:t>
            </a:r>
          </a:p>
        </p:txBody>
      </p:sp>
      <p:sp>
        <p:nvSpPr>
          <p:cNvPr id="117779" name="Line 19"/>
          <p:cNvSpPr>
            <a:spLocks noChangeShapeType="1"/>
          </p:cNvSpPr>
          <p:nvPr/>
        </p:nvSpPr>
        <p:spPr bwMode="gray">
          <a:xfrm flipH="1" flipV="1">
            <a:off x="4637088" y="4261520"/>
            <a:ext cx="37131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pic>
        <p:nvPicPr>
          <p:cNvPr id="117780" name="Picture 20"/>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gray">
          <a:xfrm>
            <a:off x="8545513" y="5013995"/>
            <a:ext cx="430212"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7781" name="Picture 21" descr="65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43350" y="3855120"/>
            <a:ext cx="398463" cy="609600"/>
          </a:xfrm>
          <a:prstGeom prst="rect">
            <a:avLst/>
          </a:prstGeom>
          <a:noFill/>
          <a:extLst>
            <a:ext uri="{909E8E84-426E-40DD-AFC4-6F175D3DCCD1}">
              <a14:hiddenFill xmlns:a14="http://schemas.microsoft.com/office/drawing/2010/main">
                <a:solidFill>
                  <a:srgbClr val="FFFFFF"/>
                </a:solidFill>
              </a14:hiddenFill>
            </a:ext>
          </a:extLst>
        </p:spPr>
      </p:pic>
      <p:pic>
        <p:nvPicPr>
          <p:cNvPr id="117782" name="Picture 22" descr="65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62975" y="3609058"/>
            <a:ext cx="509588" cy="549275"/>
          </a:xfrm>
          <a:prstGeom prst="rect">
            <a:avLst/>
          </a:prstGeom>
          <a:noFill/>
          <a:extLst>
            <a:ext uri="{909E8E84-426E-40DD-AFC4-6F175D3DCCD1}">
              <a14:hiddenFill xmlns:a14="http://schemas.microsoft.com/office/drawing/2010/main">
                <a:solidFill>
                  <a:srgbClr val="FFFFFF"/>
                </a:solidFill>
              </a14:hiddenFill>
            </a:ext>
          </a:extLst>
        </p:spPr>
      </p:pic>
      <p:sp>
        <p:nvSpPr>
          <p:cNvPr id="117783" name="AutoShape 23"/>
          <p:cNvSpPr>
            <a:spLocks noChangeArrowheads="1"/>
          </p:cNvSpPr>
          <p:nvPr/>
        </p:nvSpPr>
        <p:spPr bwMode="gray">
          <a:xfrm>
            <a:off x="4943475" y="4590133"/>
            <a:ext cx="1316038" cy="452437"/>
          </a:xfrm>
          <a:prstGeom prst="foldedCorner">
            <a:avLst>
              <a:gd name="adj" fmla="val 12500"/>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bg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lnSpc>
                <a:spcPct val="120000"/>
              </a:lnSpc>
            </a:pPr>
            <a:r>
              <a:rPr lang="en-US" altLang="ko-KR" sz="1000">
                <a:solidFill>
                  <a:schemeClr val="tx1"/>
                </a:solidFill>
                <a:ea typeface="견고딕" pitchFamily="18" charset="-127"/>
              </a:rPr>
              <a:t>Provide credit information</a:t>
            </a:r>
          </a:p>
          <a:p>
            <a:pPr algn="ctr">
              <a:lnSpc>
                <a:spcPct val="120000"/>
              </a:lnSpc>
            </a:pPr>
            <a:r>
              <a:rPr lang="en-US" altLang="ko-KR" sz="1000">
                <a:solidFill>
                  <a:schemeClr val="tx1"/>
                </a:solidFill>
                <a:ea typeface="견고딕" pitchFamily="18" charset="-127"/>
              </a:rPr>
              <a:t>Via web screen</a:t>
            </a:r>
            <a:r>
              <a:rPr lang="en-US" altLang="ko-KR" sz="1000" b="0">
                <a:solidFill>
                  <a:schemeClr val="tx1"/>
                </a:solidFill>
                <a:latin typeface="견고딕" pitchFamily="18" charset="-127"/>
                <a:ea typeface="견고딕" pitchFamily="18" charset="-127"/>
              </a:rPr>
              <a:t> </a:t>
            </a:r>
            <a:endParaRPr lang="en-US" altLang="ko-KR" sz="1000">
              <a:solidFill>
                <a:schemeClr val="tx1"/>
              </a:solidFill>
              <a:latin typeface="견고딕" pitchFamily="18" charset="-127"/>
              <a:ea typeface="견고딕" pitchFamily="18" charset="-127"/>
            </a:endParaRPr>
          </a:p>
        </p:txBody>
      </p:sp>
      <p:cxnSp>
        <p:nvCxnSpPr>
          <p:cNvPr id="117784" name="AutoShape 24"/>
          <p:cNvCxnSpPr>
            <a:cxnSpLocks noChangeShapeType="1"/>
          </p:cNvCxnSpPr>
          <p:nvPr/>
        </p:nvCxnSpPr>
        <p:spPr bwMode="gray">
          <a:xfrm rot="16200000" flipH="1">
            <a:off x="3723481" y="4752852"/>
            <a:ext cx="904875" cy="207962"/>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7785" name="Text Box 25"/>
          <p:cNvSpPr txBox="1">
            <a:spLocks noChangeArrowheads="1"/>
          </p:cNvSpPr>
          <p:nvPr/>
        </p:nvSpPr>
        <p:spPr bwMode="gray">
          <a:xfrm>
            <a:off x="4268788" y="4921920"/>
            <a:ext cx="7699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1000">
                <a:solidFill>
                  <a:schemeClr val="tx1"/>
                </a:solidFill>
                <a:ea typeface="견고딕" pitchFamily="18" charset="-127"/>
              </a:rPr>
              <a:t>Authorize</a:t>
            </a:r>
          </a:p>
        </p:txBody>
      </p:sp>
      <p:sp>
        <p:nvSpPr>
          <p:cNvPr id="117786" name="Line 26"/>
          <p:cNvSpPr>
            <a:spLocks noChangeShapeType="1"/>
          </p:cNvSpPr>
          <p:nvPr/>
        </p:nvSpPr>
        <p:spPr bwMode="gray">
          <a:xfrm flipV="1">
            <a:off x="4972050" y="4366295"/>
            <a:ext cx="3470275" cy="132715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p>
        </p:txBody>
      </p:sp>
      <p:pic>
        <p:nvPicPr>
          <p:cNvPr id="117787" name="Picture 27" descr="ci_0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44913" y="4466308"/>
            <a:ext cx="720725" cy="347662"/>
          </a:xfrm>
          <a:prstGeom prst="rect">
            <a:avLst/>
          </a:prstGeom>
          <a:noFill/>
          <a:extLst>
            <a:ext uri="{909E8E84-426E-40DD-AFC4-6F175D3DCCD1}">
              <a14:hiddenFill xmlns:a14="http://schemas.microsoft.com/office/drawing/2010/main">
                <a:solidFill>
                  <a:srgbClr val="FFFFFF"/>
                </a:solidFill>
              </a14:hiddenFill>
            </a:ext>
          </a:extLst>
        </p:spPr>
      </p:pic>
      <p:sp>
        <p:nvSpPr>
          <p:cNvPr id="117788" name="Line 28"/>
          <p:cNvSpPr>
            <a:spLocks noChangeShapeType="1"/>
          </p:cNvSpPr>
          <p:nvPr/>
        </p:nvSpPr>
        <p:spPr bwMode="auto">
          <a:xfrm flipV="1">
            <a:off x="8740775" y="4647283"/>
            <a:ext cx="0" cy="3667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ko-KR" altLang="en-US"/>
          </a:p>
        </p:txBody>
      </p:sp>
      <p:pic>
        <p:nvPicPr>
          <p:cNvPr id="117789" name="Picture 29" descr="두중"/>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7513" y="5064795"/>
            <a:ext cx="863600" cy="396875"/>
          </a:xfrm>
          <a:prstGeom prst="rect">
            <a:avLst/>
          </a:prstGeom>
          <a:noFill/>
          <a:extLst>
            <a:ext uri="{909E8E84-426E-40DD-AFC4-6F175D3DCCD1}">
              <a14:hiddenFill xmlns:a14="http://schemas.microsoft.com/office/drawing/2010/main">
                <a:solidFill>
                  <a:srgbClr val="FFFFFF"/>
                </a:solidFill>
              </a14:hiddenFill>
            </a:ext>
          </a:extLst>
        </p:spPr>
      </p:pic>
      <p:pic>
        <p:nvPicPr>
          <p:cNvPr id="117790" name="Picture 30" descr="CI_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785938" y="3066133"/>
            <a:ext cx="987425" cy="322262"/>
          </a:xfrm>
          <a:prstGeom prst="rect">
            <a:avLst/>
          </a:prstGeom>
          <a:noFill/>
          <a:extLst>
            <a:ext uri="{909E8E84-426E-40DD-AFC4-6F175D3DCCD1}">
              <a14:hiddenFill xmlns:a14="http://schemas.microsoft.com/office/drawing/2010/main">
                <a:solidFill>
                  <a:srgbClr val="FFFFFF"/>
                </a:solidFill>
              </a14:hiddenFill>
            </a:ext>
          </a:extLst>
        </p:spPr>
      </p:pic>
      <p:pic>
        <p:nvPicPr>
          <p:cNvPr id="117791" name="Picture 31" descr="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7513" y="3450308"/>
            <a:ext cx="1095375" cy="371475"/>
          </a:xfrm>
          <a:prstGeom prst="rect">
            <a:avLst/>
          </a:prstGeom>
          <a:noFill/>
          <a:extLst>
            <a:ext uri="{909E8E84-426E-40DD-AFC4-6F175D3DCCD1}">
              <a14:hiddenFill xmlns:a14="http://schemas.microsoft.com/office/drawing/2010/main">
                <a:solidFill>
                  <a:srgbClr val="FFFFFF"/>
                </a:solidFill>
              </a14:hiddenFill>
            </a:ext>
          </a:extLst>
        </p:spPr>
      </p:pic>
      <p:pic>
        <p:nvPicPr>
          <p:cNvPr id="117792" name="Picture 32" descr="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7513" y="2642270"/>
            <a:ext cx="1114425" cy="371475"/>
          </a:xfrm>
          <a:prstGeom prst="rect">
            <a:avLst/>
          </a:prstGeom>
          <a:noFill/>
          <a:extLst>
            <a:ext uri="{909E8E84-426E-40DD-AFC4-6F175D3DCCD1}">
              <a14:hiddenFill xmlns:a14="http://schemas.microsoft.com/office/drawing/2010/main">
                <a:solidFill>
                  <a:srgbClr val="FFFFFF"/>
                </a:solidFill>
              </a14:hiddenFill>
            </a:ext>
          </a:extLst>
        </p:spPr>
      </p:pic>
      <p:pic>
        <p:nvPicPr>
          <p:cNvPr id="117793" name="Picture 33" descr="사용자 지정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12763" y="2243808"/>
            <a:ext cx="1081087" cy="361950"/>
          </a:xfrm>
          <a:prstGeom prst="rect">
            <a:avLst/>
          </a:prstGeom>
          <a:noFill/>
          <a:extLst>
            <a:ext uri="{909E8E84-426E-40DD-AFC4-6F175D3DCCD1}">
              <a14:hiddenFill xmlns:a14="http://schemas.microsoft.com/office/drawing/2010/main">
                <a:solidFill>
                  <a:srgbClr val="FFFFFF"/>
                </a:solidFill>
              </a14:hiddenFill>
            </a:ext>
          </a:extLst>
        </p:spPr>
      </p:pic>
      <p:pic>
        <p:nvPicPr>
          <p:cNvPr id="117794" name="Picture 34" descr="사용자 지정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7513" y="2994695"/>
            <a:ext cx="1223962" cy="358775"/>
          </a:xfrm>
          <a:prstGeom prst="rect">
            <a:avLst/>
          </a:prstGeom>
          <a:noFill/>
          <a:extLst>
            <a:ext uri="{909E8E84-426E-40DD-AFC4-6F175D3DCCD1}">
              <a14:hiddenFill xmlns:a14="http://schemas.microsoft.com/office/drawing/2010/main">
                <a:solidFill>
                  <a:srgbClr val="FFFFFF"/>
                </a:solidFill>
              </a14:hiddenFill>
            </a:ext>
          </a:extLst>
        </p:spPr>
      </p:pic>
      <p:pic>
        <p:nvPicPr>
          <p:cNvPr id="117795" name="Picture 35" descr="사용자 지정 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641475" y="3307433"/>
            <a:ext cx="1200150" cy="447675"/>
          </a:xfrm>
          <a:prstGeom prst="rect">
            <a:avLst/>
          </a:prstGeom>
          <a:noFill/>
          <a:extLst>
            <a:ext uri="{909E8E84-426E-40DD-AFC4-6F175D3DCCD1}">
              <a14:hiddenFill xmlns:a14="http://schemas.microsoft.com/office/drawing/2010/main">
                <a:solidFill>
                  <a:srgbClr val="FFFFFF"/>
                </a:solidFill>
              </a14:hiddenFill>
            </a:ext>
          </a:extLst>
        </p:spPr>
      </p:pic>
      <p:pic>
        <p:nvPicPr>
          <p:cNvPr id="117796" name="Picture 36" descr="사용자 지정 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695450" y="3883695"/>
            <a:ext cx="1225550" cy="390525"/>
          </a:xfrm>
          <a:prstGeom prst="rect">
            <a:avLst/>
          </a:prstGeom>
          <a:noFill/>
          <a:extLst>
            <a:ext uri="{909E8E84-426E-40DD-AFC4-6F175D3DCCD1}">
              <a14:hiddenFill xmlns:a14="http://schemas.microsoft.com/office/drawing/2010/main">
                <a:solidFill>
                  <a:srgbClr val="FFFFFF"/>
                </a:solidFill>
              </a14:hiddenFill>
            </a:ext>
          </a:extLst>
        </p:spPr>
      </p:pic>
      <p:pic>
        <p:nvPicPr>
          <p:cNvPr id="117797" name="Picture 37" descr="사용자 지정 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2913" y="4267870"/>
            <a:ext cx="1057275" cy="447675"/>
          </a:xfrm>
          <a:prstGeom prst="rect">
            <a:avLst/>
          </a:prstGeom>
          <a:noFill/>
          <a:extLst>
            <a:ext uri="{909E8E84-426E-40DD-AFC4-6F175D3DCCD1}">
              <a14:hiddenFill xmlns:a14="http://schemas.microsoft.com/office/drawing/2010/main">
                <a:solidFill>
                  <a:srgbClr val="FFFFFF"/>
                </a:solidFill>
              </a14:hiddenFill>
            </a:ext>
          </a:extLst>
        </p:spPr>
      </p:pic>
      <p:pic>
        <p:nvPicPr>
          <p:cNvPr id="117798" name="Picture 38" descr="사용자 지정 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42913" y="4748883"/>
            <a:ext cx="1114425" cy="342900"/>
          </a:xfrm>
          <a:prstGeom prst="rect">
            <a:avLst/>
          </a:prstGeom>
          <a:noFill/>
          <a:extLst>
            <a:ext uri="{909E8E84-426E-40DD-AFC4-6F175D3DCCD1}">
              <a14:hiddenFill xmlns:a14="http://schemas.microsoft.com/office/drawing/2010/main">
                <a:solidFill>
                  <a:srgbClr val="FFFFFF"/>
                </a:solidFill>
              </a14:hiddenFill>
            </a:ext>
          </a:extLst>
        </p:spPr>
      </p:pic>
      <p:pic>
        <p:nvPicPr>
          <p:cNvPr id="117799" name="Picture 39" descr="사용자 지정 8"/>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657350" y="4348833"/>
            <a:ext cx="1190625" cy="381000"/>
          </a:xfrm>
          <a:prstGeom prst="rect">
            <a:avLst/>
          </a:prstGeom>
          <a:noFill/>
          <a:extLst>
            <a:ext uri="{909E8E84-426E-40DD-AFC4-6F175D3DCCD1}">
              <a14:hiddenFill xmlns:a14="http://schemas.microsoft.com/office/drawing/2010/main">
                <a:solidFill>
                  <a:srgbClr val="FFFFFF"/>
                </a:solidFill>
              </a14:hiddenFill>
            </a:ext>
          </a:extLst>
        </p:spPr>
      </p:pic>
      <p:pic>
        <p:nvPicPr>
          <p:cNvPr id="117800" name="Picture 40" descr="사용자 지정 9"/>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809750" y="2196183"/>
            <a:ext cx="89535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17801" name="Picture 41" descr="사용자 지정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579563" y="4993358"/>
            <a:ext cx="1296987" cy="542925"/>
          </a:xfrm>
          <a:prstGeom prst="rect">
            <a:avLst/>
          </a:prstGeom>
          <a:noFill/>
          <a:extLst>
            <a:ext uri="{909E8E84-426E-40DD-AFC4-6F175D3DCCD1}">
              <a14:hiddenFill xmlns:a14="http://schemas.microsoft.com/office/drawing/2010/main">
                <a:solidFill>
                  <a:srgbClr val="FFFFFF"/>
                </a:solidFill>
              </a14:hiddenFill>
            </a:ext>
          </a:extLst>
        </p:spPr>
      </p:pic>
      <p:pic>
        <p:nvPicPr>
          <p:cNvPr id="117802" name="Picture 42" descr="사용자 지정 1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508125" y="2667670"/>
            <a:ext cx="1368425" cy="325438"/>
          </a:xfrm>
          <a:prstGeom prst="rect">
            <a:avLst/>
          </a:prstGeom>
          <a:noFill/>
          <a:extLst>
            <a:ext uri="{909E8E84-426E-40DD-AFC4-6F175D3DCCD1}">
              <a14:hiddenFill xmlns:a14="http://schemas.microsoft.com/office/drawing/2010/main">
                <a:solidFill>
                  <a:srgbClr val="FFFFFF"/>
                </a:solidFill>
              </a14:hiddenFill>
            </a:ext>
          </a:extLst>
        </p:spPr>
      </p:pic>
      <p:pic>
        <p:nvPicPr>
          <p:cNvPr id="117803" name="Picture 43" descr="사용자 지정 1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641475" y="4748883"/>
            <a:ext cx="1296988" cy="354012"/>
          </a:xfrm>
          <a:prstGeom prst="rect">
            <a:avLst/>
          </a:prstGeom>
          <a:noFill/>
          <a:extLst>
            <a:ext uri="{909E8E84-426E-40DD-AFC4-6F175D3DCCD1}">
              <a14:hiddenFill xmlns:a14="http://schemas.microsoft.com/office/drawing/2010/main">
                <a:solidFill>
                  <a:srgbClr val="FFFFFF"/>
                </a:solidFill>
              </a14:hiddenFill>
            </a:ext>
          </a:extLst>
        </p:spPr>
      </p:pic>
      <p:pic>
        <p:nvPicPr>
          <p:cNvPr id="117804" name="Picture 44" descr="현대건설"/>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17513" y="3812258"/>
            <a:ext cx="1223962" cy="422275"/>
          </a:xfrm>
          <a:prstGeom prst="rect">
            <a:avLst/>
          </a:prstGeom>
          <a:noFill/>
          <a:extLst>
            <a:ext uri="{909E8E84-426E-40DD-AFC4-6F175D3DCCD1}">
              <a14:hiddenFill xmlns:a14="http://schemas.microsoft.com/office/drawing/2010/main">
                <a:solidFill>
                  <a:srgbClr val="FFFFFF"/>
                </a:solidFill>
              </a14:hiddenFill>
            </a:ext>
          </a:extLst>
        </p:spPr>
      </p:pic>
      <p:sp>
        <p:nvSpPr>
          <p:cNvPr id="117805" name="AutoShape 45"/>
          <p:cNvSpPr>
            <a:spLocks noChangeArrowheads="1"/>
          </p:cNvSpPr>
          <p:nvPr/>
        </p:nvSpPr>
        <p:spPr bwMode="auto">
          <a:xfrm>
            <a:off x="273050" y="1554833"/>
            <a:ext cx="2808288" cy="4535487"/>
          </a:xfrm>
          <a:prstGeom prst="roundRect">
            <a:avLst>
              <a:gd name="adj" fmla="val 16667"/>
            </a:avLst>
          </a:prstGeom>
          <a:noFill/>
          <a:ln w="19050" algn="ctr">
            <a:solidFill>
              <a:srgbClr val="3366FF"/>
            </a:solidFill>
            <a:prstDash val="sysDot"/>
            <a:round/>
            <a:headEnd/>
            <a:tailEnd/>
          </a:ln>
          <a:effectLst/>
          <a:extLst>
            <a:ext uri="{909E8E84-426E-40DD-AFC4-6F175D3DCCD1}">
              <a14:hiddenFill xmlns:a14="http://schemas.microsoft.com/office/drawing/2010/main">
                <a:solidFill>
                  <a:srgbClr val="03FDFD"/>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ko-KR" altLang="en-US"/>
          </a:p>
        </p:txBody>
      </p:sp>
      <p:sp>
        <p:nvSpPr>
          <p:cNvPr id="117806" name="Text Box 46"/>
          <p:cNvSpPr txBox="1">
            <a:spLocks noChangeArrowheads="1"/>
          </p:cNvSpPr>
          <p:nvPr/>
        </p:nvSpPr>
        <p:spPr bwMode="auto">
          <a:xfrm>
            <a:off x="411163" y="908720"/>
            <a:ext cx="2568575" cy="581025"/>
          </a:xfrm>
          <a:prstGeom prst="rect">
            <a:avLst/>
          </a:prstGeom>
          <a:noFill/>
          <a:ln>
            <a:noFill/>
          </a:ln>
          <a:effectLst/>
          <a:extLst>
            <a:ext uri="{909E8E84-426E-40DD-AFC4-6F175D3DCCD1}">
              <a14:hiddenFill xmlns:a14="http://schemas.microsoft.com/office/drawing/2010/main">
                <a:gradFill rotWithShape="1">
                  <a:gsLst>
                    <a:gs pos="0">
                      <a:srgbClr val="03FDFD">
                        <a:gamma/>
                        <a:shade val="69804"/>
                        <a:invGamma/>
                      </a:srgbClr>
                    </a:gs>
                    <a:gs pos="50000">
                      <a:srgbClr val="03FDFD"/>
                    </a:gs>
                    <a:gs pos="100000">
                      <a:srgbClr val="03FDFD">
                        <a:gamma/>
                        <a:shade val="69804"/>
                        <a:invGamma/>
                      </a:srgbClr>
                    </a:gs>
                  </a:gsLst>
                  <a:lin ang="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latinLnBrk="0" hangingPunct="0">
              <a:spcBef>
                <a:spcPct val="50000"/>
              </a:spcBef>
            </a:pPr>
            <a:r>
              <a:rPr kumimoji="0" lang="en-US" altLang="ko-KR" sz="1600">
                <a:solidFill>
                  <a:srgbClr val="000099"/>
                </a:solidFill>
                <a:effectLst>
                  <a:outerShdw blurRad="38100" dist="38100" dir="2700000" algn="tl">
                    <a:srgbClr val="C0C0C0"/>
                  </a:outerShdw>
                </a:effectLst>
                <a:ea typeface="HY헤드라인M" pitchFamily="18" charset="-127"/>
              </a:rPr>
              <a:t>Companies which use Data Integration Service</a:t>
            </a:r>
          </a:p>
        </p:txBody>
      </p:sp>
      <p:pic>
        <p:nvPicPr>
          <p:cNvPr id="117807" name="Picture 47" descr="사용자 지정 1"/>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3944938" y="5371183"/>
            <a:ext cx="863600" cy="641350"/>
          </a:xfrm>
          <a:prstGeom prst="rect">
            <a:avLst/>
          </a:prstGeom>
          <a:noFill/>
          <a:ln w="2857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117808" name="Rectangle 48"/>
          <p:cNvSpPr>
            <a:spLocks noChangeArrowheads="1"/>
          </p:cNvSpPr>
          <p:nvPr/>
        </p:nvSpPr>
        <p:spPr bwMode="auto">
          <a:xfrm>
            <a:off x="0" y="0"/>
            <a:ext cx="94107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000" b="1">
                <a:solidFill>
                  <a:srgbClr val="0033CC"/>
                </a:solidFill>
                <a:latin typeface="Arial" charset="0"/>
                <a:ea typeface="굴림" pitchFamily="50" charset="-127"/>
              </a:defRPr>
            </a:lvl1pPr>
            <a:lvl2pPr eaLnBrk="0" hangingPunct="0">
              <a:defRPr sz="2000" b="1">
                <a:solidFill>
                  <a:srgbClr val="0033CC"/>
                </a:solidFill>
                <a:latin typeface="Arial" charset="0"/>
                <a:ea typeface="굴림" pitchFamily="50" charset="-127"/>
              </a:defRPr>
            </a:lvl2pPr>
            <a:lvl3pPr eaLnBrk="0" hangingPunct="0">
              <a:defRPr sz="2000" b="1">
                <a:solidFill>
                  <a:srgbClr val="0033CC"/>
                </a:solidFill>
                <a:latin typeface="Arial" charset="0"/>
                <a:ea typeface="굴림" pitchFamily="50" charset="-127"/>
              </a:defRPr>
            </a:lvl3pPr>
            <a:lvl4pPr eaLnBrk="0" hangingPunct="0">
              <a:defRPr sz="2000" b="1">
                <a:solidFill>
                  <a:srgbClr val="0033CC"/>
                </a:solidFill>
                <a:latin typeface="Arial" charset="0"/>
                <a:ea typeface="굴림" pitchFamily="50" charset="-127"/>
              </a:defRPr>
            </a:lvl4pPr>
            <a:lvl5pPr eaLnBrk="0" hangingPunct="0">
              <a:defRPr sz="2000" b="1">
                <a:solidFill>
                  <a:srgbClr val="0033CC"/>
                </a:solidFill>
                <a:latin typeface="Arial" charset="0"/>
                <a:ea typeface="굴림" pitchFamily="50" charset="-127"/>
              </a:defRPr>
            </a:lvl5pPr>
            <a:lvl6pPr marL="457200" eaLnBrk="0" fontAlgn="base" hangingPunct="0">
              <a:spcBef>
                <a:spcPct val="0"/>
              </a:spcBef>
              <a:spcAft>
                <a:spcPct val="0"/>
              </a:spcAft>
              <a:defRPr sz="2000" b="1">
                <a:solidFill>
                  <a:srgbClr val="0033CC"/>
                </a:solidFill>
                <a:latin typeface="Arial" charset="0"/>
                <a:ea typeface="굴림" pitchFamily="50" charset="-127"/>
              </a:defRPr>
            </a:lvl6pPr>
            <a:lvl7pPr marL="914400" eaLnBrk="0" fontAlgn="base" hangingPunct="0">
              <a:spcBef>
                <a:spcPct val="0"/>
              </a:spcBef>
              <a:spcAft>
                <a:spcPct val="0"/>
              </a:spcAft>
              <a:defRPr sz="2000" b="1">
                <a:solidFill>
                  <a:srgbClr val="0033CC"/>
                </a:solidFill>
                <a:latin typeface="Arial" charset="0"/>
                <a:ea typeface="굴림" pitchFamily="50" charset="-127"/>
              </a:defRPr>
            </a:lvl7pPr>
            <a:lvl8pPr marL="1371600" eaLnBrk="0" fontAlgn="base" hangingPunct="0">
              <a:spcBef>
                <a:spcPct val="0"/>
              </a:spcBef>
              <a:spcAft>
                <a:spcPct val="0"/>
              </a:spcAft>
              <a:defRPr sz="2000" b="1">
                <a:solidFill>
                  <a:srgbClr val="0033CC"/>
                </a:solidFill>
                <a:latin typeface="Arial" charset="0"/>
                <a:ea typeface="굴림" pitchFamily="50" charset="-127"/>
              </a:defRPr>
            </a:lvl8pPr>
            <a:lvl9pPr marL="1828800" eaLnBrk="0" fontAlgn="base" hangingPunct="0">
              <a:spcBef>
                <a:spcPct val="0"/>
              </a:spcBef>
              <a:spcAft>
                <a:spcPct val="0"/>
              </a:spcAft>
              <a:defRPr sz="2000" b="1">
                <a:solidFill>
                  <a:srgbClr val="0033CC"/>
                </a:solidFill>
                <a:latin typeface="Arial" charset="0"/>
                <a:ea typeface="굴림" pitchFamily="50" charset="-127"/>
              </a:defRPr>
            </a:lvl9pPr>
          </a:lstStyle>
          <a:p>
            <a:r>
              <a:rPr lang="en-US" altLang="ko-KR" b="0">
                <a:solidFill>
                  <a:schemeClr val="accent2"/>
                </a:solidFill>
              </a:rPr>
              <a:t>     </a:t>
            </a:r>
            <a:r>
              <a:rPr lang="en-US" altLang="ko-KR">
                <a:solidFill>
                  <a:schemeClr val="accent2"/>
                </a:solidFill>
                <a:latin typeface="Verdana" pitchFamily="34" charset="0"/>
              </a:rPr>
              <a:t>□ </a:t>
            </a:r>
            <a:r>
              <a:rPr kumimoji="0" lang="en-US" altLang="ko-KR">
                <a:solidFill>
                  <a:schemeClr val="accent2"/>
                </a:solidFill>
                <a:latin typeface="Verdana" pitchFamily="34" charset="0"/>
              </a:rPr>
              <a:t>Data Integration Service</a:t>
            </a:r>
          </a:p>
        </p:txBody>
      </p:sp>
      <p:sp>
        <p:nvSpPr>
          <p:cNvPr id="49" name="바닥글 개체 틀 4"/>
          <p:cNvSpPr txBox="1">
            <a:spLocks noGrp="1"/>
          </p:cNvSpPr>
          <p:nvPr/>
        </p:nvSpPr>
        <p:spPr bwMode="auto">
          <a:xfrm>
            <a:off x="273050" y="6618288"/>
            <a:ext cx="53038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dirty="0">
                <a:latin typeface="Verdana" pitchFamily="34" charset="0"/>
              </a:rPr>
              <a:t>COPYRIGHT © </a:t>
            </a:r>
            <a:r>
              <a:rPr kumimoji="0" lang="en-US" altLang="ko-KR" sz="800" b="0" dirty="0" smtClean="0">
                <a:latin typeface="Verdana" pitchFamily="34" charset="0"/>
              </a:rPr>
              <a:t>2015 </a:t>
            </a:r>
            <a:r>
              <a:rPr kumimoji="0" lang="en-US" altLang="ko-KR" sz="800" b="0" dirty="0">
                <a:latin typeface="Verdana" pitchFamily="34" charset="0"/>
              </a:rPr>
              <a:t>BY KED. ALL RIGHTS RESERVED.      </a:t>
            </a:r>
            <a:r>
              <a:rPr kumimoji="0" lang="en-US" altLang="ko-KR" sz="800" i="1" u="sng" dirty="0">
                <a:latin typeface="Verdana" pitchFamily="34" charset="0"/>
              </a:rPr>
              <a:t>WWW.KEDKOREA.COM</a:t>
            </a:r>
            <a:endParaRPr lang="en-US" altLang="ko-KR" sz="1400" b="0" dirty="0"/>
          </a:p>
        </p:txBody>
      </p:sp>
      <p:sp>
        <p:nvSpPr>
          <p:cNvPr id="2" name="TextBox 1"/>
          <p:cNvSpPr txBox="1"/>
          <p:nvPr/>
        </p:nvSpPr>
        <p:spPr>
          <a:xfrm>
            <a:off x="8975725" y="6309320"/>
            <a:ext cx="633413" cy="406599"/>
          </a:xfrm>
          <a:prstGeom prst="rect">
            <a:avLst/>
          </a:prstGeom>
          <a:noFill/>
        </p:spPr>
        <p:txBody>
          <a:bodyPr wrap="square" rtlCol="0">
            <a:spAutoFit/>
          </a:bodyPr>
          <a:lstStyle/>
          <a:p>
            <a:r>
              <a:rPr lang="en-US" altLang="ko-KR" dirty="0" smtClean="0">
                <a:hlinkClick r:id="rId27" action="ppaction://hlinksldjump"/>
              </a:rPr>
              <a:t>B</a:t>
            </a:r>
            <a:endParaRPr lang="ko-KR" altLang="en-US" dirty="0"/>
          </a:p>
        </p:txBody>
      </p:sp>
    </p:spTree>
    <p:extLst>
      <p:ext uri="{BB962C8B-B14F-4D97-AF65-F5344CB8AC3E}">
        <p14:creationId xmlns:p14="http://schemas.microsoft.com/office/powerpoint/2010/main" val="5999881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0130" name="Rectangle 2"/>
          <p:cNvSpPr>
            <a:spLocks noChangeArrowheads="1"/>
          </p:cNvSpPr>
          <p:nvPr/>
        </p:nvSpPr>
        <p:spPr bwMode="auto">
          <a:xfrm>
            <a:off x="511175" y="730477"/>
            <a:ext cx="3898900" cy="330200"/>
          </a:xfrm>
          <a:prstGeom prst="rect">
            <a:avLst/>
          </a:prstGeom>
          <a:solidFill>
            <a:srgbClr val="FFE18B"/>
          </a:solidFill>
          <a:ln w="9525">
            <a:noFill/>
            <a:miter lim="800000"/>
            <a:headEnd/>
            <a:tailEnd/>
          </a:ln>
          <a:effectLst>
            <a:outerShdw dist="35921" dir="2700000" algn="ctr" rotWithShape="0">
              <a:schemeClr val="bg2"/>
            </a:outerShdw>
          </a:effectLst>
        </p:spPr>
        <p:txBody>
          <a:bodyPr wrap="none" anchor="ctr"/>
          <a:lstStyle/>
          <a:p>
            <a:pPr>
              <a:defRPr/>
            </a:pPr>
            <a:r>
              <a:rPr lang="en-US" altLang="ko-KR" dirty="0" smtClean="0">
                <a:latin typeface="Arial" charset="0"/>
              </a:rPr>
              <a:t>The first page of “</a:t>
            </a:r>
            <a:r>
              <a:rPr lang="en-US" altLang="ko-KR" dirty="0" smtClean="0"/>
              <a:t>KED</a:t>
            </a:r>
            <a:r>
              <a:rPr lang="en-US" altLang="ko-KR" dirty="0" smtClean="0">
                <a:latin typeface="Arial" charset="0"/>
              </a:rPr>
              <a:t> report” </a:t>
            </a:r>
            <a:endParaRPr lang="en-US" altLang="ko-KR" dirty="0">
              <a:latin typeface="Arial" charset="0"/>
            </a:endParaRPr>
          </a:p>
        </p:txBody>
      </p:sp>
      <p:sp>
        <p:nvSpPr>
          <p:cNvPr id="39940" name="AutoShape 3"/>
          <p:cNvSpPr>
            <a:spLocks noChangeAspect="1" noChangeArrowheads="1"/>
          </p:cNvSpPr>
          <p:nvPr/>
        </p:nvSpPr>
        <p:spPr bwMode="auto">
          <a:xfrm rot="5400000">
            <a:off x="2765425" y="3756025"/>
            <a:ext cx="4552950" cy="241300"/>
          </a:xfrm>
          <a:prstGeom prst="triangle">
            <a:avLst>
              <a:gd name="adj" fmla="val 50000"/>
            </a:avLst>
          </a:prstGeom>
          <a:gradFill rotWithShape="1">
            <a:gsLst>
              <a:gs pos="0">
                <a:srgbClr val="969696"/>
              </a:gs>
              <a:gs pos="100000">
                <a:srgbClr val="D4D4D4"/>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algn="ctr"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algn="ctr"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algn="ctr"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algn="ct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endParaRPr lang="ko-KR" altLang="en-US"/>
          </a:p>
        </p:txBody>
      </p:sp>
      <p:sp>
        <p:nvSpPr>
          <p:cNvPr id="1200133" name="AutoShape 5"/>
          <p:cNvSpPr>
            <a:spLocks noChangeArrowheads="1"/>
          </p:cNvSpPr>
          <p:nvPr/>
        </p:nvSpPr>
        <p:spPr bwMode="gray">
          <a:xfrm>
            <a:off x="409575" y="1162050"/>
            <a:ext cx="4168775" cy="5172075"/>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ko-KR" altLang="en-US"/>
          </a:p>
        </p:txBody>
      </p:sp>
      <p:sp>
        <p:nvSpPr>
          <p:cNvPr id="1200134" name="AutoShape 6"/>
          <p:cNvSpPr>
            <a:spLocks noChangeArrowheads="1"/>
          </p:cNvSpPr>
          <p:nvPr/>
        </p:nvSpPr>
        <p:spPr bwMode="gray">
          <a:xfrm>
            <a:off x="5381625" y="1171575"/>
            <a:ext cx="4038600" cy="5216525"/>
          </a:xfrm>
          <a:prstGeom prst="roundRect">
            <a:avLst>
              <a:gd name="adj" fmla="val 9106"/>
            </a:avLst>
          </a:prstGeom>
          <a:gradFill rotWithShape="1">
            <a:gsLst>
              <a:gs pos="0">
                <a:srgbClr val="5B84E9"/>
              </a:gs>
              <a:gs pos="50000">
                <a:srgbClr val="5B84E9">
                  <a:gamma/>
                  <a:tint val="0"/>
                  <a:invGamma/>
                </a:srgbClr>
              </a:gs>
              <a:gs pos="100000">
                <a:srgbClr val="5B84E9"/>
              </a:gs>
            </a:gsLst>
            <a:lin ang="5400000" scaled="1"/>
          </a:gradFill>
          <a:ln w="25400">
            <a:noFill/>
            <a:round/>
            <a:headEnd/>
            <a:tailEnd/>
          </a:ln>
          <a:effectLst>
            <a:outerShdw dist="107763" dir="2700000" algn="ctr" rotWithShape="0">
              <a:srgbClr val="000000">
                <a:alpha val="50000"/>
              </a:srgbClr>
            </a:outerShdw>
          </a:effectLst>
        </p:spPr>
        <p:txBody>
          <a:bodyPr anchor="ctr"/>
          <a:lstStyle/>
          <a:p>
            <a:pPr eaLnBrk="0" latinLnBrk="0" hangingPunct="0">
              <a:lnSpc>
                <a:spcPct val="120000"/>
              </a:lnSpc>
              <a:buFontTx/>
              <a:buChar char="•"/>
              <a:defRPr/>
            </a:pPr>
            <a:r>
              <a:rPr kumimoji="0" lang="en-US" altLang="ko-KR" sz="1400" dirty="0">
                <a:solidFill>
                  <a:srgbClr val="000000"/>
                </a:solidFill>
              </a:rPr>
              <a:t> ORDER CONTENTS</a:t>
            </a:r>
          </a:p>
          <a:p>
            <a:pPr eaLnBrk="0" latinLnBrk="0" hangingPunct="0">
              <a:lnSpc>
                <a:spcPct val="120000"/>
              </a:lnSpc>
              <a:defRPr/>
            </a:pPr>
            <a:endParaRPr kumimoji="0" lang="en-US" altLang="ko-KR" sz="1400" dirty="0">
              <a:solidFill>
                <a:srgbClr val="000000"/>
              </a:solidFill>
            </a:endParaRPr>
          </a:p>
          <a:p>
            <a:pPr eaLnBrk="0" latinLnBrk="0" hangingPunct="0">
              <a:lnSpc>
                <a:spcPct val="120000"/>
              </a:lnSpc>
              <a:buFontTx/>
              <a:buChar char="•"/>
              <a:defRPr/>
            </a:pPr>
            <a:r>
              <a:rPr kumimoji="0" lang="en-US" altLang="ko-KR" sz="1400" dirty="0">
                <a:solidFill>
                  <a:srgbClr val="000000"/>
                </a:solidFill>
              </a:rPr>
              <a:t> IDENTIFICATION</a:t>
            </a:r>
          </a:p>
          <a:p>
            <a:pPr eaLnBrk="0" latinLnBrk="0" hangingPunct="0">
              <a:lnSpc>
                <a:spcPct val="120000"/>
              </a:lnSpc>
              <a:defRPr/>
            </a:pPr>
            <a:r>
              <a:rPr kumimoji="0" lang="en-US" altLang="ko-KR" sz="1400" dirty="0">
                <a:solidFill>
                  <a:srgbClr val="000000"/>
                </a:solidFill>
              </a:rPr>
              <a:t>  - Name, Address, Tel No., etc.</a:t>
            </a:r>
          </a:p>
          <a:p>
            <a:pPr eaLnBrk="0" latinLnBrk="0" hangingPunct="0">
              <a:lnSpc>
                <a:spcPct val="120000"/>
              </a:lnSpc>
              <a:defRPr/>
            </a:pPr>
            <a:endParaRPr kumimoji="0" lang="en-US" altLang="ko-KR" sz="1400" dirty="0">
              <a:solidFill>
                <a:srgbClr val="000000"/>
              </a:solidFill>
            </a:endParaRPr>
          </a:p>
          <a:p>
            <a:pPr eaLnBrk="0" latinLnBrk="0" hangingPunct="0">
              <a:lnSpc>
                <a:spcPct val="120000"/>
              </a:lnSpc>
              <a:buFontTx/>
              <a:buChar char="•"/>
              <a:defRPr/>
            </a:pPr>
            <a:r>
              <a:rPr kumimoji="0" lang="en-US" altLang="ko-KR" sz="1400" dirty="0">
                <a:solidFill>
                  <a:srgbClr val="000000"/>
                </a:solidFill>
              </a:rPr>
              <a:t> </a:t>
            </a:r>
            <a:r>
              <a:rPr kumimoji="0" lang="en-US" altLang="ko-KR" sz="1400" dirty="0"/>
              <a:t>REMARK</a:t>
            </a:r>
          </a:p>
          <a:p>
            <a:pPr eaLnBrk="0" latinLnBrk="0" hangingPunct="0">
              <a:lnSpc>
                <a:spcPct val="120000"/>
              </a:lnSpc>
              <a:defRPr/>
            </a:pPr>
            <a:r>
              <a:rPr kumimoji="0" lang="en-US" altLang="ko-KR" sz="1400" dirty="0"/>
              <a:t>  - Information tailored to meet special </a:t>
            </a:r>
          </a:p>
          <a:p>
            <a:pPr eaLnBrk="0" latinLnBrk="0" hangingPunct="0">
              <a:lnSpc>
                <a:spcPct val="120000"/>
              </a:lnSpc>
              <a:defRPr/>
            </a:pPr>
            <a:r>
              <a:rPr kumimoji="0" lang="en-US" altLang="ko-KR" sz="1400" dirty="0"/>
              <a:t>     requests of our clients</a:t>
            </a:r>
          </a:p>
          <a:p>
            <a:pPr eaLnBrk="0" latinLnBrk="0" hangingPunct="0">
              <a:lnSpc>
                <a:spcPct val="120000"/>
              </a:lnSpc>
              <a:defRPr/>
            </a:pPr>
            <a:r>
              <a:rPr kumimoji="0" lang="en-US" altLang="ko-KR" sz="1400" dirty="0">
                <a:latin typeface="Arial" pitchFamily="34" charset="0"/>
                <a:ea typeface="HY수평선M" pitchFamily="18" charset="-127"/>
                <a:cs typeface="Times New Roman" pitchFamily="18" charset="0"/>
              </a:rPr>
              <a:t>      ☞ </a:t>
            </a:r>
            <a:r>
              <a:rPr kumimoji="0" lang="en-US" altLang="ko-KR" sz="1400" dirty="0">
                <a:cs typeface="Times New Roman" pitchFamily="18" charset="0"/>
              </a:rPr>
              <a:t>Ex)</a:t>
            </a:r>
            <a:r>
              <a:rPr kumimoji="0" lang="en-US" altLang="ko-KR" sz="1400" dirty="0">
                <a:latin typeface="Arial" pitchFamily="34" charset="0"/>
                <a:ea typeface="HY수평선M" pitchFamily="18" charset="-127"/>
              </a:rPr>
              <a:t> </a:t>
            </a:r>
            <a:r>
              <a:rPr kumimoji="0" lang="en-US" altLang="ko-KR" sz="1400" dirty="0" smtClean="0"/>
              <a:t>Special </a:t>
            </a:r>
            <a:r>
              <a:rPr kumimoji="0" lang="en-US" altLang="ko-KR" sz="1400" dirty="0"/>
              <a:t>Request</a:t>
            </a:r>
          </a:p>
          <a:p>
            <a:pPr eaLnBrk="0" latinLnBrk="0" hangingPunct="0">
              <a:lnSpc>
                <a:spcPct val="120000"/>
              </a:lnSpc>
              <a:defRPr/>
            </a:pPr>
            <a:r>
              <a:rPr kumimoji="0" lang="en-US" altLang="ko-KR" sz="1400" dirty="0"/>
              <a:t>        : Authorized Capital, Korean Name</a:t>
            </a:r>
          </a:p>
          <a:p>
            <a:pPr eaLnBrk="0" latinLnBrk="0" hangingPunct="0">
              <a:lnSpc>
                <a:spcPct val="120000"/>
              </a:lnSpc>
              <a:buFontTx/>
              <a:buChar char="•"/>
              <a:defRPr/>
            </a:pPr>
            <a:endParaRPr kumimoji="0" lang="en-US" altLang="ko-KR" sz="1400" dirty="0"/>
          </a:p>
          <a:p>
            <a:pPr eaLnBrk="0" latinLnBrk="0" hangingPunct="0">
              <a:lnSpc>
                <a:spcPct val="120000"/>
              </a:lnSpc>
              <a:buFontTx/>
              <a:buChar char="•"/>
              <a:defRPr/>
            </a:pPr>
            <a:r>
              <a:rPr kumimoji="0" lang="en-US" altLang="ko-KR" sz="1400" dirty="0"/>
              <a:t> CREDIT OPINION</a:t>
            </a:r>
          </a:p>
          <a:p>
            <a:pPr eaLnBrk="0" latinLnBrk="0" hangingPunct="0">
              <a:lnSpc>
                <a:spcPct val="120000"/>
              </a:lnSpc>
              <a:defRPr/>
            </a:pPr>
            <a:r>
              <a:rPr kumimoji="0" lang="en-US" altLang="ko-KR" sz="1400" dirty="0"/>
              <a:t>  - Opinion on credit amount requested by</a:t>
            </a:r>
          </a:p>
          <a:p>
            <a:pPr eaLnBrk="0" latinLnBrk="0" hangingPunct="0">
              <a:lnSpc>
                <a:spcPct val="120000"/>
              </a:lnSpc>
              <a:defRPr/>
            </a:pPr>
            <a:r>
              <a:rPr kumimoji="0" lang="en-US" altLang="ko-KR" sz="1400" dirty="0"/>
              <a:t>    </a:t>
            </a:r>
            <a:r>
              <a:rPr kumimoji="0" lang="en-US" altLang="ko-KR" sz="1400" dirty="0" smtClean="0"/>
              <a:t>clients</a:t>
            </a:r>
            <a:endParaRPr kumimoji="0" lang="en-US" altLang="ko-KR" sz="1400" dirty="0"/>
          </a:p>
        </p:txBody>
      </p:sp>
      <p:pic>
        <p:nvPicPr>
          <p:cNvPr id="39944" name="Picture 7"/>
          <p:cNvPicPr>
            <a:picLocks noChangeAspect="1" noChangeArrowheads="1"/>
          </p:cNvPicPr>
          <p:nvPr/>
        </p:nvPicPr>
        <p:blipFill>
          <a:blip r:embed="rId2">
            <a:extLst>
              <a:ext uri="{28A0092B-C50C-407E-A947-70E740481C1C}">
                <a14:useLocalDpi xmlns:a14="http://schemas.microsoft.com/office/drawing/2010/main" val="0"/>
              </a:ext>
            </a:extLst>
          </a:blip>
          <a:srcRect l="26289" t="8708" r="25546" b="6657"/>
          <a:stretch>
            <a:fillRect/>
          </a:stretch>
        </p:blipFill>
        <p:spPr bwMode="auto">
          <a:xfrm>
            <a:off x="622300" y="1333500"/>
            <a:ext cx="3787775"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200136" name="Rectangle 8"/>
          <p:cNvSpPr>
            <a:spLocks noChangeArrowheads="1"/>
          </p:cNvSpPr>
          <p:nvPr/>
        </p:nvSpPr>
        <p:spPr bwMode="auto">
          <a:xfrm>
            <a:off x="5414963" y="706438"/>
            <a:ext cx="3898900" cy="330200"/>
          </a:xfrm>
          <a:prstGeom prst="rect">
            <a:avLst/>
          </a:prstGeom>
          <a:solidFill>
            <a:srgbClr val="D5E1A9"/>
          </a:solidFill>
          <a:ln w="9525">
            <a:noFill/>
            <a:miter lim="800000"/>
            <a:headEnd/>
            <a:tailEnd/>
          </a:ln>
          <a:effectLst>
            <a:outerShdw dist="35921" dir="2700000" algn="ctr" rotWithShape="0">
              <a:schemeClr val="bg2"/>
            </a:outerShdw>
          </a:effectLst>
        </p:spPr>
        <p:txBody>
          <a:bodyPr wrap="none" anchor="ctr"/>
          <a:lstStyle/>
          <a:p>
            <a:pPr>
              <a:defRPr/>
            </a:pPr>
            <a:r>
              <a:rPr lang="en-US" altLang="ko-KR">
                <a:latin typeface="Arial" charset="0"/>
              </a:rPr>
              <a:t>EXPLANATION</a:t>
            </a:r>
          </a:p>
        </p:txBody>
      </p:sp>
      <p:sp>
        <p:nvSpPr>
          <p:cNvPr id="11" name="Text Box 11"/>
          <p:cNvSpPr txBox="1">
            <a:spLocks noChangeArrowheads="1"/>
          </p:cNvSpPr>
          <p:nvPr/>
        </p:nvSpPr>
        <p:spPr bwMode="auto">
          <a:xfrm>
            <a:off x="0" y="115888"/>
            <a:ext cx="7673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b="0" dirty="0">
                <a:solidFill>
                  <a:srgbClr val="0000FF"/>
                </a:solidFill>
                <a:latin typeface="HY헤드라인M" pitchFamily="18" charset="-127"/>
                <a:ea typeface="HY헤드라인M" pitchFamily="18" charset="-127"/>
              </a:rPr>
              <a:t>     </a:t>
            </a:r>
            <a:r>
              <a:rPr lang="en-US" altLang="ko-KR" dirty="0">
                <a:solidFill>
                  <a:schemeClr val="accent2"/>
                </a:solidFill>
                <a:latin typeface="Verdana" pitchFamily="34" charset="0"/>
                <a:ea typeface="HY헤드라인M" pitchFamily="18" charset="-127"/>
              </a:rPr>
              <a:t>□ </a:t>
            </a:r>
            <a:r>
              <a:rPr kumimoji="0" lang="en-US" altLang="ko-KR" dirty="0">
                <a:solidFill>
                  <a:schemeClr val="accent2"/>
                </a:solidFill>
                <a:latin typeface="Verdana" pitchFamily="34" charset="0"/>
              </a:rPr>
              <a:t>Business Information </a:t>
            </a:r>
            <a:r>
              <a:rPr kumimoji="0" lang="en-US" altLang="ko-KR" dirty="0" smtClean="0">
                <a:solidFill>
                  <a:schemeClr val="accent2"/>
                </a:solidFill>
                <a:latin typeface="Verdana" pitchFamily="34" charset="0"/>
              </a:rPr>
              <a:t>Report (sample)</a:t>
            </a:r>
            <a:r>
              <a:rPr kumimoji="0" lang="en-US" altLang="ko-KR" b="0" dirty="0" smtClean="0">
                <a:solidFill>
                  <a:srgbClr val="0000FF"/>
                </a:solidFill>
                <a:latin typeface="Arial" charset="0"/>
              </a:rPr>
              <a:t> </a:t>
            </a:r>
            <a:endParaRPr kumimoji="0" lang="en-US" altLang="ko-KR" b="0" dirty="0">
              <a:solidFill>
                <a:srgbClr val="0000FF"/>
              </a:solidFill>
              <a:latin typeface="Arial" charset="0"/>
            </a:endParaRPr>
          </a:p>
        </p:txBody>
      </p:sp>
      <p:sp>
        <p:nvSpPr>
          <p:cNvPr id="12" name="바닥글 개체 틀 4"/>
          <p:cNvSpPr txBox="1">
            <a:spLocks noGrp="1"/>
          </p:cNvSpPr>
          <p:nvPr/>
        </p:nvSpPr>
        <p:spPr bwMode="auto">
          <a:xfrm>
            <a:off x="273050" y="6618288"/>
            <a:ext cx="53038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dirty="0">
                <a:latin typeface="Verdana" pitchFamily="34" charset="0"/>
              </a:rPr>
              <a:t>COPYRIGHT © </a:t>
            </a:r>
            <a:r>
              <a:rPr kumimoji="0" lang="en-US" altLang="ko-KR" sz="800" b="0" dirty="0" smtClean="0">
                <a:latin typeface="Verdana" pitchFamily="34" charset="0"/>
              </a:rPr>
              <a:t>2015 </a:t>
            </a:r>
            <a:r>
              <a:rPr kumimoji="0" lang="en-US" altLang="ko-KR" sz="800" b="0" dirty="0">
                <a:latin typeface="Verdana" pitchFamily="34" charset="0"/>
              </a:rPr>
              <a:t>BY KED. ALL RIGHTS RESERVED.      </a:t>
            </a:r>
            <a:r>
              <a:rPr kumimoji="0" lang="en-US" altLang="ko-KR" sz="800" i="1" u="sng" dirty="0">
                <a:latin typeface="Verdana" pitchFamily="34" charset="0"/>
              </a:rPr>
              <a:t>WWW.KEDKOREA.COM</a:t>
            </a:r>
            <a:endParaRPr lang="en-US" altLang="ko-KR" sz="1400" b="0" dirty="0"/>
          </a:p>
        </p:txBody>
      </p:sp>
      <p:sp>
        <p:nvSpPr>
          <p:cNvPr id="2" name="TextBox 1"/>
          <p:cNvSpPr txBox="1"/>
          <p:nvPr/>
        </p:nvSpPr>
        <p:spPr>
          <a:xfrm>
            <a:off x="9057456" y="6153150"/>
            <a:ext cx="648072" cy="400110"/>
          </a:xfrm>
          <a:prstGeom prst="rect">
            <a:avLst/>
          </a:prstGeom>
          <a:noFill/>
        </p:spPr>
        <p:txBody>
          <a:bodyPr wrap="square" rtlCol="0">
            <a:spAutoFit/>
          </a:bodyPr>
          <a:lstStyle/>
          <a:p>
            <a:r>
              <a:rPr lang="en-US" altLang="ko-KR" dirty="0" smtClean="0">
                <a:hlinkClick r:id="rId3" action="ppaction://hlinksldjump"/>
              </a:rPr>
              <a:t>B</a:t>
            </a:r>
            <a:endParaRPr lang="ko-KR" altLang="en-US" dirty="0"/>
          </a:p>
        </p:txBody>
      </p:sp>
    </p:spTree>
    <p:extLst>
      <p:ext uri="{BB962C8B-B14F-4D97-AF65-F5344CB8AC3E}">
        <p14:creationId xmlns:p14="http://schemas.microsoft.com/office/powerpoint/2010/main" val="6104745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457200" y="764704"/>
            <a:ext cx="8959850"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85725" eaLnBrk="0" hangingPunct="0">
              <a:spcBef>
                <a:spcPct val="20000"/>
              </a:spcBef>
              <a:buChar char="•"/>
              <a:defRPr kumimoji="1" sz="1400">
                <a:solidFill>
                  <a:schemeClr val="tx1"/>
                </a:solidFill>
                <a:latin typeface="Arial" charset="0"/>
                <a:ea typeface="굴림" pitchFamily="50" charset="-127"/>
              </a:defRPr>
            </a:lvl1pPr>
            <a:lvl2pPr marL="542925" indent="-96838" eaLnBrk="0" hangingPunct="0">
              <a:spcBef>
                <a:spcPct val="20000"/>
              </a:spcBef>
              <a:buChar char="–"/>
              <a:defRPr kumimoji="1" sz="1200">
                <a:solidFill>
                  <a:schemeClr val="tx1"/>
                </a:solidFill>
                <a:latin typeface="Arial" charset="0"/>
                <a:ea typeface="굴림" pitchFamily="50" charset="-127"/>
              </a:defRPr>
            </a:lvl2pPr>
            <a:lvl3pPr marL="809625" indent="-87313" eaLnBrk="0" hangingPunct="0">
              <a:spcBef>
                <a:spcPct val="20000"/>
              </a:spcBef>
              <a:buSzPct val="85000"/>
              <a:buChar char="&gt;"/>
              <a:defRPr sz="1200">
                <a:solidFill>
                  <a:schemeClr val="tx1"/>
                </a:solidFill>
                <a:latin typeface="Arial" charset="0"/>
                <a:ea typeface="굴림" pitchFamily="50" charset="-127"/>
              </a:defRPr>
            </a:lvl3pPr>
            <a:lvl4pPr marL="1162050" indent="-87313" eaLnBrk="0" hangingPunct="0">
              <a:spcBef>
                <a:spcPct val="20000"/>
              </a:spcBef>
              <a:buSzPct val="85000"/>
              <a:buChar char="»"/>
              <a:defRPr sz="1000">
                <a:solidFill>
                  <a:schemeClr val="tx1"/>
                </a:solidFill>
                <a:latin typeface="Arial" charset="0"/>
                <a:ea typeface="굴림" pitchFamily="50" charset="-127"/>
              </a:defRPr>
            </a:lvl4pPr>
            <a:lvl5pPr marL="1428750" indent="-87313" eaLnBrk="0" hangingPunct="0">
              <a:spcBef>
                <a:spcPct val="20000"/>
              </a:spcBef>
              <a:buChar char="»"/>
              <a:defRPr kumimoji="1" sz="2000">
                <a:solidFill>
                  <a:schemeClr val="tx1"/>
                </a:solidFill>
                <a:latin typeface="굴림" pitchFamily="50" charset="-127"/>
                <a:ea typeface="굴림" pitchFamily="50" charset="-127"/>
              </a:defRPr>
            </a:lvl5pPr>
            <a:lvl6pPr marL="1885950" indent="-87313" eaLnBrk="0" fontAlgn="base" hangingPunct="0">
              <a:spcBef>
                <a:spcPct val="20000"/>
              </a:spcBef>
              <a:spcAft>
                <a:spcPct val="0"/>
              </a:spcAft>
              <a:buChar char="»"/>
              <a:defRPr kumimoji="1" sz="2000">
                <a:solidFill>
                  <a:schemeClr val="tx1"/>
                </a:solidFill>
                <a:latin typeface="굴림" pitchFamily="50" charset="-127"/>
                <a:ea typeface="굴림" pitchFamily="50" charset="-127"/>
              </a:defRPr>
            </a:lvl6pPr>
            <a:lvl7pPr marL="2343150" indent="-87313" eaLnBrk="0" fontAlgn="base" hangingPunct="0">
              <a:spcBef>
                <a:spcPct val="20000"/>
              </a:spcBef>
              <a:spcAft>
                <a:spcPct val="0"/>
              </a:spcAft>
              <a:buChar char="»"/>
              <a:defRPr kumimoji="1" sz="2000">
                <a:solidFill>
                  <a:schemeClr val="tx1"/>
                </a:solidFill>
                <a:latin typeface="굴림" pitchFamily="50" charset="-127"/>
                <a:ea typeface="굴림" pitchFamily="50" charset="-127"/>
              </a:defRPr>
            </a:lvl7pPr>
            <a:lvl8pPr marL="2800350" indent="-87313" eaLnBrk="0" fontAlgn="base" hangingPunct="0">
              <a:spcBef>
                <a:spcPct val="20000"/>
              </a:spcBef>
              <a:spcAft>
                <a:spcPct val="0"/>
              </a:spcAft>
              <a:buChar char="»"/>
              <a:defRPr kumimoji="1" sz="2000">
                <a:solidFill>
                  <a:schemeClr val="tx1"/>
                </a:solidFill>
                <a:latin typeface="굴림" pitchFamily="50" charset="-127"/>
                <a:ea typeface="굴림" pitchFamily="50" charset="-127"/>
              </a:defRPr>
            </a:lvl8pPr>
            <a:lvl9pPr marL="3257550" indent="-87313" eaLnBrk="0" fontAlgn="base" hangingPunct="0">
              <a:spcBef>
                <a:spcPct val="20000"/>
              </a:spcBef>
              <a:spcAft>
                <a:spcPct val="0"/>
              </a:spcAft>
              <a:buChar char="»"/>
              <a:defRPr kumimoji="1" sz="2000">
                <a:solidFill>
                  <a:schemeClr val="tx1"/>
                </a:solidFill>
                <a:latin typeface="굴림" pitchFamily="50" charset="-127"/>
                <a:ea typeface="굴림" pitchFamily="50" charset="-127"/>
              </a:defRPr>
            </a:lvl9pPr>
          </a:lstStyle>
          <a:p>
            <a:pPr>
              <a:buClr>
                <a:srgbClr val="000000"/>
              </a:buClr>
            </a:pPr>
            <a:r>
              <a:rPr lang="en-US" altLang="ko-KR" sz="1600" b="0" dirty="0">
                <a:ea typeface="HY헤드라인M" pitchFamily="18" charset="-127"/>
              </a:rPr>
              <a:t> Customers can register </a:t>
            </a:r>
            <a:r>
              <a:rPr lang="en-US" altLang="ko-KR" sz="1600" b="0" dirty="0" smtClean="0">
                <a:ea typeface="HY헤드라인M" pitchFamily="18" charset="-127"/>
              </a:rPr>
              <a:t> companies in the “monitoring target “ group</a:t>
            </a:r>
            <a:endParaRPr lang="en-US" altLang="ko-KR" sz="1600" b="0" dirty="0">
              <a:ea typeface="HY헤드라인M" pitchFamily="18" charset="-127"/>
            </a:endParaRPr>
          </a:p>
          <a:p>
            <a:pPr>
              <a:buClr>
                <a:srgbClr val="000000"/>
              </a:buClr>
            </a:pPr>
            <a:r>
              <a:rPr lang="en-US" altLang="ko-KR" sz="1600" b="0" dirty="0"/>
              <a:t> </a:t>
            </a:r>
            <a:r>
              <a:rPr lang="en-US" altLang="ko-KR" sz="1600" b="0" dirty="0" smtClean="0"/>
              <a:t>Companies under the group can be easily checked upon on a daily basis.</a:t>
            </a:r>
            <a:endParaRPr lang="ko-KR" altLang="en-US" sz="1600" dirty="0">
              <a:ea typeface="HY헤드라인M" pitchFamily="18" charset="-127"/>
            </a:endParaRPr>
          </a:p>
        </p:txBody>
      </p:sp>
      <p:sp>
        <p:nvSpPr>
          <p:cNvPr id="108547" name="AutoShape 3"/>
          <p:cNvSpPr>
            <a:spLocks noChangeArrowheads="1"/>
          </p:cNvSpPr>
          <p:nvPr/>
        </p:nvSpPr>
        <p:spPr bwMode="auto">
          <a:xfrm>
            <a:off x="522288" y="1916832"/>
            <a:ext cx="8874125" cy="4222750"/>
          </a:xfrm>
          <a:prstGeom prst="flowChartAlternateProcess">
            <a:avLst/>
          </a:prstGeom>
          <a:solidFill>
            <a:srgbClr val="FFFFCC"/>
          </a:solidFill>
          <a:ln w="1905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180975" indent="-180975" defTabSz="228600" eaLnBrk="0" hangingPunct="0">
              <a:defRPr kumimoji="1">
                <a:solidFill>
                  <a:schemeClr val="tx1"/>
                </a:solidFill>
                <a:latin typeface="굴림" pitchFamily="50" charset="-127"/>
                <a:ea typeface="굴림" pitchFamily="50" charset="-127"/>
              </a:defRPr>
            </a:lvl1pPr>
            <a:lvl2pPr defTabSz="228600" eaLnBrk="0" hangingPunct="0">
              <a:defRPr kumimoji="1">
                <a:solidFill>
                  <a:schemeClr val="tx1"/>
                </a:solidFill>
                <a:latin typeface="굴림" pitchFamily="50" charset="-127"/>
                <a:ea typeface="굴림" pitchFamily="50" charset="-127"/>
              </a:defRPr>
            </a:lvl2pPr>
            <a:lvl3pPr defTabSz="228600" eaLnBrk="0" hangingPunct="0">
              <a:defRPr kumimoji="1">
                <a:solidFill>
                  <a:schemeClr val="tx1"/>
                </a:solidFill>
                <a:latin typeface="굴림" pitchFamily="50" charset="-127"/>
                <a:ea typeface="굴림" pitchFamily="50" charset="-127"/>
              </a:defRPr>
            </a:lvl3pPr>
            <a:lvl4pPr defTabSz="228600" eaLnBrk="0" hangingPunct="0">
              <a:defRPr kumimoji="1">
                <a:solidFill>
                  <a:schemeClr val="tx1"/>
                </a:solidFill>
                <a:latin typeface="굴림" pitchFamily="50" charset="-127"/>
                <a:ea typeface="굴림" pitchFamily="50" charset="-127"/>
              </a:defRPr>
            </a:lvl4pPr>
            <a:lvl5pPr defTabSz="228600" eaLnBrk="0" hangingPunct="0">
              <a:defRPr kumimoji="1">
                <a:solidFill>
                  <a:schemeClr val="tx1"/>
                </a:solidFill>
                <a:latin typeface="굴림" pitchFamily="50" charset="-127"/>
                <a:ea typeface="굴림" pitchFamily="50" charset="-127"/>
              </a:defRPr>
            </a:lvl5pPr>
            <a:lvl6pPr defTabSz="228600" eaLnBrk="0" fontAlgn="base" hangingPunct="0">
              <a:spcBef>
                <a:spcPct val="0"/>
              </a:spcBef>
              <a:spcAft>
                <a:spcPct val="0"/>
              </a:spcAft>
              <a:defRPr kumimoji="1">
                <a:solidFill>
                  <a:schemeClr val="tx1"/>
                </a:solidFill>
                <a:latin typeface="굴림" pitchFamily="50" charset="-127"/>
                <a:ea typeface="굴림" pitchFamily="50" charset="-127"/>
              </a:defRPr>
            </a:lvl6pPr>
            <a:lvl7pPr defTabSz="228600" eaLnBrk="0" fontAlgn="base" hangingPunct="0">
              <a:spcBef>
                <a:spcPct val="0"/>
              </a:spcBef>
              <a:spcAft>
                <a:spcPct val="0"/>
              </a:spcAft>
              <a:defRPr kumimoji="1">
                <a:solidFill>
                  <a:schemeClr val="tx1"/>
                </a:solidFill>
                <a:latin typeface="굴림" pitchFamily="50" charset="-127"/>
                <a:ea typeface="굴림" pitchFamily="50" charset="-127"/>
              </a:defRPr>
            </a:lvl7pPr>
            <a:lvl8pPr defTabSz="228600" eaLnBrk="0" fontAlgn="base" hangingPunct="0">
              <a:spcBef>
                <a:spcPct val="0"/>
              </a:spcBef>
              <a:spcAft>
                <a:spcPct val="0"/>
              </a:spcAft>
              <a:defRPr kumimoji="1">
                <a:solidFill>
                  <a:schemeClr val="tx1"/>
                </a:solidFill>
                <a:latin typeface="굴림" pitchFamily="50" charset="-127"/>
                <a:ea typeface="굴림" pitchFamily="50" charset="-127"/>
              </a:defRPr>
            </a:lvl8pPr>
            <a:lvl9pPr defTabSz="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80000"/>
              </a:lnSpc>
              <a:spcBef>
                <a:spcPct val="20000"/>
              </a:spcBef>
              <a:buFont typeface="Wingdings" pitchFamily="2" charset="2"/>
              <a:buNone/>
            </a:pPr>
            <a:endParaRPr lang="ko-KR" altLang="en-US" sz="1000">
              <a:latin typeface="Verdana" pitchFamily="34" charset="0"/>
              <a:ea typeface="HY헤드라인M" pitchFamily="18" charset="-127"/>
            </a:endParaRPr>
          </a:p>
          <a:p>
            <a:pPr eaLnBrk="1" hangingPunct="1">
              <a:lnSpc>
                <a:spcPct val="80000"/>
              </a:lnSpc>
              <a:spcBef>
                <a:spcPct val="20000"/>
              </a:spcBef>
              <a:buFont typeface="Wingdings" pitchFamily="2" charset="2"/>
              <a:buNone/>
            </a:pPr>
            <a:endParaRPr lang="ko-KR" altLang="en-US" sz="700">
              <a:latin typeface="Verdana" pitchFamily="34" charset="0"/>
              <a:ea typeface="HY헤드라인M" pitchFamily="18" charset="-127"/>
            </a:endParaRPr>
          </a:p>
          <a:p>
            <a:pPr eaLnBrk="1" hangingPunct="1">
              <a:lnSpc>
                <a:spcPct val="80000"/>
              </a:lnSpc>
              <a:spcBef>
                <a:spcPct val="20000"/>
              </a:spcBef>
              <a:buFont typeface="Wingdings" pitchFamily="2" charset="2"/>
              <a:buNone/>
            </a:pPr>
            <a:r>
              <a:rPr lang="ko-KR" altLang="en-US" sz="1000">
                <a:latin typeface="Verdana" pitchFamily="34" charset="0"/>
                <a:ea typeface="HY헤드라인M" pitchFamily="18" charset="-127"/>
              </a:rPr>
              <a:t> </a:t>
            </a:r>
          </a:p>
        </p:txBody>
      </p:sp>
      <p:sp>
        <p:nvSpPr>
          <p:cNvPr id="108548" name="AutoShape 4"/>
          <p:cNvSpPr>
            <a:spLocks noChangeArrowheads="1"/>
          </p:cNvSpPr>
          <p:nvPr/>
        </p:nvSpPr>
        <p:spPr bwMode="auto">
          <a:xfrm>
            <a:off x="3863975" y="2088282"/>
            <a:ext cx="2012950" cy="890587"/>
          </a:xfrm>
          <a:prstGeom prst="roundRect">
            <a:avLst>
              <a:gd name="adj" fmla="val 9412"/>
            </a:avLst>
          </a:prstGeom>
          <a:solidFill>
            <a:srgbClr val="FFCCCC"/>
          </a:solidFill>
          <a:ln w="3175" algn="ctr">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0" lang="ko-KR" altLang="en-US" sz="1600" b="0">
              <a:solidFill>
                <a:schemeClr val="hlink"/>
              </a:solidFill>
              <a:latin typeface="Verdana" pitchFamily="34" charset="0"/>
              <a:ea typeface="HY헤드라인M" pitchFamily="18" charset="-127"/>
            </a:endParaRPr>
          </a:p>
        </p:txBody>
      </p:sp>
      <p:sp>
        <p:nvSpPr>
          <p:cNvPr id="108549" name="AutoShape 5"/>
          <p:cNvSpPr>
            <a:spLocks noChangeArrowheads="1"/>
          </p:cNvSpPr>
          <p:nvPr/>
        </p:nvSpPr>
        <p:spPr bwMode="auto">
          <a:xfrm>
            <a:off x="7092950" y="5145807"/>
            <a:ext cx="1568450" cy="806450"/>
          </a:xfrm>
          <a:prstGeom prst="roundRect">
            <a:avLst>
              <a:gd name="adj" fmla="val 9412"/>
            </a:avLst>
          </a:prstGeom>
          <a:solidFill>
            <a:srgbClr val="CCCCFF"/>
          </a:solidFill>
          <a:ln w="3175" algn="ctr">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lnSpc>
                <a:spcPct val="170000"/>
              </a:lnSpc>
            </a:pPr>
            <a:endParaRPr kumimoji="0" lang="ko-KR" altLang="en-US" sz="1600" b="0">
              <a:solidFill>
                <a:schemeClr val="hlink"/>
              </a:solidFill>
              <a:latin typeface="Verdana" pitchFamily="34" charset="0"/>
              <a:ea typeface="HY헤드라인M" pitchFamily="18" charset="-127"/>
            </a:endParaRPr>
          </a:p>
          <a:p>
            <a:pPr algn="ctr">
              <a:lnSpc>
                <a:spcPct val="170000"/>
              </a:lnSpc>
            </a:pPr>
            <a:r>
              <a:rPr kumimoji="0" lang="en-US" altLang="ko-KR" sz="1600" b="0">
                <a:solidFill>
                  <a:schemeClr val="hlink"/>
                </a:solidFill>
                <a:latin typeface="Verdana" pitchFamily="34" charset="0"/>
                <a:ea typeface="HY헤드라인M" pitchFamily="18" charset="-127"/>
              </a:rPr>
              <a:t>CRETOP-EW</a:t>
            </a:r>
          </a:p>
        </p:txBody>
      </p:sp>
      <p:sp>
        <p:nvSpPr>
          <p:cNvPr id="108550" name="Text Box 6"/>
          <p:cNvSpPr txBox="1">
            <a:spLocks noChangeArrowheads="1"/>
          </p:cNvSpPr>
          <p:nvPr/>
        </p:nvSpPr>
        <p:spPr bwMode="auto">
          <a:xfrm>
            <a:off x="4970463" y="2391494"/>
            <a:ext cx="706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0" lang="en-US" altLang="ko-KR" sz="1600">
                <a:solidFill>
                  <a:schemeClr val="hlink"/>
                </a:solidFill>
                <a:latin typeface="Verdana" pitchFamily="34" charset="0"/>
                <a:ea typeface="HY헤드라인M" pitchFamily="18" charset="-127"/>
              </a:rPr>
              <a:t>User</a:t>
            </a:r>
          </a:p>
        </p:txBody>
      </p:sp>
      <p:grpSp>
        <p:nvGrpSpPr>
          <p:cNvPr id="108551" name="Group 7"/>
          <p:cNvGrpSpPr>
            <a:grpSpLocks/>
          </p:cNvGrpSpPr>
          <p:nvPr/>
        </p:nvGrpSpPr>
        <p:grpSpPr bwMode="auto">
          <a:xfrm>
            <a:off x="4168775" y="3880569"/>
            <a:ext cx="1500188" cy="644525"/>
            <a:chOff x="2700" y="2522"/>
            <a:chExt cx="947" cy="423"/>
          </a:xfrm>
        </p:grpSpPr>
        <p:sp>
          <p:nvSpPr>
            <p:cNvPr id="108552" name="AutoShape 8"/>
            <p:cNvSpPr>
              <a:spLocks noChangeArrowheads="1"/>
            </p:cNvSpPr>
            <p:nvPr/>
          </p:nvSpPr>
          <p:spPr bwMode="auto">
            <a:xfrm>
              <a:off x="2700" y="2522"/>
              <a:ext cx="947" cy="423"/>
            </a:xfrm>
            <a:prstGeom prst="roundRect">
              <a:avLst>
                <a:gd name="adj" fmla="val 9412"/>
              </a:avLst>
            </a:prstGeom>
            <a:solidFill>
              <a:schemeClr val="bg1"/>
            </a:solidFill>
            <a:ln w="38100" algn="ctr">
              <a:solidFill>
                <a:srgbClr val="3366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0" lang="ko-KR" altLang="en-US" sz="1600" b="0">
                <a:solidFill>
                  <a:schemeClr val="hlink"/>
                </a:solidFill>
                <a:latin typeface="Verdana" pitchFamily="34" charset="0"/>
                <a:ea typeface="HY헤드라인M" pitchFamily="18" charset="-127"/>
              </a:endParaRPr>
            </a:p>
          </p:txBody>
        </p:sp>
        <p:pic>
          <p:nvPicPr>
            <p:cNvPr id="108553" name="Picture 9" descr="ci_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1" y="2543"/>
              <a:ext cx="715" cy="371"/>
            </a:xfrm>
            <a:prstGeom prst="rect">
              <a:avLst/>
            </a:prstGeom>
            <a:noFill/>
            <a:extLst>
              <a:ext uri="{909E8E84-426E-40DD-AFC4-6F175D3DCCD1}">
                <a14:hiddenFill xmlns:a14="http://schemas.microsoft.com/office/drawing/2010/main">
                  <a:solidFill>
                    <a:srgbClr val="FFFFFF"/>
                  </a:solidFill>
                </a14:hiddenFill>
              </a:ext>
            </a:extLst>
          </p:spPr>
        </p:pic>
      </p:grpSp>
      <p:sp>
        <p:nvSpPr>
          <p:cNvPr id="108554" name="Line 10"/>
          <p:cNvSpPr>
            <a:spLocks noChangeShapeType="1"/>
          </p:cNvSpPr>
          <p:nvPr/>
        </p:nvSpPr>
        <p:spPr bwMode="auto">
          <a:xfrm>
            <a:off x="4892675" y="2978869"/>
            <a:ext cx="0" cy="892175"/>
          </a:xfrm>
          <a:prstGeom prst="line">
            <a:avLst/>
          </a:prstGeom>
          <a:noFill/>
          <a:ln w="25400">
            <a:solidFill>
              <a:srgbClr val="96969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ko-KR" altLang="en-US"/>
          </a:p>
        </p:txBody>
      </p:sp>
      <p:sp>
        <p:nvSpPr>
          <p:cNvPr id="108555" name="Text Box 11"/>
          <p:cNvSpPr txBox="1">
            <a:spLocks noChangeArrowheads="1"/>
          </p:cNvSpPr>
          <p:nvPr/>
        </p:nvSpPr>
        <p:spPr bwMode="auto">
          <a:xfrm>
            <a:off x="4360863" y="3304307"/>
            <a:ext cx="1047750" cy="230187"/>
          </a:xfrm>
          <a:prstGeom prst="rect">
            <a:avLst/>
          </a:prstGeom>
          <a:solidFill>
            <a:srgbClr val="FFFFCC"/>
          </a:solidFill>
          <a:ln>
            <a:noFill/>
          </a:ln>
          <a:effectLst/>
          <a:extLs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17961" dir="13500000" algn="ctr" rotWithShape="0">
                    <a:srgbClr val="FFFFCC">
                      <a:gamma/>
                      <a:shade val="60000"/>
                      <a:invGamma/>
                    </a:srgbClr>
                  </a:outerShdw>
                </a:effectLst>
              </a14:hiddenEffects>
            </a:ext>
          </a:extLst>
        </p:spPr>
        <p:txBody>
          <a:bodyPr wrap="none" tIns="10800" bIns="36000">
            <a:spAutoFit/>
          </a:bodyP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spcBef>
                <a:spcPct val="70000"/>
              </a:spcBef>
              <a:buClr>
                <a:schemeClr val="tx1"/>
              </a:buClr>
              <a:buFont typeface="Wingdings" pitchFamily="2" charset="2"/>
              <a:buNone/>
            </a:pPr>
            <a:r>
              <a:rPr lang="ko-KR" altLang="en-US" sz="1200">
                <a:solidFill>
                  <a:srgbClr val="000000"/>
                </a:solidFill>
                <a:latin typeface="Verdana" pitchFamily="34" charset="0"/>
                <a:ea typeface="HY헤드라인M" pitchFamily="18" charset="-127"/>
                <a:cs typeface="Times New Roman" pitchFamily="18" charset="0"/>
              </a:rPr>
              <a:t>① </a:t>
            </a:r>
            <a:r>
              <a:rPr lang="en-US" altLang="ko-KR" sz="1200">
                <a:solidFill>
                  <a:srgbClr val="000000"/>
                </a:solidFill>
                <a:latin typeface="Verdana" pitchFamily="34" charset="0"/>
                <a:ea typeface="HY헤드라인M" pitchFamily="18" charset="-127"/>
                <a:cs typeface="Times New Roman" pitchFamily="18" charset="0"/>
              </a:rPr>
              <a:t>Sign UP</a:t>
            </a:r>
          </a:p>
        </p:txBody>
      </p:sp>
      <p:grpSp>
        <p:nvGrpSpPr>
          <p:cNvPr id="108556" name="Group 12"/>
          <p:cNvGrpSpPr>
            <a:grpSpLocks/>
          </p:cNvGrpSpPr>
          <p:nvPr/>
        </p:nvGrpSpPr>
        <p:grpSpPr bwMode="auto">
          <a:xfrm>
            <a:off x="4092575" y="2302594"/>
            <a:ext cx="762000" cy="593725"/>
            <a:chOff x="2666" y="1076"/>
            <a:chExt cx="371" cy="358"/>
          </a:xfrm>
        </p:grpSpPr>
        <p:sp>
          <p:nvSpPr>
            <p:cNvPr id="108557" name="Oval 13"/>
            <p:cNvSpPr>
              <a:spLocks noChangeArrowheads="1"/>
            </p:cNvSpPr>
            <p:nvPr/>
          </p:nvSpPr>
          <p:spPr bwMode="auto">
            <a:xfrm>
              <a:off x="2701" y="1373"/>
              <a:ext cx="302" cy="61"/>
            </a:xfrm>
            <a:prstGeom prst="ellipse">
              <a:avLst/>
            </a:prstGeom>
            <a:gradFill rotWithShape="1">
              <a:gsLst>
                <a:gs pos="0">
                  <a:srgbClr val="CCCCFF">
                    <a:gamma/>
                    <a:tint val="0"/>
                    <a:invGamma/>
                  </a:srgbClr>
                </a:gs>
                <a:gs pos="100000">
                  <a:srgbClr val="CCCCFF"/>
                </a:gs>
              </a:gsLst>
              <a:path path="shape">
                <a:fillToRect l="50000" t="50000" r="50000" b="50000"/>
              </a:path>
            </a:gradFill>
            <a:ln>
              <a:noFill/>
            </a:ln>
            <a:effectLst/>
            <a:extLst>
              <a:ext uri="{91240B29-F687-4F45-9708-019B960494DF}">
                <a14:hiddenLine xmlns:a14="http://schemas.microsoft.com/office/drawing/2010/main" w="9525">
                  <a:solidFill>
                    <a:schemeClr val="bg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8558" name="Oval 14"/>
            <p:cNvSpPr>
              <a:spLocks noChangeArrowheads="1"/>
            </p:cNvSpPr>
            <p:nvPr/>
          </p:nvSpPr>
          <p:spPr bwMode="auto">
            <a:xfrm>
              <a:off x="2666" y="1076"/>
              <a:ext cx="371" cy="325"/>
            </a:xfrm>
            <a:prstGeom prst="ellipse">
              <a:avLst/>
            </a:prstGeom>
            <a:solidFill>
              <a:schemeClr val="bg1"/>
            </a:solidFill>
            <a:ln w="9525" cap="rnd">
              <a:solidFill>
                <a:schemeClr val="bg2"/>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8559" name="AutoShape 15"/>
            <p:cNvSpPr>
              <a:spLocks noChangeAspect="1" noChangeArrowheads="1" noTextEdit="1"/>
            </p:cNvSpPr>
            <p:nvPr/>
          </p:nvSpPr>
          <p:spPr bwMode="auto">
            <a:xfrm>
              <a:off x="2699" y="1113"/>
              <a:ext cx="305"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a:p>
          </p:txBody>
        </p:sp>
        <p:grpSp>
          <p:nvGrpSpPr>
            <p:cNvPr id="108560" name="Group 16"/>
            <p:cNvGrpSpPr>
              <a:grpSpLocks/>
            </p:cNvGrpSpPr>
            <p:nvPr/>
          </p:nvGrpSpPr>
          <p:grpSpPr bwMode="auto">
            <a:xfrm>
              <a:off x="2726" y="1135"/>
              <a:ext cx="250" cy="225"/>
              <a:chOff x="5388" y="3643"/>
              <a:chExt cx="115" cy="182"/>
            </a:xfrm>
          </p:grpSpPr>
          <p:sp>
            <p:nvSpPr>
              <p:cNvPr id="108561" name="Freeform 17"/>
              <p:cNvSpPr>
                <a:spLocks/>
              </p:cNvSpPr>
              <p:nvPr/>
            </p:nvSpPr>
            <p:spPr bwMode="auto">
              <a:xfrm>
                <a:off x="5388" y="3654"/>
                <a:ext cx="115" cy="19"/>
              </a:xfrm>
              <a:custGeom>
                <a:avLst/>
                <a:gdLst>
                  <a:gd name="T0" fmla="*/ 0 w 807"/>
                  <a:gd name="T1" fmla="*/ 106 h 179"/>
                  <a:gd name="T2" fmla="*/ 460 w 807"/>
                  <a:gd name="T3" fmla="*/ 179 h 179"/>
                  <a:gd name="T4" fmla="*/ 807 w 807"/>
                  <a:gd name="T5" fmla="*/ 53 h 179"/>
                  <a:gd name="T6" fmla="*/ 383 w 807"/>
                  <a:gd name="T7" fmla="*/ 0 h 179"/>
                  <a:gd name="T8" fmla="*/ 0 w 807"/>
                  <a:gd name="T9" fmla="*/ 106 h 179"/>
                </a:gdLst>
                <a:ahLst/>
                <a:cxnLst>
                  <a:cxn ang="0">
                    <a:pos x="T0" y="T1"/>
                  </a:cxn>
                  <a:cxn ang="0">
                    <a:pos x="T2" y="T3"/>
                  </a:cxn>
                  <a:cxn ang="0">
                    <a:pos x="T4" y="T5"/>
                  </a:cxn>
                  <a:cxn ang="0">
                    <a:pos x="T6" y="T7"/>
                  </a:cxn>
                  <a:cxn ang="0">
                    <a:pos x="T8" y="T9"/>
                  </a:cxn>
                </a:cxnLst>
                <a:rect l="0" t="0" r="r" b="b"/>
                <a:pathLst>
                  <a:path w="807" h="179">
                    <a:moveTo>
                      <a:pt x="0" y="106"/>
                    </a:moveTo>
                    <a:lnTo>
                      <a:pt x="460" y="179"/>
                    </a:lnTo>
                    <a:lnTo>
                      <a:pt x="807" y="53"/>
                    </a:lnTo>
                    <a:lnTo>
                      <a:pt x="383" y="0"/>
                    </a:lnTo>
                    <a:lnTo>
                      <a:pt x="0" y="106"/>
                    </a:lnTo>
                    <a:close/>
                  </a:path>
                </a:pathLst>
              </a:custGeom>
              <a:solidFill>
                <a:srgbClr val="DF3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sp>
            <p:nvSpPr>
              <p:cNvPr id="108562" name="Freeform 18"/>
              <p:cNvSpPr>
                <a:spLocks/>
              </p:cNvSpPr>
              <p:nvPr/>
            </p:nvSpPr>
            <p:spPr bwMode="auto">
              <a:xfrm>
                <a:off x="5388" y="3665"/>
                <a:ext cx="66" cy="159"/>
              </a:xfrm>
              <a:custGeom>
                <a:avLst/>
                <a:gdLst>
                  <a:gd name="T0" fmla="*/ 0 w 460"/>
                  <a:gd name="T1" fmla="*/ 0 h 1434"/>
                  <a:gd name="T2" fmla="*/ 460 w 460"/>
                  <a:gd name="T3" fmla="*/ 74 h 1434"/>
                  <a:gd name="T4" fmla="*/ 460 w 460"/>
                  <a:gd name="T5" fmla="*/ 1434 h 1434"/>
                  <a:gd name="T6" fmla="*/ 362 w 460"/>
                  <a:gd name="T7" fmla="*/ 1402 h 1434"/>
                  <a:gd name="T8" fmla="*/ 363 w 460"/>
                  <a:gd name="T9" fmla="*/ 1231 h 1434"/>
                  <a:gd name="T10" fmla="*/ 234 w 460"/>
                  <a:gd name="T11" fmla="*/ 1181 h 1434"/>
                  <a:gd name="T12" fmla="*/ 234 w 460"/>
                  <a:gd name="T13" fmla="*/ 1335 h 1434"/>
                  <a:gd name="T14" fmla="*/ 161 w 460"/>
                  <a:gd name="T15" fmla="*/ 1302 h 1434"/>
                  <a:gd name="T16" fmla="*/ 161 w 460"/>
                  <a:gd name="T17" fmla="*/ 1150 h 1434"/>
                  <a:gd name="T18" fmla="*/ 58 w 460"/>
                  <a:gd name="T19" fmla="*/ 1105 h 1434"/>
                  <a:gd name="T20" fmla="*/ 58 w 460"/>
                  <a:gd name="T21" fmla="*/ 1260 h 1434"/>
                  <a:gd name="T22" fmla="*/ 0 w 460"/>
                  <a:gd name="T23" fmla="*/ 1235 h 1434"/>
                  <a:gd name="T24" fmla="*/ 0 w 460"/>
                  <a:gd name="T25" fmla="*/ 0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0" h="1434">
                    <a:moveTo>
                      <a:pt x="0" y="0"/>
                    </a:moveTo>
                    <a:lnTo>
                      <a:pt x="460" y="74"/>
                    </a:lnTo>
                    <a:lnTo>
                      <a:pt x="460" y="1434"/>
                    </a:lnTo>
                    <a:lnTo>
                      <a:pt x="362" y="1402"/>
                    </a:lnTo>
                    <a:lnTo>
                      <a:pt x="363" y="1231"/>
                    </a:lnTo>
                    <a:lnTo>
                      <a:pt x="234" y="1181"/>
                    </a:lnTo>
                    <a:lnTo>
                      <a:pt x="234" y="1335"/>
                    </a:lnTo>
                    <a:lnTo>
                      <a:pt x="161" y="1302"/>
                    </a:lnTo>
                    <a:lnTo>
                      <a:pt x="161" y="1150"/>
                    </a:lnTo>
                    <a:lnTo>
                      <a:pt x="58" y="1105"/>
                    </a:lnTo>
                    <a:lnTo>
                      <a:pt x="58" y="1260"/>
                    </a:lnTo>
                    <a:lnTo>
                      <a:pt x="0" y="1235"/>
                    </a:lnTo>
                    <a:lnTo>
                      <a:pt x="0" y="0"/>
                    </a:lnTo>
                    <a:close/>
                  </a:path>
                </a:pathLst>
              </a:custGeom>
              <a:solidFill>
                <a:srgbClr val="FF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grpSp>
            <p:nvGrpSpPr>
              <p:cNvPr id="108563" name="Group 19"/>
              <p:cNvGrpSpPr>
                <a:grpSpLocks/>
              </p:cNvGrpSpPr>
              <p:nvPr/>
            </p:nvGrpSpPr>
            <p:grpSpPr bwMode="auto">
              <a:xfrm>
                <a:off x="5390" y="3643"/>
                <a:ext cx="113" cy="182"/>
                <a:chOff x="5390" y="3643"/>
                <a:chExt cx="113" cy="182"/>
              </a:xfrm>
            </p:grpSpPr>
            <p:sp>
              <p:nvSpPr>
                <p:cNvPr id="108564" name="Freeform 20"/>
                <p:cNvSpPr>
                  <a:spLocks/>
                </p:cNvSpPr>
                <p:nvPr/>
              </p:nvSpPr>
              <p:spPr bwMode="auto">
                <a:xfrm>
                  <a:off x="5454" y="3659"/>
                  <a:ext cx="49" cy="166"/>
                </a:xfrm>
                <a:custGeom>
                  <a:avLst/>
                  <a:gdLst>
                    <a:gd name="T0" fmla="*/ 0 w 348"/>
                    <a:gd name="T1" fmla="*/ 125 h 1487"/>
                    <a:gd name="T2" fmla="*/ 343 w 348"/>
                    <a:gd name="T3" fmla="*/ 0 h 1487"/>
                    <a:gd name="T4" fmla="*/ 348 w 348"/>
                    <a:gd name="T5" fmla="*/ 1149 h 1487"/>
                    <a:gd name="T6" fmla="*/ 0 w 348"/>
                    <a:gd name="T7" fmla="*/ 1487 h 1487"/>
                    <a:gd name="T8" fmla="*/ 0 w 348"/>
                    <a:gd name="T9" fmla="*/ 125 h 1487"/>
                  </a:gdLst>
                  <a:ahLst/>
                  <a:cxnLst>
                    <a:cxn ang="0">
                      <a:pos x="T0" y="T1"/>
                    </a:cxn>
                    <a:cxn ang="0">
                      <a:pos x="T2" y="T3"/>
                    </a:cxn>
                    <a:cxn ang="0">
                      <a:pos x="T4" y="T5"/>
                    </a:cxn>
                    <a:cxn ang="0">
                      <a:pos x="T6" y="T7"/>
                    </a:cxn>
                    <a:cxn ang="0">
                      <a:pos x="T8" y="T9"/>
                    </a:cxn>
                  </a:cxnLst>
                  <a:rect l="0" t="0" r="r" b="b"/>
                  <a:pathLst>
                    <a:path w="348" h="1487">
                      <a:moveTo>
                        <a:pt x="0" y="125"/>
                      </a:moveTo>
                      <a:lnTo>
                        <a:pt x="343" y="0"/>
                      </a:lnTo>
                      <a:lnTo>
                        <a:pt x="348" y="1149"/>
                      </a:lnTo>
                      <a:lnTo>
                        <a:pt x="0" y="1487"/>
                      </a:lnTo>
                      <a:lnTo>
                        <a:pt x="0" y="125"/>
                      </a:lnTo>
                      <a:close/>
                    </a:path>
                  </a:pathLst>
                </a:custGeom>
                <a:solidFill>
                  <a:srgbClr val="D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grpSp>
              <p:nvGrpSpPr>
                <p:cNvPr id="108565" name="Group 21"/>
                <p:cNvGrpSpPr>
                  <a:grpSpLocks/>
                </p:cNvGrpSpPr>
                <p:nvPr/>
              </p:nvGrpSpPr>
              <p:grpSpPr bwMode="auto">
                <a:xfrm>
                  <a:off x="5421" y="3796"/>
                  <a:ext cx="19" cy="17"/>
                  <a:chOff x="5421" y="3796"/>
                  <a:chExt cx="19" cy="17"/>
                </a:xfrm>
              </p:grpSpPr>
              <p:sp>
                <p:nvSpPr>
                  <p:cNvPr id="108566" name="Freeform 22"/>
                  <p:cNvSpPr>
                    <a:spLocks/>
                  </p:cNvSpPr>
                  <p:nvPr/>
                </p:nvSpPr>
                <p:spPr bwMode="auto">
                  <a:xfrm>
                    <a:off x="5432" y="3799"/>
                    <a:ext cx="8" cy="13"/>
                  </a:xfrm>
                  <a:custGeom>
                    <a:avLst/>
                    <a:gdLst>
                      <a:gd name="T0" fmla="*/ 0 w 60"/>
                      <a:gd name="T1" fmla="*/ 0 h 112"/>
                      <a:gd name="T2" fmla="*/ 0 w 60"/>
                      <a:gd name="T3" fmla="*/ 85 h 112"/>
                      <a:gd name="T4" fmla="*/ 60 w 60"/>
                      <a:gd name="T5" fmla="*/ 112 h 112"/>
                      <a:gd name="T6" fmla="*/ 60 w 60"/>
                      <a:gd name="T7" fmla="*/ 25 h 112"/>
                      <a:gd name="T8" fmla="*/ 0 w 60"/>
                      <a:gd name="T9" fmla="*/ 0 h 112"/>
                    </a:gdLst>
                    <a:ahLst/>
                    <a:cxnLst>
                      <a:cxn ang="0">
                        <a:pos x="T0" y="T1"/>
                      </a:cxn>
                      <a:cxn ang="0">
                        <a:pos x="T2" y="T3"/>
                      </a:cxn>
                      <a:cxn ang="0">
                        <a:pos x="T4" y="T5"/>
                      </a:cxn>
                      <a:cxn ang="0">
                        <a:pos x="T6" y="T7"/>
                      </a:cxn>
                      <a:cxn ang="0">
                        <a:pos x="T8" y="T9"/>
                      </a:cxn>
                    </a:cxnLst>
                    <a:rect l="0" t="0" r="r" b="b"/>
                    <a:pathLst>
                      <a:path w="60" h="112">
                        <a:moveTo>
                          <a:pt x="0" y="0"/>
                        </a:moveTo>
                        <a:lnTo>
                          <a:pt x="0" y="85"/>
                        </a:lnTo>
                        <a:lnTo>
                          <a:pt x="60" y="112"/>
                        </a:lnTo>
                        <a:lnTo>
                          <a:pt x="60" y="25"/>
                        </a:lnTo>
                        <a:lnTo>
                          <a:pt x="0" y="0"/>
                        </a:lnTo>
                        <a:close/>
                      </a:path>
                    </a:pathLst>
                  </a:custGeom>
                  <a:solidFill>
                    <a:srgbClr val="FF00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sp>
                <p:nvSpPr>
                  <p:cNvPr id="108567" name="Freeform 23"/>
                  <p:cNvSpPr>
                    <a:spLocks/>
                  </p:cNvSpPr>
                  <p:nvPr/>
                </p:nvSpPr>
                <p:spPr bwMode="auto">
                  <a:xfrm>
                    <a:off x="5421" y="3796"/>
                    <a:ext cx="11" cy="17"/>
                  </a:xfrm>
                  <a:custGeom>
                    <a:avLst/>
                    <a:gdLst>
                      <a:gd name="T0" fmla="*/ 0 w 77"/>
                      <a:gd name="T1" fmla="*/ 0 h 159"/>
                      <a:gd name="T2" fmla="*/ 0 w 77"/>
                      <a:gd name="T3" fmla="*/ 159 h 159"/>
                      <a:gd name="T4" fmla="*/ 77 w 77"/>
                      <a:gd name="T5" fmla="*/ 113 h 159"/>
                      <a:gd name="T6" fmla="*/ 77 w 77"/>
                      <a:gd name="T7" fmla="*/ 32 h 159"/>
                      <a:gd name="T8" fmla="*/ 0 w 77"/>
                      <a:gd name="T9" fmla="*/ 0 h 159"/>
                    </a:gdLst>
                    <a:ahLst/>
                    <a:cxnLst>
                      <a:cxn ang="0">
                        <a:pos x="T0" y="T1"/>
                      </a:cxn>
                      <a:cxn ang="0">
                        <a:pos x="T2" y="T3"/>
                      </a:cxn>
                      <a:cxn ang="0">
                        <a:pos x="T4" y="T5"/>
                      </a:cxn>
                      <a:cxn ang="0">
                        <a:pos x="T6" y="T7"/>
                      </a:cxn>
                      <a:cxn ang="0">
                        <a:pos x="T8" y="T9"/>
                      </a:cxn>
                    </a:cxnLst>
                    <a:rect l="0" t="0" r="r" b="b"/>
                    <a:pathLst>
                      <a:path w="77" h="159">
                        <a:moveTo>
                          <a:pt x="0" y="0"/>
                        </a:moveTo>
                        <a:lnTo>
                          <a:pt x="0" y="159"/>
                        </a:lnTo>
                        <a:lnTo>
                          <a:pt x="77" y="113"/>
                        </a:lnTo>
                        <a:lnTo>
                          <a:pt x="77" y="32"/>
                        </a:lnTo>
                        <a:lnTo>
                          <a:pt x="0" y="0"/>
                        </a:lnTo>
                        <a:close/>
                      </a:path>
                    </a:pathLst>
                  </a:custGeom>
                  <a:solidFill>
                    <a:srgbClr val="D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grpSp>
            <p:grpSp>
              <p:nvGrpSpPr>
                <p:cNvPr id="108568" name="Group 24"/>
                <p:cNvGrpSpPr>
                  <a:grpSpLocks/>
                </p:cNvGrpSpPr>
                <p:nvPr/>
              </p:nvGrpSpPr>
              <p:grpSpPr bwMode="auto">
                <a:xfrm>
                  <a:off x="5396" y="3787"/>
                  <a:ext cx="19" cy="18"/>
                  <a:chOff x="5396" y="3787"/>
                  <a:chExt cx="19" cy="18"/>
                </a:xfrm>
              </p:grpSpPr>
              <p:sp>
                <p:nvSpPr>
                  <p:cNvPr id="108569" name="Freeform 25"/>
                  <p:cNvSpPr>
                    <a:spLocks/>
                  </p:cNvSpPr>
                  <p:nvPr/>
                </p:nvSpPr>
                <p:spPr bwMode="auto">
                  <a:xfrm>
                    <a:off x="5407" y="3791"/>
                    <a:ext cx="8" cy="12"/>
                  </a:xfrm>
                  <a:custGeom>
                    <a:avLst/>
                    <a:gdLst>
                      <a:gd name="T0" fmla="*/ 0 w 60"/>
                      <a:gd name="T1" fmla="*/ 0 h 111"/>
                      <a:gd name="T2" fmla="*/ 0 w 60"/>
                      <a:gd name="T3" fmla="*/ 85 h 111"/>
                      <a:gd name="T4" fmla="*/ 60 w 60"/>
                      <a:gd name="T5" fmla="*/ 111 h 111"/>
                      <a:gd name="T6" fmla="*/ 60 w 60"/>
                      <a:gd name="T7" fmla="*/ 24 h 111"/>
                      <a:gd name="T8" fmla="*/ 0 w 60"/>
                      <a:gd name="T9" fmla="*/ 0 h 111"/>
                    </a:gdLst>
                    <a:ahLst/>
                    <a:cxnLst>
                      <a:cxn ang="0">
                        <a:pos x="T0" y="T1"/>
                      </a:cxn>
                      <a:cxn ang="0">
                        <a:pos x="T2" y="T3"/>
                      </a:cxn>
                      <a:cxn ang="0">
                        <a:pos x="T4" y="T5"/>
                      </a:cxn>
                      <a:cxn ang="0">
                        <a:pos x="T6" y="T7"/>
                      </a:cxn>
                      <a:cxn ang="0">
                        <a:pos x="T8" y="T9"/>
                      </a:cxn>
                    </a:cxnLst>
                    <a:rect l="0" t="0" r="r" b="b"/>
                    <a:pathLst>
                      <a:path w="60" h="111">
                        <a:moveTo>
                          <a:pt x="0" y="0"/>
                        </a:moveTo>
                        <a:lnTo>
                          <a:pt x="0" y="85"/>
                        </a:lnTo>
                        <a:lnTo>
                          <a:pt x="60" y="111"/>
                        </a:lnTo>
                        <a:lnTo>
                          <a:pt x="60" y="24"/>
                        </a:lnTo>
                        <a:lnTo>
                          <a:pt x="0" y="0"/>
                        </a:lnTo>
                        <a:close/>
                      </a:path>
                    </a:pathLst>
                  </a:custGeom>
                  <a:solidFill>
                    <a:srgbClr val="FF00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sp>
                <p:nvSpPr>
                  <p:cNvPr id="108570" name="Freeform 26"/>
                  <p:cNvSpPr>
                    <a:spLocks/>
                  </p:cNvSpPr>
                  <p:nvPr/>
                </p:nvSpPr>
                <p:spPr bwMode="auto">
                  <a:xfrm>
                    <a:off x="5396" y="3787"/>
                    <a:ext cx="11" cy="18"/>
                  </a:xfrm>
                  <a:custGeom>
                    <a:avLst/>
                    <a:gdLst>
                      <a:gd name="T0" fmla="*/ 0 w 78"/>
                      <a:gd name="T1" fmla="*/ 0 h 162"/>
                      <a:gd name="T2" fmla="*/ 0 w 78"/>
                      <a:gd name="T3" fmla="*/ 162 h 162"/>
                      <a:gd name="T4" fmla="*/ 78 w 78"/>
                      <a:gd name="T5" fmla="*/ 116 h 162"/>
                      <a:gd name="T6" fmla="*/ 78 w 78"/>
                      <a:gd name="T7" fmla="*/ 36 h 162"/>
                      <a:gd name="T8" fmla="*/ 0 w 78"/>
                      <a:gd name="T9" fmla="*/ 0 h 162"/>
                    </a:gdLst>
                    <a:ahLst/>
                    <a:cxnLst>
                      <a:cxn ang="0">
                        <a:pos x="T0" y="T1"/>
                      </a:cxn>
                      <a:cxn ang="0">
                        <a:pos x="T2" y="T3"/>
                      </a:cxn>
                      <a:cxn ang="0">
                        <a:pos x="T4" y="T5"/>
                      </a:cxn>
                      <a:cxn ang="0">
                        <a:pos x="T6" y="T7"/>
                      </a:cxn>
                      <a:cxn ang="0">
                        <a:pos x="T8" y="T9"/>
                      </a:cxn>
                    </a:cxnLst>
                    <a:rect l="0" t="0" r="r" b="b"/>
                    <a:pathLst>
                      <a:path w="78" h="162">
                        <a:moveTo>
                          <a:pt x="0" y="0"/>
                        </a:moveTo>
                        <a:lnTo>
                          <a:pt x="0" y="162"/>
                        </a:lnTo>
                        <a:lnTo>
                          <a:pt x="78" y="116"/>
                        </a:lnTo>
                        <a:lnTo>
                          <a:pt x="78" y="36"/>
                        </a:lnTo>
                        <a:lnTo>
                          <a:pt x="0" y="0"/>
                        </a:lnTo>
                        <a:close/>
                      </a:path>
                    </a:pathLst>
                  </a:custGeom>
                  <a:solidFill>
                    <a:srgbClr val="D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grpSp>
            <p:grpSp>
              <p:nvGrpSpPr>
                <p:cNvPr id="108571" name="Group 27"/>
                <p:cNvGrpSpPr>
                  <a:grpSpLocks/>
                </p:cNvGrpSpPr>
                <p:nvPr/>
              </p:nvGrpSpPr>
              <p:grpSpPr bwMode="auto">
                <a:xfrm>
                  <a:off x="5390" y="3669"/>
                  <a:ext cx="59" cy="126"/>
                  <a:chOff x="5390" y="3669"/>
                  <a:chExt cx="59" cy="126"/>
                </a:xfrm>
              </p:grpSpPr>
              <p:sp>
                <p:nvSpPr>
                  <p:cNvPr id="108572" name="Freeform 28"/>
                  <p:cNvSpPr>
                    <a:spLocks/>
                  </p:cNvSpPr>
                  <p:nvPr/>
                </p:nvSpPr>
                <p:spPr bwMode="auto">
                  <a:xfrm>
                    <a:off x="5392" y="3669"/>
                    <a:ext cx="54" cy="126"/>
                  </a:xfrm>
                  <a:custGeom>
                    <a:avLst/>
                    <a:gdLst>
                      <a:gd name="T0" fmla="*/ 0 w 376"/>
                      <a:gd name="T1" fmla="*/ 0 h 1130"/>
                      <a:gd name="T2" fmla="*/ 376 w 376"/>
                      <a:gd name="T3" fmla="*/ 60 h 1130"/>
                      <a:gd name="T4" fmla="*/ 376 w 376"/>
                      <a:gd name="T5" fmla="*/ 1130 h 1130"/>
                      <a:gd name="T6" fmla="*/ 2 w 376"/>
                      <a:gd name="T7" fmla="*/ 978 h 1130"/>
                      <a:gd name="T8" fmla="*/ 0 w 376"/>
                      <a:gd name="T9" fmla="*/ 0 h 1130"/>
                    </a:gdLst>
                    <a:ahLst/>
                    <a:cxnLst>
                      <a:cxn ang="0">
                        <a:pos x="T0" y="T1"/>
                      </a:cxn>
                      <a:cxn ang="0">
                        <a:pos x="T2" y="T3"/>
                      </a:cxn>
                      <a:cxn ang="0">
                        <a:pos x="T4" y="T5"/>
                      </a:cxn>
                      <a:cxn ang="0">
                        <a:pos x="T6" y="T7"/>
                      </a:cxn>
                      <a:cxn ang="0">
                        <a:pos x="T8" y="T9"/>
                      </a:cxn>
                    </a:cxnLst>
                    <a:rect l="0" t="0" r="r" b="b"/>
                    <a:pathLst>
                      <a:path w="376" h="1130">
                        <a:moveTo>
                          <a:pt x="0" y="0"/>
                        </a:moveTo>
                        <a:lnTo>
                          <a:pt x="376" y="60"/>
                        </a:lnTo>
                        <a:lnTo>
                          <a:pt x="376" y="1130"/>
                        </a:lnTo>
                        <a:lnTo>
                          <a:pt x="2" y="97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grpSp>
                <p:nvGrpSpPr>
                  <p:cNvPr id="108573" name="Group 29"/>
                  <p:cNvGrpSpPr>
                    <a:grpSpLocks/>
                  </p:cNvGrpSpPr>
                  <p:nvPr/>
                </p:nvGrpSpPr>
                <p:grpSpPr bwMode="auto">
                  <a:xfrm>
                    <a:off x="5390" y="3669"/>
                    <a:ext cx="59" cy="123"/>
                    <a:chOff x="5390" y="3669"/>
                    <a:chExt cx="59" cy="123"/>
                  </a:xfrm>
                </p:grpSpPr>
                <p:sp>
                  <p:nvSpPr>
                    <p:cNvPr id="108574" name="Line 30"/>
                    <p:cNvSpPr>
                      <a:spLocks noChangeShapeType="1"/>
                    </p:cNvSpPr>
                    <p:nvPr/>
                  </p:nvSpPr>
                  <p:spPr bwMode="auto">
                    <a:xfrm>
                      <a:off x="5391" y="3763"/>
                      <a:ext cx="58" cy="15"/>
                    </a:xfrm>
                    <a:prstGeom prst="line">
                      <a:avLst/>
                    </a:prstGeom>
                    <a:noFill/>
                    <a:ln w="1588">
                      <a:solidFill>
                        <a:srgbClr val="FF5F7F"/>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8575" name="Line 31"/>
                    <p:cNvSpPr>
                      <a:spLocks noChangeShapeType="1"/>
                    </p:cNvSpPr>
                    <p:nvPr/>
                  </p:nvSpPr>
                  <p:spPr bwMode="auto">
                    <a:xfrm>
                      <a:off x="5390" y="3747"/>
                      <a:ext cx="59" cy="13"/>
                    </a:xfrm>
                    <a:prstGeom prst="line">
                      <a:avLst/>
                    </a:prstGeom>
                    <a:noFill/>
                    <a:ln w="1588">
                      <a:solidFill>
                        <a:srgbClr val="FF5F7F"/>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8576" name="Line 32"/>
                    <p:cNvSpPr>
                      <a:spLocks noChangeShapeType="1"/>
                    </p:cNvSpPr>
                    <p:nvPr/>
                  </p:nvSpPr>
                  <p:spPr bwMode="auto">
                    <a:xfrm>
                      <a:off x="5391" y="3731"/>
                      <a:ext cx="58" cy="12"/>
                    </a:xfrm>
                    <a:prstGeom prst="line">
                      <a:avLst/>
                    </a:prstGeom>
                    <a:noFill/>
                    <a:ln w="1588">
                      <a:solidFill>
                        <a:srgbClr val="FF5F7F"/>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8577" name="Line 33"/>
                    <p:cNvSpPr>
                      <a:spLocks noChangeShapeType="1"/>
                    </p:cNvSpPr>
                    <p:nvPr/>
                  </p:nvSpPr>
                  <p:spPr bwMode="auto">
                    <a:xfrm>
                      <a:off x="5391" y="3714"/>
                      <a:ext cx="57" cy="11"/>
                    </a:xfrm>
                    <a:prstGeom prst="line">
                      <a:avLst/>
                    </a:prstGeom>
                    <a:noFill/>
                    <a:ln w="1588">
                      <a:solidFill>
                        <a:srgbClr val="FF5F7F"/>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8578" name="Line 34"/>
                    <p:cNvSpPr>
                      <a:spLocks noChangeShapeType="1"/>
                    </p:cNvSpPr>
                    <p:nvPr/>
                  </p:nvSpPr>
                  <p:spPr bwMode="auto">
                    <a:xfrm>
                      <a:off x="5392" y="3698"/>
                      <a:ext cx="56" cy="9"/>
                    </a:xfrm>
                    <a:prstGeom prst="line">
                      <a:avLst/>
                    </a:prstGeom>
                    <a:noFill/>
                    <a:ln w="1588">
                      <a:solidFill>
                        <a:srgbClr val="FF5F7F"/>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8579" name="Line 35"/>
                    <p:cNvSpPr>
                      <a:spLocks noChangeShapeType="1"/>
                    </p:cNvSpPr>
                    <p:nvPr/>
                  </p:nvSpPr>
                  <p:spPr bwMode="auto">
                    <a:xfrm>
                      <a:off x="5390" y="3683"/>
                      <a:ext cx="58" cy="7"/>
                    </a:xfrm>
                    <a:prstGeom prst="line">
                      <a:avLst/>
                    </a:prstGeom>
                    <a:noFill/>
                    <a:ln w="1588">
                      <a:solidFill>
                        <a:srgbClr val="FF5F7F"/>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8580" name="Line 36"/>
                    <p:cNvSpPr>
                      <a:spLocks noChangeShapeType="1"/>
                    </p:cNvSpPr>
                    <p:nvPr/>
                  </p:nvSpPr>
                  <p:spPr bwMode="auto">
                    <a:xfrm>
                      <a:off x="5404" y="3669"/>
                      <a:ext cx="1" cy="115"/>
                    </a:xfrm>
                    <a:prstGeom prst="line">
                      <a:avLst/>
                    </a:prstGeom>
                    <a:noFill/>
                    <a:ln w="1588">
                      <a:solidFill>
                        <a:srgbClr val="FF5F7F"/>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8581" name="Line 37"/>
                    <p:cNvSpPr>
                      <a:spLocks noChangeShapeType="1"/>
                    </p:cNvSpPr>
                    <p:nvPr/>
                  </p:nvSpPr>
                  <p:spPr bwMode="auto">
                    <a:xfrm>
                      <a:off x="5417" y="3671"/>
                      <a:ext cx="1" cy="117"/>
                    </a:xfrm>
                    <a:prstGeom prst="line">
                      <a:avLst/>
                    </a:prstGeom>
                    <a:noFill/>
                    <a:ln w="1588">
                      <a:solidFill>
                        <a:srgbClr val="FF5F7F"/>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8582" name="Line 38"/>
                    <p:cNvSpPr>
                      <a:spLocks noChangeShapeType="1"/>
                    </p:cNvSpPr>
                    <p:nvPr/>
                  </p:nvSpPr>
                  <p:spPr bwMode="auto">
                    <a:xfrm>
                      <a:off x="5431" y="3673"/>
                      <a:ext cx="1" cy="119"/>
                    </a:xfrm>
                    <a:prstGeom prst="line">
                      <a:avLst/>
                    </a:prstGeom>
                    <a:noFill/>
                    <a:ln w="1588">
                      <a:solidFill>
                        <a:srgbClr val="FF5F7F"/>
                      </a:solidFill>
                      <a:round/>
                      <a:headEnd/>
                      <a:tailEnd/>
                    </a:ln>
                    <a:extLst>
                      <a:ext uri="{909E8E84-426E-40DD-AFC4-6F175D3DCCD1}">
                        <a14:hiddenFill xmlns:a14="http://schemas.microsoft.com/office/drawing/2010/main">
                          <a:noFill/>
                        </a14:hiddenFill>
                      </a:ext>
                    </a:extLst>
                  </p:spPr>
                  <p:txBody>
                    <a:bodyPr/>
                    <a:lstStyle/>
                    <a:p>
                      <a:endParaRPr lang="ko-KR" altLang="en-US"/>
                    </a:p>
                  </p:txBody>
                </p:sp>
              </p:grpSp>
            </p:grpSp>
            <p:grpSp>
              <p:nvGrpSpPr>
                <p:cNvPr id="108583" name="Group 39"/>
                <p:cNvGrpSpPr>
                  <a:grpSpLocks/>
                </p:cNvGrpSpPr>
                <p:nvPr/>
              </p:nvGrpSpPr>
              <p:grpSpPr bwMode="auto">
                <a:xfrm>
                  <a:off x="5412" y="3643"/>
                  <a:ext cx="69" cy="25"/>
                  <a:chOff x="5412" y="3643"/>
                  <a:chExt cx="69" cy="25"/>
                </a:xfrm>
              </p:grpSpPr>
              <p:grpSp>
                <p:nvGrpSpPr>
                  <p:cNvPr id="108584" name="Group 40"/>
                  <p:cNvGrpSpPr>
                    <a:grpSpLocks/>
                  </p:cNvGrpSpPr>
                  <p:nvPr/>
                </p:nvGrpSpPr>
                <p:grpSpPr bwMode="auto">
                  <a:xfrm>
                    <a:off x="5412" y="3643"/>
                    <a:ext cx="69" cy="25"/>
                    <a:chOff x="5412" y="3643"/>
                    <a:chExt cx="69" cy="25"/>
                  </a:xfrm>
                </p:grpSpPr>
                <p:sp>
                  <p:nvSpPr>
                    <p:cNvPr id="108585" name="Freeform 41"/>
                    <p:cNvSpPr>
                      <a:spLocks/>
                    </p:cNvSpPr>
                    <p:nvPr/>
                  </p:nvSpPr>
                  <p:spPr bwMode="auto">
                    <a:xfrm>
                      <a:off x="5412" y="3643"/>
                      <a:ext cx="69" cy="10"/>
                    </a:xfrm>
                    <a:custGeom>
                      <a:avLst/>
                      <a:gdLst>
                        <a:gd name="T0" fmla="*/ 0 w 482"/>
                        <a:gd name="T1" fmla="*/ 59 h 92"/>
                        <a:gd name="T2" fmla="*/ 280 w 482"/>
                        <a:gd name="T3" fmla="*/ 92 h 92"/>
                        <a:gd name="T4" fmla="*/ 482 w 482"/>
                        <a:gd name="T5" fmla="*/ 30 h 92"/>
                        <a:gd name="T6" fmla="*/ 209 w 482"/>
                        <a:gd name="T7" fmla="*/ 0 h 92"/>
                        <a:gd name="T8" fmla="*/ 0 w 482"/>
                        <a:gd name="T9" fmla="*/ 59 h 92"/>
                      </a:gdLst>
                      <a:ahLst/>
                      <a:cxnLst>
                        <a:cxn ang="0">
                          <a:pos x="T0" y="T1"/>
                        </a:cxn>
                        <a:cxn ang="0">
                          <a:pos x="T2" y="T3"/>
                        </a:cxn>
                        <a:cxn ang="0">
                          <a:pos x="T4" y="T5"/>
                        </a:cxn>
                        <a:cxn ang="0">
                          <a:pos x="T6" y="T7"/>
                        </a:cxn>
                        <a:cxn ang="0">
                          <a:pos x="T8" y="T9"/>
                        </a:cxn>
                      </a:cxnLst>
                      <a:rect l="0" t="0" r="r" b="b"/>
                      <a:pathLst>
                        <a:path w="482" h="92">
                          <a:moveTo>
                            <a:pt x="0" y="59"/>
                          </a:moveTo>
                          <a:lnTo>
                            <a:pt x="280" y="92"/>
                          </a:lnTo>
                          <a:lnTo>
                            <a:pt x="482" y="30"/>
                          </a:lnTo>
                          <a:lnTo>
                            <a:pt x="209" y="0"/>
                          </a:lnTo>
                          <a:lnTo>
                            <a:pt x="0" y="59"/>
                          </a:lnTo>
                          <a:close/>
                        </a:path>
                      </a:pathLst>
                    </a:custGeom>
                    <a:solidFill>
                      <a:srgbClr val="DF3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sp>
                  <p:nvSpPr>
                    <p:cNvPr id="108586" name="Freeform 42"/>
                    <p:cNvSpPr>
                      <a:spLocks/>
                    </p:cNvSpPr>
                    <p:nvPr/>
                  </p:nvSpPr>
                  <p:spPr bwMode="auto">
                    <a:xfrm>
                      <a:off x="5452" y="3646"/>
                      <a:ext cx="29" cy="22"/>
                    </a:xfrm>
                    <a:custGeom>
                      <a:avLst/>
                      <a:gdLst>
                        <a:gd name="T0" fmla="*/ 0 w 200"/>
                        <a:gd name="T1" fmla="*/ 62 h 200"/>
                        <a:gd name="T2" fmla="*/ 200 w 200"/>
                        <a:gd name="T3" fmla="*/ 0 h 200"/>
                        <a:gd name="T4" fmla="*/ 200 w 200"/>
                        <a:gd name="T5" fmla="*/ 127 h 200"/>
                        <a:gd name="T6" fmla="*/ 0 w 200"/>
                        <a:gd name="T7" fmla="*/ 200 h 200"/>
                        <a:gd name="T8" fmla="*/ 0 w 200"/>
                        <a:gd name="T9" fmla="*/ 62 h 200"/>
                      </a:gdLst>
                      <a:ahLst/>
                      <a:cxnLst>
                        <a:cxn ang="0">
                          <a:pos x="T0" y="T1"/>
                        </a:cxn>
                        <a:cxn ang="0">
                          <a:pos x="T2" y="T3"/>
                        </a:cxn>
                        <a:cxn ang="0">
                          <a:pos x="T4" y="T5"/>
                        </a:cxn>
                        <a:cxn ang="0">
                          <a:pos x="T6" y="T7"/>
                        </a:cxn>
                        <a:cxn ang="0">
                          <a:pos x="T8" y="T9"/>
                        </a:cxn>
                      </a:cxnLst>
                      <a:rect l="0" t="0" r="r" b="b"/>
                      <a:pathLst>
                        <a:path w="200" h="200">
                          <a:moveTo>
                            <a:pt x="0" y="62"/>
                          </a:moveTo>
                          <a:lnTo>
                            <a:pt x="200" y="0"/>
                          </a:lnTo>
                          <a:lnTo>
                            <a:pt x="200" y="127"/>
                          </a:lnTo>
                          <a:lnTo>
                            <a:pt x="0" y="200"/>
                          </a:lnTo>
                          <a:lnTo>
                            <a:pt x="0" y="62"/>
                          </a:lnTo>
                          <a:close/>
                        </a:path>
                      </a:pathLst>
                    </a:custGeom>
                    <a:solidFill>
                      <a:srgbClr val="D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sp>
                  <p:nvSpPr>
                    <p:cNvPr id="108587" name="Freeform 43"/>
                    <p:cNvSpPr>
                      <a:spLocks/>
                    </p:cNvSpPr>
                    <p:nvPr/>
                  </p:nvSpPr>
                  <p:spPr bwMode="auto">
                    <a:xfrm>
                      <a:off x="5412" y="3649"/>
                      <a:ext cx="40" cy="19"/>
                    </a:xfrm>
                    <a:custGeom>
                      <a:avLst/>
                      <a:gdLst>
                        <a:gd name="T0" fmla="*/ 279 w 279"/>
                        <a:gd name="T1" fmla="*/ 33 h 171"/>
                        <a:gd name="T2" fmla="*/ 279 w 279"/>
                        <a:gd name="T3" fmla="*/ 171 h 171"/>
                        <a:gd name="T4" fmla="*/ 0 w 279"/>
                        <a:gd name="T5" fmla="*/ 133 h 171"/>
                        <a:gd name="T6" fmla="*/ 0 w 279"/>
                        <a:gd name="T7" fmla="*/ 0 h 171"/>
                        <a:gd name="T8" fmla="*/ 279 w 279"/>
                        <a:gd name="T9" fmla="*/ 33 h 171"/>
                      </a:gdLst>
                      <a:ahLst/>
                      <a:cxnLst>
                        <a:cxn ang="0">
                          <a:pos x="T0" y="T1"/>
                        </a:cxn>
                        <a:cxn ang="0">
                          <a:pos x="T2" y="T3"/>
                        </a:cxn>
                        <a:cxn ang="0">
                          <a:pos x="T4" y="T5"/>
                        </a:cxn>
                        <a:cxn ang="0">
                          <a:pos x="T6" y="T7"/>
                        </a:cxn>
                        <a:cxn ang="0">
                          <a:pos x="T8" y="T9"/>
                        </a:cxn>
                      </a:cxnLst>
                      <a:rect l="0" t="0" r="r" b="b"/>
                      <a:pathLst>
                        <a:path w="279" h="171">
                          <a:moveTo>
                            <a:pt x="279" y="33"/>
                          </a:moveTo>
                          <a:lnTo>
                            <a:pt x="279" y="171"/>
                          </a:lnTo>
                          <a:lnTo>
                            <a:pt x="0" y="133"/>
                          </a:lnTo>
                          <a:lnTo>
                            <a:pt x="0" y="0"/>
                          </a:lnTo>
                          <a:lnTo>
                            <a:pt x="279" y="33"/>
                          </a:lnTo>
                          <a:close/>
                        </a:path>
                      </a:pathLst>
                    </a:custGeom>
                    <a:solidFill>
                      <a:srgbClr val="FF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grpSp>
              <p:sp>
                <p:nvSpPr>
                  <p:cNvPr id="108588" name="Freeform 44"/>
                  <p:cNvSpPr>
                    <a:spLocks/>
                  </p:cNvSpPr>
                  <p:nvPr/>
                </p:nvSpPr>
                <p:spPr bwMode="auto">
                  <a:xfrm>
                    <a:off x="5418" y="3652"/>
                    <a:ext cx="23" cy="5"/>
                  </a:xfrm>
                  <a:custGeom>
                    <a:avLst/>
                    <a:gdLst>
                      <a:gd name="T0" fmla="*/ 1 w 161"/>
                      <a:gd name="T1" fmla="*/ 0 h 41"/>
                      <a:gd name="T2" fmla="*/ 161 w 161"/>
                      <a:gd name="T3" fmla="*/ 16 h 41"/>
                      <a:gd name="T4" fmla="*/ 161 w 161"/>
                      <a:gd name="T5" fmla="*/ 41 h 41"/>
                      <a:gd name="T6" fmla="*/ 0 w 161"/>
                      <a:gd name="T7" fmla="*/ 26 h 41"/>
                      <a:gd name="T8" fmla="*/ 1 w 161"/>
                      <a:gd name="T9" fmla="*/ 0 h 41"/>
                    </a:gdLst>
                    <a:ahLst/>
                    <a:cxnLst>
                      <a:cxn ang="0">
                        <a:pos x="T0" y="T1"/>
                      </a:cxn>
                      <a:cxn ang="0">
                        <a:pos x="T2" y="T3"/>
                      </a:cxn>
                      <a:cxn ang="0">
                        <a:pos x="T4" y="T5"/>
                      </a:cxn>
                      <a:cxn ang="0">
                        <a:pos x="T6" y="T7"/>
                      </a:cxn>
                      <a:cxn ang="0">
                        <a:pos x="T8" y="T9"/>
                      </a:cxn>
                    </a:cxnLst>
                    <a:rect l="0" t="0" r="r" b="b"/>
                    <a:pathLst>
                      <a:path w="161" h="41">
                        <a:moveTo>
                          <a:pt x="1" y="0"/>
                        </a:moveTo>
                        <a:lnTo>
                          <a:pt x="161" y="16"/>
                        </a:lnTo>
                        <a:lnTo>
                          <a:pt x="161" y="41"/>
                        </a:lnTo>
                        <a:lnTo>
                          <a:pt x="0" y="26"/>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grpSp>
          </p:grpSp>
        </p:grpSp>
      </p:grpSp>
      <p:graphicFrame>
        <p:nvGraphicFramePr>
          <p:cNvPr id="108589" name="Object 45"/>
          <p:cNvGraphicFramePr>
            <a:graphicFrameLocks noChangeAspect="1"/>
          </p:cNvGraphicFramePr>
          <p:nvPr>
            <p:extLst>
              <p:ext uri="{D42A27DB-BD31-4B8C-83A1-F6EECF244321}">
                <p14:modId xmlns:p14="http://schemas.microsoft.com/office/powerpoint/2010/main" val="2472802406"/>
              </p:ext>
            </p:extLst>
          </p:nvPr>
        </p:nvGraphicFramePr>
        <p:xfrm>
          <a:off x="7504113" y="5195019"/>
          <a:ext cx="684212" cy="482600"/>
        </p:xfrm>
        <a:graphic>
          <a:graphicData uri="http://schemas.openxmlformats.org/presentationml/2006/ole">
            <mc:AlternateContent xmlns:mc="http://schemas.openxmlformats.org/markup-compatibility/2006">
              <mc:Choice xmlns:v="urn:schemas-microsoft-com:vml" Requires="v">
                <p:oleObj spid="_x0000_s108951" name="클립" r:id="rId4" imgW="1737720" imgH="1865880" progId="MS_ClipArt_Gallery.2">
                  <p:embed/>
                </p:oleObj>
              </mc:Choice>
              <mc:Fallback>
                <p:oleObj name="클립" r:id="rId4" imgW="1737720" imgH="1865880" progId="MS_ClipArt_Gallery.2">
                  <p:embed/>
                  <p:pic>
                    <p:nvPicPr>
                      <p:cNvPr id="0" name="Object 4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04113" y="5195019"/>
                        <a:ext cx="684212"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108590" name="AutoShape 46"/>
          <p:cNvCxnSpPr>
            <a:cxnSpLocks noChangeShapeType="1"/>
            <a:stCxn id="108548" idx="1"/>
            <a:endCxn id="108605" idx="0"/>
          </p:cNvCxnSpPr>
          <p:nvPr/>
        </p:nvCxnSpPr>
        <p:spPr bwMode="auto">
          <a:xfrm rot="10800000" flipV="1">
            <a:off x="1982788" y="2532782"/>
            <a:ext cx="1881187" cy="2614612"/>
          </a:xfrm>
          <a:prstGeom prst="bentConnector2">
            <a:avLst/>
          </a:prstGeom>
          <a:noFill/>
          <a:ln w="25400">
            <a:solidFill>
              <a:srgbClr val="969696"/>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591" name="Text Box 47"/>
          <p:cNvSpPr txBox="1">
            <a:spLocks noChangeArrowheads="1"/>
          </p:cNvSpPr>
          <p:nvPr/>
        </p:nvSpPr>
        <p:spPr bwMode="auto">
          <a:xfrm>
            <a:off x="1017588" y="3640857"/>
            <a:ext cx="1908175" cy="517525"/>
          </a:xfrm>
          <a:prstGeom prst="rect">
            <a:avLst/>
          </a:prstGeom>
          <a:solidFill>
            <a:srgbClr val="FFFFCC"/>
          </a:solidFill>
          <a:ln>
            <a:noFill/>
          </a:ln>
          <a:effectLst/>
          <a:extLs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17961" dir="13500000" algn="ctr" rotWithShape="0">
                    <a:srgbClr val="FFFFCC">
                      <a:gamma/>
                      <a:shade val="60000"/>
                      <a:invGamma/>
                    </a:srgbClr>
                  </a:outerShdw>
                </a:effectLst>
              </a14:hiddenEffects>
            </a:ext>
          </a:extLst>
        </p:spPr>
        <p:txBody>
          <a:bodyPr tIns="10800" bIns="10800">
            <a:spAutoFit/>
          </a:bodyP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90000"/>
              </a:lnSpc>
              <a:spcBef>
                <a:spcPct val="70000"/>
              </a:spcBef>
              <a:buClr>
                <a:schemeClr val="tx1"/>
              </a:buClr>
              <a:buFont typeface="Wingdings" pitchFamily="2" charset="2"/>
              <a:buNone/>
            </a:pPr>
            <a:r>
              <a:rPr lang="en-US" altLang="ko-KR" sz="1200" dirty="0">
                <a:solidFill>
                  <a:srgbClr val="000000"/>
                </a:solidFill>
                <a:latin typeface="Verdana" pitchFamily="34" charset="0"/>
                <a:ea typeface="HY헤드라인M" pitchFamily="18" charset="-127"/>
                <a:cs typeface="Times New Roman" pitchFamily="18" charset="0"/>
              </a:rPr>
              <a:t>[Intensive Monitoring on risky </a:t>
            </a:r>
            <a:r>
              <a:rPr lang="en-US" altLang="ko-KR" sz="1200" dirty="0" smtClean="0">
                <a:solidFill>
                  <a:srgbClr val="000000"/>
                </a:solidFill>
                <a:latin typeface="Verdana" pitchFamily="34" charset="0"/>
                <a:ea typeface="HY헤드라인M" pitchFamily="18" charset="-127"/>
                <a:cs typeface="Times New Roman" pitchFamily="18" charset="0"/>
              </a:rPr>
              <a:t>companies]</a:t>
            </a:r>
            <a:endParaRPr lang="en-US" altLang="ko-KR" sz="1200" dirty="0">
              <a:solidFill>
                <a:srgbClr val="000000"/>
              </a:solidFill>
              <a:latin typeface="Verdana" pitchFamily="34" charset="0"/>
              <a:ea typeface="HY헤드라인M" pitchFamily="18" charset="-127"/>
              <a:cs typeface="Times New Roman" pitchFamily="18" charset="0"/>
            </a:endParaRPr>
          </a:p>
        </p:txBody>
      </p:sp>
      <p:sp>
        <p:nvSpPr>
          <p:cNvPr id="108592" name="Line 48"/>
          <p:cNvSpPr>
            <a:spLocks noChangeShapeType="1"/>
          </p:cNvSpPr>
          <p:nvPr/>
        </p:nvSpPr>
        <p:spPr bwMode="auto">
          <a:xfrm>
            <a:off x="5876925" y="2747094"/>
            <a:ext cx="1685925" cy="0"/>
          </a:xfrm>
          <a:prstGeom prst="line">
            <a:avLst/>
          </a:prstGeom>
          <a:noFill/>
          <a:ln w="2540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ko-KR" altLang="en-US"/>
          </a:p>
        </p:txBody>
      </p:sp>
      <p:sp>
        <p:nvSpPr>
          <p:cNvPr id="108593" name="Line 49"/>
          <p:cNvSpPr>
            <a:spLocks noChangeShapeType="1"/>
          </p:cNvSpPr>
          <p:nvPr/>
        </p:nvSpPr>
        <p:spPr bwMode="auto">
          <a:xfrm>
            <a:off x="5668963" y="4525094"/>
            <a:ext cx="1423987" cy="788988"/>
          </a:xfrm>
          <a:prstGeom prst="line">
            <a:avLst/>
          </a:prstGeom>
          <a:noFill/>
          <a:ln w="25400">
            <a:solidFill>
              <a:srgbClr val="96969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ko-KR" altLang="en-US"/>
          </a:p>
        </p:txBody>
      </p:sp>
      <p:sp>
        <p:nvSpPr>
          <p:cNvPr id="108594" name="Text Box 50"/>
          <p:cNvSpPr txBox="1">
            <a:spLocks noChangeArrowheads="1"/>
          </p:cNvSpPr>
          <p:nvPr/>
        </p:nvSpPr>
        <p:spPr bwMode="auto">
          <a:xfrm>
            <a:off x="4910138" y="4779094"/>
            <a:ext cx="2278062" cy="369888"/>
          </a:xfrm>
          <a:prstGeom prst="rect">
            <a:avLst/>
          </a:prstGeom>
          <a:solidFill>
            <a:srgbClr val="FFFFCC"/>
          </a:solidFill>
          <a:ln>
            <a:noFill/>
          </a:ln>
          <a:effectLst/>
          <a:extLs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17961" dir="13500000" algn="ctr" rotWithShape="0">
                    <a:srgbClr val="FFFFCC">
                      <a:gamma/>
                      <a:shade val="60000"/>
                      <a:invGamma/>
                    </a:srgbClr>
                  </a:outerShdw>
                </a:effectLst>
              </a14:hiddenEffects>
            </a:ext>
          </a:extLst>
        </p:spPr>
        <p:txBody>
          <a:bodyPr wrap="none" tIns="10800" bIns="10800">
            <a:spAutoFit/>
          </a:bodyP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60000"/>
              </a:lnSpc>
              <a:spcBef>
                <a:spcPct val="70000"/>
              </a:spcBef>
              <a:buClr>
                <a:schemeClr val="tx1"/>
              </a:buClr>
              <a:buFont typeface="Wingdings" pitchFamily="2" charset="2"/>
              <a:buNone/>
            </a:pPr>
            <a:r>
              <a:rPr lang="ko-KR" altLang="en-US" sz="1200">
                <a:solidFill>
                  <a:srgbClr val="0000FF"/>
                </a:solidFill>
                <a:latin typeface="Verdana" pitchFamily="34" charset="0"/>
                <a:ea typeface="HY헤드라인M" pitchFamily="18" charset="-127"/>
                <a:cs typeface="Times New Roman" pitchFamily="18" charset="0"/>
              </a:rPr>
              <a:t>③ </a:t>
            </a:r>
            <a:r>
              <a:rPr lang="en-US" altLang="ko-KR" sz="1200">
                <a:solidFill>
                  <a:srgbClr val="0000FF"/>
                </a:solidFill>
                <a:latin typeface="Verdana" pitchFamily="34" charset="0"/>
                <a:ea typeface="HY헤드라인M" pitchFamily="18" charset="-127"/>
                <a:cs typeface="Times New Roman" pitchFamily="18" charset="0"/>
              </a:rPr>
              <a:t>Early Warning System</a:t>
            </a:r>
          </a:p>
          <a:p>
            <a:pPr algn="ctr" eaLnBrk="1" hangingPunct="1">
              <a:lnSpc>
                <a:spcPct val="60000"/>
              </a:lnSpc>
              <a:spcBef>
                <a:spcPct val="70000"/>
              </a:spcBef>
              <a:buClr>
                <a:schemeClr val="tx1"/>
              </a:buClr>
              <a:buFont typeface="Wingdings" pitchFamily="2" charset="2"/>
              <a:buNone/>
            </a:pPr>
            <a:r>
              <a:rPr lang="en-US" altLang="ko-KR" sz="1200">
                <a:solidFill>
                  <a:srgbClr val="0000FF"/>
                </a:solidFill>
                <a:latin typeface="Verdana" pitchFamily="34" charset="0"/>
                <a:ea typeface="HY헤드라인M" pitchFamily="18" charset="-127"/>
                <a:cs typeface="Times New Roman" pitchFamily="18" charset="0"/>
              </a:rPr>
              <a:t>Daily Update</a:t>
            </a:r>
          </a:p>
        </p:txBody>
      </p:sp>
      <p:sp>
        <p:nvSpPr>
          <p:cNvPr id="108595" name="Line 51"/>
          <p:cNvSpPr>
            <a:spLocks noChangeShapeType="1"/>
          </p:cNvSpPr>
          <p:nvPr/>
        </p:nvSpPr>
        <p:spPr bwMode="auto">
          <a:xfrm flipV="1">
            <a:off x="8188325" y="2399432"/>
            <a:ext cx="0" cy="2728912"/>
          </a:xfrm>
          <a:prstGeom prst="line">
            <a:avLst/>
          </a:prstGeom>
          <a:noFill/>
          <a:ln w="25400">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ko-KR" altLang="en-US"/>
          </a:p>
        </p:txBody>
      </p:sp>
      <p:sp>
        <p:nvSpPr>
          <p:cNvPr id="108596" name="Line 52"/>
          <p:cNvSpPr>
            <a:spLocks noChangeShapeType="1"/>
          </p:cNvSpPr>
          <p:nvPr/>
        </p:nvSpPr>
        <p:spPr bwMode="auto">
          <a:xfrm flipH="1">
            <a:off x="5876925" y="2399432"/>
            <a:ext cx="2311400" cy="0"/>
          </a:xfrm>
          <a:prstGeom prst="line">
            <a:avLst/>
          </a:prstGeom>
          <a:noFill/>
          <a:ln w="25400">
            <a:solidFill>
              <a:srgbClr val="96969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ko-KR" altLang="en-US"/>
          </a:p>
        </p:txBody>
      </p:sp>
      <p:sp>
        <p:nvSpPr>
          <p:cNvPr id="108597" name="Text Box 53"/>
          <p:cNvSpPr txBox="1">
            <a:spLocks noChangeArrowheads="1"/>
          </p:cNvSpPr>
          <p:nvPr/>
        </p:nvSpPr>
        <p:spPr bwMode="auto">
          <a:xfrm>
            <a:off x="7480300" y="3929782"/>
            <a:ext cx="1724025" cy="317276"/>
          </a:xfrm>
          <a:prstGeom prst="rect">
            <a:avLst/>
          </a:prstGeom>
          <a:solidFill>
            <a:srgbClr val="FFFFCC"/>
          </a:solidFill>
          <a:ln>
            <a:noFill/>
          </a:ln>
          <a:effectLst/>
          <a:extLs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17961" dir="13500000" algn="ctr" rotWithShape="0">
                    <a:srgbClr val="FFFFCC">
                      <a:gamma/>
                      <a:shade val="60000"/>
                      <a:invGamma/>
                    </a:srgbClr>
                  </a:outerShdw>
                </a:effectLst>
              </a14:hiddenEffects>
            </a:ext>
          </a:extLst>
        </p:spPr>
        <p:txBody>
          <a:bodyPr tIns="10800" bIns="10800">
            <a:spAutoFit/>
          </a:bodyP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80000"/>
              </a:lnSpc>
              <a:spcBef>
                <a:spcPct val="70000"/>
              </a:spcBef>
              <a:buClr>
                <a:schemeClr val="tx1"/>
              </a:buClr>
              <a:buFont typeface="Wingdings" pitchFamily="2" charset="2"/>
              <a:buNone/>
            </a:pPr>
            <a:r>
              <a:rPr lang="ko-KR" altLang="en-US" sz="1200" dirty="0">
                <a:solidFill>
                  <a:srgbClr val="CC3300"/>
                </a:solidFill>
                <a:latin typeface="Verdana" pitchFamily="34" charset="0"/>
                <a:ea typeface="HY헤드라인M" pitchFamily="18" charset="-127"/>
                <a:cs typeface="Times New Roman" pitchFamily="18" charset="0"/>
              </a:rPr>
              <a:t>④ </a:t>
            </a:r>
            <a:r>
              <a:rPr lang="en-US" altLang="ko-KR" sz="1200" dirty="0">
                <a:solidFill>
                  <a:srgbClr val="CC3300"/>
                </a:solidFill>
                <a:latin typeface="Verdana" pitchFamily="34" charset="0"/>
                <a:ea typeface="HY헤드라인M" pitchFamily="18" charset="-127"/>
                <a:cs typeface="Times New Roman" pitchFamily="18" charset="0"/>
              </a:rPr>
              <a:t>EW Contents </a:t>
            </a:r>
            <a:r>
              <a:rPr lang="en-US" altLang="ko-KR" sz="1200" dirty="0" smtClean="0">
                <a:solidFill>
                  <a:srgbClr val="CC3300"/>
                </a:solidFill>
                <a:latin typeface="Verdana" pitchFamily="34" charset="0"/>
                <a:ea typeface="HY헤드라인M" pitchFamily="18" charset="-127"/>
                <a:cs typeface="Times New Roman" pitchFamily="18" charset="0"/>
              </a:rPr>
              <a:t>Provided</a:t>
            </a:r>
            <a:endParaRPr lang="en-US" altLang="ko-KR" sz="1200" dirty="0">
              <a:solidFill>
                <a:srgbClr val="CC3300"/>
              </a:solidFill>
              <a:latin typeface="Verdana" pitchFamily="34" charset="0"/>
              <a:ea typeface="HY헤드라인M" pitchFamily="18" charset="-127"/>
              <a:cs typeface="Times New Roman" pitchFamily="18" charset="0"/>
            </a:endParaRPr>
          </a:p>
        </p:txBody>
      </p:sp>
      <p:sp>
        <p:nvSpPr>
          <p:cNvPr id="108598" name="Line 54"/>
          <p:cNvSpPr>
            <a:spLocks noChangeShapeType="1"/>
          </p:cNvSpPr>
          <p:nvPr/>
        </p:nvSpPr>
        <p:spPr bwMode="auto">
          <a:xfrm flipV="1">
            <a:off x="2559050" y="4247282"/>
            <a:ext cx="1600200" cy="887412"/>
          </a:xfrm>
          <a:prstGeom prst="line">
            <a:avLst/>
          </a:prstGeom>
          <a:noFill/>
          <a:ln w="25400">
            <a:solidFill>
              <a:srgbClr val="96969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endParaRPr lang="ko-KR" altLang="en-US"/>
          </a:p>
        </p:txBody>
      </p:sp>
      <p:sp>
        <p:nvSpPr>
          <p:cNvPr id="108599" name="Text Box 55"/>
          <p:cNvSpPr txBox="1">
            <a:spLocks noChangeArrowheads="1"/>
          </p:cNvSpPr>
          <p:nvPr/>
        </p:nvSpPr>
        <p:spPr bwMode="auto">
          <a:xfrm>
            <a:off x="2514600" y="4488582"/>
            <a:ext cx="2052638" cy="204787"/>
          </a:xfrm>
          <a:prstGeom prst="rect">
            <a:avLst/>
          </a:prstGeom>
          <a:solidFill>
            <a:srgbClr val="FFFFCC"/>
          </a:solidFill>
          <a:ln>
            <a:noFill/>
          </a:ln>
          <a:effectLst/>
          <a:extLs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17961" dir="13500000" algn="ctr" rotWithShape="0">
                    <a:srgbClr val="FFFFCC">
                      <a:gamma/>
                      <a:shade val="60000"/>
                      <a:invGamma/>
                    </a:srgbClr>
                  </a:outerShdw>
                </a:effectLst>
              </a14:hiddenEffects>
            </a:ext>
          </a:extLst>
        </p:spPr>
        <p:txBody>
          <a:bodyPr wrap="none" tIns="10800" bIns="10800">
            <a:spAutoFit/>
          </a:bodyP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spcBef>
                <a:spcPct val="70000"/>
              </a:spcBef>
              <a:buClr>
                <a:schemeClr val="tx1"/>
              </a:buClr>
              <a:buFont typeface="Wingdings" pitchFamily="2" charset="2"/>
              <a:buNone/>
            </a:pPr>
            <a:r>
              <a:rPr lang="en-US" altLang="ko-KR" sz="1200">
                <a:latin typeface="Verdana" pitchFamily="34" charset="0"/>
                <a:ea typeface="HY헤드라인M" pitchFamily="18" charset="-127"/>
                <a:cs typeface="Times New Roman" pitchFamily="18" charset="0"/>
              </a:rPr>
              <a:t>[provide information]</a:t>
            </a:r>
          </a:p>
        </p:txBody>
      </p:sp>
      <p:sp>
        <p:nvSpPr>
          <p:cNvPr id="108600" name="Line 56"/>
          <p:cNvSpPr>
            <a:spLocks noChangeShapeType="1"/>
          </p:cNvSpPr>
          <p:nvPr/>
        </p:nvSpPr>
        <p:spPr bwMode="auto">
          <a:xfrm flipH="1">
            <a:off x="2730500" y="4525094"/>
            <a:ext cx="1682750" cy="933450"/>
          </a:xfrm>
          <a:prstGeom prst="line">
            <a:avLst/>
          </a:prstGeom>
          <a:noFill/>
          <a:ln w="25400">
            <a:solidFill>
              <a:srgbClr val="96969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ko-KR" altLang="en-US"/>
          </a:p>
        </p:txBody>
      </p:sp>
      <p:sp>
        <p:nvSpPr>
          <p:cNvPr id="108601" name="Text Box 57"/>
          <p:cNvSpPr txBox="1">
            <a:spLocks noChangeArrowheads="1"/>
          </p:cNvSpPr>
          <p:nvPr/>
        </p:nvSpPr>
        <p:spPr bwMode="auto">
          <a:xfrm>
            <a:off x="2522538" y="4958482"/>
            <a:ext cx="2300287" cy="423862"/>
          </a:xfrm>
          <a:prstGeom prst="rect">
            <a:avLst/>
          </a:prstGeom>
          <a:solidFill>
            <a:srgbClr val="FFFFCC"/>
          </a:solidFill>
          <a:ln>
            <a:noFill/>
          </a:ln>
          <a:effectLst/>
          <a:extLs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17961" dir="13500000" algn="ctr" rotWithShape="0">
                    <a:srgbClr val="FFFFCC">
                      <a:gamma/>
                      <a:shade val="60000"/>
                      <a:invGamma/>
                    </a:srgbClr>
                  </a:outerShdw>
                </a:effectLst>
              </a14:hiddenEffects>
            </a:ext>
          </a:extLst>
        </p:spPr>
        <p:txBody>
          <a:bodyPr wrap="none" tIns="10800" bIns="10800">
            <a:spAutoFit/>
          </a:bodyP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spcBef>
                <a:spcPct val="20000"/>
              </a:spcBef>
              <a:buClr>
                <a:schemeClr val="tx1"/>
              </a:buClr>
              <a:buFont typeface="Wingdings" pitchFamily="2" charset="2"/>
              <a:buNone/>
            </a:pPr>
            <a:r>
              <a:rPr lang="en-US" altLang="ko-KR" sz="1200">
                <a:latin typeface="Verdana" pitchFamily="34" charset="0"/>
                <a:ea typeface="HY헤드라인M" pitchFamily="18" charset="-127"/>
                <a:cs typeface="Times New Roman" pitchFamily="18" charset="0"/>
              </a:rPr>
              <a:t>[information collected / </a:t>
            </a:r>
          </a:p>
          <a:p>
            <a:pPr algn="ctr" eaLnBrk="1" hangingPunct="1">
              <a:spcBef>
                <a:spcPct val="20000"/>
              </a:spcBef>
              <a:buClr>
                <a:schemeClr val="tx1"/>
              </a:buClr>
              <a:buFont typeface="Wingdings" pitchFamily="2" charset="2"/>
              <a:buNone/>
            </a:pPr>
            <a:r>
              <a:rPr lang="en-US" altLang="ko-KR" sz="1200">
                <a:latin typeface="Verdana" pitchFamily="34" charset="0"/>
                <a:ea typeface="HY헤드라인M" pitchFamily="18" charset="-127"/>
                <a:cs typeface="Times New Roman" pitchFamily="18" charset="0"/>
              </a:rPr>
              <a:t>analysis conducted]</a:t>
            </a:r>
          </a:p>
        </p:txBody>
      </p:sp>
      <p:sp>
        <p:nvSpPr>
          <p:cNvPr id="108602" name="Line 58"/>
          <p:cNvSpPr>
            <a:spLocks noChangeShapeType="1"/>
          </p:cNvSpPr>
          <p:nvPr/>
        </p:nvSpPr>
        <p:spPr bwMode="auto">
          <a:xfrm>
            <a:off x="7551738" y="2747094"/>
            <a:ext cx="0" cy="2381250"/>
          </a:xfrm>
          <a:prstGeom prst="line">
            <a:avLst/>
          </a:prstGeom>
          <a:noFill/>
          <a:ln w="25400">
            <a:solidFill>
              <a:srgbClr val="8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ko-KR" altLang="en-US"/>
          </a:p>
        </p:txBody>
      </p:sp>
      <p:sp>
        <p:nvSpPr>
          <p:cNvPr id="108603" name="Text Box 59"/>
          <p:cNvSpPr txBox="1">
            <a:spLocks noChangeArrowheads="1"/>
          </p:cNvSpPr>
          <p:nvPr/>
        </p:nvSpPr>
        <p:spPr bwMode="auto">
          <a:xfrm>
            <a:off x="6638925" y="3034432"/>
            <a:ext cx="1739900" cy="204787"/>
          </a:xfrm>
          <a:prstGeom prst="rect">
            <a:avLst/>
          </a:prstGeom>
          <a:solidFill>
            <a:srgbClr val="FFFFCC"/>
          </a:solidFill>
          <a:ln>
            <a:noFill/>
          </a:ln>
          <a:effectLst/>
          <a:extLs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17961" dir="13500000" algn="ctr" rotWithShape="0">
                    <a:srgbClr val="FFFFCC">
                      <a:gamma/>
                      <a:shade val="60000"/>
                      <a:invGamma/>
                    </a:srgbClr>
                  </a:outerShdw>
                </a:effectLst>
              </a14:hiddenEffects>
            </a:ext>
          </a:extLst>
        </p:spPr>
        <p:txBody>
          <a:bodyPr wrap="none" tIns="10800" bIns="10800">
            <a:spAutoFit/>
          </a:bodyPr>
          <a:lstStyle>
            <a:lvl1pPr marL="266700" indent="-2667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spcBef>
                <a:spcPct val="70000"/>
              </a:spcBef>
              <a:buClr>
                <a:schemeClr val="tx1"/>
              </a:buClr>
              <a:buFont typeface="Wingdings" pitchFamily="2" charset="2"/>
              <a:buNone/>
            </a:pPr>
            <a:r>
              <a:rPr lang="ko-KR" altLang="en-US" sz="1200">
                <a:solidFill>
                  <a:srgbClr val="000000"/>
                </a:solidFill>
                <a:latin typeface="Verdana" pitchFamily="34" charset="0"/>
                <a:ea typeface="HY헤드라인M" pitchFamily="18" charset="-127"/>
                <a:cs typeface="Times New Roman" pitchFamily="18" charset="0"/>
              </a:rPr>
              <a:t>② </a:t>
            </a:r>
            <a:r>
              <a:rPr lang="en-US" altLang="ko-KR" sz="1200">
                <a:solidFill>
                  <a:srgbClr val="000000"/>
                </a:solidFill>
                <a:latin typeface="Verdana" pitchFamily="34" charset="0"/>
                <a:ea typeface="HY헤드라인M" pitchFamily="18" charset="-127"/>
                <a:cs typeface="Times New Roman" pitchFamily="18" charset="0"/>
              </a:rPr>
              <a:t>Register Clients</a:t>
            </a:r>
          </a:p>
        </p:txBody>
      </p:sp>
      <p:sp>
        <p:nvSpPr>
          <p:cNvPr id="108604" name="AutoShape 60"/>
          <p:cNvSpPr>
            <a:spLocks noChangeArrowheads="1"/>
          </p:cNvSpPr>
          <p:nvPr/>
        </p:nvSpPr>
        <p:spPr bwMode="auto">
          <a:xfrm>
            <a:off x="5892800" y="3618632"/>
            <a:ext cx="1493838" cy="742950"/>
          </a:xfrm>
          <a:prstGeom prst="wedgeRectCallout">
            <a:avLst>
              <a:gd name="adj1" fmla="val 80926"/>
              <a:gd name="adj2" fmla="val -15171"/>
            </a:avLst>
          </a:prstGeom>
          <a:solidFill>
            <a:schemeClr val="bg1"/>
          </a:solidFill>
          <a:ln w="15875" algn="ctr">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20000"/>
              </a:lnSpc>
            </a:pPr>
            <a:r>
              <a:rPr kumimoji="0" lang="en-US" altLang="ko-KR" sz="1000" b="0" dirty="0">
                <a:solidFill>
                  <a:schemeClr val="tx1"/>
                </a:solidFill>
                <a:ea typeface="HY헤드라인M" pitchFamily="18" charset="-127"/>
              </a:rPr>
              <a:t>Warning Signal and Details Sent via Emails and Text Messages</a:t>
            </a:r>
          </a:p>
        </p:txBody>
      </p:sp>
      <p:sp>
        <p:nvSpPr>
          <p:cNvPr id="108605" name="AutoShape 61"/>
          <p:cNvSpPr>
            <a:spLocks noChangeArrowheads="1"/>
          </p:cNvSpPr>
          <p:nvPr/>
        </p:nvSpPr>
        <p:spPr bwMode="auto">
          <a:xfrm>
            <a:off x="1235075" y="5147394"/>
            <a:ext cx="1495425" cy="814388"/>
          </a:xfrm>
          <a:prstGeom prst="roundRect">
            <a:avLst>
              <a:gd name="adj" fmla="val 5648"/>
            </a:avLst>
          </a:prstGeom>
          <a:solidFill>
            <a:srgbClr val="CCECFF"/>
          </a:solidFill>
          <a:ln w="3175" algn="ctr">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lnSpc>
                <a:spcPct val="50000"/>
              </a:lnSpc>
            </a:pPr>
            <a:endParaRPr kumimoji="0" lang="ko-KR" altLang="en-US" sz="1600" b="0">
              <a:solidFill>
                <a:schemeClr val="hlink"/>
              </a:solidFill>
              <a:latin typeface="Verdana" pitchFamily="34" charset="0"/>
              <a:ea typeface="HY헤드라인M" pitchFamily="18" charset="-127"/>
            </a:endParaRPr>
          </a:p>
          <a:p>
            <a:pPr algn="ctr">
              <a:lnSpc>
                <a:spcPct val="50000"/>
              </a:lnSpc>
            </a:pPr>
            <a:endParaRPr kumimoji="0" lang="ko-KR" altLang="en-US" sz="1600" b="0">
              <a:solidFill>
                <a:schemeClr val="hlink"/>
              </a:solidFill>
              <a:latin typeface="Verdana" pitchFamily="34" charset="0"/>
              <a:ea typeface="HY헤드라인M" pitchFamily="18" charset="-127"/>
            </a:endParaRPr>
          </a:p>
          <a:p>
            <a:pPr algn="ctr">
              <a:lnSpc>
                <a:spcPct val="50000"/>
              </a:lnSpc>
            </a:pPr>
            <a:endParaRPr kumimoji="0" lang="ko-KR" altLang="en-US" sz="1600" b="0">
              <a:solidFill>
                <a:schemeClr val="hlink"/>
              </a:solidFill>
              <a:latin typeface="Verdana" pitchFamily="34" charset="0"/>
              <a:ea typeface="HY헤드라인M" pitchFamily="18" charset="-127"/>
            </a:endParaRPr>
          </a:p>
          <a:p>
            <a:pPr algn="ctr">
              <a:lnSpc>
                <a:spcPct val="50000"/>
              </a:lnSpc>
            </a:pPr>
            <a:endParaRPr kumimoji="0" lang="ko-KR" altLang="en-US" sz="1600" b="0">
              <a:solidFill>
                <a:schemeClr val="hlink"/>
              </a:solidFill>
              <a:latin typeface="Verdana" pitchFamily="34" charset="0"/>
              <a:ea typeface="HY헤드라인M" pitchFamily="18" charset="-127"/>
            </a:endParaRPr>
          </a:p>
          <a:p>
            <a:pPr algn="ctr">
              <a:lnSpc>
                <a:spcPct val="50000"/>
              </a:lnSpc>
            </a:pPr>
            <a:endParaRPr kumimoji="0" lang="ko-KR" altLang="en-US" sz="1600">
              <a:solidFill>
                <a:schemeClr val="hlink"/>
              </a:solidFill>
              <a:latin typeface="Verdana" pitchFamily="34" charset="0"/>
              <a:ea typeface="HY헤드라인M" pitchFamily="18" charset="-127"/>
            </a:endParaRPr>
          </a:p>
          <a:p>
            <a:pPr algn="ctr">
              <a:lnSpc>
                <a:spcPct val="50000"/>
              </a:lnSpc>
            </a:pPr>
            <a:r>
              <a:rPr kumimoji="0" lang="en-US" altLang="ko-KR" sz="1600">
                <a:solidFill>
                  <a:schemeClr val="hlink"/>
                </a:solidFill>
                <a:latin typeface="Verdana" pitchFamily="34" charset="0"/>
                <a:ea typeface="HY헤드라인M" pitchFamily="18" charset="-127"/>
              </a:rPr>
              <a:t>Client</a:t>
            </a:r>
          </a:p>
        </p:txBody>
      </p:sp>
      <p:pic>
        <p:nvPicPr>
          <p:cNvPr id="108606" name="Picture 62" descr="3D_0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46238" y="5191844"/>
            <a:ext cx="690562" cy="454025"/>
          </a:xfrm>
          <a:prstGeom prst="rect">
            <a:avLst/>
          </a:prstGeom>
          <a:noFill/>
          <a:extLst>
            <a:ext uri="{909E8E84-426E-40DD-AFC4-6F175D3DCCD1}">
              <a14:hiddenFill xmlns:a14="http://schemas.microsoft.com/office/drawing/2010/main">
                <a:solidFill>
                  <a:srgbClr val="FFFFFF"/>
                </a:solidFill>
              </a14:hiddenFill>
            </a:ext>
          </a:extLst>
        </p:spPr>
      </p:pic>
      <p:sp>
        <p:nvSpPr>
          <p:cNvPr id="108607" name="Rectangle 63"/>
          <p:cNvSpPr>
            <a:spLocks noChangeArrowheads="1"/>
          </p:cNvSpPr>
          <p:nvPr/>
        </p:nvSpPr>
        <p:spPr bwMode="auto">
          <a:xfrm>
            <a:off x="0" y="0"/>
            <a:ext cx="9396413"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000" b="1">
                <a:solidFill>
                  <a:srgbClr val="0033CC"/>
                </a:solidFill>
                <a:latin typeface="Arial" charset="0"/>
                <a:ea typeface="굴림" pitchFamily="50" charset="-127"/>
              </a:defRPr>
            </a:lvl1pPr>
            <a:lvl2pPr eaLnBrk="0" hangingPunct="0">
              <a:defRPr sz="2000" b="1">
                <a:solidFill>
                  <a:srgbClr val="0033CC"/>
                </a:solidFill>
                <a:latin typeface="Arial" charset="0"/>
                <a:ea typeface="굴림" pitchFamily="50" charset="-127"/>
              </a:defRPr>
            </a:lvl2pPr>
            <a:lvl3pPr eaLnBrk="0" hangingPunct="0">
              <a:defRPr sz="2000" b="1">
                <a:solidFill>
                  <a:srgbClr val="0033CC"/>
                </a:solidFill>
                <a:latin typeface="Arial" charset="0"/>
                <a:ea typeface="굴림" pitchFamily="50" charset="-127"/>
              </a:defRPr>
            </a:lvl3pPr>
            <a:lvl4pPr eaLnBrk="0" hangingPunct="0">
              <a:defRPr sz="2000" b="1">
                <a:solidFill>
                  <a:srgbClr val="0033CC"/>
                </a:solidFill>
                <a:latin typeface="Arial" charset="0"/>
                <a:ea typeface="굴림" pitchFamily="50" charset="-127"/>
              </a:defRPr>
            </a:lvl4pPr>
            <a:lvl5pPr eaLnBrk="0" hangingPunct="0">
              <a:defRPr sz="2000" b="1">
                <a:solidFill>
                  <a:srgbClr val="0033CC"/>
                </a:solidFill>
                <a:latin typeface="Arial" charset="0"/>
                <a:ea typeface="굴림" pitchFamily="50" charset="-127"/>
              </a:defRPr>
            </a:lvl5pPr>
            <a:lvl6pPr marL="457200" eaLnBrk="0" fontAlgn="base" hangingPunct="0">
              <a:spcBef>
                <a:spcPct val="0"/>
              </a:spcBef>
              <a:spcAft>
                <a:spcPct val="0"/>
              </a:spcAft>
              <a:defRPr sz="2000" b="1">
                <a:solidFill>
                  <a:srgbClr val="0033CC"/>
                </a:solidFill>
                <a:latin typeface="Arial" charset="0"/>
                <a:ea typeface="굴림" pitchFamily="50" charset="-127"/>
              </a:defRPr>
            </a:lvl6pPr>
            <a:lvl7pPr marL="914400" eaLnBrk="0" fontAlgn="base" hangingPunct="0">
              <a:spcBef>
                <a:spcPct val="0"/>
              </a:spcBef>
              <a:spcAft>
                <a:spcPct val="0"/>
              </a:spcAft>
              <a:defRPr sz="2000" b="1">
                <a:solidFill>
                  <a:srgbClr val="0033CC"/>
                </a:solidFill>
                <a:latin typeface="Arial" charset="0"/>
                <a:ea typeface="굴림" pitchFamily="50" charset="-127"/>
              </a:defRPr>
            </a:lvl7pPr>
            <a:lvl8pPr marL="1371600" eaLnBrk="0" fontAlgn="base" hangingPunct="0">
              <a:spcBef>
                <a:spcPct val="0"/>
              </a:spcBef>
              <a:spcAft>
                <a:spcPct val="0"/>
              </a:spcAft>
              <a:defRPr sz="2000" b="1">
                <a:solidFill>
                  <a:srgbClr val="0033CC"/>
                </a:solidFill>
                <a:latin typeface="Arial" charset="0"/>
                <a:ea typeface="굴림" pitchFamily="50" charset="-127"/>
              </a:defRPr>
            </a:lvl8pPr>
            <a:lvl9pPr marL="1828800" eaLnBrk="0" fontAlgn="base" hangingPunct="0">
              <a:spcBef>
                <a:spcPct val="0"/>
              </a:spcBef>
              <a:spcAft>
                <a:spcPct val="0"/>
              </a:spcAft>
              <a:defRPr sz="2000" b="1">
                <a:solidFill>
                  <a:srgbClr val="0033CC"/>
                </a:solidFill>
                <a:latin typeface="Arial" charset="0"/>
                <a:ea typeface="굴림" pitchFamily="50" charset="-127"/>
              </a:defRPr>
            </a:lvl9pPr>
          </a:lstStyle>
          <a:p>
            <a:r>
              <a:rPr lang="en-US" altLang="ko-KR" b="0">
                <a:solidFill>
                  <a:srgbClr val="0000FF"/>
                </a:solidFill>
              </a:rPr>
              <a:t>     </a:t>
            </a:r>
            <a:r>
              <a:rPr lang="en-US" altLang="ko-KR">
                <a:solidFill>
                  <a:schemeClr val="accent2"/>
                </a:solidFill>
                <a:latin typeface="Verdana" pitchFamily="34" charset="0"/>
              </a:rPr>
              <a:t>□ </a:t>
            </a:r>
            <a:r>
              <a:rPr kumimoji="0" lang="en-US" altLang="ko-KR">
                <a:solidFill>
                  <a:schemeClr val="accent2"/>
                </a:solidFill>
                <a:latin typeface="Verdana" pitchFamily="34" charset="0"/>
              </a:rPr>
              <a:t>Real Time Monitoring (Early Warning) Procedure</a:t>
            </a:r>
            <a:r>
              <a:rPr kumimoji="0" lang="en-US" altLang="ko-KR" sz="2400">
                <a:solidFill>
                  <a:schemeClr val="tx1"/>
                </a:solidFill>
              </a:rPr>
              <a:t> </a:t>
            </a:r>
          </a:p>
        </p:txBody>
      </p:sp>
      <p:sp>
        <p:nvSpPr>
          <p:cNvPr id="64" name="바닥글 개체 틀 4"/>
          <p:cNvSpPr txBox="1">
            <a:spLocks noGrp="1"/>
          </p:cNvSpPr>
          <p:nvPr/>
        </p:nvSpPr>
        <p:spPr bwMode="auto">
          <a:xfrm>
            <a:off x="273050" y="6618288"/>
            <a:ext cx="53038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dirty="0">
                <a:latin typeface="Verdana" pitchFamily="34" charset="0"/>
              </a:rPr>
              <a:t>COPYRIGHT © </a:t>
            </a:r>
            <a:r>
              <a:rPr kumimoji="0" lang="en-US" altLang="ko-KR" sz="800" b="0" dirty="0" smtClean="0">
                <a:latin typeface="Verdana" pitchFamily="34" charset="0"/>
              </a:rPr>
              <a:t>2015 </a:t>
            </a:r>
            <a:r>
              <a:rPr kumimoji="0" lang="en-US" altLang="ko-KR" sz="800" b="0" dirty="0">
                <a:latin typeface="Verdana" pitchFamily="34" charset="0"/>
              </a:rPr>
              <a:t>BY KED. ALL RIGHTS RESERVED.      </a:t>
            </a:r>
            <a:r>
              <a:rPr kumimoji="0" lang="en-US" altLang="ko-KR" sz="800" i="1" u="sng" dirty="0">
                <a:latin typeface="Verdana" pitchFamily="34" charset="0"/>
              </a:rPr>
              <a:t>WWW.KEDKOREA.COM</a:t>
            </a:r>
            <a:endParaRPr lang="en-US" altLang="ko-KR" sz="1400" b="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9597" name="Group 29"/>
          <p:cNvGraphicFramePr>
            <a:graphicFrameLocks noGrp="1"/>
          </p:cNvGraphicFramePr>
          <p:nvPr>
            <p:extLst>
              <p:ext uri="{D42A27DB-BD31-4B8C-83A1-F6EECF244321}">
                <p14:modId xmlns:p14="http://schemas.microsoft.com/office/powerpoint/2010/main" val="3913843248"/>
              </p:ext>
            </p:extLst>
          </p:nvPr>
        </p:nvGraphicFramePr>
        <p:xfrm>
          <a:off x="2724150" y="1125538"/>
          <a:ext cx="6919913" cy="5040314"/>
        </p:xfrm>
        <a:graphic>
          <a:graphicData uri="http://schemas.openxmlformats.org/drawingml/2006/table">
            <a:tbl>
              <a:tblPr/>
              <a:tblGrid>
                <a:gridCol w="1189038"/>
                <a:gridCol w="5730875"/>
              </a:tblGrid>
              <a:tr h="534988">
                <a:tc>
                  <a:txBody>
                    <a:bodyPr/>
                    <a:lstStyle>
                      <a:lvl1pPr eaLnBrk="0" hangingPunct="0">
                        <a:spcBef>
                          <a:spcPct val="20000"/>
                        </a:spcBef>
                        <a:defRPr kumimoji="1" sz="1200">
                          <a:solidFill>
                            <a:schemeClr val="tx1"/>
                          </a:solidFill>
                          <a:latin typeface="Arial" charset="0"/>
                          <a:ea typeface="굴림" pitchFamily="50" charset="-127"/>
                        </a:defRPr>
                      </a:lvl1pPr>
                      <a:lvl2pPr eaLnBrk="0" hangingPunct="0">
                        <a:spcBef>
                          <a:spcPct val="20000"/>
                        </a:spcBef>
                        <a:defRPr kumimoji="1" sz="1000">
                          <a:solidFill>
                            <a:schemeClr val="tx1"/>
                          </a:solidFill>
                          <a:latin typeface="Arial" charset="0"/>
                          <a:ea typeface="굴림" pitchFamily="50" charset="-127"/>
                        </a:defRPr>
                      </a:lvl2pPr>
                      <a:lvl3pPr eaLnBrk="0" hangingPunct="0">
                        <a:spcBef>
                          <a:spcPct val="20000"/>
                        </a:spcBef>
                        <a:buSzPct val="85000"/>
                        <a:defRPr sz="1000">
                          <a:solidFill>
                            <a:schemeClr val="tx1"/>
                          </a:solidFill>
                          <a:latin typeface="Arial" charset="0"/>
                          <a:ea typeface="굴림" pitchFamily="50" charset="-127"/>
                        </a:defRPr>
                      </a:lvl3pPr>
                      <a:lvl4pPr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0" fontAlgn="base" latinLnBrk="1" hangingPunct="0">
                        <a:lnSpc>
                          <a:spcPct val="90000"/>
                        </a:lnSpc>
                        <a:spcBef>
                          <a:spcPct val="0"/>
                        </a:spcBef>
                        <a:spcAft>
                          <a:spcPct val="0"/>
                        </a:spcAft>
                        <a:buClrTx/>
                        <a:buSzTx/>
                        <a:buFontTx/>
                        <a:buNone/>
                        <a:tabLst/>
                      </a:pP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Watch Grade</a:t>
                      </a:r>
                      <a:endParaRPr kumimoji="1" lang="en-US" altLang="ko-KR" sz="1400" b="1" i="0" u="none" strike="noStrike" cap="none" normalizeH="0" baseline="0" dirty="0" smtClean="0">
                        <a:ln>
                          <a:noFill/>
                        </a:ln>
                        <a:solidFill>
                          <a:schemeClr val="tx1"/>
                        </a:solidFill>
                        <a:effectLst/>
                        <a:latin typeface="Arial" charset="0"/>
                        <a:ea typeface="HY헤드라인M" pitchFamily="18" charset="-127"/>
                      </a:endParaRPr>
                    </a:p>
                  </a:txBody>
                  <a:tcPr marL="90000" marR="90000" marT="46800" marB="46800" anchor="ctr" horzOverflow="overflow">
                    <a:lnL w="3175" cap="flat" cmpd="sng" algn="ctr">
                      <a:solidFill>
                        <a:srgbClr val="5F5F5F"/>
                      </a:solidFill>
                      <a:prstDash val="solid"/>
                      <a:round/>
                      <a:headEnd type="none" w="med" len="med"/>
                      <a:tailEnd type="none" w="med" len="med"/>
                    </a:lnL>
                    <a:lnR w="3175" cap="flat" cmpd="sng" algn="ctr">
                      <a:solidFill>
                        <a:srgbClr val="5F5F5F"/>
                      </a:solidFill>
                      <a:prstDash val="solid"/>
                      <a:round/>
                      <a:headEnd type="none" w="med" len="med"/>
                      <a:tailEnd type="none" w="med" len="med"/>
                    </a:lnR>
                    <a:lnT w="3175" cap="flat" cmpd="sng" algn="ctr">
                      <a:solidFill>
                        <a:srgbClr val="5F5F5F"/>
                      </a:solidFill>
                      <a:prstDash val="solid"/>
                      <a:round/>
                      <a:headEnd type="none" w="med" len="med"/>
                      <a:tailEnd type="none" w="med" len="med"/>
                    </a:lnT>
                    <a:lnB w="3175" cap="flat" cmpd="sng" algn="ctr">
                      <a:solidFill>
                        <a:srgbClr val="5F5F5F"/>
                      </a:solidFill>
                      <a:prstDash val="solid"/>
                      <a:round/>
                      <a:headEnd type="none" w="med" len="med"/>
                      <a:tailEnd type="none" w="med" len="med"/>
                    </a:lnB>
                    <a:lnTlToBr>
                      <a:noFill/>
                    </a:lnTlToBr>
                    <a:lnBlToTr>
                      <a:noFill/>
                    </a:lnBlToTr>
                    <a:solidFill>
                      <a:schemeClr val="bg2"/>
                    </a:solidFill>
                  </a:tcPr>
                </a:tc>
                <a:tc>
                  <a:txBody>
                    <a:bodyPr/>
                    <a:lstStyle>
                      <a:lvl1pPr eaLnBrk="0" hangingPunct="0">
                        <a:spcBef>
                          <a:spcPct val="20000"/>
                        </a:spcBef>
                        <a:defRPr kumimoji="1" sz="1200">
                          <a:solidFill>
                            <a:schemeClr val="tx1"/>
                          </a:solidFill>
                          <a:latin typeface="Arial" charset="0"/>
                          <a:ea typeface="굴림" pitchFamily="50" charset="-127"/>
                        </a:defRPr>
                      </a:lvl1pPr>
                      <a:lvl2pPr eaLnBrk="0" hangingPunct="0">
                        <a:spcBef>
                          <a:spcPct val="20000"/>
                        </a:spcBef>
                        <a:defRPr kumimoji="1" sz="1000">
                          <a:solidFill>
                            <a:schemeClr val="tx1"/>
                          </a:solidFill>
                          <a:latin typeface="Arial" charset="0"/>
                          <a:ea typeface="굴림" pitchFamily="50" charset="-127"/>
                        </a:defRPr>
                      </a:lvl2pPr>
                      <a:lvl3pPr eaLnBrk="0" hangingPunct="0">
                        <a:spcBef>
                          <a:spcPct val="20000"/>
                        </a:spcBef>
                        <a:buSzPct val="85000"/>
                        <a:defRPr sz="1000">
                          <a:solidFill>
                            <a:schemeClr val="tx1"/>
                          </a:solidFill>
                          <a:latin typeface="Arial" charset="0"/>
                          <a:ea typeface="굴림" pitchFamily="50" charset="-127"/>
                        </a:defRPr>
                      </a:lvl3pPr>
                      <a:lvl4pPr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0" fontAlgn="base" latinLnBrk="1" hangingPunct="0">
                        <a:lnSpc>
                          <a:spcPct val="90000"/>
                        </a:lnSpc>
                        <a:spcBef>
                          <a:spcPct val="0"/>
                        </a:spcBef>
                        <a:spcAft>
                          <a:spcPct val="0"/>
                        </a:spcAft>
                        <a:buClrTx/>
                        <a:buSzTx/>
                        <a:buFontTx/>
                        <a:buNone/>
                        <a:tabLst/>
                      </a:pPr>
                      <a:r>
                        <a:rPr kumimoji="1" lang="en-US" altLang="ko-KR" sz="1400" b="1" i="0" u="none" strike="noStrike" cap="none" normalizeH="0" baseline="0" smtClean="0">
                          <a:ln>
                            <a:noFill/>
                          </a:ln>
                          <a:solidFill>
                            <a:srgbClr val="000000"/>
                          </a:solidFill>
                          <a:effectLst/>
                          <a:latin typeface="Arial" charset="0"/>
                          <a:ea typeface="HY헤드라인M" pitchFamily="18" charset="-127"/>
                        </a:rPr>
                        <a:t>Criteria</a:t>
                      </a:r>
                      <a:endParaRPr kumimoji="1" lang="en-US" altLang="ko-KR" sz="1400" b="1" i="0" u="none" strike="noStrike" cap="none" normalizeH="0" baseline="0" smtClean="0">
                        <a:ln>
                          <a:noFill/>
                        </a:ln>
                        <a:solidFill>
                          <a:schemeClr val="tx1"/>
                        </a:solidFill>
                        <a:effectLst/>
                        <a:latin typeface="Arial" charset="0"/>
                        <a:ea typeface="HY헤드라인M" pitchFamily="18" charset="-127"/>
                      </a:endParaRPr>
                    </a:p>
                  </a:txBody>
                  <a:tcPr marL="90000" marR="90000" marT="46800" marB="46800" anchor="ctr" horzOverflow="overflow">
                    <a:lnL w="3175" cap="flat" cmpd="sng" algn="ctr">
                      <a:solidFill>
                        <a:srgbClr val="5F5F5F"/>
                      </a:solidFill>
                      <a:prstDash val="solid"/>
                      <a:round/>
                      <a:headEnd type="none" w="med" len="med"/>
                      <a:tailEnd type="none" w="med" len="med"/>
                    </a:lnL>
                    <a:lnR w="3175" cap="flat" cmpd="sng" algn="ctr">
                      <a:solidFill>
                        <a:srgbClr val="5F5F5F"/>
                      </a:solidFill>
                      <a:prstDash val="solid"/>
                      <a:round/>
                      <a:headEnd type="none" w="med" len="med"/>
                      <a:tailEnd type="none" w="med" len="med"/>
                    </a:lnR>
                    <a:lnT w="3175" cap="flat" cmpd="sng" algn="ctr">
                      <a:solidFill>
                        <a:srgbClr val="5F5F5F"/>
                      </a:solidFill>
                      <a:prstDash val="solid"/>
                      <a:round/>
                      <a:headEnd type="none" w="med" len="med"/>
                      <a:tailEnd type="none" w="med" len="med"/>
                    </a:lnT>
                    <a:lnB w="3175" cap="flat" cmpd="sng" algn="ctr">
                      <a:solidFill>
                        <a:srgbClr val="5F5F5F"/>
                      </a:solidFill>
                      <a:prstDash val="solid"/>
                      <a:round/>
                      <a:headEnd type="none" w="med" len="med"/>
                      <a:tailEnd type="none" w="med" len="med"/>
                    </a:lnB>
                    <a:lnTlToBr>
                      <a:noFill/>
                    </a:lnTlToBr>
                    <a:lnBlToTr>
                      <a:noFill/>
                    </a:lnBlToTr>
                    <a:solidFill>
                      <a:schemeClr val="bg2"/>
                    </a:solidFill>
                  </a:tcPr>
                </a:tc>
              </a:tr>
              <a:tr h="1676400">
                <a:tc>
                  <a:txBody>
                    <a:bodyPr/>
                    <a:lstStyle>
                      <a:lvl1pPr eaLnBrk="0" hangingPunct="0">
                        <a:spcBef>
                          <a:spcPct val="20000"/>
                        </a:spcBef>
                        <a:defRPr kumimoji="1" sz="1200">
                          <a:solidFill>
                            <a:schemeClr val="tx1"/>
                          </a:solidFill>
                          <a:latin typeface="Arial" charset="0"/>
                          <a:ea typeface="굴림" pitchFamily="50" charset="-127"/>
                        </a:defRPr>
                      </a:lvl1pPr>
                      <a:lvl2pPr eaLnBrk="0" hangingPunct="0">
                        <a:spcBef>
                          <a:spcPct val="20000"/>
                        </a:spcBef>
                        <a:defRPr kumimoji="1" sz="1000">
                          <a:solidFill>
                            <a:schemeClr val="tx1"/>
                          </a:solidFill>
                          <a:latin typeface="Arial" charset="0"/>
                          <a:ea typeface="굴림" pitchFamily="50" charset="-127"/>
                        </a:defRPr>
                      </a:lvl2pPr>
                      <a:lvl3pPr eaLnBrk="0" hangingPunct="0">
                        <a:spcBef>
                          <a:spcPct val="20000"/>
                        </a:spcBef>
                        <a:buSzPct val="85000"/>
                        <a:defRPr sz="1000">
                          <a:solidFill>
                            <a:schemeClr val="tx1"/>
                          </a:solidFill>
                          <a:latin typeface="Arial" charset="0"/>
                          <a:ea typeface="굴림" pitchFamily="50" charset="-127"/>
                        </a:defRPr>
                      </a:lvl3pPr>
                      <a:lvl4pPr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0" fontAlgn="base" latinLnBrk="1" hangingPunct="0">
                        <a:lnSpc>
                          <a:spcPct val="90000"/>
                        </a:lnSpc>
                        <a:spcBef>
                          <a:spcPct val="0"/>
                        </a:spcBef>
                        <a:spcAft>
                          <a:spcPct val="0"/>
                        </a:spcAft>
                        <a:buClrTx/>
                        <a:buSzTx/>
                        <a:buFontTx/>
                        <a:buNone/>
                        <a:tabLst/>
                      </a:pPr>
                      <a:r>
                        <a:rPr kumimoji="1" lang="en-US" altLang="ko-KR" sz="1400" b="0" i="0" u="none" strike="noStrike" cap="none" normalizeH="0" baseline="0" smtClean="0">
                          <a:ln>
                            <a:noFill/>
                          </a:ln>
                          <a:solidFill>
                            <a:srgbClr val="000000"/>
                          </a:solidFill>
                          <a:effectLst/>
                          <a:latin typeface="Arial" charset="0"/>
                          <a:ea typeface="HY헤드라인M" pitchFamily="18" charset="-127"/>
                        </a:rPr>
                        <a:t>Caution</a:t>
                      </a:r>
                      <a:endParaRPr kumimoji="1" lang="en-US" altLang="ko-KR" sz="1400" b="0" i="0" u="none" strike="noStrike" cap="none" normalizeH="0" baseline="0" smtClean="0">
                        <a:ln>
                          <a:noFill/>
                        </a:ln>
                        <a:solidFill>
                          <a:schemeClr val="tx1"/>
                        </a:solidFill>
                        <a:effectLst/>
                        <a:latin typeface="Arial" charset="0"/>
                        <a:ea typeface="HY헤드라인M" pitchFamily="18" charset="-127"/>
                      </a:endParaRPr>
                    </a:p>
                  </a:txBody>
                  <a:tcPr marL="90000" marR="90000" marT="46800" marB="46800" anchor="ctr" horzOverflow="overflow">
                    <a:lnL w="3175" cap="flat" cmpd="sng" algn="ctr">
                      <a:solidFill>
                        <a:srgbClr val="5F5F5F"/>
                      </a:solidFill>
                      <a:prstDash val="solid"/>
                      <a:round/>
                      <a:headEnd type="none" w="med" len="med"/>
                      <a:tailEnd type="none" w="med" len="med"/>
                    </a:lnL>
                    <a:lnR w="3175" cap="flat" cmpd="sng" algn="ctr">
                      <a:solidFill>
                        <a:srgbClr val="5F5F5F"/>
                      </a:solidFill>
                      <a:prstDash val="solid"/>
                      <a:round/>
                      <a:headEnd type="none" w="med" len="med"/>
                      <a:tailEnd type="none" w="med" len="med"/>
                    </a:lnR>
                    <a:lnT w="3175" cap="flat" cmpd="sng" algn="ctr">
                      <a:solidFill>
                        <a:srgbClr val="5F5F5F"/>
                      </a:solidFill>
                      <a:prstDash val="solid"/>
                      <a:round/>
                      <a:headEnd type="none" w="med" len="med"/>
                      <a:tailEnd type="none" w="med" len="med"/>
                    </a:lnT>
                    <a:lnB w="3175" cap="flat" cmpd="sng" algn="ctr">
                      <a:solidFill>
                        <a:srgbClr val="5F5F5F"/>
                      </a:solidFill>
                      <a:prstDash val="solid"/>
                      <a:round/>
                      <a:headEnd type="none" w="med" len="med"/>
                      <a:tailEnd type="none" w="med" len="med"/>
                    </a:lnB>
                    <a:lnTlToBr>
                      <a:noFill/>
                    </a:lnTlToBr>
                    <a:lnBlToTr>
                      <a:noFill/>
                    </a:lnBlToTr>
                    <a:solidFill>
                      <a:srgbClr val="FFFFCC"/>
                    </a:solidFill>
                  </a:tcPr>
                </a:tc>
                <a:tc>
                  <a:txBody>
                    <a:bodyPr/>
                    <a:lstStyle>
                      <a:lvl1pPr eaLnBrk="0" hangingPunct="0">
                        <a:spcBef>
                          <a:spcPct val="20000"/>
                        </a:spcBef>
                        <a:defRPr kumimoji="1" sz="1200">
                          <a:solidFill>
                            <a:schemeClr val="tx1"/>
                          </a:solidFill>
                          <a:latin typeface="Arial" charset="0"/>
                          <a:ea typeface="굴림" pitchFamily="50" charset="-127"/>
                        </a:defRPr>
                      </a:lvl1pPr>
                      <a:lvl2pPr eaLnBrk="0" hangingPunct="0">
                        <a:spcBef>
                          <a:spcPct val="20000"/>
                        </a:spcBef>
                        <a:defRPr kumimoji="1" sz="1000">
                          <a:solidFill>
                            <a:schemeClr val="tx1"/>
                          </a:solidFill>
                          <a:latin typeface="Arial" charset="0"/>
                          <a:ea typeface="굴림" pitchFamily="50" charset="-127"/>
                        </a:defRPr>
                      </a:lvl2pPr>
                      <a:lvl3pPr eaLnBrk="0" hangingPunct="0">
                        <a:spcBef>
                          <a:spcPct val="20000"/>
                        </a:spcBef>
                        <a:buSzPct val="85000"/>
                        <a:defRPr sz="1000">
                          <a:solidFill>
                            <a:schemeClr val="tx1"/>
                          </a:solidFill>
                          <a:latin typeface="Arial" charset="0"/>
                          <a:ea typeface="굴림" pitchFamily="50" charset="-127"/>
                        </a:defRPr>
                      </a:lvl3pPr>
                      <a:lvl4pPr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just" defTabSz="914400" rtl="0" eaLnBrk="0" fontAlgn="base" latinLnBrk="1" hangingPunct="0">
                        <a:lnSpc>
                          <a:spcPct val="90000"/>
                        </a:lnSpc>
                        <a:spcBef>
                          <a:spcPct val="0"/>
                        </a:spcBef>
                        <a:spcAft>
                          <a:spcPct val="0"/>
                        </a:spcAft>
                        <a:buClr>
                          <a:srgbClr val="000000"/>
                        </a:buClr>
                        <a:buSzTx/>
                        <a:buFontTx/>
                        <a:buChar char="•"/>
                        <a:tabLst/>
                      </a:pPr>
                      <a:r>
                        <a:rPr kumimoji="1" lang="ko-KR" altLang="en-US" sz="1400" b="1" i="0" u="none" strike="noStrike" cap="none" normalizeH="0" baseline="0" dirty="0" smtClean="0">
                          <a:ln>
                            <a:noFill/>
                          </a:ln>
                          <a:solidFill>
                            <a:srgbClr val="000000"/>
                          </a:solidFill>
                          <a:effectLst/>
                          <a:latin typeface="Arial" charset="0"/>
                          <a:ea typeface="HY헤드라인M" pitchFamily="18" charset="-127"/>
                        </a:rPr>
                        <a:t> </a:t>
                      </a: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ability to meet financial obligation needs attention</a:t>
                      </a:r>
                      <a:br>
                        <a:rPr kumimoji="1" lang="en-US" altLang="ko-KR" sz="1400" b="1" i="0" u="none" strike="noStrike" cap="none" normalizeH="0" baseline="0" dirty="0" smtClean="0">
                          <a:ln>
                            <a:noFill/>
                          </a:ln>
                          <a:solidFill>
                            <a:srgbClr val="000000"/>
                          </a:solidFill>
                          <a:effectLst/>
                          <a:latin typeface="Arial" charset="0"/>
                          <a:ea typeface="HY헤드라인M" pitchFamily="18" charset="-127"/>
                        </a:rPr>
                      </a:b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a:t>
                      </a:r>
                      <a:r>
                        <a:rPr kumimoji="1" lang="en-US" altLang="ko-KR" sz="1400" b="1" i="0" u="none" strike="noStrike" cap="none" normalizeH="0" baseline="0" dirty="0" smtClean="0">
                          <a:ln>
                            <a:noFill/>
                          </a:ln>
                          <a:solidFill>
                            <a:schemeClr val="hlink"/>
                          </a:solidFill>
                          <a:effectLst/>
                          <a:latin typeface="Arial" charset="0"/>
                          <a:ea typeface="HY헤드라인M" pitchFamily="18" charset="-127"/>
                        </a:rPr>
                        <a:t>Caution</a:t>
                      </a: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signal(CR1))</a:t>
                      </a:r>
                    </a:p>
                    <a:p>
                      <a:pPr marL="0" marR="0" lvl="0" indent="0" algn="just" defTabSz="914400" rtl="0" eaLnBrk="0" fontAlgn="base" latinLnBrk="1" hangingPunct="0">
                        <a:lnSpc>
                          <a:spcPct val="90000"/>
                        </a:lnSpc>
                        <a:spcBef>
                          <a:spcPct val="0"/>
                        </a:spcBef>
                        <a:spcAft>
                          <a:spcPct val="0"/>
                        </a:spcAft>
                        <a:buClr>
                          <a:srgbClr val="000000"/>
                        </a:buClr>
                        <a:buSzTx/>
                        <a:buFontTx/>
                        <a:buNone/>
                        <a:tabLst/>
                      </a:pPr>
                      <a:endParaRPr kumimoji="1" lang="en-US" altLang="ko-KR" sz="1400" b="1" i="0" u="none" strike="noStrike" cap="none" normalizeH="0" baseline="0" dirty="0" smtClean="0">
                        <a:ln>
                          <a:noFill/>
                        </a:ln>
                        <a:solidFill>
                          <a:srgbClr val="000000"/>
                        </a:solidFill>
                        <a:effectLst/>
                        <a:latin typeface="Arial" charset="0"/>
                        <a:ea typeface="HY헤드라인M" pitchFamily="18" charset="-127"/>
                      </a:endParaRPr>
                    </a:p>
                    <a:p>
                      <a:pPr marL="0" marR="0" lvl="0" indent="0" algn="just" defTabSz="914400" rtl="0" eaLnBrk="0" fontAlgn="base" latinLnBrk="1" hangingPunct="0">
                        <a:lnSpc>
                          <a:spcPct val="90000"/>
                        </a:lnSpc>
                        <a:spcBef>
                          <a:spcPct val="0"/>
                        </a:spcBef>
                        <a:spcAft>
                          <a:spcPct val="0"/>
                        </a:spcAft>
                        <a:buClr>
                          <a:srgbClr val="000000"/>
                        </a:buClr>
                        <a:buSzTx/>
                        <a:buFontTx/>
                        <a:buChar char="•"/>
                        <a:tabLst/>
                      </a:pP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payment delinquency in business transactions has occurred </a:t>
                      </a:r>
                    </a:p>
                    <a:p>
                      <a:pPr marL="0" marR="0" lvl="0" indent="0" algn="just" defTabSz="914400" rtl="0" eaLnBrk="0" fontAlgn="base" latinLnBrk="1" hangingPunct="0">
                        <a:lnSpc>
                          <a:spcPct val="90000"/>
                        </a:lnSpc>
                        <a:spcBef>
                          <a:spcPct val="0"/>
                        </a:spcBef>
                        <a:spcAft>
                          <a:spcPct val="0"/>
                        </a:spcAft>
                        <a:buClr>
                          <a:srgbClr val="000000"/>
                        </a:buClr>
                        <a:buSzTx/>
                        <a:buFontTx/>
                        <a:buChar char="•"/>
                        <a:tabLst/>
                      </a:pP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loan amount and loan frequency require cautions</a:t>
                      </a:r>
                    </a:p>
                    <a:p>
                      <a:pPr marL="0" marR="0" lvl="0" indent="0" algn="just" defTabSz="914400" rtl="0" eaLnBrk="0" fontAlgn="base" latinLnBrk="1" hangingPunct="0">
                        <a:lnSpc>
                          <a:spcPct val="90000"/>
                        </a:lnSpc>
                        <a:spcBef>
                          <a:spcPct val="0"/>
                        </a:spcBef>
                        <a:spcAft>
                          <a:spcPct val="0"/>
                        </a:spcAft>
                        <a:buClr>
                          <a:srgbClr val="000000"/>
                        </a:buClr>
                        <a:buSzTx/>
                        <a:buFontTx/>
                        <a:buChar char="•"/>
                        <a:tabLst/>
                      </a:pP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lawsuit has occurred (lawsuit fee or compensation amount is   </a:t>
                      </a:r>
                      <a:br>
                        <a:rPr kumimoji="1" lang="en-US" altLang="ko-KR" sz="1400" b="1" i="0" u="none" strike="noStrike" cap="none" normalizeH="0" baseline="0" dirty="0" smtClean="0">
                          <a:ln>
                            <a:noFill/>
                          </a:ln>
                          <a:solidFill>
                            <a:srgbClr val="000000"/>
                          </a:solidFill>
                          <a:effectLst/>
                          <a:latin typeface="Arial" charset="0"/>
                          <a:ea typeface="HY헤드라인M" pitchFamily="18" charset="-127"/>
                        </a:rPr>
                      </a:b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large compared to shareholder’s equity) </a:t>
                      </a:r>
                    </a:p>
                  </a:txBody>
                  <a:tcPr marL="90000" marR="90000" marT="46800" marB="46800" anchor="ctr" horzOverflow="overflow">
                    <a:lnL w="3175" cap="flat" cmpd="sng" algn="ctr">
                      <a:solidFill>
                        <a:srgbClr val="5F5F5F"/>
                      </a:solidFill>
                      <a:prstDash val="solid"/>
                      <a:round/>
                      <a:headEnd type="none" w="med" len="med"/>
                      <a:tailEnd type="none" w="med" len="med"/>
                    </a:lnL>
                    <a:lnR w="3175" cap="flat" cmpd="sng" algn="ctr">
                      <a:solidFill>
                        <a:srgbClr val="5F5F5F"/>
                      </a:solidFill>
                      <a:prstDash val="solid"/>
                      <a:round/>
                      <a:headEnd type="none" w="med" len="med"/>
                      <a:tailEnd type="none" w="med" len="med"/>
                    </a:lnR>
                    <a:lnT w="3175" cap="flat" cmpd="sng" algn="ctr">
                      <a:solidFill>
                        <a:srgbClr val="5F5F5F"/>
                      </a:solidFill>
                      <a:prstDash val="solid"/>
                      <a:round/>
                      <a:headEnd type="none" w="med" len="med"/>
                      <a:tailEnd type="none" w="med" len="med"/>
                    </a:lnT>
                    <a:lnB w="3175" cap="flat" cmpd="sng" algn="ctr">
                      <a:solidFill>
                        <a:srgbClr val="5F5F5F"/>
                      </a:solidFill>
                      <a:prstDash val="solid"/>
                      <a:round/>
                      <a:headEnd type="none" w="med" len="med"/>
                      <a:tailEnd type="none" w="med" len="med"/>
                    </a:lnB>
                    <a:lnTlToBr>
                      <a:noFill/>
                    </a:lnTlToBr>
                    <a:lnBlToTr>
                      <a:noFill/>
                    </a:lnBlToTr>
                    <a:noFill/>
                  </a:tcPr>
                </a:tc>
              </a:tr>
              <a:tr h="1385888">
                <a:tc>
                  <a:txBody>
                    <a:bodyPr/>
                    <a:lstStyle>
                      <a:lvl1pPr eaLnBrk="0" hangingPunct="0">
                        <a:spcBef>
                          <a:spcPct val="20000"/>
                        </a:spcBef>
                        <a:defRPr kumimoji="1" sz="1200">
                          <a:solidFill>
                            <a:schemeClr val="tx1"/>
                          </a:solidFill>
                          <a:latin typeface="Arial" charset="0"/>
                          <a:ea typeface="굴림" pitchFamily="50" charset="-127"/>
                        </a:defRPr>
                      </a:lvl1pPr>
                      <a:lvl2pPr eaLnBrk="0" hangingPunct="0">
                        <a:spcBef>
                          <a:spcPct val="20000"/>
                        </a:spcBef>
                        <a:defRPr kumimoji="1" sz="1000">
                          <a:solidFill>
                            <a:schemeClr val="tx1"/>
                          </a:solidFill>
                          <a:latin typeface="Arial" charset="0"/>
                          <a:ea typeface="굴림" pitchFamily="50" charset="-127"/>
                        </a:defRPr>
                      </a:lvl2pPr>
                      <a:lvl3pPr eaLnBrk="0" hangingPunct="0">
                        <a:spcBef>
                          <a:spcPct val="20000"/>
                        </a:spcBef>
                        <a:buSzPct val="85000"/>
                        <a:defRPr sz="1000">
                          <a:solidFill>
                            <a:schemeClr val="tx1"/>
                          </a:solidFill>
                          <a:latin typeface="Arial" charset="0"/>
                          <a:ea typeface="굴림" pitchFamily="50" charset="-127"/>
                        </a:defRPr>
                      </a:lvl3pPr>
                      <a:lvl4pPr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0" fontAlgn="base" latinLnBrk="1" hangingPunct="0">
                        <a:lnSpc>
                          <a:spcPct val="90000"/>
                        </a:lnSpc>
                        <a:spcBef>
                          <a:spcPct val="0"/>
                        </a:spcBef>
                        <a:spcAft>
                          <a:spcPct val="0"/>
                        </a:spcAft>
                        <a:buClrTx/>
                        <a:buSzTx/>
                        <a:buFontTx/>
                        <a:buNone/>
                        <a:tabLst/>
                      </a:pPr>
                      <a:r>
                        <a:rPr kumimoji="1" lang="en-US" altLang="ko-KR" sz="1400" b="0" i="0" u="none" strike="noStrike" cap="none" normalizeH="0" baseline="0" smtClean="0">
                          <a:ln>
                            <a:noFill/>
                          </a:ln>
                          <a:solidFill>
                            <a:srgbClr val="000000"/>
                          </a:solidFill>
                          <a:effectLst/>
                          <a:latin typeface="Arial" charset="0"/>
                          <a:ea typeface="HY헤드라인M" pitchFamily="18" charset="-127"/>
                        </a:rPr>
                        <a:t>Warning</a:t>
                      </a:r>
                      <a:endParaRPr kumimoji="1" lang="en-US" altLang="ko-KR" sz="1400" b="0" i="0" u="none" strike="noStrike" cap="none" normalizeH="0" baseline="0" smtClean="0">
                        <a:ln>
                          <a:noFill/>
                        </a:ln>
                        <a:solidFill>
                          <a:schemeClr val="tx1"/>
                        </a:solidFill>
                        <a:effectLst/>
                        <a:latin typeface="Arial" charset="0"/>
                        <a:ea typeface="HY헤드라인M" pitchFamily="18" charset="-127"/>
                      </a:endParaRPr>
                    </a:p>
                  </a:txBody>
                  <a:tcPr marL="90000" marR="90000" marT="46800" marB="46800" anchor="ctr" horzOverflow="overflow">
                    <a:lnL w="3175" cap="flat" cmpd="sng" algn="ctr">
                      <a:solidFill>
                        <a:srgbClr val="5F5F5F"/>
                      </a:solidFill>
                      <a:prstDash val="solid"/>
                      <a:round/>
                      <a:headEnd type="none" w="med" len="med"/>
                      <a:tailEnd type="none" w="med" len="med"/>
                    </a:lnL>
                    <a:lnR w="3175" cap="flat" cmpd="sng" algn="ctr">
                      <a:solidFill>
                        <a:srgbClr val="5F5F5F"/>
                      </a:solidFill>
                      <a:prstDash val="solid"/>
                      <a:round/>
                      <a:headEnd type="none" w="med" len="med"/>
                      <a:tailEnd type="none" w="med" len="med"/>
                    </a:lnR>
                    <a:lnT w="3175" cap="flat" cmpd="sng" algn="ctr">
                      <a:solidFill>
                        <a:srgbClr val="5F5F5F"/>
                      </a:solidFill>
                      <a:prstDash val="solid"/>
                      <a:round/>
                      <a:headEnd type="none" w="med" len="med"/>
                      <a:tailEnd type="none" w="med" len="med"/>
                    </a:lnT>
                    <a:lnB w="3175" cap="flat" cmpd="sng" algn="ctr">
                      <a:solidFill>
                        <a:srgbClr val="5F5F5F"/>
                      </a:solidFill>
                      <a:prstDash val="solid"/>
                      <a:round/>
                      <a:headEnd type="none" w="med" len="med"/>
                      <a:tailEnd type="none" w="med" len="med"/>
                    </a:lnB>
                    <a:lnTlToBr>
                      <a:noFill/>
                    </a:lnTlToBr>
                    <a:lnBlToTr>
                      <a:noFill/>
                    </a:lnBlToTr>
                    <a:solidFill>
                      <a:srgbClr val="FFFFCC"/>
                    </a:solidFill>
                  </a:tcPr>
                </a:tc>
                <a:tc>
                  <a:txBody>
                    <a:bodyPr/>
                    <a:lstStyle>
                      <a:lvl1pPr eaLnBrk="0" hangingPunct="0">
                        <a:spcBef>
                          <a:spcPct val="20000"/>
                        </a:spcBef>
                        <a:defRPr kumimoji="1" sz="1200">
                          <a:solidFill>
                            <a:schemeClr val="tx1"/>
                          </a:solidFill>
                          <a:latin typeface="Arial" charset="0"/>
                          <a:ea typeface="굴림" pitchFamily="50" charset="-127"/>
                        </a:defRPr>
                      </a:lvl1pPr>
                      <a:lvl2pPr eaLnBrk="0" hangingPunct="0">
                        <a:spcBef>
                          <a:spcPct val="20000"/>
                        </a:spcBef>
                        <a:defRPr kumimoji="1" sz="1000">
                          <a:solidFill>
                            <a:schemeClr val="tx1"/>
                          </a:solidFill>
                          <a:latin typeface="Arial" charset="0"/>
                          <a:ea typeface="굴림" pitchFamily="50" charset="-127"/>
                        </a:defRPr>
                      </a:lvl2pPr>
                      <a:lvl3pPr eaLnBrk="0" hangingPunct="0">
                        <a:spcBef>
                          <a:spcPct val="20000"/>
                        </a:spcBef>
                        <a:buSzPct val="85000"/>
                        <a:defRPr sz="1000">
                          <a:solidFill>
                            <a:schemeClr val="tx1"/>
                          </a:solidFill>
                          <a:latin typeface="Arial" charset="0"/>
                          <a:ea typeface="굴림" pitchFamily="50" charset="-127"/>
                        </a:defRPr>
                      </a:lvl3pPr>
                      <a:lvl4pPr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90000"/>
                        </a:lnSpc>
                        <a:spcBef>
                          <a:spcPct val="0"/>
                        </a:spcBef>
                        <a:spcAft>
                          <a:spcPct val="0"/>
                        </a:spcAft>
                        <a:buClr>
                          <a:srgbClr val="000000"/>
                        </a:buClr>
                        <a:buSzTx/>
                        <a:buFontTx/>
                        <a:buChar char="•"/>
                        <a:tabLst/>
                      </a:pPr>
                      <a:r>
                        <a:rPr kumimoji="1" lang="ko-KR" altLang="en-US" sz="1400" b="1" i="0" u="none" strike="noStrike" cap="none" normalizeH="0" baseline="0" dirty="0" smtClean="0">
                          <a:ln>
                            <a:noFill/>
                          </a:ln>
                          <a:solidFill>
                            <a:srgbClr val="000000"/>
                          </a:solidFill>
                          <a:effectLst/>
                          <a:latin typeface="Arial" charset="0"/>
                          <a:ea typeface="HY헤드라인M" pitchFamily="18" charset="-127"/>
                        </a:rPr>
                        <a:t> </a:t>
                      </a: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ability to meet financial obligation deteriorated </a:t>
                      </a:r>
                      <a:br>
                        <a:rPr kumimoji="1" lang="en-US" altLang="ko-KR" sz="1400" b="1" i="0" u="none" strike="noStrike" cap="none" normalizeH="0" baseline="0" dirty="0" smtClean="0">
                          <a:ln>
                            <a:noFill/>
                          </a:ln>
                          <a:solidFill>
                            <a:srgbClr val="000000"/>
                          </a:solidFill>
                          <a:effectLst/>
                          <a:latin typeface="Arial" charset="0"/>
                          <a:ea typeface="HY헤드라인M" pitchFamily="18" charset="-127"/>
                        </a:rPr>
                      </a:b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a:t>
                      </a:r>
                      <a:r>
                        <a:rPr kumimoji="1" lang="en-US" altLang="ko-KR" sz="1400" b="1" i="0" u="none" strike="noStrike" cap="none" normalizeH="0" baseline="0" dirty="0" smtClean="0">
                          <a:ln>
                            <a:noFill/>
                          </a:ln>
                          <a:solidFill>
                            <a:schemeClr val="hlink"/>
                          </a:solidFill>
                          <a:effectLst/>
                          <a:latin typeface="Arial" charset="0"/>
                          <a:ea typeface="HY헤드라인M" pitchFamily="18" charset="-127"/>
                        </a:rPr>
                        <a:t>Warning</a:t>
                      </a: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signal (CR2))</a:t>
                      </a:r>
                    </a:p>
                    <a:p>
                      <a:pPr marL="0" marR="0" lvl="0" indent="0" algn="l" defTabSz="914400" rtl="0" eaLnBrk="0" fontAlgn="base" latinLnBrk="1" hangingPunct="0">
                        <a:lnSpc>
                          <a:spcPct val="90000"/>
                        </a:lnSpc>
                        <a:spcBef>
                          <a:spcPct val="0"/>
                        </a:spcBef>
                        <a:spcAft>
                          <a:spcPct val="0"/>
                        </a:spcAft>
                        <a:buClr>
                          <a:srgbClr val="000000"/>
                        </a:buClr>
                        <a:buSzTx/>
                        <a:buFontTx/>
                        <a:buNone/>
                        <a:tabLst/>
                      </a:pPr>
                      <a:endParaRPr kumimoji="1" lang="en-US" altLang="ko-KR" sz="1400" b="1" i="0" u="none" strike="noStrike" cap="none" normalizeH="0" baseline="0" dirty="0" smtClean="0">
                        <a:ln>
                          <a:noFill/>
                        </a:ln>
                        <a:solidFill>
                          <a:srgbClr val="000000"/>
                        </a:solidFill>
                        <a:effectLst/>
                        <a:latin typeface="Arial" charset="0"/>
                        <a:ea typeface="HY헤드라인M" pitchFamily="18" charset="-127"/>
                      </a:endParaRPr>
                    </a:p>
                    <a:p>
                      <a:pPr marL="0" marR="0" lvl="0" indent="0" algn="just" defTabSz="914400" rtl="0" eaLnBrk="0" fontAlgn="base" latinLnBrk="1" hangingPunct="0">
                        <a:lnSpc>
                          <a:spcPct val="90000"/>
                        </a:lnSpc>
                        <a:spcBef>
                          <a:spcPct val="0"/>
                        </a:spcBef>
                        <a:spcAft>
                          <a:spcPct val="0"/>
                        </a:spcAft>
                        <a:buClr>
                          <a:srgbClr val="000000"/>
                        </a:buClr>
                        <a:buSzTx/>
                        <a:buFontTx/>
                        <a:buChar char="•"/>
                        <a:tabLst/>
                      </a:pP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minor defaults on loans granted by financial institutions</a:t>
                      </a:r>
                    </a:p>
                    <a:p>
                      <a:pPr marL="0" marR="0" lvl="0" indent="0" algn="just" defTabSz="914400" rtl="0" eaLnBrk="0" fontAlgn="base" latinLnBrk="1" hangingPunct="0">
                        <a:lnSpc>
                          <a:spcPct val="90000"/>
                        </a:lnSpc>
                        <a:spcBef>
                          <a:spcPct val="0"/>
                        </a:spcBef>
                        <a:spcAft>
                          <a:spcPct val="0"/>
                        </a:spcAft>
                        <a:buClr>
                          <a:srgbClr val="000000"/>
                        </a:buClr>
                        <a:buSzTx/>
                        <a:buFontTx/>
                        <a:buChar char="•"/>
                        <a:tabLst/>
                      </a:pP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 loan amount and loan frequency become more serious</a:t>
                      </a:r>
                    </a:p>
                    <a:p>
                      <a:pPr marL="0" marR="0" lvl="0" indent="0" algn="just" defTabSz="914400" rtl="0" eaLnBrk="0" fontAlgn="base" latinLnBrk="1" hangingPunct="0">
                        <a:lnSpc>
                          <a:spcPct val="90000"/>
                        </a:lnSpc>
                        <a:spcBef>
                          <a:spcPct val="0"/>
                        </a:spcBef>
                        <a:spcAft>
                          <a:spcPct val="0"/>
                        </a:spcAft>
                        <a:buClr>
                          <a:srgbClr val="000000"/>
                        </a:buClr>
                        <a:buSzTx/>
                        <a:buFontTx/>
                        <a:buChar char="•"/>
                        <a:tabLst/>
                      </a:pPr>
                      <a:endParaRPr kumimoji="1" lang="ko-KR" altLang="en-US" sz="1400" b="1" i="0" u="none" strike="noStrike" cap="none" normalizeH="0" baseline="0" dirty="0" smtClean="0">
                        <a:ln>
                          <a:noFill/>
                        </a:ln>
                        <a:solidFill>
                          <a:srgbClr val="000000"/>
                        </a:solidFill>
                        <a:effectLst/>
                        <a:latin typeface="Arial" charset="0"/>
                        <a:ea typeface="HY헤드라인M" pitchFamily="18" charset="-127"/>
                      </a:endParaRPr>
                    </a:p>
                  </a:txBody>
                  <a:tcPr marL="90000" marR="90000" marT="46800" marB="46800" anchor="ctr" horzOverflow="overflow">
                    <a:lnL w="3175" cap="flat" cmpd="sng" algn="ctr">
                      <a:solidFill>
                        <a:srgbClr val="5F5F5F"/>
                      </a:solidFill>
                      <a:prstDash val="solid"/>
                      <a:round/>
                      <a:headEnd type="none" w="med" len="med"/>
                      <a:tailEnd type="none" w="med" len="med"/>
                    </a:lnL>
                    <a:lnR w="3175" cap="flat" cmpd="sng" algn="ctr">
                      <a:solidFill>
                        <a:srgbClr val="5F5F5F"/>
                      </a:solidFill>
                      <a:prstDash val="solid"/>
                      <a:round/>
                      <a:headEnd type="none" w="med" len="med"/>
                      <a:tailEnd type="none" w="med" len="med"/>
                    </a:lnR>
                    <a:lnT w="3175" cap="flat" cmpd="sng" algn="ctr">
                      <a:solidFill>
                        <a:srgbClr val="5F5F5F"/>
                      </a:solidFill>
                      <a:prstDash val="solid"/>
                      <a:round/>
                      <a:headEnd type="none" w="med" len="med"/>
                      <a:tailEnd type="none" w="med" len="med"/>
                    </a:lnT>
                    <a:lnB w="3175" cap="flat" cmpd="sng" algn="ctr">
                      <a:solidFill>
                        <a:srgbClr val="5F5F5F"/>
                      </a:solidFill>
                      <a:prstDash val="solid"/>
                      <a:round/>
                      <a:headEnd type="none" w="med" len="med"/>
                      <a:tailEnd type="none" w="med" len="med"/>
                    </a:lnB>
                    <a:lnTlToBr>
                      <a:noFill/>
                    </a:lnTlToBr>
                    <a:lnBlToTr>
                      <a:noFill/>
                    </a:lnBlToTr>
                    <a:noFill/>
                  </a:tcPr>
                </a:tc>
              </a:tr>
              <a:tr h="1443038">
                <a:tc>
                  <a:txBody>
                    <a:bodyPr/>
                    <a:lstStyle>
                      <a:lvl1pPr eaLnBrk="0" hangingPunct="0">
                        <a:spcBef>
                          <a:spcPct val="20000"/>
                        </a:spcBef>
                        <a:defRPr kumimoji="1" sz="1200">
                          <a:solidFill>
                            <a:schemeClr val="tx1"/>
                          </a:solidFill>
                          <a:latin typeface="Arial" charset="0"/>
                          <a:ea typeface="굴림" pitchFamily="50" charset="-127"/>
                        </a:defRPr>
                      </a:lvl1pPr>
                      <a:lvl2pPr eaLnBrk="0" hangingPunct="0">
                        <a:spcBef>
                          <a:spcPct val="20000"/>
                        </a:spcBef>
                        <a:defRPr kumimoji="1" sz="1000">
                          <a:solidFill>
                            <a:schemeClr val="tx1"/>
                          </a:solidFill>
                          <a:latin typeface="Arial" charset="0"/>
                          <a:ea typeface="굴림" pitchFamily="50" charset="-127"/>
                        </a:defRPr>
                      </a:lvl2pPr>
                      <a:lvl3pPr eaLnBrk="0" hangingPunct="0">
                        <a:spcBef>
                          <a:spcPct val="20000"/>
                        </a:spcBef>
                        <a:buSzPct val="85000"/>
                        <a:defRPr sz="1000">
                          <a:solidFill>
                            <a:schemeClr val="tx1"/>
                          </a:solidFill>
                          <a:latin typeface="Arial" charset="0"/>
                          <a:ea typeface="굴림" pitchFamily="50" charset="-127"/>
                        </a:defRPr>
                      </a:lvl3pPr>
                      <a:lvl4pPr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0" fontAlgn="base" latinLnBrk="1" hangingPunct="0">
                        <a:lnSpc>
                          <a:spcPct val="90000"/>
                        </a:lnSpc>
                        <a:spcBef>
                          <a:spcPct val="0"/>
                        </a:spcBef>
                        <a:spcAft>
                          <a:spcPct val="0"/>
                        </a:spcAft>
                        <a:buClrTx/>
                        <a:buSzTx/>
                        <a:buFontTx/>
                        <a:buNone/>
                        <a:tabLst/>
                      </a:pPr>
                      <a:r>
                        <a:rPr kumimoji="1" lang="en-US" altLang="ko-KR" sz="1400" b="0" i="0" u="none" strike="noStrike" cap="none" normalizeH="0" baseline="0" smtClean="0">
                          <a:ln>
                            <a:noFill/>
                          </a:ln>
                          <a:solidFill>
                            <a:srgbClr val="000000"/>
                          </a:solidFill>
                          <a:effectLst/>
                          <a:latin typeface="Arial" charset="0"/>
                          <a:ea typeface="HY헤드라인M" pitchFamily="18" charset="-127"/>
                        </a:rPr>
                        <a:t>Danger</a:t>
                      </a:r>
                      <a:endParaRPr kumimoji="1" lang="en-US" altLang="ko-KR" sz="1400" b="0" i="0" u="none" strike="noStrike" cap="none" normalizeH="0" baseline="0" smtClean="0">
                        <a:ln>
                          <a:noFill/>
                        </a:ln>
                        <a:solidFill>
                          <a:schemeClr val="tx1"/>
                        </a:solidFill>
                        <a:effectLst/>
                        <a:latin typeface="Arial" charset="0"/>
                        <a:ea typeface="HY헤드라인M" pitchFamily="18" charset="-127"/>
                      </a:endParaRPr>
                    </a:p>
                  </a:txBody>
                  <a:tcPr marL="90000" marR="90000" marT="46800" marB="46800" anchor="ctr" horzOverflow="overflow">
                    <a:lnL w="3175" cap="flat" cmpd="sng" algn="ctr">
                      <a:solidFill>
                        <a:srgbClr val="5F5F5F"/>
                      </a:solidFill>
                      <a:prstDash val="solid"/>
                      <a:round/>
                      <a:headEnd type="none" w="med" len="med"/>
                      <a:tailEnd type="none" w="med" len="med"/>
                    </a:lnL>
                    <a:lnR w="3175" cap="flat" cmpd="sng" algn="ctr">
                      <a:solidFill>
                        <a:srgbClr val="5F5F5F"/>
                      </a:solidFill>
                      <a:prstDash val="solid"/>
                      <a:round/>
                      <a:headEnd type="none" w="med" len="med"/>
                      <a:tailEnd type="none" w="med" len="med"/>
                    </a:lnR>
                    <a:lnT w="3175" cap="flat" cmpd="sng" algn="ctr">
                      <a:solidFill>
                        <a:srgbClr val="5F5F5F"/>
                      </a:solidFill>
                      <a:prstDash val="solid"/>
                      <a:round/>
                      <a:headEnd type="none" w="med" len="med"/>
                      <a:tailEnd type="none" w="med" len="med"/>
                    </a:lnT>
                    <a:lnB w="3175" cap="flat" cmpd="sng" algn="ctr">
                      <a:solidFill>
                        <a:srgbClr val="5F5F5F"/>
                      </a:solidFill>
                      <a:prstDash val="solid"/>
                      <a:round/>
                      <a:headEnd type="none" w="med" len="med"/>
                      <a:tailEnd type="none" w="med" len="med"/>
                    </a:lnB>
                    <a:lnTlToBr>
                      <a:noFill/>
                    </a:lnTlToBr>
                    <a:lnBlToTr>
                      <a:noFill/>
                    </a:lnBlToTr>
                    <a:solidFill>
                      <a:srgbClr val="FFFFCC"/>
                    </a:solidFill>
                  </a:tcPr>
                </a:tc>
                <a:tc>
                  <a:txBody>
                    <a:bodyPr/>
                    <a:lstStyle>
                      <a:lvl1pPr eaLnBrk="0" hangingPunct="0">
                        <a:spcBef>
                          <a:spcPct val="20000"/>
                        </a:spcBef>
                        <a:defRPr kumimoji="1" sz="1200">
                          <a:solidFill>
                            <a:schemeClr val="tx1"/>
                          </a:solidFill>
                          <a:latin typeface="Arial" charset="0"/>
                          <a:ea typeface="굴림" pitchFamily="50" charset="-127"/>
                        </a:defRPr>
                      </a:lvl1pPr>
                      <a:lvl2pPr eaLnBrk="0" hangingPunct="0">
                        <a:spcBef>
                          <a:spcPct val="20000"/>
                        </a:spcBef>
                        <a:defRPr kumimoji="1" sz="1000">
                          <a:solidFill>
                            <a:schemeClr val="tx1"/>
                          </a:solidFill>
                          <a:latin typeface="Arial" charset="0"/>
                          <a:ea typeface="굴림" pitchFamily="50" charset="-127"/>
                        </a:defRPr>
                      </a:lvl2pPr>
                      <a:lvl3pPr eaLnBrk="0" hangingPunct="0">
                        <a:spcBef>
                          <a:spcPct val="20000"/>
                        </a:spcBef>
                        <a:buSzPct val="85000"/>
                        <a:defRPr sz="1000">
                          <a:solidFill>
                            <a:schemeClr val="tx1"/>
                          </a:solidFill>
                          <a:latin typeface="Arial" charset="0"/>
                          <a:ea typeface="굴림" pitchFamily="50" charset="-127"/>
                        </a:defRPr>
                      </a:lvl3pPr>
                      <a:lvl4pPr eaLnBrk="0" hangingPunct="0">
                        <a:spcBef>
                          <a:spcPct val="20000"/>
                        </a:spcBef>
                        <a:buSzPct val="85000"/>
                        <a:defRPr sz="900">
                          <a:solidFill>
                            <a:schemeClr val="tx1"/>
                          </a:solidFill>
                          <a:latin typeface="Arial" charset="0"/>
                          <a:ea typeface="굴림" pitchFamily="50" charset="-127"/>
                        </a:defRPr>
                      </a:lvl4pPr>
                      <a:lvl5pPr eaLnBrk="0" hangingPunct="0">
                        <a:spcBef>
                          <a:spcPct val="20000"/>
                        </a:spcBef>
                        <a:defRPr kumimoji="1">
                          <a:solidFill>
                            <a:schemeClr val="tx1"/>
                          </a:solidFill>
                          <a:latin typeface="굴림" pitchFamily="50" charset="-127"/>
                          <a:ea typeface="굴림" pitchFamily="50" charset="-127"/>
                        </a:defRPr>
                      </a:lvl5pPr>
                      <a:lvl6pPr eaLnBrk="0" fontAlgn="base" hangingPunct="0">
                        <a:spcBef>
                          <a:spcPct val="20000"/>
                        </a:spcBef>
                        <a:spcAft>
                          <a:spcPct val="0"/>
                        </a:spcAft>
                        <a:defRPr kumimoji="1">
                          <a:solidFill>
                            <a:schemeClr val="tx1"/>
                          </a:solidFill>
                          <a:latin typeface="굴림" pitchFamily="50" charset="-127"/>
                          <a:ea typeface="굴림" pitchFamily="50" charset="-127"/>
                        </a:defRPr>
                      </a:lvl6pPr>
                      <a:lvl7pPr eaLnBrk="0" fontAlgn="base" hangingPunct="0">
                        <a:spcBef>
                          <a:spcPct val="20000"/>
                        </a:spcBef>
                        <a:spcAft>
                          <a:spcPct val="0"/>
                        </a:spcAft>
                        <a:defRPr kumimoji="1">
                          <a:solidFill>
                            <a:schemeClr val="tx1"/>
                          </a:solidFill>
                          <a:latin typeface="굴림" pitchFamily="50" charset="-127"/>
                          <a:ea typeface="굴림" pitchFamily="50" charset="-127"/>
                        </a:defRPr>
                      </a:lvl7pPr>
                      <a:lvl8pPr eaLnBrk="0" fontAlgn="base" hangingPunct="0">
                        <a:spcBef>
                          <a:spcPct val="20000"/>
                        </a:spcBef>
                        <a:spcAft>
                          <a:spcPct val="0"/>
                        </a:spcAft>
                        <a:defRPr kumimoji="1">
                          <a:solidFill>
                            <a:schemeClr val="tx1"/>
                          </a:solidFill>
                          <a:latin typeface="굴림" pitchFamily="50" charset="-127"/>
                          <a:ea typeface="굴림" pitchFamily="50" charset="-127"/>
                        </a:defRPr>
                      </a:lvl8pPr>
                      <a:lvl9pPr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l" defTabSz="914400" rtl="0" eaLnBrk="0" fontAlgn="base" latinLnBrk="1" hangingPunct="0">
                        <a:lnSpc>
                          <a:spcPct val="90000"/>
                        </a:lnSpc>
                        <a:spcBef>
                          <a:spcPct val="0"/>
                        </a:spcBef>
                        <a:spcAft>
                          <a:spcPct val="0"/>
                        </a:spcAft>
                        <a:buClr>
                          <a:srgbClr val="000000"/>
                        </a:buClr>
                        <a:buSzTx/>
                        <a:buFontTx/>
                        <a:buChar char="•"/>
                        <a:tabLst/>
                      </a:pPr>
                      <a:r>
                        <a:rPr kumimoji="1" lang="ko-KR" altLang="en-US" sz="1400" b="1" i="0" u="none" strike="noStrike" cap="none" normalizeH="0" baseline="0" dirty="0" smtClean="0">
                          <a:ln>
                            <a:noFill/>
                          </a:ln>
                          <a:solidFill>
                            <a:srgbClr val="000000"/>
                          </a:solidFill>
                          <a:effectLst/>
                          <a:latin typeface="Arial" charset="0"/>
                          <a:ea typeface="가는각진제목체" pitchFamily="18" charset="-127"/>
                        </a:rPr>
                        <a:t> </a:t>
                      </a:r>
                      <a:r>
                        <a:rPr kumimoji="1" lang="en-US" altLang="ko-KR" sz="1400" b="1" i="0" u="none" strike="noStrike" cap="none" normalizeH="0" baseline="0" dirty="0" smtClean="0">
                          <a:ln>
                            <a:noFill/>
                          </a:ln>
                          <a:solidFill>
                            <a:srgbClr val="000000"/>
                          </a:solidFill>
                          <a:effectLst/>
                          <a:latin typeface="Arial" charset="0"/>
                          <a:ea typeface="가는각진제목체" pitchFamily="18" charset="-127"/>
                        </a:rPr>
                        <a:t>ability to meet financial obligation is severely diminished</a:t>
                      </a:r>
                      <a:br>
                        <a:rPr kumimoji="1" lang="en-US" altLang="ko-KR" sz="1400" b="1" i="0" u="none" strike="noStrike" cap="none" normalizeH="0" baseline="0" dirty="0" smtClean="0">
                          <a:ln>
                            <a:noFill/>
                          </a:ln>
                          <a:solidFill>
                            <a:srgbClr val="000000"/>
                          </a:solidFill>
                          <a:effectLst/>
                          <a:latin typeface="Arial" charset="0"/>
                          <a:ea typeface="가는각진제목체" pitchFamily="18" charset="-127"/>
                        </a:rPr>
                      </a:br>
                      <a:r>
                        <a:rPr kumimoji="1" lang="en-US" altLang="ko-KR" sz="1400" b="1" i="0" u="none" strike="noStrike" cap="none" normalizeH="0" baseline="0" dirty="0" smtClean="0">
                          <a:ln>
                            <a:noFill/>
                          </a:ln>
                          <a:solidFill>
                            <a:srgbClr val="000000"/>
                          </a:solidFill>
                          <a:effectLst/>
                          <a:latin typeface="Arial" charset="0"/>
                          <a:ea typeface="가는각진제목체" pitchFamily="18" charset="-127"/>
                        </a:rPr>
                        <a:t> (</a:t>
                      </a:r>
                      <a:r>
                        <a:rPr kumimoji="1" lang="en-US" altLang="ko-KR" sz="1400" b="1" i="0" u="none" strike="noStrike" cap="none" normalizeH="0" baseline="0" dirty="0" smtClean="0">
                          <a:ln>
                            <a:noFill/>
                          </a:ln>
                          <a:solidFill>
                            <a:schemeClr val="hlink"/>
                          </a:solidFill>
                          <a:effectLst/>
                          <a:latin typeface="Arial" charset="0"/>
                          <a:ea typeface="가는각진제목체" pitchFamily="18" charset="-127"/>
                        </a:rPr>
                        <a:t>Danger</a:t>
                      </a:r>
                      <a:r>
                        <a:rPr kumimoji="1" lang="en-US" altLang="ko-KR" sz="1400" b="1" i="0" u="none" strike="noStrike" cap="none" normalizeH="0" baseline="0" dirty="0" smtClean="0">
                          <a:ln>
                            <a:noFill/>
                          </a:ln>
                          <a:solidFill>
                            <a:srgbClr val="000000"/>
                          </a:solidFill>
                          <a:effectLst/>
                          <a:latin typeface="Arial" charset="0"/>
                          <a:ea typeface="가는각진제목체" pitchFamily="18" charset="-127"/>
                        </a:rPr>
                        <a:t> signal (CR3))</a:t>
                      </a:r>
                    </a:p>
                    <a:p>
                      <a:pPr marL="0" marR="0" lvl="0" indent="0" algn="just" defTabSz="914400" rtl="0" eaLnBrk="0" fontAlgn="base" latinLnBrk="1" hangingPunct="0">
                        <a:lnSpc>
                          <a:spcPct val="90000"/>
                        </a:lnSpc>
                        <a:spcBef>
                          <a:spcPct val="0"/>
                        </a:spcBef>
                        <a:spcAft>
                          <a:spcPct val="0"/>
                        </a:spcAft>
                        <a:buClr>
                          <a:srgbClr val="000000"/>
                        </a:buClr>
                        <a:buSzTx/>
                        <a:buFontTx/>
                        <a:buNone/>
                        <a:tabLst/>
                      </a:pPr>
                      <a:endParaRPr kumimoji="1" lang="en-US" altLang="ko-KR" sz="1400" b="1" i="0" u="none" strike="noStrike" cap="none" normalizeH="0" baseline="0" dirty="0" smtClean="0">
                        <a:ln>
                          <a:noFill/>
                        </a:ln>
                        <a:solidFill>
                          <a:srgbClr val="000000"/>
                        </a:solidFill>
                        <a:effectLst/>
                        <a:latin typeface="Arial" charset="0"/>
                        <a:ea typeface="가는각진제목체" pitchFamily="18" charset="-127"/>
                      </a:endParaRPr>
                    </a:p>
                    <a:p>
                      <a:pPr marL="0" marR="0" lvl="0" indent="0" algn="just" defTabSz="914400" rtl="0" eaLnBrk="0" fontAlgn="base" latinLnBrk="1" hangingPunct="0">
                        <a:lnSpc>
                          <a:spcPct val="90000"/>
                        </a:lnSpc>
                        <a:spcBef>
                          <a:spcPct val="0"/>
                        </a:spcBef>
                        <a:spcAft>
                          <a:spcPct val="0"/>
                        </a:spcAft>
                        <a:buClr>
                          <a:srgbClr val="000000"/>
                        </a:buClr>
                        <a:buSzTx/>
                        <a:buFontTx/>
                        <a:buChar char="•"/>
                        <a:tabLst/>
                      </a:pPr>
                      <a:r>
                        <a:rPr kumimoji="1" lang="en-US" altLang="ko-KR" sz="1400" b="1" i="0" u="none" strike="noStrike" cap="none" normalizeH="0" baseline="0" dirty="0" smtClean="0">
                          <a:ln>
                            <a:noFill/>
                          </a:ln>
                          <a:solidFill>
                            <a:srgbClr val="000000"/>
                          </a:solidFill>
                          <a:effectLst/>
                          <a:latin typeface="Arial" charset="0"/>
                          <a:ea typeface="가는각진제목체" pitchFamily="18" charset="-127"/>
                        </a:rPr>
                        <a:t> significant defaults on loans </a:t>
                      </a:r>
                      <a:r>
                        <a:rPr kumimoji="1" lang="en-US" altLang="ko-KR" sz="1400" b="1" i="0" u="none" strike="noStrike" cap="none" normalizeH="0" baseline="0" dirty="0" smtClean="0">
                          <a:ln>
                            <a:noFill/>
                          </a:ln>
                          <a:solidFill>
                            <a:srgbClr val="000000"/>
                          </a:solidFill>
                          <a:effectLst/>
                          <a:latin typeface="Arial" charset="0"/>
                          <a:ea typeface="HY헤드라인M" pitchFamily="18" charset="-127"/>
                        </a:rPr>
                        <a:t>granted by financial institutions</a:t>
                      </a:r>
                      <a:endParaRPr kumimoji="1" lang="ko-KR" altLang="en-US" sz="1400" b="1" i="0" u="none" strike="noStrike" cap="none" normalizeH="0" baseline="0" dirty="0" smtClean="0">
                        <a:ln>
                          <a:noFill/>
                        </a:ln>
                        <a:solidFill>
                          <a:srgbClr val="000000"/>
                        </a:solidFill>
                        <a:effectLst/>
                        <a:latin typeface="Arial" charset="0"/>
                        <a:ea typeface="HY헤드라인M" pitchFamily="18" charset="-127"/>
                      </a:endParaRPr>
                    </a:p>
                  </a:txBody>
                  <a:tcPr marL="90000" marR="90000" marT="46800" marB="46800" anchor="ctr" horzOverflow="overflow">
                    <a:lnL w="3175" cap="flat" cmpd="sng" algn="ctr">
                      <a:solidFill>
                        <a:srgbClr val="5F5F5F"/>
                      </a:solidFill>
                      <a:prstDash val="solid"/>
                      <a:round/>
                      <a:headEnd type="none" w="med" len="med"/>
                      <a:tailEnd type="none" w="med" len="med"/>
                    </a:lnL>
                    <a:lnR w="3175" cap="flat" cmpd="sng" algn="ctr">
                      <a:solidFill>
                        <a:srgbClr val="5F5F5F"/>
                      </a:solidFill>
                      <a:prstDash val="solid"/>
                      <a:round/>
                      <a:headEnd type="none" w="med" len="med"/>
                      <a:tailEnd type="none" w="med" len="med"/>
                    </a:lnR>
                    <a:lnT w="3175" cap="flat" cmpd="sng" algn="ctr">
                      <a:solidFill>
                        <a:srgbClr val="5F5F5F"/>
                      </a:solidFill>
                      <a:prstDash val="solid"/>
                      <a:round/>
                      <a:headEnd type="none" w="med" len="med"/>
                      <a:tailEnd type="none" w="med" len="med"/>
                    </a:lnT>
                    <a:lnB w="3175" cap="flat" cmpd="sng" algn="ctr">
                      <a:solidFill>
                        <a:srgbClr val="5F5F5F"/>
                      </a:solidFill>
                      <a:prstDash val="solid"/>
                      <a:round/>
                      <a:headEnd type="none" w="med" len="med"/>
                      <a:tailEnd type="none" w="med" len="med"/>
                    </a:lnB>
                    <a:lnTlToBr>
                      <a:noFill/>
                    </a:lnTlToBr>
                    <a:lnBlToTr>
                      <a:noFill/>
                    </a:lnBlToTr>
                    <a:noFill/>
                  </a:tcPr>
                </a:tc>
              </a:tr>
            </a:tbl>
          </a:graphicData>
        </a:graphic>
      </p:graphicFrame>
      <p:sp>
        <p:nvSpPr>
          <p:cNvPr id="109587" name="AutoShape 19"/>
          <p:cNvSpPr>
            <a:spLocks noChangeAspect="1" noChangeArrowheads="1"/>
          </p:cNvSpPr>
          <p:nvPr/>
        </p:nvSpPr>
        <p:spPr bwMode="auto">
          <a:xfrm rot="5400000">
            <a:off x="668337" y="2989263"/>
            <a:ext cx="3490913" cy="465138"/>
          </a:xfrm>
          <a:prstGeom prst="triangle">
            <a:avLst>
              <a:gd name="adj" fmla="val 50000"/>
            </a:avLst>
          </a:prstGeom>
          <a:gradFill rotWithShape="1">
            <a:gsLst>
              <a:gs pos="0">
                <a:srgbClr val="969696"/>
              </a:gs>
              <a:gs pos="100000">
                <a:srgbClr val="969696">
                  <a:gamma/>
                  <a:tint val="41176"/>
                  <a:invGamma/>
                </a:srgbClr>
              </a:gs>
            </a:gsLst>
            <a:lin ang="5400000" scaled="1"/>
          </a:gradFill>
          <a:ln>
            <a:noFill/>
          </a:ln>
          <a:effectLst/>
          <a:extLst>
            <a:ext uri="{91240B29-F687-4F45-9708-019B960494DF}">
              <a14:hiddenLine xmlns:a14="http://schemas.microsoft.com/office/drawing/2010/main" w="9525" algn="ctr">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109588" name="Rectangle 20"/>
          <p:cNvSpPr>
            <a:spLocks noChangeArrowheads="1"/>
          </p:cNvSpPr>
          <p:nvPr/>
        </p:nvSpPr>
        <p:spPr bwMode="auto">
          <a:xfrm>
            <a:off x="488950" y="836613"/>
            <a:ext cx="1368425" cy="330200"/>
          </a:xfrm>
          <a:prstGeom prst="rect">
            <a:avLst/>
          </a:prstGeom>
          <a:solidFill>
            <a:srgbClr val="FFE18B"/>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a:r>
              <a:rPr lang="en-US" altLang="ko-KR" sz="1400">
                <a:solidFill>
                  <a:schemeClr val="tx1"/>
                </a:solidFill>
              </a:rPr>
              <a:t>Risk Factors</a:t>
            </a:r>
          </a:p>
        </p:txBody>
      </p:sp>
      <p:sp>
        <p:nvSpPr>
          <p:cNvPr id="109589" name="Rectangle 21"/>
          <p:cNvSpPr>
            <a:spLocks noChangeArrowheads="1"/>
          </p:cNvSpPr>
          <p:nvPr/>
        </p:nvSpPr>
        <p:spPr bwMode="auto">
          <a:xfrm>
            <a:off x="266700" y="1341438"/>
            <a:ext cx="1771650" cy="6286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1400">
                <a:solidFill>
                  <a:schemeClr val="tx1"/>
                </a:solidFill>
              </a:rPr>
              <a:t>Ability to meet</a:t>
            </a:r>
          </a:p>
          <a:p>
            <a:pPr algn="ctr"/>
            <a:r>
              <a:rPr lang="en-US" altLang="ko-KR" sz="1400">
                <a:solidFill>
                  <a:schemeClr val="tx1"/>
                </a:solidFill>
              </a:rPr>
              <a:t>financial obligation</a:t>
            </a:r>
          </a:p>
        </p:txBody>
      </p:sp>
      <p:sp>
        <p:nvSpPr>
          <p:cNvPr id="109590" name="Rectangle 22"/>
          <p:cNvSpPr>
            <a:spLocks noChangeArrowheads="1"/>
          </p:cNvSpPr>
          <p:nvPr/>
        </p:nvSpPr>
        <p:spPr bwMode="auto">
          <a:xfrm>
            <a:off x="266700" y="2112963"/>
            <a:ext cx="1771650" cy="3794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1400">
                <a:solidFill>
                  <a:schemeClr val="tx1"/>
                </a:solidFill>
              </a:rPr>
              <a:t>Default</a:t>
            </a:r>
          </a:p>
        </p:txBody>
      </p:sp>
      <p:sp>
        <p:nvSpPr>
          <p:cNvPr id="109591" name="Rectangle 23"/>
          <p:cNvSpPr>
            <a:spLocks noChangeArrowheads="1"/>
          </p:cNvSpPr>
          <p:nvPr/>
        </p:nvSpPr>
        <p:spPr bwMode="auto">
          <a:xfrm>
            <a:off x="268288" y="2674938"/>
            <a:ext cx="1771650" cy="3937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1400">
                <a:solidFill>
                  <a:schemeClr val="tx1"/>
                </a:solidFill>
              </a:rPr>
              <a:t>Loan-related</a:t>
            </a:r>
          </a:p>
          <a:p>
            <a:pPr algn="ctr"/>
            <a:r>
              <a:rPr lang="en-US" altLang="ko-KR" sz="1400">
                <a:solidFill>
                  <a:schemeClr val="tx1"/>
                </a:solidFill>
              </a:rPr>
              <a:t>information</a:t>
            </a:r>
          </a:p>
        </p:txBody>
      </p:sp>
      <p:sp>
        <p:nvSpPr>
          <p:cNvPr id="109592" name="Rectangle 24"/>
          <p:cNvSpPr>
            <a:spLocks noChangeArrowheads="1"/>
          </p:cNvSpPr>
          <p:nvPr/>
        </p:nvSpPr>
        <p:spPr bwMode="auto">
          <a:xfrm>
            <a:off x="266700" y="3225800"/>
            <a:ext cx="1771650" cy="3476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1400">
                <a:solidFill>
                  <a:schemeClr val="tx1"/>
                </a:solidFill>
              </a:rPr>
              <a:t>Change in rating</a:t>
            </a:r>
          </a:p>
        </p:txBody>
      </p:sp>
      <p:sp>
        <p:nvSpPr>
          <p:cNvPr id="109593" name="Rectangle 25"/>
          <p:cNvSpPr>
            <a:spLocks noChangeArrowheads="1"/>
          </p:cNvSpPr>
          <p:nvPr/>
        </p:nvSpPr>
        <p:spPr bwMode="auto">
          <a:xfrm>
            <a:off x="258763" y="5192713"/>
            <a:ext cx="1779587" cy="10810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1400">
                <a:solidFill>
                  <a:schemeClr val="tx1"/>
                </a:solidFill>
              </a:rPr>
              <a:t>Number of times a</a:t>
            </a:r>
          </a:p>
          <a:p>
            <a:pPr algn="ctr"/>
            <a:r>
              <a:rPr lang="en-US" altLang="ko-KR" sz="1400">
                <a:solidFill>
                  <a:schemeClr val="tx1"/>
                </a:solidFill>
              </a:rPr>
              <a:t>particular client is</a:t>
            </a:r>
          </a:p>
          <a:p>
            <a:pPr algn="ctr"/>
            <a:r>
              <a:rPr lang="en-US" altLang="ko-KR" sz="1400">
                <a:solidFill>
                  <a:schemeClr val="tx1"/>
                </a:solidFill>
              </a:rPr>
              <a:t>Examined on the </a:t>
            </a:r>
          </a:p>
          <a:p>
            <a:pPr algn="ctr"/>
            <a:r>
              <a:rPr lang="en-US" altLang="ko-KR" sz="1400">
                <a:solidFill>
                  <a:schemeClr val="tx1"/>
                </a:solidFill>
              </a:rPr>
              <a:t>system</a:t>
            </a:r>
          </a:p>
        </p:txBody>
      </p:sp>
      <p:sp>
        <p:nvSpPr>
          <p:cNvPr id="109594" name="Rectangle 26"/>
          <p:cNvSpPr>
            <a:spLocks noChangeArrowheads="1"/>
          </p:cNvSpPr>
          <p:nvPr/>
        </p:nvSpPr>
        <p:spPr bwMode="auto">
          <a:xfrm>
            <a:off x="268288" y="3670300"/>
            <a:ext cx="1771650" cy="622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1400">
                <a:solidFill>
                  <a:schemeClr val="tx1"/>
                </a:solidFill>
              </a:rPr>
              <a:t>Lawsuit-related</a:t>
            </a:r>
          </a:p>
          <a:p>
            <a:pPr algn="ctr"/>
            <a:r>
              <a:rPr lang="en-US" altLang="ko-KR" sz="1400">
                <a:solidFill>
                  <a:schemeClr val="tx1"/>
                </a:solidFill>
              </a:rPr>
              <a:t>information </a:t>
            </a:r>
          </a:p>
        </p:txBody>
      </p:sp>
      <p:sp>
        <p:nvSpPr>
          <p:cNvPr id="109595" name="Rectangle 27"/>
          <p:cNvSpPr>
            <a:spLocks noChangeArrowheads="1"/>
          </p:cNvSpPr>
          <p:nvPr/>
        </p:nvSpPr>
        <p:spPr bwMode="auto">
          <a:xfrm>
            <a:off x="258763" y="4437063"/>
            <a:ext cx="1782762" cy="5905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ko-KR" sz="1400">
                <a:solidFill>
                  <a:schemeClr val="tx1"/>
                </a:solidFill>
              </a:rPr>
              <a:t>Closed or suspended</a:t>
            </a:r>
          </a:p>
          <a:p>
            <a:pPr algn="ctr"/>
            <a:r>
              <a:rPr lang="en-US" altLang="ko-KR" sz="1400">
                <a:solidFill>
                  <a:schemeClr val="tx1"/>
                </a:solidFill>
              </a:rPr>
              <a:t>business</a:t>
            </a:r>
            <a:r>
              <a:rPr lang="en-US" altLang="ko-KR" sz="1400">
                <a:solidFill>
                  <a:schemeClr val="tx1"/>
                </a:solidFill>
                <a:latin typeface="Verdana" pitchFamily="34" charset="0"/>
              </a:rPr>
              <a:t> </a:t>
            </a:r>
          </a:p>
        </p:txBody>
      </p:sp>
      <p:sp>
        <p:nvSpPr>
          <p:cNvPr id="109596" name="Rectangle 28"/>
          <p:cNvSpPr>
            <a:spLocks noChangeArrowheads="1"/>
          </p:cNvSpPr>
          <p:nvPr/>
        </p:nvSpPr>
        <p:spPr bwMode="auto">
          <a:xfrm>
            <a:off x="0" y="0"/>
            <a:ext cx="94043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000" b="1">
                <a:solidFill>
                  <a:srgbClr val="0033CC"/>
                </a:solidFill>
                <a:latin typeface="Arial" charset="0"/>
                <a:ea typeface="굴림" pitchFamily="50" charset="-127"/>
              </a:defRPr>
            </a:lvl1pPr>
            <a:lvl2pPr eaLnBrk="0" hangingPunct="0">
              <a:defRPr sz="2000" b="1">
                <a:solidFill>
                  <a:srgbClr val="0033CC"/>
                </a:solidFill>
                <a:latin typeface="Arial" charset="0"/>
                <a:ea typeface="굴림" pitchFamily="50" charset="-127"/>
              </a:defRPr>
            </a:lvl2pPr>
            <a:lvl3pPr eaLnBrk="0" hangingPunct="0">
              <a:defRPr sz="2000" b="1">
                <a:solidFill>
                  <a:srgbClr val="0033CC"/>
                </a:solidFill>
                <a:latin typeface="Arial" charset="0"/>
                <a:ea typeface="굴림" pitchFamily="50" charset="-127"/>
              </a:defRPr>
            </a:lvl3pPr>
            <a:lvl4pPr eaLnBrk="0" hangingPunct="0">
              <a:defRPr sz="2000" b="1">
                <a:solidFill>
                  <a:srgbClr val="0033CC"/>
                </a:solidFill>
                <a:latin typeface="Arial" charset="0"/>
                <a:ea typeface="굴림" pitchFamily="50" charset="-127"/>
              </a:defRPr>
            </a:lvl4pPr>
            <a:lvl5pPr eaLnBrk="0" hangingPunct="0">
              <a:defRPr sz="2000" b="1">
                <a:solidFill>
                  <a:srgbClr val="0033CC"/>
                </a:solidFill>
                <a:latin typeface="Arial" charset="0"/>
                <a:ea typeface="굴림" pitchFamily="50" charset="-127"/>
              </a:defRPr>
            </a:lvl5pPr>
            <a:lvl6pPr marL="457200" eaLnBrk="0" fontAlgn="base" hangingPunct="0">
              <a:spcBef>
                <a:spcPct val="0"/>
              </a:spcBef>
              <a:spcAft>
                <a:spcPct val="0"/>
              </a:spcAft>
              <a:defRPr sz="2000" b="1">
                <a:solidFill>
                  <a:srgbClr val="0033CC"/>
                </a:solidFill>
                <a:latin typeface="Arial" charset="0"/>
                <a:ea typeface="굴림" pitchFamily="50" charset="-127"/>
              </a:defRPr>
            </a:lvl6pPr>
            <a:lvl7pPr marL="914400" eaLnBrk="0" fontAlgn="base" hangingPunct="0">
              <a:spcBef>
                <a:spcPct val="0"/>
              </a:spcBef>
              <a:spcAft>
                <a:spcPct val="0"/>
              </a:spcAft>
              <a:defRPr sz="2000" b="1">
                <a:solidFill>
                  <a:srgbClr val="0033CC"/>
                </a:solidFill>
                <a:latin typeface="Arial" charset="0"/>
                <a:ea typeface="굴림" pitchFamily="50" charset="-127"/>
              </a:defRPr>
            </a:lvl7pPr>
            <a:lvl8pPr marL="1371600" eaLnBrk="0" fontAlgn="base" hangingPunct="0">
              <a:spcBef>
                <a:spcPct val="0"/>
              </a:spcBef>
              <a:spcAft>
                <a:spcPct val="0"/>
              </a:spcAft>
              <a:defRPr sz="2000" b="1">
                <a:solidFill>
                  <a:srgbClr val="0033CC"/>
                </a:solidFill>
                <a:latin typeface="Arial" charset="0"/>
                <a:ea typeface="굴림" pitchFamily="50" charset="-127"/>
              </a:defRPr>
            </a:lvl8pPr>
            <a:lvl9pPr marL="1828800" eaLnBrk="0" fontAlgn="base" hangingPunct="0">
              <a:spcBef>
                <a:spcPct val="0"/>
              </a:spcBef>
              <a:spcAft>
                <a:spcPct val="0"/>
              </a:spcAft>
              <a:defRPr sz="2000" b="1">
                <a:solidFill>
                  <a:srgbClr val="0033CC"/>
                </a:solidFill>
                <a:latin typeface="Arial" charset="0"/>
                <a:ea typeface="굴림" pitchFamily="50" charset="-127"/>
              </a:defRPr>
            </a:lvl9pPr>
          </a:lstStyle>
          <a:p>
            <a:r>
              <a:rPr lang="en-US" altLang="ko-KR" b="0">
                <a:solidFill>
                  <a:srgbClr val="0000FF"/>
                </a:solidFill>
              </a:rPr>
              <a:t>     </a:t>
            </a:r>
            <a:r>
              <a:rPr lang="en-US" altLang="ko-KR">
                <a:solidFill>
                  <a:schemeClr val="accent2"/>
                </a:solidFill>
                <a:latin typeface="Verdana" pitchFamily="34" charset="0"/>
              </a:rPr>
              <a:t>□ </a:t>
            </a:r>
            <a:r>
              <a:rPr kumimoji="0" lang="en-US" altLang="ko-KR">
                <a:solidFill>
                  <a:schemeClr val="accent2"/>
                </a:solidFill>
                <a:latin typeface="Verdana" pitchFamily="34" charset="0"/>
              </a:rPr>
              <a:t>Real Time Monitoring Risk Factors</a:t>
            </a:r>
          </a:p>
        </p:txBody>
      </p:sp>
      <p:sp>
        <p:nvSpPr>
          <p:cNvPr id="13" name="바닥글 개체 틀 4"/>
          <p:cNvSpPr txBox="1">
            <a:spLocks noGrp="1"/>
          </p:cNvSpPr>
          <p:nvPr/>
        </p:nvSpPr>
        <p:spPr bwMode="auto">
          <a:xfrm>
            <a:off x="273050" y="6618288"/>
            <a:ext cx="53038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dirty="0">
                <a:latin typeface="Verdana" pitchFamily="34" charset="0"/>
              </a:rPr>
              <a:t>COPYRIGHT © </a:t>
            </a:r>
            <a:r>
              <a:rPr kumimoji="0" lang="en-US" altLang="ko-KR" sz="800" b="0" dirty="0" smtClean="0">
                <a:latin typeface="Verdana" pitchFamily="34" charset="0"/>
              </a:rPr>
              <a:t>2015 </a:t>
            </a:r>
            <a:r>
              <a:rPr kumimoji="0" lang="en-US" altLang="ko-KR" sz="800" b="0" dirty="0">
                <a:latin typeface="Verdana" pitchFamily="34" charset="0"/>
              </a:rPr>
              <a:t>BY KED. ALL RIGHTS RESERVED.      </a:t>
            </a:r>
            <a:r>
              <a:rPr kumimoji="0" lang="en-US" altLang="ko-KR" sz="800" i="1" u="sng" dirty="0">
                <a:latin typeface="Verdana" pitchFamily="34" charset="0"/>
              </a:rPr>
              <a:t>WWW.KEDKOREA.COM</a:t>
            </a:r>
            <a:endParaRPr lang="en-US" altLang="ko-KR" sz="1400" b="0" dirty="0"/>
          </a:p>
        </p:txBody>
      </p:sp>
      <p:sp>
        <p:nvSpPr>
          <p:cNvPr id="2" name="TextBox 1"/>
          <p:cNvSpPr txBox="1"/>
          <p:nvPr/>
        </p:nvSpPr>
        <p:spPr>
          <a:xfrm>
            <a:off x="9057456" y="6381328"/>
            <a:ext cx="648072" cy="400110"/>
          </a:xfrm>
          <a:prstGeom prst="rect">
            <a:avLst/>
          </a:prstGeom>
          <a:noFill/>
        </p:spPr>
        <p:txBody>
          <a:bodyPr wrap="square" rtlCol="0">
            <a:spAutoFit/>
          </a:bodyPr>
          <a:lstStyle/>
          <a:p>
            <a:r>
              <a:rPr lang="en-US" altLang="ko-KR" dirty="0" smtClean="0">
                <a:hlinkClick r:id="rId2" action="ppaction://hlinksldjump"/>
              </a:rPr>
              <a:t>B</a:t>
            </a:r>
            <a:endParaRPr lang="ko-KR" alt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8"/>
          <p:cNvSpPr>
            <a:spLocks noGrp="1" noChangeArrowheads="1"/>
          </p:cNvSpPr>
          <p:nvPr>
            <p:ph type="sldNum" sz="quarter" idx="4294967295"/>
          </p:nvPr>
        </p:nvSpPr>
        <p:spPr>
          <a:xfrm>
            <a:off x="4521200" y="6645275"/>
            <a:ext cx="649288" cy="196850"/>
          </a:xfrm>
          <a:prstGeom prst="rect">
            <a:avLst/>
          </a:prstGeom>
          <a:ln/>
        </p:spPr>
        <p:txBody>
          <a:bodyPr/>
          <a:lstStyle/>
          <a:p>
            <a:pPr>
              <a:defRPr/>
            </a:pPr>
            <a:fld id="{CAC34EBC-F320-4737-AFC9-EA72ED2E14CD}" type="slidenum">
              <a:rPr lang="en-US" altLang="ko-KR"/>
              <a:pPr>
                <a:defRPr/>
              </a:pPr>
              <a:t>34</a:t>
            </a:fld>
            <a:endParaRPr lang="en-US" altLang="ko-KR" dirty="0"/>
          </a:p>
        </p:txBody>
      </p:sp>
      <p:sp>
        <p:nvSpPr>
          <p:cNvPr id="2" name="Rectangle 3"/>
          <p:cNvSpPr>
            <a:spLocks noChangeArrowheads="1"/>
          </p:cNvSpPr>
          <p:nvPr/>
        </p:nvSpPr>
        <p:spPr bwMode="auto">
          <a:xfrm>
            <a:off x="512711" y="1268760"/>
            <a:ext cx="9066213" cy="513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266700" algn="l" eaLnBrk="0" hangingPunct="0">
              <a:lnSpc>
                <a:spcPct val="120000"/>
              </a:lnSpc>
              <a:spcBef>
                <a:spcPct val="40000"/>
              </a:spcBef>
              <a:buClr>
                <a:srgbClr val="333333"/>
              </a:buClr>
              <a:buChar char="v"/>
              <a:defRPr kumimoji="1" sz="1200" b="1">
                <a:solidFill>
                  <a:schemeClr val="tx2"/>
                </a:solidFill>
                <a:latin typeface="Arial" pitchFamily="34" charset="0"/>
                <a:ea typeface="굴림" pitchFamily="50" charset="-127"/>
              </a:defRPr>
            </a:lvl1pPr>
            <a:lvl2pPr marL="742950" indent="-285750" algn="l" eaLnBrk="0" hangingPunct="0">
              <a:lnSpc>
                <a:spcPct val="120000"/>
              </a:lnSpc>
              <a:spcBef>
                <a:spcPct val="40000"/>
              </a:spcBef>
              <a:buClr>
                <a:srgbClr val="333333"/>
              </a:buClr>
              <a:buChar char="§"/>
              <a:defRPr kumimoji="1" sz="1000">
                <a:solidFill>
                  <a:schemeClr val="tx2"/>
                </a:solidFill>
                <a:latin typeface="Arial" pitchFamily="34" charset="0"/>
                <a:ea typeface="굴림" pitchFamily="50" charset="-127"/>
              </a:defRPr>
            </a:lvl2pPr>
            <a:lvl3pPr marL="1143000" indent="-228600" algn="l" eaLnBrk="0" hangingPunct="0">
              <a:lnSpc>
                <a:spcPct val="120000"/>
              </a:lnSpc>
              <a:spcBef>
                <a:spcPct val="40000"/>
              </a:spcBef>
              <a:buClr>
                <a:schemeClr val="tx2"/>
              </a:buClr>
              <a:buFont typeface="Symbol" pitchFamily="18" charset="2"/>
              <a:buChar char="-"/>
              <a:defRPr kumimoji="1" sz="900">
                <a:solidFill>
                  <a:schemeClr val="tx2"/>
                </a:solidFill>
                <a:latin typeface="Arial" pitchFamily="34" charset="0"/>
                <a:ea typeface="굴림" pitchFamily="50" charset="-127"/>
              </a:defRPr>
            </a:lvl3pPr>
            <a:lvl4pPr marL="1600200" indent="-228600" algn="l" eaLnBrk="0" hangingPunct="0">
              <a:lnSpc>
                <a:spcPct val="120000"/>
              </a:lnSpc>
              <a:spcBef>
                <a:spcPct val="40000"/>
              </a:spcBef>
              <a:defRPr kumimoji="1" sz="900">
                <a:solidFill>
                  <a:schemeClr val="tx2"/>
                </a:solidFill>
                <a:latin typeface="Arial" pitchFamily="34" charset="0"/>
                <a:ea typeface="굴림" pitchFamily="50" charset="-127"/>
              </a:defRPr>
            </a:lvl4pPr>
            <a:lvl5pPr marL="2057400" indent="-228600" algn="l" eaLnBrk="0" hangingPunct="0">
              <a:buChar char="»"/>
              <a:defRPr kumimoji="1" sz="900">
                <a:solidFill>
                  <a:schemeClr val="tx2"/>
                </a:solidFill>
                <a:latin typeface="굴림" pitchFamily="50" charset="-127"/>
                <a:ea typeface="굴림" pitchFamily="50" charset="-127"/>
              </a:defRPr>
            </a:lvl5pPr>
            <a:lvl6pPr marL="2514600" indent="-228600" eaLnBrk="0" fontAlgn="base" hangingPunct="0">
              <a:spcBef>
                <a:spcPct val="20000"/>
              </a:spcBef>
              <a:spcAft>
                <a:spcPct val="0"/>
              </a:spcAft>
              <a:buChar char="»"/>
              <a:defRPr kumimoji="1" sz="900">
                <a:solidFill>
                  <a:schemeClr val="tx2"/>
                </a:solidFill>
                <a:latin typeface="굴림" pitchFamily="50" charset="-127"/>
                <a:ea typeface="굴림" pitchFamily="50" charset="-127"/>
              </a:defRPr>
            </a:lvl6pPr>
            <a:lvl7pPr marL="2971800" indent="-228600" eaLnBrk="0" fontAlgn="base" hangingPunct="0">
              <a:spcBef>
                <a:spcPct val="20000"/>
              </a:spcBef>
              <a:spcAft>
                <a:spcPct val="0"/>
              </a:spcAft>
              <a:buChar char="»"/>
              <a:defRPr kumimoji="1" sz="900">
                <a:solidFill>
                  <a:schemeClr val="tx2"/>
                </a:solidFill>
                <a:latin typeface="굴림" pitchFamily="50" charset="-127"/>
                <a:ea typeface="굴림" pitchFamily="50" charset="-127"/>
              </a:defRPr>
            </a:lvl7pPr>
            <a:lvl8pPr marL="3429000" indent="-228600" eaLnBrk="0" fontAlgn="base" hangingPunct="0">
              <a:spcBef>
                <a:spcPct val="20000"/>
              </a:spcBef>
              <a:spcAft>
                <a:spcPct val="0"/>
              </a:spcAft>
              <a:buChar char="»"/>
              <a:defRPr kumimoji="1" sz="900">
                <a:solidFill>
                  <a:schemeClr val="tx2"/>
                </a:solidFill>
                <a:latin typeface="굴림" pitchFamily="50" charset="-127"/>
                <a:ea typeface="굴림" pitchFamily="50" charset="-127"/>
              </a:defRPr>
            </a:lvl8pPr>
            <a:lvl9pPr marL="3886200" indent="-228600" eaLnBrk="0" fontAlgn="base" hangingPunct="0">
              <a:spcBef>
                <a:spcPct val="20000"/>
              </a:spcBef>
              <a:spcAft>
                <a:spcPct val="0"/>
              </a:spcAft>
              <a:buChar char="»"/>
              <a:defRPr kumimoji="1" sz="900">
                <a:solidFill>
                  <a:schemeClr val="tx2"/>
                </a:solidFill>
                <a:latin typeface="굴림" pitchFamily="50" charset="-127"/>
                <a:ea typeface="굴림" pitchFamily="50" charset="-127"/>
              </a:defRPr>
            </a:lvl9pPr>
          </a:lstStyle>
          <a:p>
            <a:pPr eaLnBrk="1" hangingPunct="1">
              <a:lnSpc>
                <a:spcPct val="105000"/>
              </a:lnSpc>
              <a:spcBef>
                <a:spcPct val="20000"/>
              </a:spcBef>
              <a:buClrTx/>
              <a:buFont typeface="Arial" panose="020B0604020202020204" pitchFamily="34" charset="0"/>
              <a:buChar char="•"/>
            </a:pPr>
            <a:r>
              <a:rPr lang="en-US" altLang="ko-KR" sz="1600" dirty="0" smtClean="0">
                <a:solidFill>
                  <a:schemeClr val="tx1"/>
                </a:solidFill>
              </a:rPr>
              <a:t>Infrastructure for overall Korean economy</a:t>
            </a:r>
          </a:p>
          <a:p>
            <a:pPr eaLnBrk="1" hangingPunct="1">
              <a:lnSpc>
                <a:spcPct val="105000"/>
              </a:lnSpc>
              <a:spcBef>
                <a:spcPct val="20000"/>
              </a:spcBef>
              <a:buClrTx/>
              <a:buFont typeface="Arial" panose="020B0604020202020204" pitchFamily="34" charset="0"/>
              <a:buChar char="•"/>
            </a:pPr>
            <a:endParaRPr lang="en-US" altLang="ko-KR" sz="1600" dirty="0">
              <a:solidFill>
                <a:schemeClr val="tx1"/>
              </a:solidFill>
            </a:endParaRPr>
          </a:p>
          <a:p>
            <a:pPr eaLnBrk="1" hangingPunct="1">
              <a:lnSpc>
                <a:spcPct val="105000"/>
              </a:lnSpc>
              <a:spcBef>
                <a:spcPct val="20000"/>
              </a:spcBef>
              <a:buClrTx/>
              <a:buFont typeface="Arial" panose="020B0604020202020204" pitchFamily="34" charset="0"/>
              <a:buChar char="•"/>
            </a:pPr>
            <a:r>
              <a:rPr lang="en-US" altLang="ko-KR" sz="1600" dirty="0" smtClean="0">
                <a:solidFill>
                  <a:schemeClr val="tx1"/>
                </a:solidFill>
              </a:rPr>
              <a:t> </a:t>
            </a:r>
            <a:r>
              <a:rPr lang="en-US" altLang="ko-KR" sz="1600" dirty="0">
                <a:solidFill>
                  <a:schemeClr val="tx1"/>
                </a:solidFill>
              </a:rPr>
              <a:t>Financial </a:t>
            </a:r>
            <a:r>
              <a:rPr lang="en-US" altLang="ko-KR" sz="1600" dirty="0" smtClean="0">
                <a:solidFill>
                  <a:schemeClr val="tx1"/>
                </a:solidFill>
              </a:rPr>
              <a:t>Institutions &amp; </a:t>
            </a:r>
            <a:r>
              <a:rPr lang="en-US" altLang="ko-KR" sz="1600" dirty="0" smtClean="0">
                <a:solidFill>
                  <a:schemeClr val="tx1"/>
                </a:solidFill>
                <a:ea typeface="򬶥rdana"/>
                <a:cs typeface="򬶥rdana"/>
              </a:rPr>
              <a:t>Credit </a:t>
            </a:r>
            <a:r>
              <a:rPr lang="en-US" altLang="ko-KR" sz="1600" dirty="0">
                <a:solidFill>
                  <a:schemeClr val="tx1"/>
                </a:solidFill>
                <a:ea typeface="򬶥rdana"/>
                <a:cs typeface="򬶥rdana"/>
              </a:rPr>
              <a:t>Guarantee Institutions  &amp; Credit insurers</a:t>
            </a:r>
            <a:endParaRPr lang="en-US" altLang="ko-KR" sz="1600" dirty="0">
              <a:solidFill>
                <a:schemeClr val="tx1"/>
              </a:solidFill>
            </a:endParaRPr>
          </a:p>
          <a:p>
            <a:pPr lvl="1" eaLnBrk="1" hangingPunct="1">
              <a:lnSpc>
                <a:spcPct val="105000"/>
              </a:lnSpc>
              <a:spcBef>
                <a:spcPct val="0"/>
              </a:spcBef>
              <a:buClrTx/>
              <a:buFont typeface="Arial" panose="020B0604020202020204" pitchFamily="34" charset="0"/>
              <a:buChar char="•"/>
            </a:pPr>
            <a:r>
              <a:rPr lang="en-US" altLang="ko-KR" sz="1600" b="0" dirty="0" smtClean="0">
                <a:solidFill>
                  <a:schemeClr val="tx1"/>
                </a:solidFill>
                <a:ea typeface="򬶥rdana"/>
                <a:cs typeface="򬶥rdana"/>
              </a:rPr>
              <a:t>Efficient </a:t>
            </a:r>
            <a:r>
              <a:rPr lang="en-US" altLang="ko-KR" sz="1600" b="0" dirty="0">
                <a:solidFill>
                  <a:schemeClr val="tx1"/>
                </a:solidFill>
                <a:ea typeface="򬶥rdana"/>
                <a:cs typeface="򬶥rdana"/>
              </a:rPr>
              <a:t>risk management (through a dual system, i.e. in-house system + </a:t>
            </a:r>
            <a:r>
              <a:rPr lang="en-US" altLang="ko-KR" sz="1600" b="0" dirty="0" smtClean="0">
                <a:solidFill>
                  <a:schemeClr val="tx1"/>
                </a:solidFill>
                <a:ea typeface="򬶥rdana"/>
                <a:cs typeface="򬶥rdana"/>
              </a:rPr>
              <a:t>SMEs’ Rating Corporation DB and system</a:t>
            </a:r>
            <a:r>
              <a:rPr lang="en-US" altLang="ko-KR" sz="1600" b="0" dirty="0">
                <a:solidFill>
                  <a:schemeClr val="tx1"/>
                </a:solidFill>
                <a:ea typeface="򬶥rdana"/>
                <a:cs typeface="򬶥rdana"/>
              </a:rPr>
              <a:t>)</a:t>
            </a:r>
          </a:p>
          <a:p>
            <a:pPr lvl="1" eaLnBrk="1" hangingPunct="1">
              <a:lnSpc>
                <a:spcPct val="105000"/>
              </a:lnSpc>
              <a:spcBef>
                <a:spcPct val="0"/>
              </a:spcBef>
              <a:buClrTx/>
              <a:buFont typeface="Arial" panose="020B0604020202020204" pitchFamily="34" charset="0"/>
              <a:buChar char="•"/>
            </a:pPr>
            <a:r>
              <a:rPr lang="en-US" altLang="ko-KR" sz="1600" b="0" dirty="0" smtClean="0">
                <a:solidFill>
                  <a:schemeClr val="tx1"/>
                </a:solidFill>
                <a:ea typeface="򬶥rdana"/>
                <a:cs typeface="򬶥rdana"/>
              </a:rPr>
              <a:t>Reduces </a:t>
            </a:r>
            <a:r>
              <a:rPr lang="en-US" altLang="ko-KR" sz="1600" b="0" dirty="0">
                <a:solidFill>
                  <a:schemeClr val="tx1"/>
                </a:solidFill>
                <a:ea typeface="򬶥rdana"/>
                <a:cs typeface="򬶥rdana"/>
              </a:rPr>
              <a:t>expenses for the collection and management of </a:t>
            </a:r>
            <a:r>
              <a:rPr lang="en-US" altLang="ko-KR" sz="1600" b="0" dirty="0" smtClean="0">
                <a:solidFill>
                  <a:schemeClr val="tx1"/>
                </a:solidFill>
                <a:ea typeface="򬶥rdana"/>
                <a:cs typeface="򬶥rdana"/>
              </a:rPr>
              <a:t>enterprise DB </a:t>
            </a:r>
            <a:endParaRPr lang="en-US" altLang="ko-KR" sz="1600" b="0" dirty="0">
              <a:solidFill>
                <a:schemeClr val="tx1"/>
              </a:solidFill>
              <a:ea typeface="򬶥rdana"/>
              <a:cs typeface="򬶥rdana"/>
            </a:endParaRPr>
          </a:p>
          <a:p>
            <a:pPr lvl="1" eaLnBrk="1" hangingPunct="1">
              <a:lnSpc>
                <a:spcPct val="105000"/>
              </a:lnSpc>
              <a:spcBef>
                <a:spcPct val="0"/>
              </a:spcBef>
              <a:buClrTx/>
              <a:buFont typeface="Arial" panose="020B0604020202020204" pitchFamily="34" charset="0"/>
              <a:buChar char="•"/>
            </a:pPr>
            <a:endParaRPr lang="en-US" altLang="ko-KR" sz="1600" b="0" dirty="0">
              <a:solidFill>
                <a:schemeClr val="tx1"/>
              </a:solidFill>
              <a:ea typeface="򬶥rdana"/>
              <a:cs typeface="򬶥rdana"/>
            </a:endParaRPr>
          </a:p>
          <a:p>
            <a:pPr eaLnBrk="1" hangingPunct="1">
              <a:lnSpc>
                <a:spcPct val="105000"/>
              </a:lnSpc>
              <a:spcBef>
                <a:spcPct val="0"/>
              </a:spcBef>
              <a:buClrTx/>
              <a:buFont typeface="Arial" panose="020B0604020202020204" pitchFamily="34" charset="0"/>
              <a:buChar char="•"/>
            </a:pPr>
            <a:r>
              <a:rPr lang="en-US" altLang="ko-KR" sz="1600" dirty="0">
                <a:solidFill>
                  <a:schemeClr val="tx1"/>
                </a:solidFill>
                <a:ea typeface="򬶥rdana"/>
                <a:cs typeface="򬶥rdana"/>
              </a:rPr>
              <a:t> Government Institutions</a:t>
            </a:r>
          </a:p>
          <a:p>
            <a:pPr lvl="1" eaLnBrk="1" hangingPunct="1">
              <a:lnSpc>
                <a:spcPct val="105000"/>
              </a:lnSpc>
              <a:spcBef>
                <a:spcPct val="20000"/>
              </a:spcBef>
              <a:buClrTx/>
              <a:buFont typeface="Arial" panose="020B0604020202020204" pitchFamily="34" charset="0"/>
              <a:buChar char="•"/>
            </a:pPr>
            <a:r>
              <a:rPr lang="en-US" altLang="ko-KR" sz="1600" b="0" dirty="0" smtClean="0">
                <a:solidFill>
                  <a:schemeClr val="tx1"/>
                </a:solidFill>
              </a:rPr>
              <a:t>Facilitate </a:t>
            </a:r>
            <a:r>
              <a:rPr lang="en-US" altLang="ko-KR" sz="1600" b="0" dirty="0">
                <a:solidFill>
                  <a:schemeClr val="tx1"/>
                </a:solidFill>
              </a:rPr>
              <a:t>the formulation of economic policies, particularly those related to SMEs</a:t>
            </a:r>
          </a:p>
          <a:p>
            <a:pPr lvl="2" eaLnBrk="1" hangingPunct="1">
              <a:lnSpc>
                <a:spcPct val="105000"/>
              </a:lnSpc>
              <a:spcBef>
                <a:spcPct val="20000"/>
              </a:spcBef>
              <a:buClrTx/>
              <a:buFont typeface="Arial" panose="020B0604020202020204" pitchFamily="34" charset="0"/>
              <a:buChar char="•"/>
            </a:pPr>
            <a:r>
              <a:rPr lang="en-US" altLang="ko-KR" sz="1500" b="0" dirty="0" smtClean="0">
                <a:solidFill>
                  <a:schemeClr val="tx1"/>
                </a:solidFill>
              </a:rPr>
              <a:t>Public Procurement : Facilitate </a:t>
            </a:r>
            <a:r>
              <a:rPr lang="en-US" altLang="ko-KR" sz="1500" b="0" dirty="0">
                <a:solidFill>
                  <a:schemeClr val="tx1"/>
                </a:solidFill>
              </a:rPr>
              <a:t>the selection of efficient, high-performing businesses at the time </a:t>
            </a:r>
            <a:r>
              <a:rPr lang="en-US" altLang="ko-KR" sz="1500" b="0" dirty="0" smtClean="0">
                <a:solidFill>
                  <a:schemeClr val="tx1"/>
                </a:solidFill>
              </a:rPr>
              <a:t>of  </a:t>
            </a:r>
            <a:r>
              <a:rPr lang="en-US" altLang="ko-KR" sz="1500" b="0" dirty="0">
                <a:solidFill>
                  <a:schemeClr val="tx1"/>
                </a:solidFill>
              </a:rPr>
              <a:t>pre-qualification for </a:t>
            </a:r>
            <a:r>
              <a:rPr lang="en-US" altLang="ko-KR" sz="1500" b="0" dirty="0" smtClean="0">
                <a:solidFill>
                  <a:schemeClr val="tx1"/>
                </a:solidFill>
              </a:rPr>
              <a:t>bidding</a:t>
            </a:r>
          </a:p>
          <a:p>
            <a:pPr lvl="2" eaLnBrk="1" hangingPunct="1">
              <a:lnSpc>
                <a:spcPct val="105000"/>
              </a:lnSpc>
              <a:spcBef>
                <a:spcPct val="20000"/>
              </a:spcBef>
              <a:buClrTx/>
              <a:buFont typeface="Arial" panose="020B0604020202020204" pitchFamily="34" charset="0"/>
              <a:buChar char="•"/>
            </a:pPr>
            <a:r>
              <a:rPr lang="en-US" altLang="ko-KR" sz="1500" b="0" dirty="0" smtClean="0">
                <a:solidFill>
                  <a:schemeClr val="tx1"/>
                </a:solidFill>
              </a:rPr>
              <a:t>Technology Credit Bureau(TCB), </a:t>
            </a:r>
            <a:r>
              <a:rPr lang="en-US" altLang="ko-KR" sz="1500" b="0" dirty="0">
                <a:solidFill>
                  <a:schemeClr val="tx1"/>
                </a:solidFill>
              </a:rPr>
              <a:t>Technology DB(</a:t>
            </a:r>
            <a:r>
              <a:rPr lang="en-US" altLang="ko-KR" sz="1500" b="0" dirty="0" smtClean="0">
                <a:solidFill>
                  <a:schemeClr val="tx1"/>
                </a:solidFill>
              </a:rPr>
              <a:t>TDB): Analysis  &amp; Support  of SMEs with special technology</a:t>
            </a:r>
          </a:p>
          <a:p>
            <a:pPr lvl="1" eaLnBrk="1" hangingPunct="1">
              <a:lnSpc>
                <a:spcPct val="105000"/>
              </a:lnSpc>
              <a:spcBef>
                <a:spcPct val="20000"/>
              </a:spcBef>
              <a:buClrTx/>
              <a:buFont typeface="Arial" panose="020B0604020202020204" pitchFamily="34" charset="0"/>
              <a:buChar char="•"/>
            </a:pPr>
            <a:endParaRPr lang="en-US" altLang="ko-KR" sz="1600" b="0" dirty="0">
              <a:solidFill>
                <a:schemeClr val="tx1"/>
              </a:solidFill>
            </a:endParaRPr>
          </a:p>
          <a:p>
            <a:pPr eaLnBrk="1" hangingPunct="1">
              <a:lnSpc>
                <a:spcPct val="105000"/>
              </a:lnSpc>
              <a:spcBef>
                <a:spcPct val="20000"/>
              </a:spcBef>
              <a:buClrTx/>
              <a:buFont typeface="Arial" panose="020B0604020202020204" pitchFamily="34" charset="0"/>
              <a:buChar char="•"/>
            </a:pPr>
            <a:r>
              <a:rPr lang="en-US" altLang="ko-KR" sz="1800" dirty="0">
                <a:solidFill>
                  <a:srgbClr val="000000"/>
                </a:solidFill>
                <a:latin typeface="Arial" charset="0"/>
                <a:ea typeface="򬶥rdana"/>
                <a:cs typeface="򬶥rdana"/>
              </a:rPr>
              <a:t> </a:t>
            </a:r>
            <a:r>
              <a:rPr lang="en-US" altLang="ko-KR" sz="1800" dirty="0" smtClean="0">
                <a:solidFill>
                  <a:srgbClr val="000000"/>
                </a:solidFill>
                <a:latin typeface="Arial" charset="0"/>
                <a:ea typeface="򬶥rdana"/>
                <a:cs typeface="򬶥rdana"/>
              </a:rPr>
              <a:t>SMEs(Debtor)</a:t>
            </a:r>
          </a:p>
          <a:p>
            <a:pPr lvl="1" eaLnBrk="1" hangingPunct="1">
              <a:lnSpc>
                <a:spcPct val="105000"/>
              </a:lnSpc>
              <a:spcBef>
                <a:spcPct val="20000"/>
              </a:spcBef>
              <a:buClrTx/>
              <a:buFont typeface="Arial" panose="020B0604020202020204" pitchFamily="34" charset="0"/>
              <a:buChar char="•"/>
            </a:pPr>
            <a:r>
              <a:rPr lang="en-US" altLang="ko-KR" sz="1600" b="0" dirty="0" smtClean="0">
                <a:solidFill>
                  <a:srgbClr val="000000"/>
                </a:solidFill>
                <a:latin typeface="Arial" charset="0"/>
              </a:rPr>
              <a:t>Receiving credit loans or loans with less collaterals</a:t>
            </a:r>
            <a:endParaRPr lang="en-US" altLang="ko-KR" sz="1600" b="0" dirty="0" smtClean="0">
              <a:solidFill>
                <a:schemeClr val="tx1"/>
              </a:solidFill>
            </a:endParaRPr>
          </a:p>
          <a:p>
            <a:pPr lvl="1" eaLnBrk="1" hangingPunct="1">
              <a:lnSpc>
                <a:spcPct val="105000"/>
              </a:lnSpc>
              <a:spcBef>
                <a:spcPct val="20000"/>
              </a:spcBef>
              <a:buClrTx/>
              <a:buFont typeface="Arial" panose="020B0604020202020204" pitchFamily="34" charset="0"/>
              <a:buChar char="•"/>
            </a:pPr>
            <a:endParaRPr lang="en-US" altLang="ko-KR" sz="1600" b="0" dirty="0" smtClean="0">
              <a:solidFill>
                <a:schemeClr val="tx1"/>
              </a:solidFill>
            </a:endParaRPr>
          </a:p>
          <a:p>
            <a:pPr lvl="1" eaLnBrk="1" hangingPunct="1">
              <a:lnSpc>
                <a:spcPct val="105000"/>
              </a:lnSpc>
              <a:spcBef>
                <a:spcPct val="0"/>
              </a:spcBef>
              <a:buClrTx/>
              <a:buFontTx/>
              <a:buChar char="•"/>
            </a:pPr>
            <a:endParaRPr lang="en-US" altLang="ko-KR" sz="1600" b="0" dirty="0">
              <a:solidFill>
                <a:srgbClr val="000000"/>
              </a:solidFill>
              <a:ea typeface="򬶥rdana"/>
              <a:cs typeface="򬶥rdana"/>
            </a:endParaRPr>
          </a:p>
        </p:txBody>
      </p:sp>
      <p:sp>
        <p:nvSpPr>
          <p:cNvPr id="5" name="Rectangle 46"/>
          <p:cNvSpPr>
            <a:spLocks noChangeArrowheads="1"/>
          </p:cNvSpPr>
          <p:nvPr/>
        </p:nvSpPr>
        <p:spPr bwMode="auto">
          <a:xfrm>
            <a:off x="0" y="41275"/>
            <a:ext cx="9383713"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000" b="1">
                <a:solidFill>
                  <a:srgbClr val="0033CC"/>
                </a:solidFill>
                <a:latin typeface="Arial" charset="0"/>
                <a:ea typeface="굴림" pitchFamily="50" charset="-127"/>
              </a:defRPr>
            </a:lvl1pPr>
            <a:lvl2pPr eaLnBrk="0" hangingPunct="0">
              <a:defRPr sz="2000" b="1">
                <a:solidFill>
                  <a:srgbClr val="0033CC"/>
                </a:solidFill>
                <a:latin typeface="Arial" charset="0"/>
                <a:ea typeface="굴림" pitchFamily="50" charset="-127"/>
              </a:defRPr>
            </a:lvl2pPr>
            <a:lvl3pPr eaLnBrk="0" hangingPunct="0">
              <a:defRPr sz="2000" b="1">
                <a:solidFill>
                  <a:srgbClr val="0033CC"/>
                </a:solidFill>
                <a:latin typeface="Arial" charset="0"/>
                <a:ea typeface="굴림" pitchFamily="50" charset="-127"/>
              </a:defRPr>
            </a:lvl3pPr>
            <a:lvl4pPr eaLnBrk="0" hangingPunct="0">
              <a:defRPr sz="2000" b="1">
                <a:solidFill>
                  <a:srgbClr val="0033CC"/>
                </a:solidFill>
                <a:latin typeface="Arial" charset="0"/>
                <a:ea typeface="굴림" pitchFamily="50" charset="-127"/>
              </a:defRPr>
            </a:lvl4pPr>
            <a:lvl5pPr eaLnBrk="0" hangingPunct="0">
              <a:defRPr sz="2000" b="1">
                <a:solidFill>
                  <a:srgbClr val="0033CC"/>
                </a:solidFill>
                <a:latin typeface="Arial" charset="0"/>
                <a:ea typeface="굴림" pitchFamily="50" charset="-127"/>
              </a:defRPr>
            </a:lvl5pPr>
            <a:lvl6pPr marL="457200" eaLnBrk="0" fontAlgn="base" hangingPunct="0">
              <a:spcBef>
                <a:spcPct val="0"/>
              </a:spcBef>
              <a:spcAft>
                <a:spcPct val="0"/>
              </a:spcAft>
              <a:defRPr sz="2000" b="1">
                <a:solidFill>
                  <a:srgbClr val="0033CC"/>
                </a:solidFill>
                <a:latin typeface="Arial" charset="0"/>
                <a:ea typeface="굴림" pitchFamily="50" charset="-127"/>
              </a:defRPr>
            </a:lvl6pPr>
            <a:lvl7pPr marL="914400" eaLnBrk="0" fontAlgn="base" hangingPunct="0">
              <a:spcBef>
                <a:spcPct val="0"/>
              </a:spcBef>
              <a:spcAft>
                <a:spcPct val="0"/>
              </a:spcAft>
              <a:defRPr sz="2000" b="1">
                <a:solidFill>
                  <a:srgbClr val="0033CC"/>
                </a:solidFill>
                <a:latin typeface="Arial" charset="0"/>
                <a:ea typeface="굴림" pitchFamily="50" charset="-127"/>
              </a:defRPr>
            </a:lvl7pPr>
            <a:lvl8pPr marL="1371600" eaLnBrk="0" fontAlgn="base" hangingPunct="0">
              <a:spcBef>
                <a:spcPct val="0"/>
              </a:spcBef>
              <a:spcAft>
                <a:spcPct val="0"/>
              </a:spcAft>
              <a:defRPr sz="2000" b="1">
                <a:solidFill>
                  <a:srgbClr val="0033CC"/>
                </a:solidFill>
                <a:latin typeface="Arial" charset="0"/>
                <a:ea typeface="굴림" pitchFamily="50" charset="-127"/>
              </a:defRPr>
            </a:lvl8pPr>
            <a:lvl9pPr marL="1828800" eaLnBrk="0" fontAlgn="base" hangingPunct="0">
              <a:spcBef>
                <a:spcPct val="0"/>
              </a:spcBef>
              <a:spcAft>
                <a:spcPct val="0"/>
              </a:spcAft>
              <a:defRPr sz="2000" b="1">
                <a:solidFill>
                  <a:srgbClr val="0033CC"/>
                </a:solidFill>
                <a:latin typeface="Arial" charset="0"/>
                <a:ea typeface="굴림" pitchFamily="50" charset="-127"/>
              </a:defRPr>
            </a:lvl9pPr>
          </a:lstStyle>
          <a:p>
            <a:r>
              <a:rPr lang="en-US" altLang="ko-KR" dirty="0">
                <a:solidFill>
                  <a:schemeClr val="accent2"/>
                </a:solidFill>
                <a:latin typeface="Verdana" pitchFamily="34" charset="0"/>
              </a:rPr>
              <a:t>     □ </a:t>
            </a:r>
            <a:r>
              <a:rPr kumimoji="0" lang="en-US" altLang="ko-KR" dirty="0">
                <a:solidFill>
                  <a:schemeClr val="accent2"/>
                </a:solidFill>
                <a:latin typeface="Verdana" pitchFamily="34" charset="0"/>
              </a:rPr>
              <a:t>The </a:t>
            </a:r>
            <a:r>
              <a:rPr kumimoji="0" lang="en-US" altLang="ko-KR" dirty="0" smtClean="0">
                <a:solidFill>
                  <a:schemeClr val="accent2"/>
                </a:solidFill>
                <a:latin typeface="Verdana" pitchFamily="34" charset="0"/>
              </a:rPr>
              <a:t>Benefits of SMEs’ Rating Corporation in Korea</a:t>
            </a:r>
            <a:endParaRPr kumimoji="0" lang="en-US" altLang="ko-KR" dirty="0">
              <a:solidFill>
                <a:schemeClr val="accent2"/>
              </a:solidFill>
              <a:latin typeface="Verdana" pitchFamily="34" charset="0"/>
            </a:endParaRPr>
          </a:p>
        </p:txBody>
      </p:sp>
    </p:spTree>
    <p:extLst>
      <p:ext uri="{BB962C8B-B14F-4D97-AF65-F5344CB8AC3E}">
        <p14:creationId xmlns:p14="http://schemas.microsoft.com/office/powerpoint/2010/main" val="21503729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슬라이드 번호 개체 틀 5"/>
          <p:cNvSpPr>
            <a:spLocks noGrp="1"/>
          </p:cNvSpPr>
          <p:nvPr>
            <p:ph type="sldNum" sz="quarter" idx="12"/>
          </p:nvPr>
        </p:nvSpPr>
        <p:spPr>
          <a:xfrm>
            <a:off x="8853488" y="6556375"/>
            <a:ext cx="741362" cy="196850"/>
          </a:xfrm>
        </p:spPr>
        <p:txBody>
          <a:bodyPr/>
          <a:lstStyle/>
          <a:p>
            <a:pPr>
              <a:defRPr/>
            </a:pPr>
            <a:fld id="{ADA5F6FA-CB30-4CA3-8E2C-113411D8274A}" type="slidenum">
              <a:rPr lang="en-US" altLang="ko-KR"/>
              <a:pPr>
                <a:defRPr/>
              </a:pPr>
              <a:t>35</a:t>
            </a:fld>
            <a:endParaRPr lang="en-US" altLang="ko-KR"/>
          </a:p>
        </p:txBody>
      </p:sp>
      <p:pic>
        <p:nvPicPr>
          <p:cNvPr id="30724" name="Picture 179" descr="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5088"/>
            <a:ext cx="9906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5" name="Rectangle 5"/>
          <p:cNvSpPr>
            <a:spLocks noChangeArrowheads="1"/>
          </p:cNvSpPr>
          <p:nvPr/>
        </p:nvSpPr>
        <p:spPr bwMode="ltGray">
          <a:xfrm>
            <a:off x="711200" y="1500174"/>
            <a:ext cx="8483600" cy="1855790"/>
          </a:xfrm>
          <a:prstGeom prst="rect">
            <a:avLst/>
          </a:prstGeom>
          <a:noFill/>
          <a:ln w="9525">
            <a:noFill/>
            <a:miter lim="800000"/>
            <a:headEnd/>
            <a:tailEnd/>
          </a:ln>
          <a:effectLst/>
        </p:spPr>
        <p:txBody>
          <a:bodyPr anchor="ctr"/>
          <a:lstStyle/>
          <a:p>
            <a:pPr algn="ctr">
              <a:defRPr/>
            </a:pPr>
            <a:r>
              <a:rPr kumimoji="0" lang="en-US" altLang="ko-KR" sz="5000"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HY강M" pitchFamily="18" charset="-127"/>
                <a:ea typeface="HY강M" pitchFamily="18" charset="-127"/>
              </a:rPr>
              <a:t>THANK YOU.</a:t>
            </a:r>
            <a:endParaRPr kumimoji="0" lang="en-US" altLang="ko-KR" sz="500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HY강M" pitchFamily="18" charset="-127"/>
              <a:ea typeface="HY강M" pitchFamily="18" charset="-127"/>
            </a:endParaRPr>
          </a:p>
        </p:txBody>
      </p:sp>
      <p:graphicFrame>
        <p:nvGraphicFramePr>
          <p:cNvPr id="30740" name="Group 20"/>
          <p:cNvGraphicFramePr>
            <a:graphicFrameLocks noGrp="1"/>
          </p:cNvGraphicFramePr>
          <p:nvPr>
            <p:extLst>
              <p:ext uri="{D42A27DB-BD31-4B8C-83A1-F6EECF244321}">
                <p14:modId xmlns:p14="http://schemas.microsoft.com/office/powerpoint/2010/main" val="4224674102"/>
              </p:ext>
            </p:extLst>
          </p:nvPr>
        </p:nvGraphicFramePr>
        <p:xfrm>
          <a:off x="3302000" y="4071938"/>
          <a:ext cx="3302000" cy="1691640"/>
        </p:xfrm>
        <a:graphic>
          <a:graphicData uri="http://schemas.openxmlformats.org/drawingml/2006/table">
            <a:tbl>
              <a:tblPr/>
              <a:tblGrid>
                <a:gridCol w="3302000"/>
              </a:tblGrid>
              <a:tr h="285750">
                <a:tc>
                  <a:txBody>
                    <a:bodyPr/>
                    <a:lstStyle>
                      <a:lvl1pPr eaLnBrk="0" hangingPunct="0">
                        <a:spcBef>
                          <a:spcPct val="20000"/>
                        </a:spcBef>
                        <a:defRPr kumimoji="1" sz="1200">
                          <a:solidFill>
                            <a:schemeClr val="tx1"/>
                          </a:solidFill>
                          <a:latin typeface="Arial" charset="0"/>
                          <a:ea typeface="굴림" pitchFamily="50" charset="-127"/>
                        </a:defRPr>
                      </a:lvl1pPr>
                      <a:lvl2pPr marL="742950" indent="-285750" eaLnBrk="0" hangingPunct="0">
                        <a:spcBef>
                          <a:spcPct val="20000"/>
                        </a:spcBef>
                        <a:defRPr kumimoji="1" sz="1000">
                          <a:solidFill>
                            <a:schemeClr val="tx1"/>
                          </a:solidFill>
                          <a:latin typeface="Arial" charset="0"/>
                          <a:ea typeface="굴림" pitchFamily="50" charset="-127"/>
                        </a:defRPr>
                      </a:lvl2pPr>
                      <a:lvl3pPr marL="1143000" indent="-228600" eaLnBrk="0" hangingPunct="0">
                        <a:spcBef>
                          <a:spcPct val="20000"/>
                        </a:spcBef>
                        <a:buSzPct val="85000"/>
                        <a:defRPr sz="1000">
                          <a:solidFill>
                            <a:schemeClr val="tx1"/>
                          </a:solidFill>
                          <a:latin typeface="Arial" charset="0"/>
                          <a:ea typeface="굴림" pitchFamily="50" charset="-127"/>
                        </a:defRPr>
                      </a:lvl3pPr>
                      <a:lvl4pPr marL="1600200" indent="-228600" eaLnBrk="0" hangingPunct="0">
                        <a:spcBef>
                          <a:spcPct val="20000"/>
                        </a:spcBef>
                        <a:buSzPct val="85000"/>
                        <a:defRPr sz="900">
                          <a:solidFill>
                            <a:schemeClr val="tx1"/>
                          </a:solidFill>
                          <a:latin typeface="Arial" charset="0"/>
                          <a:ea typeface="굴림" pitchFamily="50" charset="-127"/>
                        </a:defRPr>
                      </a:lvl4pPr>
                      <a:lvl5pPr marL="2057400" indent="-228600" eaLnBrk="0" hangingPunct="0">
                        <a:spcBef>
                          <a:spcPct val="20000"/>
                        </a:spcBef>
                        <a:defRPr kumimoji="1">
                          <a:solidFill>
                            <a:schemeClr val="tx1"/>
                          </a:solidFill>
                          <a:latin typeface="굴림" pitchFamily="50" charset="-127"/>
                          <a:ea typeface="굴림" pitchFamily="50" charset="-127"/>
                        </a:defRPr>
                      </a:lvl5pPr>
                      <a:lvl6pPr marL="2514600" indent="-228600" eaLnBrk="0" fontAlgn="base" hangingPunct="0">
                        <a:spcBef>
                          <a:spcPct val="2000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2000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2000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1" fontAlgn="base" latinLnBrk="1" hangingPunct="1">
                        <a:lnSpc>
                          <a:spcPct val="100000"/>
                        </a:lnSpc>
                        <a:spcBef>
                          <a:spcPct val="0"/>
                        </a:spcBef>
                        <a:spcAft>
                          <a:spcPct val="0"/>
                        </a:spcAft>
                        <a:buClrTx/>
                        <a:buSzTx/>
                        <a:buFontTx/>
                        <a:buNone/>
                        <a:tabLst/>
                      </a:pPr>
                      <a:r>
                        <a:rPr kumimoji="0" lang="en-US" altLang="ko-KR" sz="2000" b="1" i="0" u="none" strike="noStrike" cap="none" normalizeH="0" baseline="0" dirty="0" smtClean="0">
                          <a:ln>
                            <a:noFill/>
                          </a:ln>
                          <a:solidFill>
                            <a:schemeClr val="bg1"/>
                          </a:solidFill>
                          <a:effectLst/>
                          <a:latin typeface="Times New Roman" pitchFamily="18" charset="0"/>
                          <a:ea typeface="굴림" pitchFamily="50" charset="-127"/>
                          <a:cs typeface="Times New Roman" pitchFamily="18" charset="0"/>
                        </a:rPr>
                        <a:t>Contact Point</a:t>
                      </a:r>
                      <a:endParaRPr kumimoji="0" lang="ko-KR" altLang="en-US" sz="2000" b="1" i="0" u="none" strike="noStrike" cap="none" normalizeH="0" baseline="0" dirty="0" smtClean="0">
                        <a:ln>
                          <a:noFill/>
                        </a:ln>
                        <a:solidFill>
                          <a:schemeClr val="tx1"/>
                        </a:solidFill>
                        <a:effectLst/>
                        <a:latin typeface="Times New Roman" pitchFamily="18" charset="0"/>
                        <a:ea typeface="굴림" pitchFamily="50" charset="-127"/>
                        <a:cs typeface="Times New Roman" pitchFamily="18" charset="0"/>
                      </a:endParaRPr>
                    </a:p>
                  </a:txBody>
                  <a:tcPr anchor="ctr" horzOverflow="overflow">
                    <a:lnL w="9525" cap="flat" cmpd="sng" algn="ctr">
                      <a:solidFill>
                        <a:srgbClr val="292989"/>
                      </a:solidFill>
                      <a:prstDash val="solid"/>
                      <a:round/>
                      <a:headEnd type="none" w="med" len="med"/>
                      <a:tailEnd type="none" w="med" len="med"/>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rgbClr val="2D2D8A"/>
                    </a:solidFill>
                  </a:tcPr>
                </a:tc>
              </a:tr>
              <a:tr h="857250">
                <a:tc>
                  <a:txBody>
                    <a:bodyPr/>
                    <a:lstStyle>
                      <a:lvl1pPr eaLnBrk="0" hangingPunct="0">
                        <a:spcBef>
                          <a:spcPct val="20000"/>
                        </a:spcBef>
                        <a:defRPr kumimoji="1" sz="1200">
                          <a:solidFill>
                            <a:schemeClr val="tx1"/>
                          </a:solidFill>
                          <a:latin typeface="Arial" charset="0"/>
                          <a:ea typeface="굴림" pitchFamily="50" charset="-127"/>
                        </a:defRPr>
                      </a:lvl1pPr>
                      <a:lvl2pPr marL="742950" indent="-285750" eaLnBrk="0" hangingPunct="0">
                        <a:spcBef>
                          <a:spcPct val="20000"/>
                        </a:spcBef>
                        <a:defRPr kumimoji="1" sz="1000">
                          <a:solidFill>
                            <a:schemeClr val="tx1"/>
                          </a:solidFill>
                          <a:latin typeface="Arial" charset="0"/>
                          <a:ea typeface="굴림" pitchFamily="50" charset="-127"/>
                        </a:defRPr>
                      </a:lvl2pPr>
                      <a:lvl3pPr marL="1143000" indent="-228600" eaLnBrk="0" hangingPunct="0">
                        <a:spcBef>
                          <a:spcPct val="20000"/>
                        </a:spcBef>
                        <a:buSzPct val="85000"/>
                        <a:defRPr sz="1000">
                          <a:solidFill>
                            <a:schemeClr val="tx1"/>
                          </a:solidFill>
                          <a:latin typeface="Arial" charset="0"/>
                          <a:ea typeface="굴림" pitchFamily="50" charset="-127"/>
                        </a:defRPr>
                      </a:lvl3pPr>
                      <a:lvl4pPr marL="1600200" indent="-228600" eaLnBrk="0" hangingPunct="0">
                        <a:spcBef>
                          <a:spcPct val="20000"/>
                        </a:spcBef>
                        <a:buSzPct val="85000"/>
                        <a:defRPr sz="900">
                          <a:solidFill>
                            <a:schemeClr val="tx1"/>
                          </a:solidFill>
                          <a:latin typeface="Arial" charset="0"/>
                          <a:ea typeface="굴림" pitchFamily="50" charset="-127"/>
                        </a:defRPr>
                      </a:lvl4pPr>
                      <a:lvl5pPr marL="2057400" indent="-228600" eaLnBrk="0" hangingPunct="0">
                        <a:spcBef>
                          <a:spcPct val="20000"/>
                        </a:spcBef>
                        <a:defRPr kumimoji="1">
                          <a:solidFill>
                            <a:schemeClr val="tx1"/>
                          </a:solidFill>
                          <a:latin typeface="굴림" pitchFamily="50" charset="-127"/>
                          <a:ea typeface="굴림" pitchFamily="50" charset="-127"/>
                        </a:defRPr>
                      </a:lvl5pPr>
                      <a:lvl6pPr marL="2514600" indent="-228600" eaLnBrk="0" fontAlgn="base" hangingPunct="0">
                        <a:spcBef>
                          <a:spcPct val="2000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2000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2000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20000"/>
                        </a:spcBef>
                        <a:spcAft>
                          <a:spcPct val="0"/>
                        </a:spcAft>
                        <a:defRPr kumimoji="1">
                          <a:solidFill>
                            <a:schemeClr val="tx1"/>
                          </a:solidFill>
                          <a:latin typeface="굴림" pitchFamily="50" charset="-127"/>
                          <a:ea typeface="굴림" pitchFamily="50" charset="-127"/>
                        </a:defRPr>
                      </a:lvl9pPr>
                    </a:lstStyle>
                    <a:p>
                      <a:pPr marL="0" marR="0" lvl="0" indent="0" algn="ctr" defTabSz="914400" rtl="0" eaLnBrk="1" fontAlgn="base" latinLnBrk="1" hangingPunct="1">
                        <a:lnSpc>
                          <a:spcPct val="100000"/>
                        </a:lnSpc>
                        <a:spcBef>
                          <a:spcPct val="0"/>
                        </a:spcBef>
                        <a:spcAft>
                          <a:spcPct val="0"/>
                        </a:spcAft>
                        <a:buClrTx/>
                        <a:buSzTx/>
                        <a:buFontTx/>
                        <a:buNone/>
                        <a:tabLst/>
                      </a:pPr>
                      <a:r>
                        <a:rPr kumimoji="0" lang="en-US" altLang="ko-KR" sz="1600" b="1" i="0" u="none" strike="noStrike" cap="none" normalizeH="0" baseline="0" dirty="0" err="1" smtClean="0">
                          <a:ln>
                            <a:noFill/>
                          </a:ln>
                          <a:solidFill>
                            <a:schemeClr val="tx1"/>
                          </a:solidFill>
                          <a:effectLst/>
                          <a:latin typeface="Times New Roman" pitchFamily="18" charset="0"/>
                          <a:ea typeface="굴림" pitchFamily="50" charset="-127"/>
                          <a:cs typeface="Times New Roman" pitchFamily="18" charset="0"/>
                        </a:rPr>
                        <a:t>JoongHyun</a:t>
                      </a:r>
                      <a:r>
                        <a:rPr kumimoji="0" lang="en-US" altLang="ko-KR" sz="1600" b="1" i="0" u="none" strike="noStrike" cap="none" normalizeH="0" baseline="0" dirty="0" smtClean="0">
                          <a:ln>
                            <a:noFill/>
                          </a:ln>
                          <a:solidFill>
                            <a:schemeClr val="tx1"/>
                          </a:solidFill>
                          <a:effectLst/>
                          <a:latin typeface="Times New Roman" pitchFamily="18" charset="0"/>
                          <a:ea typeface="굴림" pitchFamily="50" charset="-127"/>
                          <a:cs typeface="Times New Roman" pitchFamily="18" charset="0"/>
                        </a:rPr>
                        <a:t> </a:t>
                      </a:r>
                      <a:r>
                        <a:rPr kumimoji="0" lang="en-US" altLang="ko-KR" sz="1600" b="1" i="0" u="none" strike="noStrike" cap="none" normalizeH="0" baseline="0" dirty="0" err="1" smtClean="0">
                          <a:ln>
                            <a:noFill/>
                          </a:ln>
                          <a:solidFill>
                            <a:schemeClr val="tx1"/>
                          </a:solidFill>
                          <a:effectLst/>
                          <a:latin typeface="Times New Roman" pitchFamily="18" charset="0"/>
                          <a:ea typeface="굴림" pitchFamily="50" charset="-127"/>
                          <a:cs typeface="Times New Roman" pitchFamily="18" charset="0"/>
                        </a:rPr>
                        <a:t>Yoo</a:t>
                      </a:r>
                      <a:r>
                        <a:rPr kumimoji="0" lang="en-US" altLang="ko-KR" sz="1600" b="1" i="0" u="none" strike="noStrike" cap="none" normalizeH="0" baseline="0" dirty="0" smtClean="0">
                          <a:ln>
                            <a:noFill/>
                          </a:ln>
                          <a:solidFill>
                            <a:schemeClr val="tx1"/>
                          </a:solidFill>
                          <a:effectLst/>
                          <a:latin typeface="Times New Roman" pitchFamily="18" charset="0"/>
                          <a:ea typeface="굴림" pitchFamily="50" charset="-127"/>
                          <a:cs typeface="Times New Roman" pitchFamily="18" charset="0"/>
                        </a:rPr>
                        <a:t>, CFA</a:t>
                      </a:r>
                    </a:p>
                    <a:p>
                      <a:pPr marL="0" marR="0" lvl="0" indent="0" algn="ctr" defTabSz="914400" rtl="0" eaLnBrk="1" fontAlgn="base" latinLnBrk="1" hangingPunct="1">
                        <a:lnSpc>
                          <a:spcPct val="100000"/>
                        </a:lnSpc>
                        <a:spcBef>
                          <a:spcPct val="0"/>
                        </a:spcBef>
                        <a:spcAft>
                          <a:spcPct val="0"/>
                        </a:spcAft>
                        <a:buClrTx/>
                        <a:buSzTx/>
                        <a:buFontTx/>
                        <a:buNone/>
                        <a:tabLst/>
                      </a:pPr>
                      <a:endParaRPr kumimoji="0" lang="en-US" altLang="ko-KR" sz="1400" b="0" i="0" u="none" strike="noStrike" cap="none" normalizeH="0" baseline="0" dirty="0" smtClean="0">
                        <a:ln>
                          <a:noFill/>
                        </a:ln>
                        <a:solidFill>
                          <a:schemeClr val="tx1"/>
                        </a:solidFill>
                        <a:effectLst/>
                        <a:latin typeface="Times New Roman" pitchFamily="18" charset="0"/>
                        <a:ea typeface="굴림" pitchFamily="50" charset="-127"/>
                        <a:cs typeface="Times New Roman" pitchFamily="18" charset="0"/>
                      </a:endParaRPr>
                    </a:p>
                    <a:p>
                      <a:pPr marL="0" marR="0" lvl="0" indent="0" algn="ctr" defTabSz="914400" rtl="0" eaLnBrk="1" fontAlgn="base" latinLnBrk="1" hangingPunct="1">
                        <a:lnSpc>
                          <a:spcPct val="100000"/>
                        </a:lnSpc>
                        <a:spcBef>
                          <a:spcPct val="0"/>
                        </a:spcBef>
                        <a:spcAft>
                          <a:spcPct val="0"/>
                        </a:spcAft>
                        <a:buClrTx/>
                        <a:buSzTx/>
                        <a:buFontTx/>
                        <a:buNone/>
                        <a:tabLst/>
                      </a:pPr>
                      <a:r>
                        <a:rPr kumimoji="0" lang="en-US" altLang="ko-KR" sz="1400" b="0" i="0" u="none" strike="noStrike" cap="none" normalizeH="0" baseline="0" dirty="0" smtClean="0">
                          <a:ln>
                            <a:noFill/>
                          </a:ln>
                          <a:solidFill>
                            <a:schemeClr val="tx1"/>
                          </a:solidFill>
                          <a:effectLst/>
                          <a:latin typeface="Times New Roman" pitchFamily="18" charset="0"/>
                          <a:ea typeface="굴림" pitchFamily="50" charset="-127"/>
                          <a:cs typeface="Times New Roman" pitchFamily="18" charset="0"/>
                        </a:rPr>
                        <a:t>yooj@kedkorea.com</a:t>
                      </a:r>
                    </a:p>
                    <a:p>
                      <a:pPr marL="0" marR="0" lvl="0" indent="0" algn="ctr" defTabSz="914400" rtl="0" eaLnBrk="1" fontAlgn="base" latinLnBrk="1" hangingPunct="1">
                        <a:lnSpc>
                          <a:spcPct val="100000"/>
                        </a:lnSpc>
                        <a:spcBef>
                          <a:spcPct val="0"/>
                        </a:spcBef>
                        <a:spcAft>
                          <a:spcPct val="0"/>
                        </a:spcAft>
                        <a:buClrTx/>
                        <a:buSzTx/>
                        <a:buFontTx/>
                        <a:buNone/>
                        <a:tabLst/>
                      </a:pPr>
                      <a:r>
                        <a:rPr kumimoji="0" lang="en-US" altLang="ko-KR" sz="1400" b="0" i="0" u="none" strike="noStrike" cap="none" normalizeH="0" baseline="0" dirty="0" smtClean="0">
                          <a:ln>
                            <a:noFill/>
                          </a:ln>
                          <a:solidFill>
                            <a:schemeClr val="tx1"/>
                          </a:solidFill>
                          <a:effectLst/>
                          <a:latin typeface="Times New Roman" pitchFamily="18" charset="0"/>
                          <a:ea typeface="굴림" pitchFamily="50" charset="-127"/>
                          <a:cs typeface="Times New Roman" pitchFamily="18" charset="0"/>
                        </a:rPr>
                        <a:t>82- 2- 3215- 2321</a:t>
                      </a:r>
                    </a:p>
                    <a:p>
                      <a:pPr marL="0" marR="0" lvl="0" indent="0" algn="ctr" defTabSz="914400" rtl="0" eaLnBrk="1" fontAlgn="base" latinLnBrk="1" hangingPunct="1">
                        <a:lnSpc>
                          <a:spcPct val="100000"/>
                        </a:lnSpc>
                        <a:spcBef>
                          <a:spcPct val="0"/>
                        </a:spcBef>
                        <a:spcAft>
                          <a:spcPct val="0"/>
                        </a:spcAft>
                        <a:buClrTx/>
                        <a:buSzTx/>
                        <a:buFontTx/>
                        <a:buNone/>
                        <a:tabLst/>
                      </a:pPr>
                      <a:r>
                        <a:rPr kumimoji="0" lang="en-US" altLang="ko-KR" sz="1400" b="0" i="0" u="none" strike="noStrike" cap="none" normalizeH="0" baseline="0" dirty="0" smtClean="0">
                          <a:ln>
                            <a:noFill/>
                          </a:ln>
                          <a:solidFill>
                            <a:schemeClr val="tx1"/>
                          </a:solidFill>
                          <a:effectLst/>
                          <a:latin typeface="Times New Roman" pitchFamily="18" charset="0"/>
                          <a:ea typeface="굴림" pitchFamily="50" charset="-127"/>
                          <a:cs typeface="Times New Roman" pitchFamily="18" charset="0"/>
                        </a:rPr>
                        <a:t>82-10-2067-3674</a:t>
                      </a:r>
                    </a:p>
                    <a:p>
                      <a:pPr marL="0" marR="0" lvl="0" indent="0" algn="ctr" defTabSz="914400" rtl="0" eaLnBrk="1" fontAlgn="base" latinLnBrk="1" hangingPunct="1">
                        <a:lnSpc>
                          <a:spcPct val="100000"/>
                        </a:lnSpc>
                        <a:spcBef>
                          <a:spcPct val="0"/>
                        </a:spcBef>
                        <a:spcAft>
                          <a:spcPct val="0"/>
                        </a:spcAft>
                        <a:buClrTx/>
                        <a:buSzTx/>
                        <a:buFontTx/>
                        <a:buNone/>
                        <a:tabLst/>
                      </a:pPr>
                      <a:endParaRPr kumimoji="0" lang="en-US" altLang="ko-KR" sz="700" b="0" i="0" u="none" strike="noStrike" cap="none" normalizeH="0" baseline="0" dirty="0" smtClean="0">
                        <a:ln>
                          <a:noFill/>
                        </a:ln>
                        <a:solidFill>
                          <a:schemeClr val="tx1"/>
                        </a:solidFill>
                        <a:effectLst/>
                        <a:latin typeface="Times New Roman" pitchFamily="18" charset="0"/>
                        <a:ea typeface="굴림" pitchFamily="50" charset="-127"/>
                        <a:cs typeface="Times New Roman" pitchFamily="18" charset="0"/>
                      </a:endParaRPr>
                    </a:p>
                  </a:txBody>
                  <a:tcPr anchor="ctr" horzOverflow="overflow">
                    <a:lnL w="9525" cap="flat" cmpd="sng" algn="ctr">
                      <a:solidFill>
                        <a:srgbClr val="292989"/>
                      </a:solidFill>
                      <a:prstDash val="solid"/>
                      <a:round/>
                      <a:headEnd type="none" w="med" len="med"/>
                      <a:tailEnd type="none" w="med" len="med"/>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5" presetClass="entr" presetSubtype="0" fill="hold" nodeType="afterEffect">
                                  <p:stCondLst>
                                    <p:cond delay="0"/>
                                  </p:stCondLst>
                                  <p:iterate type="lt">
                                    <p:tmPct val="10000"/>
                                  </p:iterate>
                                  <p:childTnLst>
                                    <p:set>
                                      <p:cBhvr>
                                        <p:cTn id="6" dur="1" fill="hold">
                                          <p:stCondLst>
                                            <p:cond delay="0"/>
                                          </p:stCondLst>
                                        </p:cTn>
                                        <p:tgtEl>
                                          <p:spTgt spid="51205"/>
                                        </p:tgtEl>
                                        <p:attrNameLst>
                                          <p:attrName>style.visibility</p:attrName>
                                        </p:attrNameLst>
                                      </p:cBhvr>
                                      <p:to>
                                        <p:strVal val="visible"/>
                                      </p:to>
                                    </p:set>
                                    <p:animEffect transition="in" filter="fade">
                                      <p:cBhvr>
                                        <p:cTn id="7" dur="1000"/>
                                        <p:tgtEl>
                                          <p:spTgt spid="51205"/>
                                        </p:tgtEl>
                                      </p:cBhvr>
                                    </p:animEffect>
                                    <p:anim calcmode="lin" valueType="num">
                                      <p:cBhvr>
                                        <p:cTn id="8" dur="1000" fill="hold"/>
                                        <p:tgtEl>
                                          <p:spTgt spid="51205"/>
                                        </p:tgtEl>
                                        <p:attrNameLst>
                                          <p:attrName>ppt_w</p:attrName>
                                        </p:attrNameLst>
                                      </p:cBhvr>
                                      <p:tavLst>
                                        <p:tav tm="0" fmla="#ppt_w*sin(2.5*pi*$)">
                                          <p:val>
                                            <p:fltVal val="0"/>
                                          </p:val>
                                        </p:tav>
                                        <p:tav tm="100000">
                                          <p:val>
                                            <p:fltVal val="1"/>
                                          </p:val>
                                        </p:tav>
                                      </p:tavLst>
                                    </p:anim>
                                    <p:anim calcmode="lin" valueType="num">
                                      <p:cBhvr>
                                        <p:cTn id="9" dur="1000" fill="hold"/>
                                        <p:tgtEl>
                                          <p:spTgt spid="51205"/>
                                        </p:tgtEl>
                                        <p:attrNameLst>
                                          <p:attrName>ppt_h</p:attrName>
                                        </p:attrNameLst>
                                      </p:cBhvr>
                                      <p:tavLst>
                                        <p:tav tm="0">
                                          <p:val>
                                            <p:strVal val="#ppt_h"/>
                                          </p:val>
                                        </p:tav>
                                        <p:tav tm="100000">
                                          <p:val>
                                            <p:strVal val="#ppt_h"/>
                                          </p:val>
                                        </p:tav>
                                      </p:tavLst>
                                    </p:anim>
                                  </p:childTnLst>
                                </p:cTn>
                              </p:par>
                              <p:par>
                                <p:cTn id="10" presetID="3" presetClass="entr" presetSubtype="10" fill="hold" nodeType="withEffect">
                                  <p:stCondLst>
                                    <p:cond delay="0"/>
                                  </p:stCondLst>
                                  <p:childTnLst>
                                    <p:set>
                                      <p:cBhvr>
                                        <p:cTn id="11" dur="1" fill="hold">
                                          <p:stCondLst>
                                            <p:cond delay="0"/>
                                          </p:stCondLst>
                                        </p:cTn>
                                        <p:tgtEl>
                                          <p:spTgt spid="30740"/>
                                        </p:tgtEl>
                                        <p:attrNameLst>
                                          <p:attrName>style.visibility</p:attrName>
                                        </p:attrNameLst>
                                      </p:cBhvr>
                                      <p:to>
                                        <p:strVal val="visible"/>
                                      </p:to>
                                    </p:set>
                                    <p:animEffect transition="in" filter="blinds(horizontal)">
                                      <p:cBhvr>
                                        <p:cTn id="12" dur="500"/>
                                        <p:tgtEl>
                                          <p:spTgt spid="307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txBox="1">
            <a:spLocks noGrp="1"/>
          </p:cNvSpPr>
          <p:nvPr/>
        </p:nvSpPr>
        <p:spPr bwMode="auto">
          <a:xfrm>
            <a:off x="4521200" y="6645275"/>
            <a:ext cx="649288" cy="196850"/>
          </a:xfrm>
          <a:prstGeom prst="rect">
            <a:avLst/>
          </a:prstGeom>
          <a:noFill/>
          <a:ln>
            <a:miter lim="800000"/>
            <a:headEnd/>
            <a:tailEnd/>
          </a:ln>
        </p:spPr>
        <p:txBody>
          <a:bodyPr/>
          <a:lstStyle/>
          <a:p>
            <a:pPr>
              <a:defRPr/>
            </a:pPr>
            <a:fld id="{3F741D61-7D13-4E70-B229-812DEF3624A1}" type="slidenum">
              <a:rPr lang="en-US" altLang="ko-KR" sz="1000">
                <a:solidFill>
                  <a:schemeClr val="bg1"/>
                </a:solidFill>
                <a:latin typeface="+mn-lt"/>
              </a:rPr>
              <a:pPr>
                <a:defRPr/>
              </a:pPr>
              <a:t>4</a:t>
            </a:fld>
            <a:endParaRPr lang="en-US" altLang="ko-KR" sz="1000" dirty="0">
              <a:solidFill>
                <a:schemeClr val="bg1"/>
              </a:solidFill>
              <a:latin typeface="+mn-lt"/>
            </a:endParaRPr>
          </a:p>
        </p:txBody>
      </p:sp>
      <p:sp>
        <p:nvSpPr>
          <p:cNvPr id="78852" name="Rectangle 3"/>
          <p:cNvSpPr>
            <a:spLocks noGrp="1" noChangeArrowheads="1"/>
          </p:cNvSpPr>
          <p:nvPr>
            <p:ph type="body" idx="4294967295"/>
          </p:nvPr>
        </p:nvSpPr>
        <p:spPr>
          <a:xfrm>
            <a:off x="495300" y="764704"/>
            <a:ext cx="8915400" cy="5688632"/>
          </a:xfrm>
        </p:spPr>
        <p:txBody>
          <a:bodyPr/>
          <a:lstStyle/>
          <a:p>
            <a:pPr marL="266700" indent="-266700" eaLnBrk="1" hangingPunct="1">
              <a:lnSpc>
                <a:spcPct val="90000"/>
              </a:lnSpc>
            </a:pPr>
            <a:r>
              <a:rPr lang="en-US" altLang="ko-KR" sz="1800" b="1" dirty="0" smtClean="0"/>
              <a:t>Government-initiated system</a:t>
            </a:r>
          </a:p>
          <a:p>
            <a:pPr marL="650875" lvl="2" indent="-285750" eaLnBrk="1" hangingPunct="1">
              <a:lnSpc>
                <a:spcPct val="90000"/>
              </a:lnSpc>
              <a:buFontTx/>
              <a:buChar char="-"/>
            </a:pPr>
            <a:r>
              <a:rPr lang="en-US" altLang="ko-KR" sz="1600" dirty="0" smtClean="0"/>
              <a:t>Established by laws and regulations of Korean Government  </a:t>
            </a:r>
          </a:p>
          <a:p>
            <a:pPr marL="650875" lvl="2" indent="-285750" eaLnBrk="1" hangingPunct="1">
              <a:lnSpc>
                <a:spcPct val="90000"/>
              </a:lnSpc>
              <a:buFontTx/>
              <a:buChar char="-"/>
            </a:pPr>
            <a:r>
              <a:rPr lang="en-US" altLang="ko-KR" sz="1600" b="1" dirty="0"/>
              <a:t>Infrastructure </a:t>
            </a:r>
            <a:r>
              <a:rPr lang="en-US" altLang="ko-KR" sz="1600" dirty="0"/>
              <a:t>for the Korean Government &amp; Financial </a:t>
            </a:r>
            <a:r>
              <a:rPr lang="en-US" altLang="ko-KR" sz="1600" dirty="0" smtClean="0"/>
              <a:t>Institutions</a:t>
            </a:r>
          </a:p>
          <a:p>
            <a:pPr marL="0" indent="0" eaLnBrk="1" hangingPunct="1">
              <a:lnSpc>
                <a:spcPct val="90000"/>
              </a:lnSpc>
              <a:buNone/>
            </a:pPr>
            <a:endParaRPr lang="en-US" altLang="ko-KR" sz="1800" b="1" dirty="0" smtClean="0"/>
          </a:p>
          <a:p>
            <a:pPr marL="742950" lvl="1" indent="-285750" eaLnBrk="1" hangingPunct="1">
              <a:lnSpc>
                <a:spcPct val="90000"/>
              </a:lnSpc>
            </a:pPr>
            <a:endParaRPr lang="en-US" altLang="ko-KR" sz="900" b="1" dirty="0" smtClean="0"/>
          </a:p>
          <a:p>
            <a:pPr marL="266700" indent="-266700" eaLnBrk="1" hangingPunct="1">
              <a:lnSpc>
                <a:spcPct val="90000"/>
              </a:lnSpc>
            </a:pPr>
            <a:r>
              <a:rPr lang="en-US" altLang="ko-KR" sz="1800" b="1" dirty="0"/>
              <a:t>2 Tier </a:t>
            </a:r>
            <a:r>
              <a:rPr lang="en-US" altLang="ko-KR" sz="1800" b="1" dirty="0" smtClean="0"/>
              <a:t>System: Combinations of </a:t>
            </a:r>
            <a:r>
              <a:rPr lang="en-US" altLang="ko-KR" sz="1800" b="1" u="sng" dirty="0" smtClean="0"/>
              <a:t>Public Credit Registry</a:t>
            </a:r>
            <a:r>
              <a:rPr lang="en-US" altLang="ko-KR" sz="1800" b="1" dirty="0" smtClean="0"/>
              <a:t> &amp; </a:t>
            </a:r>
          </a:p>
          <a:p>
            <a:pPr marL="0" indent="0" eaLnBrk="1" hangingPunct="1">
              <a:lnSpc>
                <a:spcPct val="90000"/>
              </a:lnSpc>
              <a:buNone/>
            </a:pPr>
            <a:r>
              <a:rPr lang="en-US" altLang="ko-KR" sz="1800" b="1" dirty="0" smtClean="0"/>
              <a:t>                                                           </a:t>
            </a:r>
            <a:r>
              <a:rPr lang="en-US" altLang="ko-KR" sz="1800" b="1" u="sng" dirty="0" smtClean="0"/>
              <a:t>Private SMEs Rating Corporations</a:t>
            </a:r>
          </a:p>
          <a:p>
            <a:pPr marL="0" indent="0" eaLnBrk="1" hangingPunct="1">
              <a:lnSpc>
                <a:spcPct val="90000"/>
              </a:lnSpc>
              <a:buNone/>
            </a:pPr>
            <a:endParaRPr lang="en-US" altLang="ko-KR" sz="1800" b="1" dirty="0" smtClean="0"/>
          </a:p>
          <a:p>
            <a:pPr marL="0" indent="0" eaLnBrk="1" hangingPunct="1">
              <a:lnSpc>
                <a:spcPct val="90000"/>
              </a:lnSpc>
              <a:buNone/>
            </a:pPr>
            <a:endParaRPr lang="en-US" altLang="ko-KR" sz="1800" b="1" dirty="0"/>
          </a:p>
          <a:p>
            <a:pPr marL="0" indent="0" eaLnBrk="1" hangingPunct="1">
              <a:lnSpc>
                <a:spcPct val="90000"/>
              </a:lnSpc>
              <a:buNone/>
            </a:pPr>
            <a:endParaRPr lang="en-US" altLang="ko-KR" sz="1800" b="1" dirty="0" smtClean="0"/>
          </a:p>
          <a:p>
            <a:pPr marL="0" indent="0" eaLnBrk="1" hangingPunct="1">
              <a:lnSpc>
                <a:spcPct val="90000"/>
              </a:lnSpc>
              <a:buNone/>
            </a:pPr>
            <a:endParaRPr lang="en-US" altLang="ko-KR" sz="1800" b="1" dirty="0"/>
          </a:p>
          <a:p>
            <a:pPr marL="0" indent="0" eaLnBrk="1" hangingPunct="1">
              <a:lnSpc>
                <a:spcPct val="90000"/>
              </a:lnSpc>
              <a:buNone/>
            </a:pPr>
            <a:endParaRPr lang="en-US" altLang="ko-KR" sz="1800" b="1" dirty="0" smtClean="0"/>
          </a:p>
          <a:p>
            <a:pPr marL="0" indent="0" eaLnBrk="1" hangingPunct="1">
              <a:lnSpc>
                <a:spcPct val="90000"/>
              </a:lnSpc>
              <a:buNone/>
            </a:pPr>
            <a:endParaRPr lang="en-US" altLang="ko-KR" sz="1800" b="1" dirty="0"/>
          </a:p>
          <a:p>
            <a:pPr eaLnBrk="1" hangingPunct="1">
              <a:lnSpc>
                <a:spcPct val="90000"/>
              </a:lnSpc>
            </a:pPr>
            <a:endParaRPr lang="en-US" altLang="ko-KR" sz="800" b="1" dirty="0" smtClean="0"/>
          </a:p>
          <a:p>
            <a:pPr eaLnBrk="1" hangingPunct="1">
              <a:lnSpc>
                <a:spcPct val="90000"/>
              </a:lnSpc>
            </a:pPr>
            <a:endParaRPr lang="en-US" altLang="ko-KR" sz="1800" b="1" dirty="0" smtClean="0"/>
          </a:p>
          <a:p>
            <a:pPr eaLnBrk="1" hangingPunct="1">
              <a:lnSpc>
                <a:spcPct val="90000"/>
              </a:lnSpc>
            </a:pPr>
            <a:r>
              <a:rPr lang="en-US" altLang="ko-KR" sz="1800" b="1" dirty="0" smtClean="0"/>
              <a:t>Main Service</a:t>
            </a:r>
            <a:r>
              <a:rPr lang="en-US" altLang="ko-KR" sz="1800" b="1" dirty="0"/>
              <a:t>: </a:t>
            </a:r>
            <a:r>
              <a:rPr lang="en-US" altLang="ko-KR" sz="1800" b="1" dirty="0" smtClean="0"/>
              <a:t>On-line </a:t>
            </a:r>
            <a:r>
              <a:rPr lang="en-US" altLang="ko-KR" sz="1800" b="1" dirty="0"/>
              <a:t>Inquiry </a:t>
            </a:r>
            <a:r>
              <a:rPr lang="en-US" altLang="ko-KR" sz="1800" b="1" dirty="0" smtClean="0"/>
              <a:t>Service with automated SMEs’ Ratings</a:t>
            </a:r>
          </a:p>
          <a:p>
            <a:pPr eaLnBrk="1" hangingPunct="1">
              <a:lnSpc>
                <a:spcPct val="90000"/>
              </a:lnSpc>
            </a:pPr>
            <a:endParaRPr lang="en-US" altLang="ko-KR" sz="1800" b="1" dirty="0" smtClean="0"/>
          </a:p>
        </p:txBody>
      </p:sp>
      <p:sp>
        <p:nvSpPr>
          <p:cNvPr id="8" name="Text Box 11"/>
          <p:cNvSpPr txBox="1">
            <a:spLocks noChangeArrowheads="1"/>
          </p:cNvSpPr>
          <p:nvPr/>
        </p:nvSpPr>
        <p:spPr bwMode="auto">
          <a:xfrm>
            <a:off x="0" y="115888"/>
            <a:ext cx="7689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dirty="0">
                <a:solidFill>
                  <a:srgbClr val="0000FF"/>
                </a:solidFill>
                <a:latin typeface="Arial" charset="0"/>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Features of SMEs’ Rating Market in Korea</a:t>
            </a:r>
            <a:endParaRPr kumimoji="0" lang="en-US" altLang="ko-KR" dirty="0">
              <a:solidFill>
                <a:schemeClr val="accent2"/>
              </a:solidFill>
              <a:latin typeface="Verdana" pitchFamily="34" charset="0"/>
            </a:endParaRPr>
          </a:p>
        </p:txBody>
      </p:sp>
      <p:graphicFrame>
        <p:nvGraphicFramePr>
          <p:cNvPr id="2" name="표 1"/>
          <p:cNvGraphicFramePr>
            <a:graphicFrameLocks noGrp="1"/>
          </p:cNvGraphicFramePr>
          <p:nvPr>
            <p:extLst>
              <p:ext uri="{D42A27DB-BD31-4B8C-83A1-F6EECF244321}">
                <p14:modId xmlns:p14="http://schemas.microsoft.com/office/powerpoint/2010/main" val="2643441146"/>
              </p:ext>
            </p:extLst>
          </p:nvPr>
        </p:nvGraphicFramePr>
        <p:xfrm>
          <a:off x="560512" y="2852936"/>
          <a:ext cx="8915400" cy="1706880"/>
        </p:xfrm>
        <a:graphic>
          <a:graphicData uri="http://schemas.openxmlformats.org/drawingml/2006/table">
            <a:tbl>
              <a:tblPr firstRow="1" bandRow="1">
                <a:tableStyleId>{5C22544A-7EE6-4342-B048-85BDC9FD1C3A}</a:tableStyleId>
              </a:tblPr>
              <a:tblGrid>
                <a:gridCol w="4481690"/>
                <a:gridCol w="4433710"/>
              </a:tblGrid>
              <a:tr h="118909">
                <a:tc>
                  <a:txBody>
                    <a:bodyPr/>
                    <a:lstStyle/>
                    <a:p>
                      <a:pPr algn="ctr" latinLnBrk="1"/>
                      <a:r>
                        <a:rPr lang="en-US" altLang="ko-KR" sz="1600" b="0" dirty="0" smtClean="0">
                          <a:solidFill>
                            <a:schemeClr val="tx1"/>
                          </a:solidFill>
                        </a:rPr>
                        <a:t>Public  (Tier 1)</a:t>
                      </a:r>
                      <a:endParaRPr lang="ko-KR" alt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latinLnBrk="1"/>
                      <a:r>
                        <a:rPr lang="en-US" altLang="ko-KR" sz="1600" b="0" dirty="0" smtClean="0">
                          <a:solidFill>
                            <a:schemeClr val="tx1"/>
                          </a:solidFill>
                        </a:rPr>
                        <a:t>Private (Tier 2)</a:t>
                      </a:r>
                      <a:endParaRPr lang="ko-KR" alt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0904">
                <a:tc>
                  <a:txBody>
                    <a:bodyPr/>
                    <a:lstStyle/>
                    <a:p>
                      <a:pPr marL="285750" indent="-285750" latinLnBrk="1">
                        <a:buFontTx/>
                        <a:buChar char="-"/>
                      </a:pPr>
                      <a:r>
                        <a:rPr lang="en-US" altLang="ko-KR" sz="1600" b="1" i="1" u="none" dirty="0" smtClean="0">
                          <a:latin typeface="Times New Roman" pitchFamily="18" charset="0"/>
                          <a:cs typeface="Times New Roman" pitchFamily="18" charset="0"/>
                          <a:hlinkClick r:id="rId2" action="ppaction://hlinksldjump"/>
                        </a:rPr>
                        <a:t>Korean Federation of Banks (KFB) </a:t>
                      </a:r>
                      <a:endParaRPr lang="en-US" altLang="ko-KR" sz="1600" b="1" i="1" u="none" dirty="0" smtClean="0">
                        <a:latin typeface="Times New Roman" pitchFamily="18" charset="0"/>
                        <a:cs typeface="Times New Roman" pitchFamily="18" charset="0"/>
                      </a:endParaRPr>
                    </a:p>
                    <a:p>
                      <a:pPr marL="0" indent="0" latinLnBrk="1">
                        <a:buFontTx/>
                        <a:buNone/>
                      </a:pPr>
                      <a:r>
                        <a:rPr lang="en-US" altLang="ko-KR" sz="1400" u="none" dirty="0" smtClean="0"/>
                        <a:t>       public credit registry </a:t>
                      </a:r>
                    </a:p>
                    <a:p>
                      <a:pPr marL="0" indent="0" latinLnBrk="1">
                        <a:buFontTx/>
                        <a:buNone/>
                      </a:pPr>
                      <a:endParaRPr lang="en-US" altLang="ko-KR" sz="1400" dirty="0" smtClean="0"/>
                    </a:p>
                    <a:p>
                      <a:pPr marL="285750" indent="-285750" latinLnBrk="1">
                        <a:buFontTx/>
                        <a:buChar char="-"/>
                      </a:pPr>
                      <a:r>
                        <a:rPr lang="en-US" altLang="ko-KR" sz="1600" b="1" i="1" dirty="0" smtClean="0">
                          <a:latin typeface="Times New Roman" pitchFamily="18" charset="0"/>
                          <a:cs typeface="Times New Roman" pitchFamily="18" charset="0"/>
                          <a:hlinkClick r:id="rId3" action="ppaction://hlinksldjump"/>
                        </a:rPr>
                        <a:t>Financial Supervisory Service(FSS)  DART </a:t>
                      </a:r>
                      <a:endParaRPr lang="en-US" altLang="ko-KR" sz="1600" b="1" i="1" dirty="0" smtClean="0">
                        <a:latin typeface="Times New Roman" pitchFamily="18" charset="0"/>
                        <a:cs typeface="Times New Roman" pitchFamily="18" charset="0"/>
                      </a:endParaRPr>
                    </a:p>
                    <a:p>
                      <a:pPr marL="0" indent="0" latinLnBrk="1">
                        <a:buFontTx/>
                        <a:buNone/>
                      </a:pPr>
                      <a:r>
                        <a:rPr lang="en-US" altLang="ko-KR" sz="1400" dirty="0" smtClean="0"/>
                        <a:t>     </a:t>
                      </a:r>
                      <a:r>
                        <a:rPr lang="en-US" altLang="ko-KR" sz="1400" baseline="0" dirty="0" smtClean="0"/>
                        <a:t> </a:t>
                      </a:r>
                      <a:r>
                        <a:rPr lang="en-US" altLang="ko-KR" sz="1400" dirty="0" smtClean="0"/>
                        <a:t> </a:t>
                      </a:r>
                      <a:r>
                        <a:rPr lang="en-US" altLang="ko-KR" sz="1400" u="none" dirty="0" smtClean="0"/>
                        <a:t>public electronic disclosure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latinLnBrk="1">
                        <a:buFontTx/>
                        <a:buNone/>
                      </a:pPr>
                      <a:endParaRPr lang="en-US" altLang="ko-KR" sz="1800" dirty="0" smtClean="0"/>
                    </a:p>
                    <a:p>
                      <a:pPr marL="0" indent="0" latinLnBrk="1">
                        <a:buFontTx/>
                        <a:buNone/>
                      </a:pPr>
                      <a:r>
                        <a:rPr lang="en-US" altLang="ko-KR" sz="1800" dirty="0" smtClean="0"/>
                        <a:t>-</a:t>
                      </a:r>
                      <a:r>
                        <a:rPr lang="en-US" altLang="ko-KR" sz="1800" baseline="0" dirty="0" smtClean="0"/>
                        <a:t>   </a:t>
                      </a:r>
                      <a:r>
                        <a:rPr lang="en-US" altLang="ko-KR" sz="1800" baseline="0" dirty="0" smtClean="0">
                          <a:hlinkClick r:id="rId4" action="ppaction://hlinksldjump"/>
                        </a:rPr>
                        <a:t>Private SMES Rating Corporations</a:t>
                      </a:r>
                      <a:endParaRPr lang="en-US" altLang="ko-KR" sz="1800" dirty="0" smtClean="0"/>
                    </a:p>
                    <a:p>
                      <a:pPr marL="0" marR="0" lvl="2" indent="0" algn="l" defTabSz="914400" rtl="0" eaLnBrk="1" fontAlgn="auto" latinLnBrk="1" hangingPunct="1">
                        <a:lnSpc>
                          <a:spcPct val="100000"/>
                        </a:lnSpc>
                        <a:spcBef>
                          <a:spcPts val="0"/>
                        </a:spcBef>
                        <a:spcAft>
                          <a:spcPts val="0"/>
                        </a:spcAft>
                        <a:buClrTx/>
                        <a:buSzTx/>
                        <a:buFontTx/>
                        <a:buNone/>
                        <a:tabLst/>
                        <a:defRPr/>
                      </a:pPr>
                      <a:r>
                        <a:rPr lang="en-US" altLang="ko-KR" sz="1800" dirty="0" smtClean="0"/>
                        <a:t>    </a:t>
                      </a:r>
                    </a:p>
                    <a:p>
                      <a:pPr marL="0" indent="0" latinLnBrk="1">
                        <a:buFontTx/>
                        <a:buNone/>
                      </a:pPr>
                      <a:r>
                        <a:rPr lang="en-US" altLang="ko-KR" sz="1400" dirty="0" smtClean="0"/>
                        <a:t>  </a:t>
                      </a:r>
                      <a:r>
                        <a:rPr lang="en-US" altLang="ko-KR" sz="1600" dirty="0" smtClean="0"/>
                        <a:t>Cf.</a:t>
                      </a:r>
                      <a:r>
                        <a:rPr lang="en-US" altLang="ko-KR" sz="1600" baseline="0" dirty="0" smtClean="0"/>
                        <a:t> Credit Bureau(</a:t>
                      </a:r>
                      <a:r>
                        <a:rPr lang="en-US" altLang="ko-KR" sz="1600" dirty="0" smtClean="0"/>
                        <a:t>Consumer</a:t>
                      </a:r>
                      <a:r>
                        <a:rPr lang="en-US" altLang="ko-KR" sz="1600" baseline="0" dirty="0" smtClean="0"/>
                        <a:t> Information</a:t>
                      </a:r>
                      <a:r>
                        <a:rPr lang="en-US" altLang="ko-KR" sz="1600" dirty="0" smtClean="0"/>
                        <a:t>)</a:t>
                      </a:r>
                    </a:p>
                    <a:p>
                      <a:pPr marL="0" marR="0" lvl="2" indent="0" algn="l" defTabSz="914400" rtl="0" eaLnBrk="1" fontAlgn="auto" latinLnBrk="1" hangingPunct="1">
                        <a:lnSpc>
                          <a:spcPct val="100000"/>
                        </a:lnSpc>
                        <a:spcBef>
                          <a:spcPts val="0"/>
                        </a:spcBef>
                        <a:spcAft>
                          <a:spcPts val="0"/>
                        </a:spcAft>
                        <a:buClrTx/>
                        <a:buSzTx/>
                        <a:buFontTx/>
                        <a:buNone/>
                        <a:tabLst/>
                        <a:defRPr/>
                      </a:pPr>
                      <a:r>
                        <a:rPr lang="en-US" altLang="ko-KR" sz="1400" dirty="0" smtClean="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TextBox 2"/>
          <p:cNvSpPr txBox="1"/>
          <p:nvPr/>
        </p:nvSpPr>
        <p:spPr>
          <a:xfrm>
            <a:off x="8841432" y="6021288"/>
            <a:ext cx="792088" cy="400110"/>
          </a:xfrm>
          <a:prstGeom prst="rect">
            <a:avLst/>
          </a:prstGeom>
          <a:noFill/>
        </p:spPr>
        <p:txBody>
          <a:bodyPr wrap="square" rtlCol="0">
            <a:spAutoFit/>
          </a:bodyPr>
          <a:lstStyle/>
          <a:p>
            <a:r>
              <a:rPr lang="en-US" altLang="ko-KR" dirty="0" smtClean="0">
                <a:hlinkClick r:id="rId5" action="ppaction://hlinksldjump"/>
              </a:rPr>
              <a:t>II</a:t>
            </a:r>
            <a:endParaRPr lang="ko-KR"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슬라이드 번호 개체 틀 1"/>
          <p:cNvSpPr txBox="1">
            <a:spLocks noGrp="1"/>
          </p:cNvSpPr>
          <p:nvPr/>
        </p:nvSpPr>
        <p:spPr bwMode="auto">
          <a:xfrm>
            <a:off x="4521200" y="6645275"/>
            <a:ext cx="649288" cy="196850"/>
          </a:xfrm>
          <a:prstGeom prst="rect">
            <a:avLst/>
          </a:prstGeom>
          <a:noFill/>
          <a:ln>
            <a:miter lim="800000"/>
            <a:headEnd/>
            <a:tailEnd/>
          </a:ln>
        </p:spPr>
        <p:txBody>
          <a:bodyPr/>
          <a:lstStyle/>
          <a:p>
            <a:pPr>
              <a:defRPr/>
            </a:pPr>
            <a:fld id="{51195495-5E1A-417E-A406-44612D043551}" type="slidenum">
              <a:rPr lang="en-US" altLang="ko-KR" sz="1000">
                <a:solidFill>
                  <a:schemeClr val="bg1"/>
                </a:solidFill>
                <a:latin typeface="+mn-lt"/>
              </a:rPr>
              <a:pPr>
                <a:defRPr/>
              </a:pPr>
              <a:t>5</a:t>
            </a:fld>
            <a:endParaRPr lang="en-US" altLang="ko-KR" sz="1000" dirty="0">
              <a:solidFill>
                <a:schemeClr val="bg1"/>
              </a:solidFill>
              <a:latin typeface="+mn-lt"/>
            </a:endParaRPr>
          </a:p>
        </p:txBody>
      </p:sp>
      <p:grpSp>
        <p:nvGrpSpPr>
          <p:cNvPr id="79877" name="Group 24"/>
          <p:cNvGrpSpPr>
            <a:grpSpLocks/>
          </p:cNvGrpSpPr>
          <p:nvPr/>
        </p:nvGrpSpPr>
        <p:grpSpPr bwMode="auto">
          <a:xfrm>
            <a:off x="657679" y="1959353"/>
            <a:ext cx="8654429" cy="788992"/>
            <a:chOff x="760" y="864"/>
            <a:chExt cx="4194" cy="432"/>
          </a:xfrm>
        </p:grpSpPr>
        <p:sp>
          <p:nvSpPr>
            <p:cNvPr id="79879" name="Rectangle 13"/>
            <p:cNvSpPr>
              <a:spLocks noChangeArrowheads="1"/>
            </p:cNvSpPr>
            <p:nvPr/>
          </p:nvSpPr>
          <p:spPr bwMode="auto">
            <a:xfrm>
              <a:off x="760" y="864"/>
              <a:ext cx="2605" cy="432"/>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wrap="none" lIns="108000"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110000"/>
                </a:lnSpc>
              </a:pPr>
              <a:r>
                <a:rPr lang="en-US" altLang="ko-KR" sz="1600" b="0" dirty="0">
                  <a:solidFill>
                    <a:schemeClr val="tx2"/>
                  </a:solidFill>
                  <a:latin typeface="+mn-lt"/>
                </a:rPr>
                <a:t>The </a:t>
              </a:r>
              <a:r>
                <a:rPr lang="en-US" altLang="ko-KR" sz="1600" b="0" dirty="0">
                  <a:solidFill>
                    <a:srgbClr val="000000"/>
                  </a:solidFill>
                  <a:latin typeface="Arial"/>
                  <a:ea typeface="굴림"/>
                </a:rPr>
                <a:t>Utilization </a:t>
              </a:r>
              <a:r>
                <a:rPr lang="en-US" altLang="ko-KR" sz="1600" b="0" dirty="0" smtClean="0">
                  <a:solidFill>
                    <a:schemeClr val="tx2"/>
                  </a:solidFill>
                  <a:latin typeface="+mn-lt"/>
                </a:rPr>
                <a:t>and </a:t>
              </a:r>
              <a:r>
                <a:rPr lang="en-US" altLang="ko-KR" sz="1600" b="0" dirty="0">
                  <a:solidFill>
                    <a:srgbClr val="000000"/>
                  </a:solidFill>
                  <a:latin typeface="Arial"/>
                  <a:ea typeface="굴림"/>
                </a:rPr>
                <a:t>Protection</a:t>
              </a:r>
              <a:r>
                <a:rPr lang="en-US" altLang="ko-KR" sz="1600" b="0" dirty="0" smtClean="0">
                  <a:solidFill>
                    <a:schemeClr val="tx2"/>
                  </a:solidFill>
                  <a:latin typeface="+mn-lt"/>
                </a:rPr>
                <a:t> of </a:t>
              </a:r>
              <a:r>
                <a:rPr lang="en-US" altLang="ko-KR" sz="1600" b="0" dirty="0">
                  <a:solidFill>
                    <a:schemeClr val="tx2"/>
                  </a:solidFill>
                  <a:latin typeface="+mn-lt"/>
                </a:rPr>
                <a:t>Credit Information Act</a:t>
              </a:r>
            </a:p>
          </p:txBody>
        </p:sp>
        <p:sp>
          <p:nvSpPr>
            <p:cNvPr id="79882" name="Rectangle 18"/>
            <p:cNvSpPr>
              <a:spLocks noChangeArrowheads="1"/>
            </p:cNvSpPr>
            <p:nvPr/>
          </p:nvSpPr>
          <p:spPr bwMode="auto">
            <a:xfrm>
              <a:off x="3470" y="864"/>
              <a:ext cx="1484" cy="432"/>
            </a:xfrm>
            <a:prstGeom prst="rect">
              <a:avLst/>
            </a:prstGeom>
            <a:solidFill>
              <a:schemeClr val="accent6">
                <a:lumMod val="20000"/>
                <a:lumOff val="80000"/>
              </a:schemeClr>
            </a:solidFill>
            <a:ln>
              <a:headEnd/>
              <a:tailEnd/>
            </a:ln>
            <a:extLst/>
          </p:spPr>
          <p:style>
            <a:lnRef idx="3">
              <a:schemeClr val="lt1"/>
            </a:lnRef>
            <a:fillRef idx="1">
              <a:schemeClr val="accent1"/>
            </a:fillRef>
            <a:effectRef idx="1">
              <a:schemeClr val="accent1"/>
            </a:effectRef>
            <a:fontRef idx="minor">
              <a:schemeClr val="lt1"/>
            </a:fontRef>
          </p:style>
          <p:txBody>
            <a:bodyPr wrap="none" lIns="108000"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110000"/>
                </a:lnSpc>
              </a:pPr>
              <a:r>
                <a:rPr lang="en-US" altLang="ko-KR" sz="1600" b="0" dirty="0" smtClean="0">
                  <a:solidFill>
                    <a:schemeClr val="tx2"/>
                  </a:solidFill>
                  <a:latin typeface="+mn-lt"/>
                </a:rPr>
                <a:t>Financial Services Commission</a:t>
              </a:r>
              <a:endParaRPr lang="en-US" altLang="ko-KR" sz="1600" b="0" dirty="0">
                <a:solidFill>
                  <a:schemeClr val="tx2"/>
                </a:solidFill>
                <a:latin typeface="+mn-lt"/>
              </a:endParaRPr>
            </a:p>
          </p:txBody>
        </p:sp>
      </p:grpSp>
      <p:sp>
        <p:nvSpPr>
          <p:cNvPr id="5" name="TextBox 4"/>
          <p:cNvSpPr txBox="1"/>
          <p:nvPr/>
        </p:nvSpPr>
        <p:spPr>
          <a:xfrm>
            <a:off x="657679" y="1252184"/>
            <a:ext cx="8008892" cy="369332"/>
          </a:xfrm>
          <a:prstGeom prst="rect">
            <a:avLst/>
          </a:prstGeom>
          <a:noFill/>
        </p:spPr>
        <p:txBody>
          <a:bodyPr wrap="square" rtlCol="0">
            <a:spAutoFit/>
          </a:bodyPr>
          <a:lstStyle/>
          <a:p>
            <a:r>
              <a:rPr lang="en-US" altLang="ko-KR" sz="1800" dirty="0" smtClean="0">
                <a:solidFill>
                  <a:schemeClr val="tx1"/>
                </a:solidFill>
                <a:latin typeface="+mn-lt"/>
              </a:rPr>
              <a:t>◦ Legal Framework </a:t>
            </a:r>
            <a:endParaRPr lang="ko-KR" altLang="en-US" sz="1800" dirty="0">
              <a:solidFill>
                <a:schemeClr val="tx1"/>
              </a:solidFill>
              <a:latin typeface="+mn-lt"/>
            </a:endParaRPr>
          </a:p>
        </p:txBody>
      </p:sp>
      <p:graphicFrame>
        <p:nvGraphicFramePr>
          <p:cNvPr id="2" name="표 1"/>
          <p:cNvGraphicFramePr>
            <a:graphicFrameLocks noGrp="1"/>
          </p:cNvGraphicFramePr>
          <p:nvPr>
            <p:extLst>
              <p:ext uri="{D42A27DB-BD31-4B8C-83A1-F6EECF244321}">
                <p14:modId xmlns:p14="http://schemas.microsoft.com/office/powerpoint/2010/main" val="4239023622"/>
              </p:ext>
            </p:extLst>
          </p:nvPr>
        </p:nvGraphicFramePr>
        <p:xfrm>
          <a:off x="862938" y="3861048"/>
          <a:ext cx="8615100" cy="2238181"/>
        </p:xfrm>
        <a:graphic>
          <a:graphicData uri="http://schemas.openxmlformats.org/drawingml/2006/table">
            <a:tbl>
              <a:tblPr firstRow="1" bandRow="1">
                <a:effectLst>
                  <a:reflection blurRad="6350" stA="50000" endA="300" endPos="55000" dir="5400000" sy="-100000" algn="bl" rotWithShape="0"/>
                </a:effectLst>
                <a:tableStyleId>{5C22544A-7EE6-4342-B048-85BDC9FD1C3A}</a:tableStyleId>
              </a:tblPr>
              <a:tblGrid>
                <a:gridCol w="1352246"/>
                <a:gridCol w="7262854"/>
              </a:tblGrid>
              <a:tr h="445973">
                <a:tc>
                  <a:txBody>
                    <a:bodyPr/>
                    <a:lstStyle/>
                    <a:p>
                      <a:pPr latinLnBrk="1"/>
                      <a:r>
                        <a:rPr lang="en-US" altLang="ko-KR" sz="1800" b="0" dirty="0" smtClean="0">
                          <a:solidFill>
                            <a:schemeClr val="tx1"/>
                          </a:solidFill>
                        </a:rPr>
                        <a:t>1995.</a:t>
                      </a:r>
                      <a:r>
                        <a:rPr lang="en-US" altLang="ko-KR" sz="1800" b="0" baseline="0" dirty="0" smtClean="0">
                          <a:solidFill>
                            <a:schemeClr val="tx1"/>
                          </a:solidFill>
                        </a:rPr>
                        <a:t> 01</a:t>
                      </a:r>
                      <a:endParaRPr lang="ko-KR" altLang="en-US" sz="1800" b="0" dirty="0">
                        <a:solidFill>
                          <a:schemeClr val="tx1"/>
                        </a:solidFill>
                      </a:endParaRPr>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800" b="0" dirty="0" smtClean="0">
                          <a:solidFill>
                            <a:schemeClr val="tx1"/>
                          </a:solidFill>
                        </a:rPr>
                        <a:t>Enact</a:t>
                      </a:r>
                      <a:r>
                        <a:rPr lang="en-US" altLang="ko-KR" sz="1800" b="0" baseline="0" dirty="0" smtClean="0">
                          <a:solidFill>
                            <a:schemeClr val="tx1"/>
                          </a:solidFill>
                        </a:rPr>
                        <a:t> </a:t>
                      </a:r>
                      <a:r>
                        <a:rPr lang="ko-KR" altLang="en-US" sz="1800" b="0" baseline="0" dirty="0" smtClean="0">
                          <a:solidFill>
                            <a:schemeClr val="tx1"/>
                          </a:solidFill>
                          <a:latin typeface="바탕"/>
                          <a:ea typeface="바탕"/>
                        </a:rPr>
                        <a:t>「</a:t>
                      </a:r>
                      <a:r>
                        <a:rPr lang="en-US" altLang="ko-KR" sz="1800" b="0" dirty="0" smtClean="0">
                          <a:solidFill>
                            <a:schemeClr val="tx1"/>
                          </a:solidFill>
                          <a:latin typeface="Arial" charset="0"/>
                        </a:rPr>
                        <a:t>The Utilization and Protection of Credit Information Act</a:t>
                      </a:r>
                      <a:r>
                        <a:rPr lang="ko-KR" altLang="en-US" sz="1800" b="0" baseline="0" dirty="0" smtClean="0">
                          <a:solidFill>
                            <a:schemeClr val="tx1"/>
                          </a:solidFill>
                          <a:latin typeface="바탕"/>
                          <a:ea typeface="바탕"/>
                        </a:rPr>
                        <a:t>」</a:t>
                      </a:r>
                      <a:endParaRPr lang="ko-KR" altLang="en-US" sz="1800" b="0" dirty="0">
                        <a:solidFill>
                          <a:schemeClr val="tx1"/>
                        </a:solidFill>
                      </a:endParaRPr>
                    </a:p>
                  </a:txBody>
                  <a:tcPr/>
                </a:tc>
              </a:tr>
              <a:tr h="432048">
                <a:tc>
                  <a:txBody>
                    <a:bodyPr/>
                    <a:lstStyle/>
                    <a:p>
                      <a:pPr latinLnBrk="1"/>
                      <a:r>
                        <a:rPr lang="en-US" altLang="ko-KR" sz="1800" b="0" dirty="0" smtClean="0">
                          <a:solidFill>
                            <a:schemeClr val="tx1"/>
                          </a:solidFill>
                        </a:rPr>
                        <a:t>1995.</a:t>
                      </a:r>
                      <a:r>
                        <a:rPr lang="en-US" altLang="ko-KR" sz="1800" b="0" baseline="0" dirty="0" smtClean="0">
                          <a:solidFill>
                            <a:schemeClr val="tx1"/>
                          </a:solidFill>
                        </a:rPr>
                        <a:t> 07</a:t>
                      </a:r>
                      <a:endParaRPr lang="ko-KR" altLang="en-US" sz="1800" b="0" dirty="0">
                        <a:solidFill>
                          <a:schemeClr val="tx1"/>
                        </a:solidFill>
                      </a:endParaRPr>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800" b="0" dirty="0" smtClean="0"/>
                        <a:t>Enforce</a:t>
                      </a:r>
                      <a:r>
                        <a:rPr lang="en-US" altLang="ko-KR" sz="1800" b="0" baseline="0" dirty="0" smtClean="0"/>
                        <a:t> </a:t>
                      </a:r>
                      <a:r>
                        <a:rPr lang="ko-KR" altLang="en-US" sz="1800" b="0" baseline="0" dirty="0" smtClean="0">
                          <a:solidFill>
                            <a:schemeClr val="tx1"/>
                          </a:solidFill>
                          <a:latin typeface="바탕"/>
                          <a:ea typeface="바탕"/>
                        </a:rPr>
                        <a:t>「</a:t>
                      </a:r>
                      <a:r>
                        <a:rPr lang="en-US" altLang="ko-KR" sz="1800" b="0" dirty="0" smtClean="0">
                          <a:solidFill>
                            <a:schemeClr val="tx1"/>
                          </a:solidFill>
                          <a:latin typeface="Arial" charset="0"/>
                        </a:rPr>
                        <a:t>The Utilization and Protection of Credit Information Act</a:t>
                      </a:r>
                      <a:r>
                        <a:rPr lang="ko-KR" altLang="en-US" sz="1800" b="0" baseline="0" dirty="0" smtClean="0">
                          <a:solidFill>
                            <a:schemeClr val="tx1"/>
                          </a:solidFill>
                          <a:latin typeface="바탕"/>
                          <a:ea typeface="바탕"/>
                        </a:rPr>
                        <a:t>」</a:t>
                      </a:r>
                      <a:endParaRPr lang="ko-KR" altLang="en-US" sz="1800" b="0" dirty="0" smtClean="0">
                        <a:solidFill>
                          <a:schemeClr val="tx1"/>
                        </a:solidFill>
                      </a:endParaRPr>
                    </a:p>
                  </a:txBody>
                  <a:tcPr/>
                </a:tc>
              </a:tr>
              <a:tr h="432048">
                <a:tc>
                  <a:txBody>
                    <a:bodyPr/>
                    <a:lstStyle/>
                    <a:p>
                      <a:pPr latinLnBrk="1"/>
                      <a:r>
                        <a:rPr lang="en-US" altLang="ko-KR" sz="1800" b="0" dirty="0" smtClean="0">
                          <a:solidFill>
                            <a:schemeClr val="tx1"/>
                          </a:solidFill>
                        </a:rPr>
                        <a:t>2005.</a:t>
                      </a:r>
                      <a:r>
                        <a:rPr lang="en-US" altLang="ko-KR" sz="1800" b="0" baseline="0" dirty="0" smtClean="0">
                          <a:solidFill>
                            <a:schemeClr val="tx1"/>
                          </a:solidFill>
                        </a:rPr>
                        <a:t> 04</a:t>
                      </a:r>
                      <a:endParaRPr lang="ko-KR" altLang="en-US" sz="1800" b="0" dirty="0">
                        <a:solidFill>
                          <a:schemeClr val="tx1"/>
                        </a:solidFill>
                      </a:endParaRPr>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800" dirty="0" smtClean="0"/>
                        <a:t>Revision of a part </a:t>
                      </a:r>
                      <a:r>
                        <a:rPr lang="ko-KR" altLang="en-US" sz="1800" b="0" baseline="0" dirty="0" smtClean="0">
                          <a:solidFill>
                            <a:schemeClr val="tx1"/>
                          </a:solidFill>
                          <a:latin typeface="바탕"/>
                          <a:ea typeface="바탕"/>
                        </a:rPr>
                        <a:t>「</a:t>
                      </a:r>
                      <a:r>
                        <a:rPr lang="en-US" altLang="ko-KR" sz="1800" b="0" dirty="0" smtClean="0">
                          <a:solidFill>
                            <a:schemeClr val="tx1"/>
                          </a:solidFill>
                          <a:latin typeface="Arial" charset="0"/>
                        </a:rPr>
                        <a:t>The Utilization and Protection of Credit Information Act</a:t>
                      </a:r>
                      <a:r>
                        <a:rPr lang="ko-KR" altLang="en-US" sz="1800" b="0" baseline="0" dirty="0" smtClean="0">
                          <a:solidFill>
                            <a:schemeClr val="tx1"/>
                          </a:solidFill>
                          <a:latin typeface="바탕"/>
                          <a:ea typeface="바탕"/>
                        </a:rPr>
                        <a:t>」</a:t>
                      </a:r>
                      <a:endParaRPr lang="ko-KR" altLang="en-US" sz="1800" dirty="0" smtClean="0"/>
                    </a:p>
                  </a:txBody>
                  <a:tcPr/>
                </a:tc>
              </a:tr>
              <a:tr h="720080">
                <a:tc>
                  <a:txBody>
                    <a:bodyPr/>
                    <a:lstStyle/>
                    <a:p>
                      <a:pPr latinLnBrk="1"/>
                      <a:r>
                        <a:rPr lang="en-US" altLang="ko-KR" sz="1800" b="0" dirty="0" smtClean="0">
                          <a:solidFill>
                            <a:schemeClr val="tx1"/>
                          </a:solidFill>
                        </a:rPr>
                        <a:t>2015.</a:t>
                      </a:r>
                      <a:r>
                        <a:rPr lang="en-US" altLang="ko-KR" sz="1800" b="0" baseline="0" dirty="0" smtClean="0">
                          <a:solidFill>
                            <a:schemeClr val="tx1"/>
                          </a:solidFill>
                        </a:rPr>
                        <a:t> 03</a:t>
                      </a:r>
                      <a:endParaRPr lang="ko-KR" altLang="en-US" sz="1800" b="0" dirty="0">
                        <a:solidFill>
                          <a:schemeClr val="tx1"/>
                        </a:solidFill>
                      </a:endParaRPr>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800" dirty="0" smtClean="0"/>
                        <a:t>Complete Revision </a:t>
                      </a:r>
                      <a:r>
                        <a:rPr lang="ko-KR" altLang="en-US" sz="1800" b="0" baseline="0" dirty="0" smtClean="0">
                          <a:solidFill>
                            <a:schemeClr val="tx1"/>
                          </a:solidFill>
                          <a:latin typeface="바탕"/>
                          <a:ea typeface="바탕"/>
                        </a:rPr>
                        <a:t>「</a:t>
                      </a:r>
                      <a:r>
                        <a:rPr lang="en-US" altLang="ko-KR" sz="1800" b="0" dirty="0" smtClean="0">
                          <a:solidFill>
                            <a:srgbClr val="0000FF"/>
                          </a:solidFill>
                          <a:latin typeface="Arial" charset="0"/>
                        </a:rPr>
                        <a:t>The Protection and Processing of Credit Information Act</a:t>
                      </a:r>
                      <a:r>
                        <a:rPr lang="ko-KR" altLang="en-US" sz="1800" b="0" baseline="0" dirty="0" smtClean="0">
                          <a:solidFill>
                            <a:schemeClr val="tx1"/>
                          </a:solidFill>
                          <a:latin typeface="바탕"/>
                          <a:ea typeface="바탕"/>
                        </a:rPr>
                        <a:t>」</a:t>
                      </a:r>
                      <a:endParaRPr lang="ko-KR" altLang="en-US" sz="1800" dirty="0" smtClean="0"/>
                    </a:p>
                  </a:txBody>
                  <a:tcPr/>
                </a:tc>
              </a:tr>
            </a:tbl>
          </a:graphicData>
        </a:graphic>
      </p:graphicFrame>
      <p:sp>
        <p:nvSpPr>
          <p:cNvPr id="12" name="Text Box 11"/>
          <p:cNvSpPr txBox="1">
            <a:spLocks noChangeArrowheads="1"/>
          </p:cNvSpPr>
          <p:nvPr/>
        </p:nvSpPr>
        <p:spPr bwMode="auto">
          <a:xfrm>
            <a:off x="0" y="115888"/>
            <a:ext cx="7689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dirty="0">
                <a:solidFill>
                  <a:srgbClr val="0000FF"/>
                </a:solidFill>
                <a:latin typeface="Arial" charset="0"/>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Legal Ground</a:t>
            </a:r>
            <a:endParaRPr kumimoji="0" lang="en-US" altLang="ko-KR" dirty="0">
              <a:solidFill>
                <a:schemeClr val="accent2"/>
              </a:solidFill>
              <a:latin typeface="Verdana" pitchFamily="34" charset="0"/>
            </a:endParaRPr>
          </a:p>
        </p:txBody>
      </p:sp>
    </p:spTree>
    <p:extLst>
      <p:ext uri="{BB962C8B-B14F-4D97-AF65-F5344CB8AC3E}">
        <p14:creationId xmlns:p14="http://schemas.microsoft.com/office/powerpoint/2010/main" val="33445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슬라이드 번호 개체 틀 3"/>
          <p:cNvSpPr txBox="1">
            <a:spLocks noGrp="1"/>
          </p:cNvSpPr>
          <p:nvPr/>
        </p:nvSpPr>
        <p:spPr bwMode="auto">
          <a:xfrm>
            <a:off x="4521200" y="6645275"/>
            <a:ext cx="649288" cy="196850"/>
          </a:xfrm>
          <a:prstGeom prst="rect">
            <a:avLst/>
          </a:prstGeom>
          <a:noFill/>
          <a:ln>
            <a:miter lim="800000"/>
            <a:headEnd/>
            <a:tailEnd/>
          </a:ln>
        </p:spPr>
        <p:txBody>
          <a:bodyPr/>
          <a:lstStyle/>
          <a:p>
            <a:pPr>
              <a:defRPr/>
            </a:pPr>
            <a:fld id="{FF950E51-05CE-4356-8A3A-E1CDC2618ED2}" type="slidenum">
              <a:rPr lang="en-US" altLang="ko-KR" sz="1000">
                <a:solidFill>
                  <a:schemeClr val="bg1"/>
                </a:solidFill>
                <a:latin typeface="+mn-lt"/>
              </a:rPr>
              <a:pPr>
                <a:defRPr/>
              </a:pPr>
              <a:t>6</a:t>
            </a:fld>
            <a:endParaRPr lang="en-US" altLang="ko-KR" sz="1000">
              <a:solidFill>
                <a:schemeClr val="bg1"/>
              </a:solidFill>
              <a:latin typeface="+mn-lt"/>
            </a:endParaRPr>
          </a:p>
        </p:txBody>
      </p:sp>
      <p:sp>
        <p:nvSpPr>
          <p:cNvPr id="97285" name="Text Box 11"/>
          <p:cNvSpPr txBox="1">
            <a:spLocks noChangeArrowheads="1"/>
          </p:cNvSpPr>
          <p:nvPr/>
        </p:nvSpPr>
        <p:spPr bwMode="auto">
          <a:xfrm>
            <a:off x="0" y="115888"/>
            <a:ext cx="7450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dirty="0">
                <a:solidFill>
                  <a:srgbClr val="0000FF"/>
                </a:solidFill>
                <a:latin typeface="Arial" charset="0"/>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Public: KFB(The Korea Federation of Banks)</a:t>
            </a:r>
            <a:endParaRPr kumimoji="0" lang="en-US" altLang="ko-KR" dirty="0">
              <a:solidFill>
                <a:schemeClr val="accent2"/>
              </a:solidFill>
              <a:latin typeface="Verdana" pitchFamily="34" charset="0"/>
            </a:endParaRPr>
          </a:p>
        </p:txBody>
      </p:sp>
      <p:sp>
        <p:nvSpPr>
          <p:cNvPr id="6" name="Rectangle 3"/>
          <p:cNvSpPr txBox="1">
            <a:spLocks noChangeArrowheads="1"/>
          </p:cNvSpPr>
          <p:nvPr/>
        </p:nvSpPr>
        <p:spPr bwMode="auto">
          <a:xfrm>
            <a:off x="648665" y="1160290"/>
            <a:ext cx="8915400" cy="4770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6213" indent="-176213" algn="l" rtl="0" eaLnBrk="0" fontAlgn="base" latinLnBrk="1" hangingPunct="0">
              <a:spcBef>
                <a:spcPct val="20000"/>
              </a:spcBef>
              <a:spcAft>
                <a:spcPct val="0"/>
              </a:spcAft>
              <a:buChar char="•"/>
              <a:defRPr kumimoji="1" sz="1400">
                <a:solidFill>
                  <a:schemeClr val="tx1"/>
                </a:solidFill>
                <a:latin typeface="+mn-lt"/>
                <a:ea typeface="+mn-ea"/>
                <a:cs typeface="+mn-cs"/>
              </a:defRPr>
            </a:lvl1pPr>
            <a:lvl2pPr marL="530225" indent="-174625" algn="l" rtl="0" eaLnBrk="0" fontAlgn="base" latinLnBrk="1" hangingPunct="0">
              <a:spcBef>
                <a:spcPct val="20000"/>
              </a:spcBef>
              <a:spcAft>
                <a:spcPct val="0"/>
              </a:spcAft>
              <a:buChar char="–"/>
              <a:defRPr kumimoji="1" sz="1200">
                <a:solidFill>
                  <a:schemeClr val="tx1"/>
                </a:solidFill>
                <a:latin typeface="+mn-lt"/>
                <a:ea typeface="+mn-ea"/>
              </a:defRPr>
            </a:lvl2pPr>
            <a:lvl3pPr marL="895350" indent="-185738" algn="l" rtl="0" eaLnBrk="0" fontAlgn="base" hangingPunct="0">
              <a:spcBef>
                <a:spcPct val="20000"/>
              </a:spcBef>
              <a:spcAft>
                <a:spcPct val="0"/>
              </a:spcAft>
              <a:buSzPct val="85000"/>
              <a:buChar char="&gt;"/>
              <a:defRPr sz="1200">
                <a:solidFill>
                  <a:schemeClr val="tx1"/>
                </a:solidFill>
                <a:latin typeface="+mn-lt"/>
                <a:ea typeface="+mn-ea"/>
              </a:defRPr>
            </a:lvl3pPr>
            <a:lvl4pPr marL="1255713" indent="-174625" algn="l" rtl="0" eaLnBrk="0" fontAlgn="base" hangingPunct="0">
              <a:spcBef>
                <a:spcPct val="20000"/>
              </a:spcBef>
              <a:spcAft>
                <a:spcPct val="0"/>
              </a:spcAft>
              <a:buSzPct val="85000"/>
              <a:buChar char="»"/>
              <a:defRPr sz="1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ea"/>
                <a:ea typeface="+mn-ea"/>
              </a:defRPr>
            </a:lvl5pPr>
            <a:lvl6pPr marL="2514600" indent="-228600" algn="l" rtl="0" fontAlgn="base" latinLnBrk="1">
              <a:spcBef>
                <a:spcPct val="20000"/>
              </a:spcBef>
              <a:spcAft>
                <a:spcPct val="0"/>
              </a:spcAft>
              <a:buChar char="»"/>
              <a:defRPr kumimoji="1" sz="2000">
                <a:solidFill>
                  <a:schemeClr val="tx1"/>
                </a:solidFill>
                <a:latin typeface="+mn-ea"/>
                <a:ea typeface="+mn-ea"/>
              </a:defRPr>
            </a:lvl6pPr>
            <a:lvl7pPr marL="2971800" indent="-228600" algn="l" rtl="0" fontAlgn="base" latinLnBrk="1">
              <a:spcBef>
                <a:spcPct val="20000"/>
              </a:spcBef>
              <a:spcAft>
                <a:spcPct val="0"/>
              </a:spcAft>
              <a:buChar char="»"/>
              <a:defRPr kumimoji="1" sz="2000">
                <a:solidFill>
                  <a:schemeClr val="tx1"/>
                </a:solidFill>
                <a:latin typeface="+mn-ea"/>
                <a:ea typeface="+mn-ea"/>
              </a:defRPr>
            </a:lvl7pPr>
            <a:lvl8pPr marL="3429000" indent="-228600" algn="l" rtl="0" fontAlgn="base" latinLnBrk="1">
              <a:spcBef>
                <a:spcPct val="20000"/>
              </a:spcBef>
              <a:spcAft>
                <a:spcPct val="0"/>
              </a:spcAft>
              <a:buChar char="»"/>
              <a:defRPr kumimoji="1" sz="2000">
                <a:solidFill>
                  <a:schemeClr val="tx1"/>
                </a:solidFill>
                <a:latin typeface="+mn-ea"/>
                <a:ea typeface="+mn-ea"/>
              </a:defRPr>
            </a:lvl8pPr>
            <a:lvl9pPr marL="3886200" indent="-228600" algn="l" rtl="0" fontAlgn="base" latinLnBrk="1">
              <a:spcBef>
                <a:spcPct val="20000"/>
              </a:spcBef>
              <a:spcAft>
                <a:spcPct val="0"/>
              </a:spcAft>
              <a:buChar char="»"/>
              <a:defRPr kumimoji="1" sz="2000">
                <a:solidFill>
                  <a:schemeClr val="tx1"/>
                </a:solidFill>
                <a:latin typeface="+mn-ea"/>
                <a:ea typeface="+mn-ea"/>
              </a:defRPr>
            </a:lvl9pPr>
          </a:lstStyle>
          <a:p>
            <a:pPr marL="0" indent="0" eaLnBrk="1" hangingPunct="1">
              <a:buFontTx/>
              <a:buNone/>
            </a:pPr>
            <a:r>
              <a:rPr lang="en-US" altLang="ko-KR" sz="1600" b="0" kern="0" dirty="0" smtClean="0">
                <a:latin typeface="+mj-lt"/>
                <a:ea typeface="바탕"/>
              </a:rPr>
              <a:t> </a:t>
            </a:r>
            <a:r>
              <a:rPr lang="en-US" altLang="ko-KR" sz="1600" b="1" kern="0" dirty="0" smtClean="0"/>
              <a:t> ◦</a:t>
            </a:r>
            <a:r>
              <a:rPr lang="en-US" altLang="ko-KR" sz="1600" b="1" kern="0" dirty="0" smtClean="0">
                <a:ea typeface="Verdana" pitchFamily="34" charset="0"/>
                <a:cs typeface="Verdana" pitchFamily="34" charset="0"/>
              </a:rPr>
              <a:t> </a:t>
            </a:r>
            <a:r>
              <a:rPr lang="en-US" altLang="ko-KR" sz="1600" b="1" kern="0" dirty="0" smtClean="0">
                <a:latin typeface="+mj-lt"/>
                <a:ea typeface="바탕"/>
              </a:rPr>
              <a:t> History </a:t>
            </a:r>
          </a:p>
          <a:p>
            <a:pPr marL="0" indent="0" eaLnBrk="1" hangingPunct="1">
              <a:buFontTx/>
              <a:buNone/>
            </a:pPr>
            <a:r>
              <a:rPr lang="en-US" altLang="ko-KR" sz="1600" b="1" kern="0" dirty="0" smtClean="0">
                <a:latin typeface="+mj-lt"/>
                <a:ea typeface="바탕"/>
              </a:rPr>
              <a:t>    </a:t>
            </a:r>
          </a:p>
          <a:p>
            <a:pPr marL="0" indent="0" eaLnBrk="1" hangingPunct="1">
              <a:buFontTx/>
              <a:buNone/>
            </a:pPr>
            <a:endParaRPr lang="en-US" altLang="ko-KR" sz="1600" b="1" kern="0" dirty="0" smtClean="0">
              <a:latin typeface="+mj-lt"/>
            </a:endParaRPr>
          </a:p>
          <a:p>
            <a:pPr marL="0" indent="0" eaLnBrk="1" hangingPunct="1">
              <a:buFontTx/>
              <a:buNone/>
            </a:pPr>
            <a:endParaRPr lang="en-US" altLang="ko-KR" sz="1600" b="0" kern="0" dirty="0" smtClean="0">
              <a:latin typeface="+mj-lt"/>
            </a:endParaRPr>
          </a:p>
          <a:p>
            <a:pPr marL="0" indent="0" eaLnBrk="1" hangingPunct="1">
              <a:buFontTx/>
              <a:buNone/>
            </a:pPr>
            <a:r>
              <a:rPr lang="en-US" altLang="ko-KR" sz="1600" b="1" kern="0" dirty="0" smtClean="0"/>
              <a:t> ◦</a:t>
            </a:r>
            <a:r>
              <a:rPr lang="en-US" altLang="ko-KR" sz="1600" b="1" kern="0" dirty="0" smtClean="0">
                <a:ea typeface="Verdana" pitchFamily="34" charset="0"/>
                <a:cs typeface="Verdana" pitchFamily="34" charset="0"/>
              </a:rPr>
              <a:t> </a:t>
            </a:r>
            <a:r>
              <a:rPr lang="en-US" altLang="ko-KR" sz="1600" b="1" kern="0" dirty="0" smtClean="0">
                <a:latin typeface="+mj-lt"/>
                <a:ea typeface="바탕"/>
              </a:rPr>
              <a:t> Purpose of Establishment</a:t>
            </a:r>
          </a:p>
          <a:p>
            <a:pPr marL="0" indent="0" eaLnBrk="1" hangingPunct="1">
              <a:buFontTx/>
              <a:buNone/>
            </a:pPr>
            <a:endParaRPr lang="en-US" altLang="ko-KR" sz="1600" b="0" kern="0" dirty="0" smtClean="0">
              <a:latin typeface="+mj-lt"/>
              <a:ea typeface="바탕"/>
            </a:endParaRPr>
          </a:p>
          <a:p>
            <a:pPr marL="0" indent="0" eaLnBrk="1" hangingPunct="1">
              <a:buFontTx/>
              <a:buNone/>
            </a:pPr>
            <a:endParaRPr lang="en-US" altLang="ko-KR" sz="1600" b="0" kern="0" dirty="0" smtClean="0">
              <a:latin typeface="+mj-lt"/>
              <a:ea typeface="바탕"/>
            </a:endParaRPr>
          </a:p>
          <a:p>
            <a:pPr marL="0" indent="0" eaLnBrk="1" hangingPunct="1">
              <a:buFontTx/>
              <a:buNone/>
            </a:pPr>
            <a:endParaRPr lang="en-US" altLang="ko-KR" sz="1600" b="0" kern="0" dirty="0" smtClean="0">
              <a:latin typeface="+mj-lt"/>
              <a:ea typeface="바탕"/>
            </a:endParaRPr>
          </a:p>
          <a:p>
            <a:pPr marL="0" indent="0" eaLnBrk="1" hangingPunct="1">
              <a:buFontTx/>
              <a:buNone/>
            </a:pPr>
            <a:endParaRPr lang="en-US" altLang="ko-KR" sz="1600" b="1" kern="0" dirty="0" smtClean="0"/>
          </a:p>
          <a:p>
            <a:pPr marL="0" indent="0" eaLnBrk="1" hangingPunct="1">
              <a:buFontTx/>
              <a:buNone/>
            </a:pPr>
            <a:r>
              <a:rPr lang="en-US" altLang="ko-KR" sz="1600" b="1" kern="0" dirty="0" smtClean="0"/>
              <a:t> ◦</a:t>
            </a:r>
            <a:r>
              <a:rPr lang="en-US" altLang="ko-KR" sz="1600" b="1" kern="0" dirty="0" smtClean="0">
                <a:ea typeface="Verdana" pitchFamily="34" charset="0"/>
                <a:cs typeface="Verdana" pitchFamily="34" charset="0"/>
              </a:rPr>
              <a:t> </a:t>
            </a:r>
            <a:r>
              <a:rPr lang="en-US" altLang="ko-KR" sz="1600" b="1" kern="0" dirty="0" smtClean="0">
                <a:latin typeface="+mj-lt"/>
                <a:ea typeface="바탕"/>
              </a:rPr>
              <a:t> Features</a:t>
            </a:r>
          </a:p>
          <a:p>
            <a:pPr marL="0" indent="0" eaLnBrk="1" hangingPunct="1">
              <a:buFontTx/>
              <a:buNone/>
            </a:pPr>
            <a:r>
              <a:rPr lang="en-US" altLang="ko-KR" sz="1600" b="0" kern="0" dirty="0" smtClean="0">
                <a:latin typeface="+mj-lt"/>
              </a:rPr>
              <a:t>     </a:t>
            </a:r>
            <a:r>
              <a:rPr lang="en-US" altLang="ko-KR" sz="1600" b="0" kern="0" dirty="0" smtClean="0">
                <a:latin typeface="+mj-lt"/>
                <a:ea typeface="바탕"/>
              </a:rPr>
              <a:t> </a:t>
            </a:r>
            <a:endParaRPr lang="en-US" altLang="ko-KR" sz="1600" b="0" kern="0" dirty="0" smtClean="0">
              <a:latin typeface="+mj-lt"/>
            </a:endParaRPr>
          </a:p>
        </p:txBody>
      </p:sp>
      <p:sp>
        <p:nvSpPr>
          <p:cNvPr id="7" name="직사각형 6"/>
          <p:cNvSpPr/>
          <p:nvPr/>
        </p:nvSpPr>
        <p:spPr>
          <a:xfrm>
            <a:off x="948339" y="1556792"/>
            <a:ext cx="7399535" cy="749647"/>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marL="0" indent="0" eaLnBrk="1" hangingPunct="1">
              <a:buNone/>
            </a:pPr>
            <a:r>
              <a:rPr lang="en-US" altLang="ko-KR" sz="1600" b="0" dirty="0">
                <a:solidFill>
                  <a:schemeClr val="tx1"/>
                </a:solidFill>
              </a:rPr>
              <a:t> -Designated </a:t>
            </a:r>
            <a:r>
              <a:rPr lang="en-US" altLang="ko-KR" sz="1600" b="0" dirty="0" smtClean="0">
                <a:solidFill>
                  <a:schemeClr val="tx1"/>
                </a:solidFill>
              </a:rPr>
              <a:t>as the </a:t>
            </a:r>
            <a:r>
              <a:rPr lang="en-US" altLang="ko-KR" sz="1600" b="0" u="sng" dirty="0">
                <a:solidFill>
                  <a:schemeClr val="tx1"/>
                </a:solidFill>
              </a:rPr>
              <a:t>Public Credit Registry by the Act in July 1995</a:t>
            </a:r>
          </a:p>
          <a:p>
            <a:pPr marL="0" indent="0" eaLnBrk="1" hangingPunct="1">
              <a:buNone/>
            </a:pPr>
            <a:r>
              <a:rPr lang="en-US" altLang="ko-KR" sz="1600" b="0" dirty="0">
                <a:solidFill>
                  <a:schemeClr val="tx1"/>
                </a:solidFill>
              </a:rPr>
              <a:t> </a:t>
            </a:r>
            <a:r>
              <a:rPr lang="en-US" altLang="ko-KR" sz="1600" b="0" dirty="0" smtClean="0">
                <a:solidFill>
                  <a:schemeClr val="tx1"/>
                </a:solidFill>
              </a:rPr>
              <a:t>-</a:t>
            </a:r>
            <a:r>
              <a:rPr lang="en-US" altLang="ko-KR" sz="1600" b="0" dirty="0">
                <a:solidFill>
                  <a:schemeClr val="tx1"/>
                </a:solidFill>
              </a:rPr>
              <a:t>Revise the official name as ‘General Public Credit Registry’</a:t>
            </a:r>
            <a:endParaRPr lang="ko-KR" altLang="en-US" sz="1600" b="0" dirty="0">
              <a:solidFill>
                <a:schemeClr val="tx1"/>
              </a:solidFill>
            </a:endParaRPr>
          </a:p>
        </p:txBody>
      </p:sp>
      <p:sp>
        <p:nvSpPr>
          <p:cNvPr id="8" name="직사각형 7"/>
          <p:cNvSpPr/>
          <p:nvPr/>
        </p:nvSpPr>
        <p:spPr>
          <a:xfrm>
            <a:off x="955683" y="2708920"/>
            <a:ext cx="7399534" cy="936104"/>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marL="0" indent="0" eaLnBrk="1" hangingPunct="1">
              <a:buNone/>
            </a:pPr>
            <a:r>
              <a:rPr lang="en-US" altLang="ko-KR" sz="1600" b="0" dirty="0" smtClean="0">
                <a:solidFill>
                  <a:schemeClr val="tx1"/>
                </a:solidFill>
                <a:ea typeface="바탕"/>
              </a:rPr>
              <a:t>-</a:t>
            </a:r>
            <a:r>
              <a:rPr lang="en-US" altLang="ko-KR" sz="1600" b="0" dirty="0">
                <a:solidFill>
                  <a:schemeClr val="tx1"/>
                </a:solidFill>
                <a:ea typeface="바탕"/>
              </a:rPr>
              <a:t>P</a:t>
            </a:r>
            <a:r>
              <a:rPr lang="en-US" altLang="ko-KR" sz="1600" b="0" dirty="0" smtClean="0">
                <a:solidFill>
                  <a:schemeClr val="tx1"/>
                </a:solidFill>
                <a:ea typeface="바탕"/>
              </a:rPr>
              <a:t>romoting </a:t>
            </a:r>
            <a:r>
              <a:rPr lang="en-US" altLang="ko-KR" sz="1600" b="0" dirty="0">
                <a:solidFill>
                  <a:schemeClr val="tx1"/>
                </a:solidFill>
                <a:ea typeface="바탕"/>
              </a:rPr>
              <a:t>coordination of financial institutions  and developing </a:t>
            </a:r>
            <a:r>
              <a:rPr lang="en-US" altLang="ko-KR" sz="1600" b="0" dirty="0" smtClean="0">
                <a:solidFill>
                  <a:schemeClr val="tx1"/>
                </a:solidFill>
                <a:ea typeface="바탕"/>
              </a:rPr>
              <a:t>financial</a:t>
            </a:r>
          </a:p>
          <a:p>
            <a:pPr marL="0" indent="0" eaLnBrk="1" hangingPunct="1">
              <a:buNone/>
            </a:pPr>
            <a:r>
              <a:rPr lang="en-US" altLang="ko-KR" sz="1600" b="0" dirty="0">
                <a:solidFill>
                  <a:schemeClr val="tx1"/>
                </a:solidFill>
                <a:ea typeface="바탕"/>
              </a:rPr>
              <a:t> </a:t>
            </a:r>
            <a:r>
              <a:rPr lang="en-US" altLang="ko-KR" sz="1600" b="0" dirty="0" smtClean="0">
                <a:solidFill>
                  <a:schemeClr val="tx1"/>
                </a:solidFill>
                <a:ea typeface="바탕"/>
              </a:rPr>
              <a:t> industry</a:t>
            </a:r>
            <a:endParaRPr lang="en-US" altLang="ko-KR" sz="1600" b="0" dirty="0">
              <a:solidFill>
                <a:schemeClr val="tx1"/>
              </a:solidFill>
              <a:ea typeface="바탕"/>
            </a:endParaRPr>
          </a:p>
          <a:p>
            <a:pPr marL="0" indent="0" eaLnBrk="1" hangingPunct="1">
              <a:buNone/>
            </a:pPr>
            <a:r>
              <a:rPr lang="en-US" altLang="ko-KR" sz="1600" b="0" dirty="0" smtClean="0">
                <a:solidFill>
                  <a:schemeClr val="tx1"/>
                </a:solidFill>
                <a:ea typeface="바탕"/>
              </a:rPr>
              <a:t>-</a:t>
            </a:r>
            <a:r>
              <a:rPr lang="en-US" altLang="ko-KR" sz="1600" b="0" dirty="0">
                <a:solidFill>
                  <a:schemeClr val="tx1"/>
                </a:solidFill>
                <a:ea typeface="바탕"/>
              </a:rPr>
              <a:t>Concentrated management  </a:t>
            </a:r>
            <a:r>
              <a:rPr lang="en-US" altLang="ko-KR" sz="1600" b="0" dirty="0" smtClean="0">
                <a:solidFill>
                  <a:schemeClr val="tx1"/>
                </a:solidFill>
                <a:ea typeface="바탕"/>
              </a:rPr>
              <a:t>of </a:t>
            </a:r>
            <a:r>
              <a:rPr lang="en-US" altLang="ko-KR" sz="1600" b="0" dirty="0">
                <a:solidFill>
                  <a:schemeClr val="tx1"/>
                </a:solidFill>
                <a:ea typeface="바탕"/>
              </a:rPr>
              <a:t>Credit Information in Korea </a:t>
            </a:r>
          </a:p>
        </p:txBody>
      </p:sp>
      <p:sp>
        <p:nvSpPr>
          <p:cNvPr id="9" name="직사각형 8"/>
          <p:cNvSpPr/>
          <p:nvPr/>
        </p:nvSpPr>
        <p:spPr>
          <a:xfrm>
            <a:off x="975821" y="4149080"/>
            <a:ext cx="7379396" cy="1872209"/>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marL="0" indent="0" eaLnBrk="1" hangingPunct="1">
              <a:buNone/>
            </a:pPr>
            <a:endParaRPr lang="en-US" altLang="ko-KR" sz="1600" b="0" dirty="0" smtClean="0">
              <a:solidFill>
                <a:schemeClr val="tx1"/>
              </a:solidFill>
            </a:endParaRPr>
          </a:p>
          <a:p>
            <a:pPr marL="0" indent="0" eaLnBrk="1" hangingPunct="1">
              <a:buNone/>
            </a:pPr>
            <a:r>
              <a:rPr lang="en-US" altLang="ko-KR" sz="1600" b="0" dirty="0" smtClean="0">
                <a:solidFill>
                  <a:schemeClr val="tx1"/>
                </a:solidFill>
              </a:rPr>
              <a:t>- Backbone </a:t>
            </a:r>
            <a:r>
              <a:rPr lang="en-US" altLang="ko-KR" sz="1600" b="0" dirty="0">
                <a:solidFill>
                  <a:schemeClr val="tx1"/>
                </a:solidFill>
              </a:rPr>
              <a:t>of the credit information sharing system in </a:t>
            </a:r>
            <a:r>
              <a:rPr lang="en-US" altLang="ko-KR" sz="1600" b="0" dirty="0" smtClean="0">
                <a:solidFill>
                  <a:schemeClr val="tx1"/>
                </a:solidFill>
              </a:rPr>
              <a:t>Korea</a:t>
            </a:r>
          </a:p>
          <a:p>
            <a:pPr marL="0" indent="0" eaLnBrk="1" hangingPunct="1">
              <a:buNone/>
            </a:pPr>
            <a:r>
              <a:rPr lang="en-US" altLang="ko-KR" sz="1600" b="0" dirty="0" smtClean="0">
                <a:solidFill>
                  <a:schemeClr val="tx1"/>
                </a:solidFill>
              </a:rPr>
              <a:t>- </a:t>
            </a:r>
            <a:r>
              <a:rPr lang="en-US" altLang="ko-KR" sz="1600" b="0" dirty="0">
                <a:solidFill>
                  <a:schemeClr val="tx1"/>
                </a:solidFill>
              </a:rPr>
              <a:t>Providing credit information to KFB is required by law</a:t>
            </a:r>
          </a:p>
          <a:p>
            <a:pPr marL="0" indent="0" eaLnBrk="1" hangingPunct="1">
              <a:buNone/>
            </a:pPr>
            <a:r>
              <a:rPr lang="en-US" altLang="ko-KR" sz="1600" b="0" dirty="0" smtClean="0">
                <a:solidFill>
                  <a:schemeClr val="tx1"/>
                </a:solidFill>
              </a:rPr>
              <a:t>- </a:t>
            </a:r>
            <a:r>
              <a:rPr lang="en-US" altLang="ko-KR" sz="1600" b="0" dirty="0">
                <a:solidFill>
                  <a:schemeClr val="tx1"/>
                </a:solidFill>
              </a:rPr>
              <a:t>Having a nationwide database with broad data coverage</a:t>
            </a:r>
          </a:p>
          <a:p>
            <a:pPr marL="0" indent="0" eaLnBrk="1" hangingPunct="1">
              <a:buNone/>
            </a:pPr>
            <a:r>
              <a:rPr lang="en-US" altLang="ko-KR" sz="1600" b="0" dirty="0">
                <a:solidFill>
                  <a:schemeClr val="tx1"/>
                </a:solidFill>
              </a:rPr>
              <a:t> </a:t>
            </a:r>
            <a:r>
              <a:rPr lang="en-US" altLang="ko-KR" sz="1600" b="0" dirty="0" smtClean="0">
                <a:solidFill>
                  <a:schemeClr val="tx1"/>
                </a:solidFill>
              </a:rPr>
              <a:t>  </a:t>
            </a:r>
            <a:r>
              <a:rPr lang="en-US" altLang="ko-KR" sz="1600" b="0" dirty="0">
                <a:solidFill>
                  <a:schemeClr val="tx1"/>
                </a:solidFill>
                <a:ea typeface="바탕"/>
              </a:rPr>
              <a:t>☞</a:t>
            </a:r>
            <a:r>
              <a:rPr lang="en-US" altLang="ko-KR" sz="1600" b="0" dirty="0">
                <a:solidFill>
                  <a:schemeClr val="tx1"/>
                </a:solidFill>
              </a:rPr>
              <a:t> Pooling the credit information of individual consumers and corporations </a:t>
            </a:r>
            <a:r>
              <a:rPr lang="en-US" altLang="ko-KR" sz="1600" b="0" dirty="0" smtClean="0">
                <a:solidFill>
                  <a:schemeClr val="tx1"/>
                </a:solidFill>
              </a:rPr>
              <a:t>  </a:t>
            </a:r>
          </a:p>
          <a:p>
            <a:pPr marL="0" indent="0" eaLnBrk="1" hangingPunct="1">
              <a:buNone/>
            </a:pPr>
            <a:r>
              <a:rPr lang="en-US" altLang="ko-KR" sz="1600" b="0" dirty="0">
                <a:solidFill>
                  <a:schemeClr val="tx1"/>
                </a:solidFill>
              </a:rPr>
              <a:t> </a:t>
            </a:r>
            <a:r>
              <a:rPr lang="en-US" altLang="ko-KR" sz="1600" b="0" dirty="0" smtClean="0">
                <a:solidFill>
                  <a:schemeClr val="tx1"/>
                </a:solidFill>
              </a:rPr>
              <a:t>      from </a:t>
            </a:r>
            <a:r>
              <a:rPr lang="en-US" altLang="ko-KR" sz="1600" b="0" dirty="0">
                <a:solidFill>
                  <a:schemeClr val="tx1"/>
                </a:solidFill>
              </a:rPr>
              <a:t>all </a:t>
            </a:r>
            <a:r>
              <a:rPr lang="en-US" altLang="ko-KR" sz="1600" b="0" dirty="0" smtClean="0">
                <a:solidFill>
                  <a:schemeClr val="tx1"/>
                </a:solidFill>
              </a:rPr>
              <a:t>financial  </a:t>
            </a:r>
            <a:r>
              <a:rPr lang="en-US" altLang="ko-KR" sz="1600" b="0" dirty="0">
                <a:solidFill>
                  <a:schemeClr val="tx1"/>
                </a:solidFill>
              </a:rPr>
              <a:t>institutions in </a:t>
            </a:r>
            <a:r>
              <a:rPr lang="en-US" altLang="ko-KR" sz="1600" b="0" dirty="0" smtClean="0">
                <a:solidFill>
                  <a:schemeClr val="tx1"/>
                </a:solidFill>
              </a:rPr>
              <a:t>Korea</a:t>
            </a:r>
            <a:endParaRPr lang="en-US" altLang="ko-KR" sz="1600" b="0" dirty="0">
              <a:solidFill>
                <a:schemeClr val="tx1"/>
              </a:solidFill>
            </a:endParaRPr>
          </a:p>
          <a:p>
            <a:pPr marL="0" indent="0" eaLnBrk="1" hangingPunct="1">
              <a:buNone/>
            </a:pPr>
            <a:r>
              <a:rPr lang="en-US" altLang="ko-KR" sz="1600" b="0" dirty="0">
                <a:solidFill>
                  <a:schemeClr val="tx1"/>
                </a:solidFill>
              </a:rPr>
              <a:t>   </a:t>
            </a:r>
            <a:r>
              <a:rPr lang="en-US" altLang="ko-KR" sz="1600" b="0" dirty="0" smtClean="0">
                <a:solidFill>
                  <a:schemeClr val="tx1"/>
                </a:solidFill>
                <a:ea typeface="바탕"/>
              </a:rPr>
              <a:t>☞</a:t>
            </a:r>
            <a:r>
              <a:rPr lang="en-US" altLang="ko-KR" sz="1600" b="0" dirty="0" smtClean="0">
                <a:solidFill>
                  <a:schemeClr val="tx1"/>
                </a:solidFill>
              </a:rPr>
              <a:t> </a:t>
            </a:r>
            <a:r>
              <a:rPr lang="en-US" altLang="ko-KR" sz="1600" b="0" dirty="0">
                <a:solidFill>
                  <a:schemeClr val="tx1"/>
                </a:solidFill>
              </a:rPr>
              <a:t>Collecting public credit-related information from government agencies</a:t>
            </a:r>
            <a:r>
              <a:rPr lang="en-US" altLang="ko-KR" sz="1600" b="0" dirty="0" smtClean="0">
                <a:solidFill>
                  <a:schemeClr val="tx1"/>
                </a:solidFill>
              </a:rPr>
              <a:t>,</a:t>
            </a:r>
          </a:p>
          <a:p>
            <a:pPr marL="0" indent="0" eaLnBrk="1" hangingPunct="1">
              <a:buNone/>
            </a:pPr>
            <a:r>
              <a:rPr lang="en-US" altLang="ko-KR" sz="1600" b="0" dirty="0">
                <a:solidFill>
                  <a:schemeClr val="tx1"/>
                </a:solidFill>
              </a:rPr>
              <a:t> </a:t>
            </a:r>
            <a:r>
              <a:rPr lang="en-US" altLang="ko-KR" sz="1600" b="0" dirty="0" smtClean="0">
                <a:solidFill>
                  <a:schemeClr val="tx1"/>
                </a:solidFill>
              </a:rPr>
              <a:t>      courts</a:t>
            </a:r>
            <a:r>
              <a:rPr lang="en-US" altLang="ko-KR" sz="1600" b="0" dirty="0">
                <a:solidFill>
                  <a:schemeClr val="tx1"/>
                </a:solidFill>
              </a:rPr>
              <a:t>, and public </a:t>
            </a:r>
            <a:r>
              <a:rPr lang="en-US" altLang="ko-KR" sz="1600" b="0" dirty="0" smtClean="0">
                <a:solidFill>
                  <a:schemeClr val="tx1"/>
                </a:solidFill>
              </a:rPr>
              <a:t>institutions </a:t>
            </a:r>
            <a:endParaRPr lang="en-US" altLang="ko-KR" sz="1600" b="0" dirty="0">
              <a:solidFill>
                <a:schemeClr val="tx1"/>
              </a:solidFill>
            </a:endParaRPr>
          </a:p>
          <a:p>
            <a:pPr marL="0" indent="0" eaLnBrk="1" hangingPunct="1">
              <a:buNone/>
            </a:pPr>
            <a:r>
              <a:rPr lang="en-US" altLang="ko-KR" dirty="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슬라이드 번호 개체 틀 1"/>
          <p:cNvSpPr txBox="1">
            <a:spLocks noGrp="1"/>
          </p:cNvSpPr>
          <p:nvPr/>
        </p:nvSpPr>
        <p:spPr bwMode="auto">
          <a:xfrm>
            <a:off x="4521200" y="6645275"/>
            <a:ext cx="649288" cy="196850"/>
          </a:xfrm>
          <a:prstGeom prst="rect">
            <a:avLst/>
          </a:prstGeom>
          <a:noFill/>
          <a:ln>
            <a:miter lim="800000"/>
            <a:headEnd/>
            <a:tailEnd/>
          </a:ln>
        </p:spPr>
        <p:txBody>
          <a:bodyPr/>
          <a:lstStyle/>
          <a:p>
            <a:pPr>
              <a:defRPr/>
            </a:pPr>
            <a:fld id="{BBAC96BC-B7A5-428B-BB40-7051BCB789F2}" type="slidenum">
              <a:rPr lang="en-US" altLang="ko-KR" sz="1000">
                <a:solidFill>
                  <a:schemeClr val="bg1"/>
                </a:solidFill>
                <a:latin typeface="+mn-lt"/>
              </a:rPr>
              <a:pPr>
                <a:defRPr/>
              </a:pPr>
              <a:t>7</a:t>
            </a:fld>
            <a:endParaRPr lang="en-US" altLang="ko-KR" sz="1000">
              <a:solidFill>
                <a:schemeClr val="bg1"/>
              </a:solidFill>
              <a:latin typeface="+mn-lt"/>
            </a:endParaRPr>
          </a:p>
        </p:txBody>
      </p:sp>
      <p:sp>
        <p:nvSpPr>
          <p:cNvPr id="100355" name="Line 14"/>
          <p:cNvSpPr>
            <a:spLocks noChangeShapeType="1"/>
          </p:cNvSpPr>
          <p:nvPr/>
        </p:nvSpPr>
        <p:spPr bwMode="auto">
          <a:xfrm>
            <a:off x="2535238" y="1265238"/>
            <a:ext cx="0" cy="5221287"/>
          </a:xfrm>
          <a:prstGeom prst="line">
            <a:avLst/>
          </a:prstGeom>
          <a:noFill/>
          <a:ln w="12700" algn="ctr">
            <a:solidFill>
              <a:schemeClr val="bg1"/>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0356" name="Line 19"/>
          <p:cNvSpPr>
            <a:spLocks noChangeShapeType="1"/>
          </p:cNvSpPr>
          <p:nvPr/>
        </p:nvSpPr>
        <p:spPr bwMode="auto">
          <a:xfrm>
            <a:off x="974725" y="1265238"/>
            <a:ext cx="0" cy="5221287"/>
          </a:xfrm>
          <a:prstGeom prst="line">
            <a:avLst/>
          </a:prstGeom>
          <a:noFill/>
          <a:ln w="12700" algn="ctr">
            <a:solidFill>
              <a:schemeClr val="bg1"/>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0357" name="Line 20"/>
          <p:cNvSpPr>
            <a:spLocks noChangeShapeType="1"/>
          </p:cNvSpPr>
          <p:nvPr/>
        </p:nvSpPr>
        <p:spPr bwMode="auto">
          <a:xfrm>
            <a:off x="9201150" y="1265238"/>
            <a:ext cx="0" cy="5221287"/>
          </a:xfrm>
          <a:prstGeom prst="line">
            <a:avLst/>
          </a:prstGeom>
          <a:noFill/>
          <a:ln w="12700" algn="ctr">
            <a:solidFill>
              <a:schemeClr val="bg1"/>
            </a:solidFill>
            <a:round/>
            <a:headEnd/>
            <a:tailEnd/>
          </a:ln>
          <a:extLst>
            <a:ext uri="{909E8E84-426E-40DD-AFC4-6F175D3DCCD1}">
              <a14:hiddenFill xmlns:a14="http://schemas.microsoft.com/office/drawing/2010/main">
                <a:noFill/>
              </a14:hiddenFill>
            </a:ext>
          </a:extLst>
        </p:spPr>
        <p:txBody>
          <a:bodyPr/>
          <a:lstStyle/>
          <a:p>
            <a:endParaRPr lang="ko-KR" altLang="en-US"/>
          </a:p>
        </p:txBody>
      </p:sp>
      <p:grpSp>
        <p:nvGrpSpPr>
          <p:cNvPr id="100358" name="Group 6"/>
          <p:cNvGrpSpPr>
            <a:grpSpLocks/>
          </p:cNvGrpSpPr>
          <p:nvPr/>
        </p:nvGrpSpPr>
        <p:grpSpPr bwMode="auto">
          <a:xfrm>
            <a:off x="704850" y="1231900"/>
            <a:ext cx="8515350" cy="5221288"/>
            <a:chOff x="614" y="797"/>
            <a:chExt cx="5182" cy="3151"/>
          </a:xfrm>
        </p:grpSpPr>
        <p:sp>
          <p:nvSpPr>
            <p:cNvPr id="100359" name="Rectangle 4"/>
            <p:cNvSpPr>
              <a:spLocks noChangeArrowheads="1"/>
            </p:cNvSpPr>
            <p:nvPr/>
          </p:nvSpPr>
          <p:spPr bwMode="auto">
            <a:xfrm>
              <a:off x="614" y="797"/>
              <a:ext cx="983" cy="176"/>
            </a:xfrm>
            <a:prstGeom prst="rect">
              <a:avLst/>
            </a:prstGeom>
            <a:solidFill>
              <a:schemeClr val="folHlink">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65000"/>
                </a:lnSpc>
                <a:spcBef>
                  <a:spcPct val="40000"/>
                </a:spcBef>
                <a:buClr>
                  <a:srgbClr val="333333"/>
                </a:buClr>
                <a:buFont typeface="Wingdings" pitchFamily="2" charset="2"/>
                <a:buNone/>
              </a:pPr>
              <a:r>
                <a:rPr lang="en-US" altLang="ko-KR" sz="1400" dirty="0">
                  <a:solidFill>
                    <a:schemeClr val="tx2"/>
                  </a:solidFill>
                  <a:latin typeface="Arial" charset="0"/>
                </a:rPr>
                <a:t>Classification</a:t>
              </a:r>
            </a:p>
          </p:txBody>
        </p:sp>
        <p:sp>
          <p:nvSpPr>
            <p:cNvPr id="100360" name="Rectangle 5"/>
            <p:cNvSpPr>
              <a:spLocks noChangeArrowheads="1"/>
            </p:cNvSpPr>
            <p:nvPr/>
          </p:nvSpPr>
          <p:spPr bwMode="auto">
            <a:xfrm>
              <a:off x="1597" y="797"/>
              <a:ext cx="4199" cy="176"/>
            </a:xfrm>
            <a:prstGeom prst="rect">
              <a:avLst/>
            </a:prstGeom>
            <a:solidFill>
              <a:schemeClr val="folHlink">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65000"/>
                </a:lnSpc>
                <a:spcBef>
                  <a:spcPct val="40000"/>
                </a:spcBef>
                <a:buClr>
                  <a:srgbClr val="333333"/>
                </a:buClr>
                <a:buFont typeface="Wingdings" pitchFamily="2" charset="2"/>
                <a:buNone/>
              </a:pPr>
              <a:r>
                <a:rPr lang="en-US" altLang="ko-KR" sz="1400" dirty="0">
                  <a:solidFill>
                    <a:schemeClr val="tx2"/>
                  </a:solidFill>
                  <a:latin typeface="Arial" charset="0"/>
                </a:rPr>
                <a:t>Information required to be pooled </a:t>
              </a:r>
            </a:p>
          </p:txBody>
        </p:sp>
        <p:sp>
          <p:nvSpPr>
            <p:cNvPr id="100361" name="Rectangle 6"/>
            <p:cNvSpPr>
              <a:spLocks noChangeArrowheads="1"/>
            </p:cNvSpPr>
            <p:nvPr/>
          </p:nvSpPr>
          <p:spPr bwMode="auto">
            <a:xfrm>
              <a:off x="614" y="973"/>
              <a:ext cx="983" cy="323"/>
            </a:xfrm>
            <a:prstGeom prst="rect">
              <a:avLst/>
            </a:prstGeom>
            <a:solidFill>
              <a:schemeClr val="bg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65000"/>
                </a:lnSpc>
                <a:spcBef>
                  <a:spcPct val="40000"/>
                </a:spcBef>
                <a:buClr>
                  <a:srgbClr val="333333"/>
                </a:buClr>
                <a:buFont typeface="Wingdings" pitchFamily="2" charset="2"/>
                <a:buNone/>
              </a:pPr>
              <a:r>
                <a:rPr lang="en-US" altLang="ko-KR" sz="1400" dirty="0">
                  <a:solidFill>
                    <a:srgbClr val="002060"/>
                  </a:solidFill>
                  <a:latin typeface="Arial" charset="0"/>
                  <a:ea typeface="바탕체" pitchFamily="17" charset="-127"/>
                </a:rPr>
                <a:t>Identification</a:t>
              </a:r>
              <a:r>
                <a:rPr lang="en-US" altLang="ko-KR" sz="1400" b="0" dirty="0">
                  <a:solidFill>
                    <a:schemeClr val="tx2"/>
                  </a:solidFill>
                  <a:latin typeface="Arial" charset="0"/>
                </a:rPr>
                <a:t> </a:t>
              </a:r>
            </a:p>
          </p:txBody>
        </p:sp>
        <p:sp>
          <p:nvSpPr>
            <p:cNvPr id="100362" name="Rectangle 7"/>
            <p:cNvSpPr>
              <a:spLocks noChangeArrowheads="1"/>
            </p:cNvSpPr>
            <p:nvPr/>
          </p:nvSpPr>
          <p:spPr bwMode="auto">
            <a:xfrm>
              <a:off x="1597" y="972"/>
              <a:ext cx="4199" cy="324"/>
            </a:xfrm>
            <a:prstGeom prst="rect">
              <a:avLst/>
            </a:prstGeom>
            <a:solidFill>
              <a:schemeClr val="bg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ea typeface="바탕체" pitchFamily="17" charset="-127"/>
                </a:rPr>
                <a:t> Name of firm, Corporate registration number, </a:t>
              </a:r>
              <a:r>
                <a:rPr lang="en-US" altLang="ko-KR" sz="1400" b="0" dirty="0" smtClean="0">
                  <a:solidFill>
                    <a:schemeClr val="tx2"/>
                  </a:solidFill>
                  <a:latin typeface="Arial" charset="0"/>
                  <a:ea typeface="바탕체" pitchFamily="17" charset="-127"/>
                </a:rPr>
                <a:t>Business </a:t>
              </a:r>
              <a:r>
                <a:rPr lang="en-US" altLang="ko-KR" sz="1400" b="0" dirty="0">
                  <a:solidFill>
                    <a:schemeClr val="tx2"/>
                  </a:solidFill>
                  <a:latin typeface="Arial" charset="0"/>
                  <a:ea typeface="바탕체" pitchFamily="17" charset="-127"/>
                </a:rPr>
                <a:t>registration number, </a:t>
              </a:r>
              <a:r>
                <a:rPr lang="en-US" altLang="ko-KR" sz="1400" b="0" dirty="0" smtClean="0">
                  <a:solidFill>
                    <a:schemeClr val="tx2"/>
                  </a:solidFill>
                  <a:latin typeface="Arial" charset="0"/>
                  <a:ea typeface="바탕체" pitchFamily="17" charset="-127"/>
                </a:rPr>
                <a:t>Name</a:t>
              </a:r>
              <a:endParaRPr lang="en-US" altLang="ko-KR" sz="1400" b="0" dirty="0">
                <a:solidFill>
                  <a:schemeClr val="tx2"/>
                </a:solidFill>
                <a:latin typeface="Arial" charset="0"/>
                <a:ea typeface="바탕체" pitchFamily="17" charset="-127"/>
              </a:endParaRPr>
            </a:p>
            <a:p>
              <a:pPr eaLnBrk="1" hangingPunct="1">
                <a:lnSpc>
                  <a:spcPct val="65000"/>
                </a:lnSpc>
                <a:spcBef>
                  <a:spcPct val="40000"/>
                </a:spcBef>
                <a:buClr>
                  <a:srgbClr val="333333"/>
                </a:buClr>
                <a:buFont typeface="Symbol" pitchFamily="18" charset="2"/>
                <a:buNone/>
              </a:pPr>
              <a:r>
                <a:rPr lang="en-US" altLang="ko-KR" sz="1400" b="0" dirty="0">
                  <a:solidFill>
                    <a:schemeClr val="tx2"/>
                  </a:solidFill>
                  <a:latin typeface="Arial" charset="0"/>
                  <a:ea typeface="바탕체" pitchFamily="17" charset="-127"/>
                </a:rPr>
                <a:t>  and resident registration number of owner, Location of head office</a:t>
              </a:r>
              <a:r>
                <a:rPr lang="en-US" altLang="ko-KR" sz="1400" b="0" dirty="0">
                  <a:solidFill>
                    <a:schemeClr val="tx2"/>
                  </a:solidFill>
                  <a:latin typeface="Arial" charset="0"/>
                </a:rPr>
                <a:t> </a:t>
              </a:r>
            </a:p>
          </p:txBody>
        </p:sp>
        <p:sp>
          <p:nvSpPr>
            <p:cNvPr id="100363" name="Rectangle 8"/>
            <p:cNvSpPr>
              <a:spLocks noChangeArrowheads="1"/>
            </p:cNvSpPr>
            <p:nvPr/>
          </p:nvSpPr>
          <p:spPr bwMode="auto">
            <a:xfrm>
              <a:off x="614" y="1294"/>
              <a:ext cx="983" cy="1270"/>
            </a:xfrm>
            <a:prstGeom prst="rect">
              <a:avLst/>
            </a:prstGeom>
            <a:solidFill>
              <a:schemeClr val="bg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65000"/>
                </a:lnSpc>
                <a:spcBef>
                  <a:spcPct val="40000"/>
                </a:spcBef>
                <a:buClr>
                  <a:srgbClr val="333333"/>
                </a:buClr>
                <a:buFont typeface="Wingdings" pitchFamily="2" charset="2"/>
                <a:buNone/>
              </a:pPr>
              <a:r>
                <a:rPr lang="en-US" altLang="ko-KR" sz="1400" dirty="0">
                  <a:solidFill>
                    <a:srgbClr val="002060"/>
                  </a:solidFill>
                  <a:latin typeface="Arial" charset="0"/>
                  <a:ea typeface="바탕체" pitchFamily="17" charset="-127"/>
                </a:rPr>
                <a:t>Credit</a:t>
              </a:r>
            </a:p>
            <a:p>
              <a:pPr algn="ctr" eaLnBrk="1" hangingPunct="1">
                <a:lnSpc>
                  <a:spcPct val="65000"/>
                </a:lnSpc>
                <a:spcBef>
                  <a:spcPct val="40000"/>
                </a:spcBef>
                <a:buClr>
                  <a:srgbClr val="333333"/>
                </a:buClr>
                <a:buFont typeface="Wingdings" pitchFamily="2" charset="2"/>
                <a:buNone/>
              </a:pPr>
              <a:r>
                <a:rPr lang="en-US" altLang="ko-KR" sz="1400" dirty="0">
                  <a:solidFill>
                    <a:srgbClr val="002060"/>
                  </a:solidFill>
                  <a:latin typeface="Arial" charset="0"/>
                  <a:ea typeface="바탕체" pitchFamily="17" charset="-127"/>
                </a:rPr>
                <a:t> Transaction</a:t>
              </a:r>
            </a:p>
            <a:p>
              <a:pPr algn="ctr" eaLnBrk="1" hangingPunct="1">
                <a:lnSpc>
                  <a:spcPct val="65000"/>
                </a:lnSpc>
                <a:spcBef>
                  <a:spcPct val="40000"/>
                </a:spcBef>
                <a:buClr>
                  <a:srgbClr val="333333"/>
                </a:buClr>
                <a:buFont typeface="Wingdings" pitchFamily="2" charset="2"/>
                <a:buNone/>
              </a:pPr>
              <a:r>
                <a:rPr lang="en-US" altLang="ko-KR" sz="1400" dirty="0">
                  <a:solidFill>
                    <a:srgbClr val="002060"/>
                  </a:solidFill>
                  <a:latin typeface="Arial" charset="0"/>
                  <a:ea typeface="바탕체" pitchFamily="17" charset="-127"/>
                </a:rPr>
                <a:t> Information</a:t>
              </a:r>
              <a:endParaRPr lang="en-US" altLang="ko-KR" sz="1400" dirty="0">
                <a:solidFill>
                  <a:srgbClr val="002060"/>
                </a:solidFill>
                <a:latin typeface="Arial" charset="0"/>
              </a:endParaRPr>
            </a:p>
          </p:txBody>
        </p:sp>
        <p:sp>
          <p:nvSpPr>
            <p:cNvPr id="100364" name="Rectangle 9"/>
            <p:cNvSpPr>
              <a:spLocks noChangeArrowheads="1"/>
            </p:cNvSpPr>
            <p:nvPr/>
          </p:nvSpPr>
          <p:spPr bwMode="auto">
            <a:xfrm>
              <a:off x="1597" y="1294"/>
              <a:ext cx="4199" cy="1253"/>
            </a:xfrm>
            <a:prstGeom prst="rect">
              <a:avLst/>
            </a:prstGeom>
            <a:solidFill>
              <a:schemeClr val="bg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ea typeface="바탕체" pitchFamily="17" charset="-127"/>
                </a:rPr>
                <a:t> Opening and closures of household and business checking accounts, credit card </a:t>
              </a:r>
            </a:p>
            <a:p>
              <a:pPr eaLnBrk="1" hangingPunct="1">
                <a:lnSpc>
                  <a:spcPct val="65000"/>
                </a:lnSpc>
                <a:spcBef>
                  <a:spcPct val="40000"/>
                </a:spcBef>
                <a:buClr>
                  <a:srgbClr val="333333"/>
                </a:buClr>
                <a:buFont typeface="Symbol" pitchFamily="18" charset="2"/>
                <a:buNone/>
              </a:pPr>
              <a:r>
                <a:rPr lang="en-US" altLang="ko-KR" sz="1400" b="0" dirty="0">
                  <a:solidFill>
                    <a:schemeClr val="tx2"/>
                  </a:solidFill>
                  <a:latin typeface="Arial" charset="0"/>
                  <a:ea typeface="바탕체" pitchFamily="17" charset="-127"/>
                </a:rPr>
                <a:t>   accounts </a:t>
              </a:r>
            </a:p>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ea typeface="바탕체" pitchFamily="17" charset="-127"/>
                </a:rPr>
                <a:t> </a:t>
              </a:r>
              <a:r>
                <a:rPr lang="en-US" altLang="ko-KR" sz="1400" dirty="0">
                  <a:solidFill>
                    <a:srgbClr val="002060"/>
                  </a:solidFill>
                  <a:latin typeface="Arial" charset="0"/>
                  <a:ea typeface="바탕체" pitchFamily="17" charset="-127"/>
                </a:rPr>
                <a:t>Outstanding loans and guarantees of repayment(including collateral, </a:t>
              </a:r>
              <a:r>
                <a:rPr lang="en-US" altLang="ko-KR" sz="1400" dirty="0" smtClean="0">
                  <a:solidFill>
                    <a:srgbClr val="002060"/>
                  </a:solidFill>
                  <a:latin typeface="Arial" charset="0"/>
                  <a:ea typeface="바탕체" pitchFamily="17" charset="-127"/>
                </a:rPr>
                <a:t>credit</a:t>
              </a:r>
            </a:p>
            <a:p>
              <a:pPr eaLnBrk="1" hangingPunct="1">
                <a:lnSpc>
                  <a:spcPct val="65000"/>
                </a:lnSpc>
                <a:spcBef>
                  <a:spcPct val="40000"/>
                </a:spcBef>
                <a:buClr>
                  <a:srgbClr val="333333"/>
                </a:buClr>
              </a:pPr>
              <a:r>
                <a:rPr lang="en-US" altLang="ko-KR" sz="1400" dirty="0">
                  <a:solidFill>
                    <a:srgbClr val="002060"/>
                  </a:solidFill>
                  <a:latin typeface="Arial" charset="0"/>
                  <a:ea typeface="바탕체" pitchFamily="17" charset="-127"/>
                </a:rPr>
                <a:t> </a:t>
              </a:r>
              <a:r>
                <a:rPr lang="en-US" altLang="ko-KR" sz="1400" dirty="0" smtClean="0">
                  <a:solidFill>
                    <a:srgbClr val="002060"/>
                  </a:solidFill>
                  <a:latin typeface="Arial" charset="0"/>
                  <a:ea typeface="바탕체" pitchFamily="17" charset="-127"/>
                </a:rPr>
                <a:t>  line, </a:t>
              </a:r>
              <a:r>
                <a:rPr lang="en-US" altLang="ko-KR" sz="1400" dirty="0">
                  <a:solidFill>
                    <a:srgbClr val="002060"/>
                  </a:solidFill>
                  <a:latin typeface="Arial" charset="0"/>
                  <a:ea typeface="바탕체" pitchFamily="17" charset="-127"/>
                </a:rPr>
                <a:t>and maturities)</a:t>
              </a:r>
            </a:p>
            <a:p>
              <a:pPr eaLnBrk="1" hangingPunct="1">
                <a:lnSpc>
                  <a:spcPct val="65000"/>
                </a:lnSpc>
                <a:spcBef>
                  <a:spcPct val="40000"/>
                </a:spcBef>
                <a:buClr>
                  <a:srgbClr val="333333"/>
                </a:buClr>
                <a:buFont typeface="Symbol" pitchFamily="18" charset="2"/>
                <a:buChar char="·"/>
              </a:pPr>
              <a:r>
                <a:rPr lang="en-US" altLang="ko-KR" sz="1400" dirty="0">
                  <a:solidFill>
                    <a:srgbClr val="002060"/>
                  </a:solidFill>
                  <a:latin typeface="Arial" charset="0"/>
                  <a:ea typeface="바탕체" pitchFamily="17" charset="-127"/>
                </a:rPr>
                <a:t> Delinquencies on debt</a:t>
              </a:r>
            </a:p>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ea typeface="바탕체" pitchFamily="17" charset="-127"/>
                </a:rPr>
                <a:t> Improper use of loans</a:t>
              </a:r>
            </a:p>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ea typeface="바탕체" pitchFamily="17" charset="-127"/>
                </a:rPr>
                <a:t> Subrogation by third parties</a:t>
              </a:r>
            </a:p>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ea typeface="바탕체" pitchFamily="17" charset="-127"/>
                </a:rPr>
                <a:t> Misconduct causing disorder in credit transaction</a:t>
              </a:r>
            </a:p>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ea typeface="바탕체" pitchFamily="17" charset="-127"/>
                </a:rPr>
                <a:t> Failure to redeem corporate bonds at maturity</a:t>
              </a:r>
            </a:p>
          </p:txBody>
        </p:sp>
        <p:sp>
          <p:nvSpPr>
            <p:cNvPr id="100365" name="Rectangle 10"/>
            <p:cNvSpPr>
              <a:spLocks noChangeArrowheads="1"/>
            </p:cNvSpPr>
            <p:nvPr/>
          </p:nvSpPr>
          <p:spPr bwMode="auto">
            <a:xfrm>
              <a:off x="614" y="2540"/>
              <a:ext cx="983" cy="839"/>
            </a:xfrm>
            <a:prstGeom prst="rect">
              <a:avLst/>
            </a:prstGeom>
            <a:solidFill>
              <a:schemeClr val="bg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65000"/>
                </a:lnSpc>
                <a:spcBef>
                  <a:spcPct val="40000"/>
                </a:spcBef>
                <a:buClr>
                  <a:srgbClr val="333333"/>
                </a:buClr>
                <a:buFont typeface="Wingdings" pitchFamily="2" charset="2"/>
                <a:buNone/>
              </a:pPr>
              <a:r>
                <a:rPr lang="en-US" altLang="ko-KR" sz="1400" b="0">
                  <a:solidFill>
                    <a:schemeClr val="tx2"/>
                  </a:solidFill>
                  <a:latin typeface="Arial" charset="0"/>
                </a:rPr>
                <a:t>Public Information</a:t>
              </a:r>
            </a:p>
          </p:txBody>
        </p:sp>
        <p:sp>
          <p:nvSpPr>
            <p:cNvPr id="100366" name="Rectangle 11"/>
            <p:cNvSpPr>
              <a:spLocks noChangeArrowheads="1"/>
            </p:cNvSpPr>
            <p:nvPr/>
          </p:nvSpPr>
          <p:spPr bwMode="auto">
            <a:xfrm>
              <a:off x="1597" y="2540"/>
              <a:ext cx="4199" cy="839"/>
            </a:xfrm>
            <a:prstGeom prst="rect">
              <a:avLst/>
            </a:prstGeom>
            <a:solidFill>
              <a:schemeClr val="bg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65000"/>
                </a:lnSpc>
                <a:spcBef>
                  <a:spcPct val="40000"/>
                </a:spcBef>
                <a:buClr>
                  <a:srgbClr val="333333"/>
                </a:buClr>
                <a:buFont typeface="Wingdings" pitchFamily="2" charset="2"/>
                <a:buNone/>
              </a:pPr>
              <a:r>
                <a:rPr lang="en-US" altLang="ko-KR" sz="1400" b="0" dirty="0">
                  <a:solidFill>
                    <a:schemeClr val="tx2"/>
                  </a:solidFill>
                  <a:latin typeface="Arial" charset="0"/>
                  <a:sym typeface="Symbol" pitchFamily="18" charset="2"/>
                </a:rPr>
                <a:t> </a:t>
              </a:r>
              <a:r>
                <a:rPr lang="en-US" altLang="ko-KR" sz="1400" dirty="0">
                  <a:solidFill>
                    <a:srgbClr val="002060"/>
                  </a:solidFill>
                  <a:latin typeface="Arial" charset="0"/>
                  <a:sym typeface="Symbol" pitchFamily="18" charset="2"/>
                </a:rPr>
                <a:t>Delinquencies on national taxes, local taxes and customs duties</a:t>
              </a:r>
            </a:p>
            <a:p>
              <a:pPr eaLnBrk="1" hangingPunct="1">
                <a:lnSpc>
                  <a:spcPct val="65000"/>
                </a:lnSpc>
                <a:spcBef>
                  <a:spcPct val="40000"/>
                </a:spcBef>
                <a:buClr>
                  <a:srgbClr val="333333"/>
                </a:buClr>
                <a:buFont typeface="Wingdings" pitchFamily="2" charset="2"/>
                <a:buNone/>
              </a:pPr>
              <a:r>
                <a:rPr lang="en-US" altLang="ko-KR" sz="1400" b="0" dirty="0">
                  <a:solidFill>
                    <a:schemeClr val="tx2"/>
                  </a:solidFill>
                  <a:latin typeface="Arial" charset="0"/>
                  <a:sym typeface="Symbol" pitchFamily="18" charset="2"/>
                </a:rPr>
                <a:t> Failure to honor court repayment orders</a:t>
              </a:r>
            </a:p>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sym typeface="Symbol" pitchFamily="18" charset="2"/>
                </a:rPr>
                <a:t> Exemptions from debt repayment due to court decisions to discharge</a:t>
              </a:r>
            </a:p>
            <a:p>
              <a:pPr eaLnBrk="1" hangingPunct="1">
                <a:lnSpc>
                  <a:spcPct val="65000"/>
                </a:lnSpc>
                <a:spcBef>
                  <a:spcPct val="40000"/>
                </a:spcBef>
                <a:buClr>
                  <a:srgbClr val="333333"/>
                </a:buClr>
                <a:buFont typeface="Symbol" pitchFamily="18" charset="2"/>
                <a:buNone/>
              </a:pPr>
              <a:r>
                <a:rPr lang="en-US" altLang="ko-KR" sz="1400" b="0" dirty="0">
                  <a:solidFill>
                    <a:schemeClr val="tx2"/>
                  </a:solidFill>
                  <a:latin typeface="Arial" charset="0"/>
                  <a:sym typeface="Symbol" pitchFamily="18" charset="2"/>
                </a:rPr>
                <a:t>   upon request from debtors</a:t>
              </a:r>
            </a:p>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sym typeface="Symbol" pitchFamily="18" charset="2"/>
                </a:rPr>
                <a:t> Individuals in recovery process in accordance with the Individual Debtor Recovery</a:t>
              </a:r>
            </a:p>
            <a:p>
              <a:pPr eaLnBrk="1" hangingPunct="1">
                <a:lnSpc>
                  <a:spcPct val="65000"/>
                </a:lnSpc>
                <a:spcBef>
                  <a:spcPct val="40000"/>
                </a:spcBef>
                <a:buClr>
                  <a:srgbClr val="333333"/>
                </a:buClr>
                <a:buFont typeface="Symbol" pitchFamily="18" charset="2"/>
                <a:buNone/>
              </a:pPr>
              <a:r>
                <a:rPr lang="en-US" altLang="ko-KR" sz="1400" b="0" dirty="0">
                  <a:solidFill>
                    <a:schemeClr val="tx2"/>
                  </a:solidFill>
                  <a:latin typeface="Arial" charset="0"/>
                  <a:sym typeface="Symbol" pitchFamily="18" charset="2"/>
                </a:rPr>
                <a:t>   Act</a:t>
              </a:r>
            </a:p>
          </p:txBody>
        </p:sp>
        <p:sp>
          <p:nvSpPr>
            <p:cNvPr id="100367" name="Rectangle 12"/>
            <p:cNvSpPr>
              <a:spLocks noChangeArrowheads="1"/>
            </p:cNvSpPr>
            <p:nvPr/>
          </p:nvSpPr>
          <p:spPr bwMode="auto">
            <a:xfrm>
              <a:off x="614" y="3379"/>
              <a:ext cx="983" cy="569"/>
            </a:xfrm>
            <a:prstGeom prst="rect">
              <a:avLst/>
            </a:prstGeom>
            <a:solidFill>
              <a:schemeClr val="bg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algn="ctr" eaLnBrk="1" hangingPunct="1">
                <a:lnSpc>
                  <a:spcPct val="65000"/>
                </a:lnSpc>
                <a:spcBef>
                  <a:spcPct val="40000"/>
                </a:spcBef>
                <a:buClr>
                  <a:srgbClr val="333333"/>
                </a:buClr>
                <a:buFont typeface="Wingdings" pitchFamily="2" charset="2"/>
                <a:buNone/>
              </a:pPr>
              <a:r>
                <a:rPr lang="en-US" altLang="ko-KR" sz="1400" b="0">
                  <a:solidFill>
                    <a:schemeClr val="tx2"/>
                  </a:solidFill>
                  <a:latin typeface="Arial" charset="0"/>
                </a:rPr>
                <a:t>Credit capability</a:t>
              </a:r>
            </a:p>
            <a:p>
              <a:pPr algn="ctr" eaLnBrk="1" hangingPunct="1">
                <a:lnSpc>
                  <a:spcPct val="65000"/>
                </a:lnSpc>
                <a:spcBef>
                  <a:spcPct val="40000"/>
                </a:spcBef>
                <a:buClr>
                  <a:srgbClr val="333333"/>
                </a:buClr>
                <a:buFont typeface="Wingdings" pitchFamily="2" charset="2"/>
                <a:buNone/>
              </a:pPr>
              <a:r>
                <a:rPr lang="en-US" altLang="ko-KR" sz="1400" b="0">
                  <a:solidFill>
                    <a:schemeClr val="tx2"/>
                  </a:solidFill>
                  <a:latin typeface="Arial" charset="0"/>
                </a:rPr>
                <a:t> Information</a:t>
              </a:r>
            </a:p>
          </p:txBody>
        </p:sp>
        <p:sp>
          <p:nvSpPr>
            <p:cNvPr id="100368" name="Rectangle 13"/>
            <p:cNvSpPr>
              <a:spLocks noChangeArrowheads="1"/>
            </p:cNvSpPr>
            <p:nvPr/>
          </p:nvSpPr>
          <p:spPr bwMode="auto">
            <a:xfrm>
              <a:off x="1597" y="3379"/>
              <a:ext cx="4199" cy="569"/>
            </a:xfrm>
            <a:prstGeom prst="rect">
              <a:avLst/>
            </a:prstGeom>
            <a:solidFill>
              <a:schemeClr val="bg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lnSpc>
                  <a:spcPct val="65000"/>
                </a:lnSpc>
                <a:spcBef>
                  <a:spcPct val="40000"/>
                </a:spcBef>
                <a:buClr>
                  <a:srgbClr val="333333"/>
                </a:buClr>
                <a:buFont typeface="Wingdings" pitchFamily="2" charset="2"/>
                <a:buNone/>
              </a:pPr>
              <a:r>
                <a:rPr lang="en-US" altLang="ko-KR" sz="1400" b="0" dirty="0">
                  <a:solidFill>
                    <a:schemeClr val="tx2"/>
                  </a:solidFill>
                  <a:latin typeface="Arial" charset="0"/>
                  <a:ea typeface="바탕체" pitchFamily="17" charset="-127"/>
                  <a:sym typeface="Symbol" pitchFamily="18" charset="2"/>
                </a:rPr>
                <a:t> Corporate profile(including affiliates and subsidiaries)</a:t>
              </a:r>
            </a:p>
            <a:p>
              <a:pPr eaLnBrk="1" hangingPunct="1">
                <a:lnSpc>
                  <a:spcPct val="65000"/>
                </a:lnSpc>
                <a:spcBef>
                  <a:spcPct val="40000"/>
                </a:spcBef>
                <a:buClr>
                  <a:srgbClr val="333333"/>
                </a:buClr>
                <a:buFont typeface="Wingdings" pitchFamily="2" charset="2"/>
                <a:buNone/>
              </a:pPr>
              <a:r>
                <a:rPr lang="en-US" altLang="ko-KR" sz="1400" b="0" dirty="0">
                  <a:solidFill>
                    <a:schemeClr val="tx2"/>
                  </a:solidFill>
                  <a:latin typeface="Arial" charset="0"/>
                  <a:ea typeface="바탕체" pitchFamily="17" charset="-127"/>
                  <a:sym typeface="Symbol" pitchFamily="18" charset="2"/>
                </a:rPr>
                <a:t> General information on business and products</a:t>
              </a:r>
            </a:p>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ea typeface="바탕체" pitchFamily="17" charset="-127"/>
                  <a:sym typeface="Symbol" pitchFamily="18" charset="2"/>
                </a:rPr>
                <a:t> Financial information such as financial statements and leverage ratio</a:t>
              </a:r>
            </a:p>
            <a:p>
              <a:pPr eaLnBrk="1" hangingPunct="1">
                <a:lnSpc>
                  <a:spcPct val="65000"/>
                </a:lnSpc>
                <a:spcBef>
                  <a:spcPct val="40000"/>
                </a:spcBef>
                <a:buClr>
                  <a:srgbClr val="333333"/>
                </a:buClr>
                <a:buFont typeface="Symbol" pitchFamily="18" charset="2"/>
                <a:buChar char="·"/>
              </a:pPr>
              <a:r>
                <a:rPr lang="en-US" altLang="ko-KR" sz="1400" b="0" dirty="0">
                  <a:solidFill>
                    <a:schemeClr val="tx2"/>
                  </a:solidFill>
                  <a:latin typeface="Arial" charset="0"/>
                  <a:sym typeface="Symbol" pitchFamily="18" charset="2"/>
                </a:rPr>
                <a:t> Non-financial information such as audit reports</a:t>
              </a:r>
            </a:p>
          </p:txBody>
        </p:sp>
        <p:sp>
          <p:nvSpPr>
            <p:cNvPr id="100369" name="Line 15"/>
            <p:cNvSpPr>
              <a:spLocks noChangeShapeType="1"/>
            </p:cNvSpPr>
            <p:nvPr/>
          </p:nvSpPr>
          <p:spPr bwMode="auto">
            <a:xfrm>
              <a:off x="614" y="973"/>
              <a:ext cx="5182" cy="0"/>
            </a:xfrm>
            <a:prstGeom prst="line">
              <a:avLst/>
            </a:prstGeom>
            <a:noFill/>
            <a:ln w="12700" algn="ctr">
              <a:solidFill>
                <a:schemeClr val="bg1"/>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0370" name="Line 16"/>
            <p:cNvSpPr>
              <a:spLocks noChangeShapeType="1"/>
            </p:cNvSpPr>
            <p:nvPr/>
          </p:nvSpPr>
          <p:spPr bwMode="auto">
            <a:xfrm>
              <a:off x="614" y="1294"/>
              <a:ext cx="5182" cy="17"/>
            </a:xfrm>
            <a:prstGeom prst="line">
              <a:avLst/>
            </a:prstGeom>
            <a:noFill/>
            <a:ln w="12700" algn="ctr">
              <a:solidFill>
                <a:schemeClr val="bg1"/>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0371" name="Line 17"/>
            <p:cNvSpPr>
              <a:spLocks noChangeShapeType="1"/>
            </p:cNvSpPr>
            <p:nvPr/>
          </p:nvSpPr>
          <p:spPr bwMode="auto">
            <a:xfrm>
              <a:off x="614" y="2540"/>
              <a:ext cx="5182" cy="0"/>
            </a:xfrm>
            <a:prstGeom prst="line">
              <a:avLst/>
            </a:prstGeom>
            <a:noFill/>
            <a:ln w="12700" algn="ctr">
              <a:solidFill>
                <a:schemeClr val="bg1"/>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0372" name="Line 18"/>
            <p:cNvSpPr>
              <a:spLocks noChangeShapeType="1"/>
            </p:cNvSpPr>
            <p:nvPr/>
          </p:nvSpPr>
          <p:spPr bwMode="auto">
            <a:xfrm>
              <a:off x="614" y="3379"/>
              <a:ext cx="5182" cy="0"/>
            </a:xfrm>
            <a:prstGeom prst="line">
              <a:avLst/>
            </a:prstGeom>
            <a:noFill/>
            <a:ln w="12700" algn="ctr">
              <a:solidFill>
                <a:schemeClr val="bg1"/>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0373" name="Line 21"/>
            <p:cNvSpPr>
              <a:spLocks noChangeShapeType="1"/>
            </p:cNvSpPr>
            <p:nvPr/>
          </p:nvSpPr>
          <p:spPr bwMode="auto">
            <a:xfrm>
              <a:off x="614" y="797"/>
              <a:ext cx="5182" cy="0"/>
            </a:xfrm>
            <a:prstGeom prst="line">
              <a:avLst/>
            </a:prstGeom>
            <a:noFill/>
            <a:ln w="12700" algn="ctr">
              <a:solidFill>
                <a:schemeClr val="bg1"/>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0374" name="Line 22"/>
            <p:cNvSpPr>
              <a:spLocks noChangeShapeType="1"/>
            </p:cNvSpPr>
            <p:nvPr/>
          </p:nvSpPr>
          <p:spPr bwMode="auto">
            <a:xfrm>
              <a:off x="614" y="3948"/>
              <a:ext cx="5182" cy="0"/>
            </a:xfrm>
            <a:prstGeom prst="line">
              <a:avLst/>
            </a:prstGeom>
            <a:noFill/>
            <a:ln w="12700" algn="ctr">
              <a:solidFill>
                <a:schemeClr val="bg1"/>
              </a:solidFill>
              <a:round/>
              <a:headEnd/>
              <a:tailEnd/>
            </a:ln>
            <a:extLst>
              <a:ext uri="{909E8E84-426E-40DD-AFC4-6F175D3DCCD1}">
                <a14:hiddenFill xmlns:a14="http://schemas.microsoft.com/office/drawing/2010/main">
                  <a:noFill/>
                </a14:hiddenFill>
              </a:ext>
            </a:extLst>
          </p:spPr>
          <p:txBody>
            <a:bodyPr/>
            <a:lstStyle/>
            <a:p>
              <a:endParaRPr lang="ko-KR" altLang="en-US"/>
            </a:p>
          </p:txBody>
        </p:sp>
      </p:grpSp>
      <p:sp>
        <p:nvSpPr>
          <p:cNvPr id="100377" name="Rectangle 25"/>
          <p:cNvSpPr>
            <a:spLocks noChangeArrowheads="1"/>
          </p:cNvSpPr>
          <p:nvPr/>
        </p:nvSpPr>
        <p:spPr bwMode="auto">
          <a:xfrm>
            <a:off x="704850" y="636588"/>
            <a:ext cx="6179897"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marL="609600" indent="-6096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kumimoji="0" lang="en-US" altLang="ko-KR" dirty="0">
                <a:latin typeface="Arial" charset="0"/>
              </a:rPr>
              <a:t>- Contents of Credit Information gathered by </a:t>
            </a:r>
            <a:r>
              <a:rPr kumimoji="0" lang="en-US" altLang="ko-KR" dirty="0" smtClean="0">
                <a:latin typeface="Arial" charset="0"/>
              </a:rPr>
              <a:t>KFB</a:t>
            </a:r>
            <a:endParaRPr kumimoji="0" lang="ko-KR" altLang="en-US" dirty="0">
              <a:latin typeface="Arial" charset="0"/>
            </a:endParaRPr>
          </a:p>
        </p:txBody>
      </p:sp>
      <p:sp>
        <p:nvSpPr>
          <p:cNvPr id="26" name="Text Box 11"/>
          <p:cNvSpPr txBox="1">
            <a:spLocks noChangeArrowheads="1"/>
          </p:cNvSpPr>
          <p:nvPr/>
        </p:nvSpPr>
        <p:spPr bwMode="auto">
          <a:xfrm>
            <a:off x="0" y="115888"/>
            <a:ext cx="7450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dirty="0">
                <a:solidFill>
                  <a:srgbClr val="0000FF"/>
                </a:solidFill>
                <a:latin typeface="Arial" charset="0"/>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Public: KFB(The Korea Federation of Banks)</a:t>
            </a:r>
            <a:endParaRPr kumimoji="0" lang="en-US" altLang="ko-KR" dirty="0">
              <a:solidFill>
                <a:schemeClr val="accent2"/>
              </a:solidFill>
              <a:latin typeface="Verdana" pitchFamily="34" charset="0"/>
            </a:endParaRPr>
          </a:p>
        </p:txBody>
      </p:sp>
      <p:sp>
        <p:nvSpPr>
          <p:cNvPr id="2" name="TextBox 1"/>
          <p:cNvSpPr txBox="1"/>
          <p:nvPr/>
        </p:nvSpPr>
        <p:spPr>
          <a:xfrm>
            <a:off x="9345488" y="5877272"/>
            <a:ext cx="432048" cy="400110"/>
          </a:xfrm>
          <a:prstGeom prst="rect">
            <a:avLst/>
          </a:prstGeom>
          <a:noFill/>
        </p:spPr>
        <p:txBody>
          <a:bodyPr wrap="square" rtlCol="0">
            <a:spAutoFit/>
          </a:bodyPr>
          <a:lstStyle/>
          <a:p>
            <a:r>
              <a:rPr lang="en-US" altLang="ko-KR" dirty="0" smtClean="0">
                <a:hlinkClick r:id="rId2" action="ppaction://hlinksldjump"/>
              </a:rPr>
              <a:t>B</a:t>
            </a:r>
            <a:endParaRPr lang="ko-KR"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3"/>
          <p:cNvSpPr>
            <a:spLocks noGrp="1" noChangeArrowheads="1" noTextEdit="1"/>
          </p:cNvSpPr>
          <p:nvPr>
            <p:ph type="tbl" idx="1"/>
          </p:nvPr>
        </p:nvSpPr>
        <p:spPr/>
      </p:sp>
      <p:pic>
        <p:nvPicPr>
          <p:cNvPr id="942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3" y="908050"/>
            <a:ext cx="9591675" cy="581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4214" name="Rectangle 6"/>
          <p:cNvSpPr>
            <a:spLocks noChangeArrowheads="1"/>
          </p:cNvSpPr>
          <p:nvPr/>
        </p:nvSpPr>
        <p:spPr bwMode="auto">
          <a:xfrm>
            <a:off x="704528" y="541338"/>
            <a:ext cx="4824536"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609600" indent="-609600" eaLnBrk="0" hangingPunct="0">
              <a:defRPr kumimoji="1">
                <a:solidFill>
                  <a:schemeClr val="tx1"/>
                </a:solidFill>
                <a:latin typeface="굴림" pitchFamily="50" charset="-127"/>
                <a:ea typeface="굴림" pitchFamily="50" charset="-127"/>
              </a:defRPr>
            </a:lvl1pPr>
            <a:lvl2pPr eaLnBrk="0" hangingPunct="0">
              <a:defRPr kumimoji="1">
                <a:solidFill>
                  <a:schemeClr val="tx1"/>
                </a:solidFill>
                <a:latin typeface="굴림" pitchFamily="50" charset="-127"/>
                <a:ea typeface="굴림" pitchFamily="50" charset="-127"/>
              </a:defRPr>
            </a:lvl2pPr>
            <a:lvl3pPr eaLnBrk="0" hangingPunct="0">
              <a:defRPr kumimoji="1">
                <a:solidFill>
                  <a:schemeClr val="tx1"/>
                </a:solidFill>
                <a:latin typeface="굴림" pitchFamily="50" charset="-127"/>
                <a:ea typeface="굴림" pitchFamily="50" charset="-127"/>
              </a:defRPr>
            </a:lvl3pPr>
            <a:lvl4pPr eaLnBrk="0" hangingPunct="0">
              <a:defRPr kumimoji="1">
                <a:solidFill>
                  <a:schemeClr val="tx1"/>
                </a:solidFill>
                <a:latin typeface="굴림" pitchFamily="50" charset="-127"/>
                <a:ea typeface="굴림" pitchFamily="50" charset="-127"/>
              </a:defRPr>
            </a:lvl4pPr>
            <a:lvl5pPr eaLnBrk="0" hangingPunct="0">
              <a:defRPr kumimoji="1">
                <a:solidFill>
                  <a:schemeClr val="tx1"/>
                </a:solidFill>
                <a:latin typeface="굴림" pitchFamily="50" charset="-127"/>
                <a:ea typeface="굴림" pitchFamily="50" charset="-127"/>
              </a:defRPr>
            </a:lvl5pPr>
            <a:lvl6pPr eaLnBrk="0" fontAlgn="base" hangingPunct="0">
              <a:spcBef>
                <a:spcPct val="0"/>
              </a:spcBef>
              <a:spcAft>
                <a:spcPct val="0"/>
              </a:spcAft>
              <a:defRPr kumimoji="1">
                <a:solidFill>
                  <a:schemeClr val="tx1"/>
                </a:solidFill>
                <a:latin typeface="굴림" pitchFamily="50" charset="-127"/>
                <a:ea typeface="굴림" pitchFamily="50" charset="-127"/>
              </a:defRPr>
            </a:lvl6pPr>
            <a:lvl7pPr eaLnBrk="0" fontAlgn="base" hangingPunct="0">
              <a:spcBef>
                <a:spcPct val="0"/>
              </a:spcBef>
              <a:spcAft>
                <a:spcPct val="0"/>
              </a:spcAft>
              <a:defRPr kumimoji="1">
                <a:solidFill>
                  <a:schemeClr val="tx1"/>
                </a:solidFill>
                <a:latin typeface="굴림" pitchFamily="50" charset="-127"/>
                <a:ea typeface="굴림" pitchFamily="50" charset="-127"/>
              </a:defRPr>
            </a:lvl7pPr>
            <a:lvl8pPr eaLnBrk="0" fontAlgn="base" hangingPunct="0">
              <a:spcBef>
                <a:spcPct val="0"/>
              </a:spcBef>
              <a:spcAft>
                <a:spcPct val="0"/>
              </a:spcAft>
              <a:defRPr kumimoji="1">
                <a:solidFill>
                  <a:schemeClr val="tx1"/>
                </a:solidFill>
                <a:latin typeface="굴림" pitchFamily="50" charset="-127"/>
                <a:ea typeface="굴림" pitchFamily="50" charset="-127"/>
              </a:defRPr>
            </a:lvl8pPr>
            <a:lvl9pPr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sz="1800" dirty="0">
                <a:latin typeface="Arial" charset="0"/>
              </a:rPr>
              <a:t>- </a:t>
            </a:r>
            <a:r>
              <a:rPr lang="en-US" altLang="ko-KR" sz="1800" dirty="0" smtClean="0">
                <a:latin typeface="Arial" charset="0"/>
              </a:rPr>
              <a:t>FSS’ Electronic Data D</a:t>
            </a:r>
            <a:r>
              <a:rPr kumimoji="0" lang="en-US" altLang="ko-KR" sz="1800" dirty="0" smtClean="0">
                <a:latin typeface="Arial" charset="0"/>
              </a:rPr>
              <a:t>isclosure System</a:t>
            </a:r>
            <a:endParaRPr kumimoji="0" lang="ko-KR" altLang="en-US" sz="1800" dirty="0">
              <a:latin typeface="Arial" charset="0"/>
            </a:endParaRPr>
          </a:p>
        </p:txBody>
      </p:sp>
      <p:sp>
        <p:nvSpPr>
          <p:cNvPr id="94216" name="Text Box 11"/>
          <p:cNvSpPr txBox="1">
            <a:spLocks noChangeArrowheads="1"/>
          </p:cNvSpPr>
          <p:nvPr/>
        </p:nvSpPr>
        <p:spPr bwMode="auto">
          <a:xfrm>
            <a:off x="0" y="115888"/>
            <a:ext cx="94107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dirty="0">
                <a:solidFill>
                  <a:srgbClr val="0000FF"/>
                </a:solidFill>
                <a:latin typeface="Arial" charset="0"/>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Public: Financial Supervisory Service(FSS)  DART</a:t>
            </a:r>
            <a:endParaRPr kumimoji="0" lang="en-US" altLang="ko-KR" dirty="0">
              <a:solidFill>
                <a:schemeClr val="accent2"/>
              </a:solidFill>
              <a:latin typeface="Verdana" pitchFamily="34" charset="0"/>
            </a:endParaRPr>
          </a:p>
        </p:txBody>
      </p:sp>
      <p:sp>
        <p:nvSpPr>
          <p:cNvPr id="2" name="타원 1"/>
          <p:cNvSpPr/>
          <p:nvPr/>
        </p:nvSpPr>
        <p:spPr>
          <a:xfrm>
            <a:off x="5673080" y="1556792"/>
            <a:ext cx="4232920" cy="10081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바닥글 개체 틀 4"/>
          <p:cNvSpPr txBox="1">
            <a:spLocks noGrp="1"/>
          </p:cNvSpPr>
          <p:nvPr/>
        </p:nvSpPr>
        <p:spPr bwMode="auto">
          <a:xfrm>
            <a:off x="1726250" y="6606714"/>
            <a:ext cx="53038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latinLnBrk="0">
              <a:spcBef>
                <a:spcPct val="50000"/>
              </a:spcBef>
            </a:pPr>
            <a:r>
              <a:rPr kumimoji="0" lang="en-US" altLang="ko-KR" sz="800" b="0" dirty="0">
                <a:latin typeface="Verdana" pitchFamily="34" charset="0"/>
              </a:rPr>
              <a:t>COPYRIGHT © </a:t>
            </a:r>
            <a:r>
              <a:rPr kumimoji="0" lang="en-US" altLang="ko-KR" sz="800" b="0" dirty="0" smtClean="0">
                <a:latin typeface="Verdana" pitchFamily="34" charset="0"/>
              </a:rPr>
              <a:t>2015 </a:t>
            </a:r>
            <a:r>
              <a:rPr kumimoji="0" lang="en-US" altLang="ko-KR" sz="800" b="0" dirty="0">
                <a:latin typeface="Verdana" pitchFamily="34" charset="0"/>
              </a:rPr>
              <a:t>BY KED. ALL RIGHTS RESERVED.      </a:t>
            </a:r>
            <a:r>
              <a:rPr kumimoji="0" lang="en-US" altLang="ko-KR" sz="800" i="1" u="sng" dirty="0">
                <a:latin typeface="Verdana" pitchFamily="34" charset="0"/>
              </a:rPr>
              <a:t>WWW.KEDKOREA.COM</a:t>
            </a:r>
            <a:endParaRPr lang="en-US" altLang="ko-KR" sz="1400" b="0" dirty="0"/>
          </a:p>
        </p:txBody>
      </p:sp>
      <p:sp>
        <p:nvSpPr>
          <p:cNvPr id="6" name="직사각형 5"/>
          <p:cNvSpPr/>
          <p:nvPr/>
        </p:nvSpPr>
        <p:spPr>
          <a:xfrm>
            <a:off x="612850" y="650517"/>
            <a:ext cx="79238" cy="269755"/>
          </a:xfrm>
          <a:prstGeom prst="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 name="TextBox 2"/>
          <p:cNvSpPr txBox="1"/>
          <p:nvPr/>
        </p:nvSpPr>
        <p:spPr>
          <a:xfrm>
            <a:off x="716462" y="601518"/>
            <a:ext cx="2847896" cy="369332"/>
          </a:xfrm>
          <a:prstGeom prst="rect">
            <a:avLst/>
          </a:prstGeom>
          <a:noFill/>
        </p:spPr>
        <p:txBody>
          <a:bodyPr wrap="none" rtlCol="0">
            <a:spAutoFit/>
          </a:bodyPr>
          <a:lstStyle/>
          <a:p>
            <a:r>
              <a:rPr lang="en-US" altLang="ko-KR" sz="1800" dirty="0" smtClean="0">
                <a:solidFill>
                  <a:schemeClr val="tx1"/>
                </a:solidFill>
              </a:rPr>
              <a:t>How Does </a:t>
            </a:r>
            <a:r>
              <a:rPr lang="en-US" altLang="ko-KR" sz="1800" dirty="0" smtClean="0">
                <a:solidFill>
                  <a:schemeClr val="tx1"/>
                </a:solidFill>
                <a:latin typeface="+mn-lt"/>
              </a:rPr>
              <a:t>DART</a:t>
            </a:r>
            <a:r>
              <a:rPr lang="en-US" altLang="ko-KR" sz="1800" dirty="0" smtClean="0">
                <a:solidFill>
                  <a:schemeClr val="tx1"/>
                </a:solidFill>
              </a:rPr>
              <a:t>  Work?</a:t>
            </a:r>
            <a:endParaRPr lang="ko-KR" altLang="en-US" sz="1800" dirty="0">
              <a:solidFill>
                <a:schemeClr val="tx1"/>
              </a:solidFill>
            </a:endParaRPr>
          </a:p>
        </p:txBody>
      </p:sp>
      <p:pic>
        <p:nvPicPr>
          <p:cNvPr id="1208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0592" y="4437112"/>
            <a:ext cx="7014812" cy="2017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직사각형 6"/>
          <p:cNvSpPr/>
          <p:nvPr/>
        </p:nvSpPr>
        <p:spPr>
          <a:xfrm>
            <a:off x="848544" y="1309404"/>
            <a:ext cx="7695081" cy="86409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endParaRPr lang="en-US" altLang="ko-KR" sz="1400" b="0" dirty="0" smtClean="0">
              <a:solidFill>
                <a:schemeClr val="tx1"/>
              </a:solidFill>
            </a:endParaRPr>
          </a:p>
          <a:p>
            <a:r>
              <a:rPr lang="en-US" altLang="ko-KR" sz="1400" b="0" dirty="0" smtClean="0">
                <a:solidFill>
                  <a:schemeClr val="tx1"/>
                </a:solidFill>
              </a:rPr>
              <a:t>-</a:t>
            </a:r>
            <a:r>
              <a:rPr lang="en-US" altLang="ko-KR" sz="1400" b="0" dirty="0">
                <a:solidFill>
                  <a:schemeClr val="tx1"/>
                </a:solidFill>
              </a:rPr>
              <a:t>Dart(Data Analysis, Retrieval and Transfer System) is an electronic disclosure system </a:t>
            </a:r>
            <a:r>
              <a:rPr lang="en-US" altLang="ko-KR" sz="1400" b="0" dirty="0" smtClean="0">
                <a:solidFill>
                  <a:schemeClr val="tx1"/>
                </a:solidFill>
              </a:rPr>
              <a:t>that</a:t>
            </a:r>
          </a:p>
          <a:p>
            <a:r>
              <a:rPr lang="en-US" altLang="ko-KR" sz="1400" b="0" dirty="0" smtClean="0">
                <a:solidFill>
                  <a:schemeClr val="tx1"/>
                </a:solidFill>
              </a:rPr>
              <a:t> allows companies </a:t>
            </a:r>
            <a:r>
              <a:rPr lang="en-US" altLang="ko-KR" sz="1400" b="0" dirty="0">
                <a:solidFill>
                  <a:schemeClr val="tx1"/>
                </a:solidFill>
              </a:rPr>
              <a:t>to submit disclosures online, where It becomes immediately available </a:t>
            </a:r>
            <a:r>
              <a:rPr lang="en-US" altLang="ko-KR" sz="1400" b="0" dirty="0" smtClean="0">
                <a:solidFill>
                  <a:schemeClr val="tx1"/>
                </a:solidFill>
              </a:rPr>
              <a:t>to</a:t>
            </a:r>
          </a:p>
          <a:p>
            <a:r>
              <a:rPr lang="en-US" altLang="ko-KR" sz="1400" b="0" dirty="0" smtClean="0">
                <a:solidFill>
                  <a:schemeClr val="tx1"/>
                </a:solidFill>
              </a:rPr>
              <a:t> </a:t>
            </a:r>
            <a:r>
              <a:rPr lang="en-US" altLang="ko-KR" sz="1400" b="0" dirty="0">
                <a:solidFill>
                  <a:schemeClr val="tx1"/>
                </a:solidFill>
              </a:rPr>
              <a:t>investors and </a:t>
            </a:r>
            <a:r>
              <a:rPr lang="en-US" altLang="ko-KR" sz="1400" b="0" dirty="0" smtClean="0">
                <a:solidFill>
                  <a:schemeClr val="tx1"/>
                </a:solidFill>
              </a:rPr>
              <a:t>other users</a:t>
            </a:r>
            <a:endParaRPr lang="en-US" altLang="ko-KR" sz="1400" b="0" dirty="0">
              <a:solidFill>
                <a:schemeClr val="tx1"/>
              </a:solidFill>
            </a:endParaRPr>
          </a:p>
          <a:p>
            <a:r>
              <a:rPr lang="en-US" altLang="ko-KR" sz="1600" b="0" dirty="0">
                <a:solidFill>
                  <a:schemeClr val="tx1"/>
                </a:solidFill>
              </a:rPr>
              <a:t> </a:t>
            </a:r>
            <a:endParaRPr lang="ko-KR" altLang="en-US" sz="1600" b="0" dirty="0">
              <a:solidFill>
                <a:schemeClr val="tx1"/>
              </a:solidFill>
            </a:endParaRPr>
          </a:p>
        </p:txBody>
      </p:sp>
      <p:sp>
        <p:nvSpPr>
          <p:cNvPr id="8" name="직사각형 7"/>
          <p:cNvSpPr/>
          <p:nvPr/>
        </p:nvSpPr>
        <p:spPr>
          <a:xfrm>
            <a:off x="664802" y="970850"/>
            <a:ext cx="885179" cy="338554"/>
          </a:xfrm>
          <a:prstGeom prst="rect">
            <a:avLst/>
          </a:prstGeom>
        </p:spPr>
        <p:txBody>
          <a:bodyPr wrap="none">
            <a:spAutoFit/>
          </a:bodyPr>
          <a:lstStyle/>
          <a:p>
            <a:r>
              <a:rPr lang="en-US" altLang="ko-KR" sz="1600" dirty="0">
                <a:solidFill>
                  <a:schemeClr val="tx1"/>
                </a:solidFill>
              </a:rPr>
              <a:t>◦ DART</a:t>
            </a:r>
            <a:endParaRPr lang="ko-KR" altLang="en-US" sz="1600" dirty="0">
              <a:solidFill>
                <a:schemeClr val="tx1"/>
              </a:solidFill>
            </a:endParaRPr>
          </a:p>
        </p:txBody>
      </p:sp>
      <p:sp>
        <p:nvSpPr>
          <p:cNvPr id="12" name="직사각형 11"/>
          <p:cNvSpPr/>
          <p:nvPr/>
        </p:nvSpPr>
        <p:spPr>
          <a:xfrm>
            <a:off x="692088" y="2267744"/>
            <a:ext cx="1651414" cy="338554"/>
          </a:xfrm>
          <a:prstGeom prst="rect">
            <a:avLst/>
          </a:prstGeom>
        </p:spPr>
        <p:txBody>
          <a:bodyPr wrap="none">
            <a:spAutoFit/>
          </a:bodyPr>
          <a:lstStyle/>
          <a:p>
            <a:r>
              <a:rPr lang="en-US" altLang="ko-KR" sz="1600" dirty="0">
                <a:solidFill>
                  <a:schemeClr val="tx1"/>
                </a:solidFill>
              </a:rPr>
              <a:t>◦ </a:t>
            </a:r>
            <a:r>
              <a:rPr lang="en-US" altLang="ko-KR" sz="1600" dirty="0" smtClean="0">
                <a:solidFill>
                  <a:schemeClr val="tx1"/>
                </a:solidFill>
              </a:rPr>
              <a:t>Legal Ground</a:t>
            </a:r>
            <a:endParaRPr lang="ko-KR" altLang="en-US" sz="1600" dirty="0">
              <a:solidFill>
                <a:schemeClr val="tx1"/>
              </a:solidFill>
            </a:endParaRPr>
          </a:p>
        </p:txBody>
      </p:sp>
      <p:sp>
        <p:nvSpPr>
          <p:cNvPr id="10" name="직사각형 9"/>
          <p:cNvSpPr/>
          <p:nvPr/>
        </p:nvSpPr>
        <p:spPr>
          <a:xfrm>
            <a:off x="848544" y="2624273"/>
            <a:ext cx="7636586" cy="1596815"/>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r>
              <a:rPr lang="en-US" altLang="ko-KR" sz="1400" b="0" dirty="0">
                <a:solidFill>
                  <a:schemeClr val="tx1"/>
                </a:solidFill>
                <a:ea typeface="바탕"/>
              </a:rPr>
              <a:t>①</a:t>
            </a:r>
            <a:r>
              <a:rPr lang="en-US" altLang="ko-KR" sz="1400" b="0" dirty="0">
                <a:solidFill>
                  <a:schemeClr val="tx1"/>
                </a:solidFill>
              </a:rPr>
              <a:t> The Corporate </a:t>
            </a:r>
            <a:r>
              <a:rPr lang="en-US" altLang="ko-KR" sz="1400" b="0" dirty="0" smtClean="0">
                <a:solidFill>
                  <a:schemeClr val="tx1"/>
                </a:solidFill>
              </a:rPr>
              <a:t>External  </a:t>
            </a:r>
            <a:r>
              <a:rPr lang="en-US" altLang="ko-KR" sz="1400" b="0" dirty="0">
                <a:solidFill>
                  <a:schemeClr val="tx1"/>
                </a:solidFill>
              </a:rPr>
              <a:t>Audit </a:t>
            </a:r>
            <a:r>
              <a:rPr lang="en-US" altLang="ko-KR" sz="1400" b="0" dirty="0" smtClean="0">
                <a:solidFill>
                  <a:schemeClr val="tx1"/>
                </a:solidFill>
              </a:rPr>
              <a:t>Law</a:t>
            </a:r>
            <a:endParaRPr lang="en-US" altLang="ko-KR" sz="1400" b="0" dirty="0">
              <a:solidFill>
                <a:schemeClr val="tx1"/>
              </a:solidFill>
            </a:endParaRPr>
          </a:p>
          <a:p>
            <a:r>
              <a:rPr lang="en-US" altLang="ko-KR" sz="1400" b="0" dirty="0">
                <a:solidFill>
                  <a:schemeClr val="tx1"/>
                </a:solidFill>
              </a:rPr>
              <a:t>     </a:t>
            </a:r>
            <a:r>
              <a:rPr lang="en-US" altLang="ko-KR" sz="1400" b="0" dirty="0">
                <a:solidFill>
                  <a:schemeClr val="tx1"/>
                </a:solidFill>
                <a:ea typeface="바탕"/>
              </a:rPr>
              <a:t>☞ The </a:t>
            </a:r>
            <a:r>
              <a:rPr lang="en-US" altLang="ko-KR" sz="1400" b="0" dirty="0" smtClean="0">
                <a:solidFill>
                  <a:schemeClr val="tx1"/>
                </a:solidFill>
                <a:ea typeface="바탕"/>
              </a:rPr>
              <a:t>corporate </a:t>
            </a:r>
            <a:r>
              <a:rPr lang="en-US" altLang="ko-KR" sz="1400" b="0" dirty="0">
                <a:solidFill>
                  <a:schemeClr val="tx1"/>
                </a:solidFill>
                <a:ea typeface="바탕"/>
              </a:rPr>
              <a:t>which is </a:t>
            </a:r>
            <a:r>
              <a:rPr lang="en-US" altLang="ko-KR" sz="1400" b="0" dirty="0" smtClean="0">
                <a:solidFill>
                  <a:schemeClr val="tx1"/>
                </a:solidFill>
                <a:ea typeface="바탕"/>
              </a:rPr>
              <a:t>fitted in specific </a:t>
            </a:r>
            <a:r>
              <a:rPr lang="en-US" altLang="ko-KR" sz="1400" b="0" dirty="0">
                <a:solidFill>
                  <a:schemeClr val="tx1"/>
                </a:solidFill>
                <a:ea typeface="바탕"/>
              </a:rPr>
              <a:t>standard </a:t>
            </a:r>
            <a:r>
              <a:rPr lang="en-US" altLang="ko-KR" sz="1400" b="0" dirty="0" smtClean="0">
                <a:solidFill>
                  <a:schemeClr val="tx1"/>
                </a:solidFill>
                <a:ea typeface="바탕"/>
              </a:rPr>
              <a:t>such as total </a:t>
            </a:r>
            <a:r>
              <a:rPr lang="en-US" altLang="ko-KR" sz="1400" b="0" dirty="0">
                <a:solidFill>
                  <a:schemeClr val="tx1"/>
                </a:solidFill>
                <a:ea typeface="바탕"/>
              </a:rPr>
              <a:t>assets, amount </a:t>
            </a:r>
            <a:r>
              <a:rPr lang="en-US" altLang="ko-KR" sz="1400" b="0" dirty="0" smtClean="0">
                <a:solidFill>
                  <a:schemeClr val="tx1"/>
                </a:solidFill>
                <a:ea typeface="바탕"/>
              </a:rPr>
              <a:t>of</a:t>
            </a:r>
          </a:p>
          <a:p>
            <a:r>
              <a:rPr lang="en-US" altLang="ko-KR" sz="1400" b="0" dirty="0">
                <a:solidFill>
                  <a:schemeClr val="tx1"/>
                </a:solidFill>
                <a:ea typeface="바탕"/>
              </a:rPr>
              <a:t> </a:t>
            </a:r>
            <a:r>
              <a:rPr lang="en-US" altLang="ko-KR" sz="1400" b="0" dirty="0" smtClean="0">
                <a:solidFill>
                  <a:schemeClr val="tx1"/>
                </a:solidFill>
                <a:ea typeface="바탕"/>
              </a:rPr>
              <a:t>    </a:t>
            </a:r>
            <a:r>
              <a:rPr lang="en-US" altLang="ko-KR" sz="1400" b="0" dirty="0">
                <a:solidFill>
                  <a:schemeClr val="tx1"/>
                </a:solidFill>
                <a:ea typeface="바탕"/>
              </a:rPr>
              <a:t>liabilities </a:t>
            </a:r>
            <a:r>
              <a:rPr lang="en-US" altLang="ko-KR" sz="1400" b="0" dirty="0" smtClean="0">
                <a:solidFill>
                  <a:schemeClr val="tx1"/>
                </a:solidFill>
                <a:ea typeface="바탕"/>
              </a:rPr>
              <a:t> etc., is </a:t>
            </a:r>
            <a:r>
              <a:rPr lang="en-US" altLang="ko-KR" sz="1400" b="0" dirty="0">
                <a:solidFill>
                  <a:schemeClr val="tx1"/>
                </a:solidFill>
                <a:ea typeface="바탕"/>
              </a:rPr>
              <a:t>subject to audit by external auditor </a:t>
            </a:r>
          </a:p>
          <a:p>
            <a:endParaRPr lang="en-US" altLang="ko-KR" sz="1400" b="0" dirty="0">
              <a:solidFill>
                <a:schemeClr val="tx1"/>
              </a:solidFill>
              <a:ea typeface="바탕"/>
            </a:endParaRPr>
          </a:p>
          <a:p>
            <a:r>
              <a:rPr lang="en-US" altLang="ko-KR" sz="1400" b="0" dirty="0" smtClean="0">
                <a:solidFill>
                  <a:schemeClr val="tx1"/>
                </a:solidFill>
                <a:ea typeface="바탕"/>
              </a:rPr>
              <a:t>②</a:t>
            </a:r>
            <a:r>
              <a:rPr lang="en-US" altLang="ko-KR" sz="1400" b="0" dirty="0">
                <a:solidFill>
                  <a:schemeClr val="tx1"/>
                </a:solidFill>
              </a:rPr>
              <a:t> </a:t>
            </a:r>
            <a:r>
              <a:rPr lang="en-US" altLang="ko-KR" sz="1400" b="0" dirty="0" smtClean="0">
                <a:solidFill>
                  <a:schemeClr val="tx1"/>
                </a:solidFill>
              </a:rPr>
              <a:t>The </a:t>
            </a:r>
            <a:r>
              <a:rPr lang="en-US" altLang="ko-KR" sz="1400" b="0" dirty="0">
                <a:solidFill>
                  <a:schemeClr val="tx1"/>
                </a:solidFill>
              </a:rPr>
              <a:t>Financial Investment Services and Capital Markets </a:t>
            </a:r>
            <a:r>
              <a:rPr lang="en-US" altLang="ko-KR" sz="1400" b="0" dirty="0" smtClean="0">
                <a:solidFill>
                  <a:schemeClr val="tx1"/>
                </a:solidFill>
              </a:rPr>
              <a:t>Act </a:t>
            </a:r>
            <a:endParaRPr lang="en-US" altLang="ko-KR" sz="1400" b="0" dirty="0">
              <a:solidFill>
                <a:schemeClr val="tx1"/>
              </a:solidFill>
            </a:endParaRPr>
          </a:p>
          <a:p>
            <a:r>
              <a:rPr lang="en-US" altLang="ko-KR" sz="1400" b="0" dirty="0">
                <a:solidFill>
                  <a:schemeClr val="tx1"/>
                </a:solidFill>
              </a:rPr>
              <a:t>     : It </a:t>
            </a:r>
            <a:r>
              <a:rPr lang="en-US" altLang="ko-KR" sz="1400" b="0" dirty="0" smtClean="0">
                <a:solidFill>
                  <a:schemeClr val="tx1"/>
                </a:solidFill>
              </a:rPr>
              <a:t>imposes the </a:t>
            </a:r>
            <a:r>
              <a:rPr lang="en-US" altLang="ko-KR" sz="1400" b="0" dirty="0">
                <a:solidFill>
                  <a:schemeClr val="tx1"/>
                </a:solidFill>
              </a:rPr>
              <a:t>duty </a:t>
            </a:r>
            <a:r>
              <a:rPr lang="en-US" altLang="ko-KR" sz="1400" b="0" dirty="0" smtClean="0">
                <a:solidFill>
                  <a:schemeClr val="tx1"/>
                </a:solidFill>
              </a:rPr>
              <a:t>on </a:t>
            </a:r>
            <a:r>
              <a:rPr lang="en-US" altLang="ko-KR" sz="1400" b="0" dirty="0">
                <a:solidFill>
                  <a:schemeClr val="tx1"/>
                </a:solidFill>
              </a:rPr>
              <a:t>Listed </a:t>
            </a:r>
            <a:r>
              <a:rPr lang="en-US" altLang="ko-KR" sz="1400" b="0" dirty="0" smtClean="0">
                <a:solidFill>
                  <a:schemeClr val="tx1"/>
                </a:solidFill>
              </a:rPr>
              <a:t>companies to </a:t>
            </a:r>
            <a:r>
              <a:rPr lang="en-US" altLang="ko-KR" sz="1400" b="0" dirty="0">
                <a:solidFill>
                  <a:schemeClr val="tx1"/>
                </a:solidFill>
              </a:rPr>
              <a:t>prepare and publish the f</a:t>
            </a:r>
            <a:r>
              <a:rPr lang="en-US" altLang="ko-KR" sz="1400" b="0" dirty="0" smtClean="0">
                <a:solidFill>
                  <a:schemeClr val="tx1"/>
                </a:solidFill>
              </a:rPr>
              <a:t>inancial </a:t>
            </a:r>
            <a:r>
              <a:rPr lang="en-US" altLang="ko-KR" sz="1400" b="0" dirty="0">
                <a:solidFill>
                  <a:schemeClr val="tx1"/>
                </a:solidFill>
              </a:rPr>
              <a:t>s</a:t>
            </a:r>
            <a:r>
              <a:rPr lang="en-US" altLang="ko-KR" sz="1400" b="0" dirty="0" smtClean="0">
                <a:solidFill>
                  <a:schemeClr val="tx1"/>
                </a:solidFill>
              </a:rPr>
              <a:t>tatements </a:t>
            </a:r>
            <a:endParaRPr lang="en-US" altLang="ko-KR" sz="1400" b="0" dirty="0">
              <a:solidFill>
                <a:schemeClr val="tx1"/>
              </a:solidFill>
            </a:endParaRPr>
          </a:p>
        </p:txBody>
      </p:sp>
      <p:sp>
        <p:nvSpPr>
          <p:cNvPr id="11" name="Text Box 11"/>
          <p:cNvSpPr txBox="1">
            <a:spLocks noChangeArrowheads="1"/>
          </p:cNvSpPr>
          <p:nvPr/>
        </p:nvSpPr>
        <p:spPr bwMode="auto">
          <a:xfrm>
            <a:off x="0" y="115888"/>
            <a:ext cx="7450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r>
              <a:rPr lang="en-US" altLang="ko-KR" dirty="0">
                <a:solidFill>
                  <a:srgbClr val="0000FF"/>
                </a:solidFill>
                <a:latin typeface="Arial" charset="0"/>
              </a:rPr>
              <a:t>     </a:t>
            </a:r>
            <a:r>
              <a:rPr lang="en-US" altLang="ko-KR" dirty="0">
                <a:solidFill>
                  <a:schemeClr val="accent2"/>
                </a:solidFill>
                <a:latin typeface="Verdana" pitchFamily="34" charset="0"/>
              </a:rPr>
              <a:t>□</a:t>
            </a:r>
            <a:r>
              <a:rPr kumimoji="0" lang="en-US" altLang="ko-KR" dirty="0">
                <a:solidFill>
                  <a:schemeClr val="accent2"/>
                </a:solidFill>
                <a:latin typeface="Verdana" pitchFamily="34" charset="0"/>
              </a:rPr>
              <a:t> </a:t>
            </a:r>
            <a:r>
              <a:rPr kumimoji="0" lang="en-US" altLang="ko-KR" dirty="0" smtClean="0">
                <a:solidFill>
                  <a:schemeClr val="accent2"/>
                </a:solidFill>
                <a:latin typeface="Verdana" pitchFamily="34" charset="0"/>
              </a:rPr>
              <a:t>Public: Financial Supervisory Service  DART</a:t>
            </a:r>
            <a:endParaRPr kumimoji="0" lang="en-US" altLang="ko-KR" dirty="0">
              <a:solidFill>
                <a:schemeClr val="accent2"/>
              </a:solidFill>
              <a:latin typeface="Verdana" pitchFamily="34" charset="0"/>
            </a:endParaRPr>
          </a:p>
        </p:txBody>
      </p:sp>
      <p:sp>
        <p:nvSpPr>
          <p:cNvPr id="2" name="TextBox 1"/>
          <p:cNvSpPr txBox="1"/>
          <p:nvPr/>
        </p:nvSpPr>
        <p:spPr>
          <a:xfrm>
            <a:off x="9129464" y="5949280"/>
            <a:ext cx="648072" cy="400110"/>
          </a:xfrm>
          <a:prstGeom prst="rect">
            <a:avLst/>
          </a:prstGeom>
          <a:noFill/>
        </p:spPr>
        <p:txBody>
          <a:bodyPr wrap="square" rtlCol="0">
            <a:spAutoFit/>
          </a:bodyPr>
          <a:lstStyle/>
          <a:p>
            <a:r>
              <a:rPr lang="en-US" altLang="ko-KR" dirty="0" smtClean="0">
                <a:hlinkClick r:id="rId3" action="ppaction://hlinksldjump"/>
              </a:rPr>
              <a:t>B</a:t>
            </a:r>
            <a:endParaRPr lang="ko-KR" altLang="en-US" dirty="0"/>
          </a:p>
        </p:txBody>
      </p:sp>
    </p:spTree>
    <p:extLst>
      <p:ext uri="{BB962C8B-B14F-4D97-AF65-F5344CB8AC3E}">
        <p14:creationId xmlns:p14="http://schemas.microsoft.com/office/powerpoint/2010/main" val="2346026687"/>
      </p:ext>
    </p:extLst>
  </p:cSld>
  <p:clrMapOvr>
    <a:masterClrMapping/>
  </p:clrMapOvr>
  <p:timing>
    <p:tnLst>
      <p:par>
        <p:cTn id="1" dur="indefinite" restart="never" nodeType="tmRoot"/>
      </p:par>
    </p:tnLst>
  </p:timing>
</p:sld>
</file>

<file path=ppt/theme/theme1.xml><?xml version="1.0" encoding="utf-8"?>
<a:theme xmlns:a="http://schemas.openxmlformats.org/drawingml/2006/main" name="기본 디자인">
  <a:themeElements>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기본 디자인">
      <a:majorFont>
        <a:latin typeface="Arial"/>
        <a:ea typeface="굴림"/>
        <a:cs typeface=""/>
      </a:majorFont>
      <a:minorFont>
        <a:latin typeface="Arial"/>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8223</TotalTime>
  <Words>3886</Words>
  <Application>Microsoft Office PowerPoint</Application>
  <PresentationFormat>A4 용지(210x297mm)</PresentationFormat>
  <Paragraphs>987</Paragraphs>
  <Slides>35</Slides>
  <Notes>2</Notes>
  <HiddenSlides>0</HiddenSlides>
  <MMClips>0</MMClips>
  <ScaleCrop>false</ScaleCrop>
  <HeadingPairs>
    <vt:vector size="6" baseType="variant">
      <vt:variant>
        <vt:lpstr>테마</vt:lpstr>
      </vt:variant>
      <vt:variant>
        <vt:i4>1</vt:i4>
      </vt:variant>
      <vt:variant>
        <vt:lpstr>포함된 OLE 서버</vt:lpstr>
      </vt:variant>
      <vt:variant>
        <vt:i4>1</vt:i4>
      </vt:variant>
      <vt:variant>
        <vt:lpstr>슬라이드 제목</vt:lpstr>
      </vt:variant>
      <vt:variant>
        <vt:i4>35</vt:i4>
      </vt:variant>
    </vt:vector>
  </HeadingPairs>
  <TitlesOfParts>
    <vt:vector size="37" baseType="lpstr">
      <vt:lpstr>기본 디자인</vt:lpstr>
      <vt:lpstr>클립</vt:lpstr>
      <vt:lpstr>PowerPoint 프레젠테이션</vt:lpstr>
      <vt:lpstr>Agenda</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KED’s  Credit Rating is generated through combining both quantitative and                                                                                                        qualitative rating model.   * The qualitative model is used on a limited basis, usually upon request. </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     □  Major Products &amp; Services </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Verandah</dc:creator>
  <cp:lastModifiedBy>KED</cp:lastModifiedBy>
  <cp:revision>493</cp:revision>
  <cp:lastPrinted>2015-10-12T06:35:59Z</cp:lastPrinted>
  <dcterms:created xsi:type="dcterms:W3CDTF">2005-05-09T00:48:48Z</dcterms:created>
  <dcterms:modified xsi:type="dcterms:W3CDTF">2015-11-03T03:27:18Z</dcterms:modified>
</cp:coreProperties>
</file>