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4"/>
  </p:notesMasterIdLst>
  <p:handoutMasterIdLst>
    <p:handoutMasterId r:id="rId35"/>
  </p:handoutMasterIdLst>
  <p:sldIdLst>
    <p:sldId id="365" r:id="rId2"/>
    <p:sldId id="633" r:id="rId3"/>
    <p:sldId id="644" r:id="rId4"/>
    <p:sldId id="662" r:id="rId5"/>
    <p:sldId id="617" r:id="rId6"/>
    <p:sldId id="609" r:id="rId7"/>
    <p:sldId id="619" r:id="rId8"/>
    <p:sldId id="659" r:id="rId9"/>
    <p:sldId id="599" r:id="rId10"/>
    <p:sldId id="598" r:id="rId11"/>
    <p:sldId id="654" r:id="rId12"/>
    <p:sldId id="658" r:id="rId13"/>
    <p:sldId id="650" r:id="rId14"/>
    <p:sldId id="663" r:id="rId15"/>
    <p:sldId id="664" r:id="rId16"/>
    <p:sldId id="661" r:id="rId17"/>
    <p:sldId id="613" r:id="rId18"/>
    <p:sldId id="665" r:id="rId19"/>
    <p:sldId id="655" r:id="rId20"/>
    <p:sldId id="621" r:id="rId21"/>
    <p:sldId id="651" r:id="rId22"/>
    <p:sldId id="628" r:id="rId23"/>
    <p:sldId id="638" r:id="rId24"/>
    <p:sldId id="648" r:id="rId25"/>
    <p:sldId id="640" r:id="rId26"/>
    <p:sldId id="641" r:id="rId27"/>
    <p:sldId id="642" r:id="rId28"/>
    <p:sldId id="643" r:id="rId29"/>
    <p:sldId id="649" r:id="rId30"/>
    <p:sldId id="629" r:id="rId31"/>
    <p:sldId id="652" r:id="rId32"/>
    <p:sldId id="631" r:id="rId33"/>
  </p:sldIdLst>
  <p:sldSz cx="12192000" cy="6858000"/>
  <p:notesSz cx="6858000" cy="9199563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467E79"/>
    <a:srgbClr val="FF9900"/>
    <a:srgbClr val="00FF00"/>
    <a:srgbClr val="FFFF66"/>
    <a:srgbClr val="DDDDDD"/>
    <a:srgbClr val="C0C0C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56" autoAdjust="0"/>
    <p:restoredTop sz="94542" autoAdjust="0"/>
  </p:normalViewPr>
  <p:slideViewPr>
    <p:cSldViewPr>
      <p:cViewPr varScale="1">
        <p:scale>
          <a:sx n="70" d="100"/>
          <a:sy n="70" d="100"/>
        </p:scale>
        <p:origin x="798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3AA9A9-90E5-45E9-8AD7-292C986B6DD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1F7DB528-93C5-4BF3-A38A-94FE5E2002C2}">
      <dgm:prSet custT="1"/>
      <dgm:spPr/>
      <dgm:t>
        <a:bodyPr/>
        <a:lstStyle/>
        <a:p>
          <a:pPr rtl="0"/>
          <a:r>
            <a:rPr lang="es-ES_tradnl" sz="1400" b="1" u="none" dirty="0" err="1" smtClean="0">
              <a:solidFill>
                <a:schemeClr val="accent6">
                  <a:lumMod val="50000"/>
                </a:schemeClr>
              </a:solidFill>
              <a:latin typeface="+mn-lt"/>
            </a:rPr>
            <a:t>Constitution</a:t>
          </a:r>
          <a:r>
            <a:rPr lang="es-ES_tradnl" sz="1400" b="1" u="none" dirty="0" smtClean="0">
              <a:solidFill>
                <a:schemeClr val="accent6">
                  <a:lumMod val="50000"/>
                </a:schemeClr>
              </a:solidFill>
              <a:latin typeface="+mn-lt"/>
            </a:rPr>
            <a:t> and Objetive</a:t>
          </a:r>
          <a:endParaRPr lang="es-CL" sz="1400" b="1" u="none" dirty="0">
            <a:solidFill>
              <a:schemeClr val="accent6">
                <a:lumMod val="50000"/>
              </a:schemeClr>
            </a:solidFill>
            <a:latin typeface="+mn-lt"/>
          </a:endParaRPr>
        </a:p>
      </dgm:t>
    </dgm:pt>
    <dgm:pt modelId="{39A0E5AA-07CE-4BEC-8551-4875293CDFE9}" type="parTrans" cxnId="{2C04AE8E-9A09-4384-8500-04C01F6EDF9D}">
      <dgm:prSet/>
      <dgm:spPr/>
      <dgm:t>
        <a:bodyPr/>
        <a:lstStyle/>
        <a:p>
          <a:endParaRPr lang="es-CL"/>
        </a:p>
      </dgm:t>
    </dgm:pt>
    <dgm:pt modelId="{A6739CED-533A-4B98-AE5E-46707B18854D}" type="sibTrans" cxnId="{2C04AE8E-9A09-4384-8500-04C01F6EDF9D}">
      <dgm:prSet/>
      <dgm:spPr/>
      <dgm:t>
        <a:bodyPr/>
        <a:lstStyle/>
        <a:p>
          <a:endParaRPr lang="es-CL"/>
        </a:p>
      </dgm:t>
    </dgm:pt>
    <dgm:pt modelId="{21306738-AF9E-4AA6-8F62-2AD57303D61B}">
      <dgm:prSet custT="1"/>
      <dgm:spPr/>
      <dgm:t>
        <a:bodyPr/>
        <a:lstStyle/>
        <a:p>
          <a:pPr rtl="0"/>
          <a:r>
            <a:rPr lang="en-US" sz="1400" b="1" dirty="0" smtClean="0"/>
            <a:t>Public Fund, created by law in 1980, with its own Capital. </a:t>
          </a:r>
          <a:endParaRPr lang="es-CL" sz="1400" dirty="0"/>
        </a:p>
      </dgm:t>
    </dgm:pt>
    <dgm:pt modelId="{FF220E07-CEE0-4A9A-884E-13DB263D7083}" type="parTrans" cxnId="{6D025AF5-5F1C-4B48-ABF4-D98689DEF6CE}">
      <dgm:prSet/>
      <dgm:spPr/>
      <dgm:t>
        <a:bodyPr/>
        <a:lstStyle/>
        <a:p>
          <a:endParaRPr lang="es-CL"/>
        </a:p>
      </dgm:t>
    </dgm:pt>
    <dgm:pt modelId="{A267B9BE-B08E-45AB-A8E5-6912F976AE6F}" type="sibTrans" cxnId="{6D025AF5-5F1C-4B48-ABF4-D98689DEF6CE}">
      <dgm:prSet/>
      <dgm:spPr/>
      <dgm:t>
        <a:bodyPr/>
        <a:lstStyle/>
        <a:p>
          <a:endParaRPr lang="es-CL"/>
        </a:p>
      </dgm:t>
    </dgm:pt>
    <dgm:pt modelId="{F98BFDFD-87D8-490B-A441-59779EBCC61C}">
      <dgm:prSet custT="1"/>
      <dgm:spPr/>
      <dgm:t>
        <a:bodyPr/>
        <a:lstStyle/>
        <a:p>
          <a:pPr rtl="0"/>
          <a:r>
            <a:rPr lang="es-CL" sz="1400" b="1" u="none" dirty="0" err="1" smtClean="0">
              <a:solidFill>
                <a:schemeClr val="accent6">
                  <a:lumMod val="50000"/>
                </a:schemeClr>
              </a:solidFill>
              <a:latin typeface="+mn-lt"/>
            </a:rPr>
            <a:t>Specific</a:t>
          </a:r>
          <a:r>
            <a:rPr lang="es-CL" sz="1400" b="1" u="none" dirty="0" smtClean="0">
              <a:solidFill>
                <a:schemeClr val="accent6">
                  <a:lumMod val="50000"/>
                </a:schemeClr>
              </a:solidFill>
              <a:latin typeface="+mn-lt"/>
            </a:rPr>
            <a:t> </a:t>
          </a:r>
          <a:r>
            <a:rPr lang="es-CL" sz="1400" b="1" u="none" dirty="0" err="1" smtClean="0">
              <a:solidFill>
                <a:schemeClr val="accent6">
                  <a:lumMod val="50000"/>
                </a:schemeClr>
              </a:solidFill>
              <a:latin typeface="+mn-lt"/>
            </a:rPr>
            <a:t>Norms</a:t>
          </a:r>
          <a:r>
            <a:rPr lang="es-CL" sz="1400" b="1" u="none" dirty="0" smtClean="0">
              <a:solidFill>
                <a:schemeClr val="accent6">
                  <a:lumMod val="50000"/>
                </a:schemeClr>
              </a:solidFill>
              <a:latin typeface="+mn-lt"/>
            </a:rPr>
            <a:t> and </a:t>
          </a:r>
          <a:r>
            <a:rPr lang="es-CL" sz="1400" b="1" u="none" dirty="0" err="1" smtClean="0">
              <a:solidFill>
                <a:schemeClr val="accent6">
                  <a:lumMod val="50000"/>
                </a:schemeClr>
              </a:solidFill>
              <a:latin typeface="+mn-lt"/>
            </a:rPr>
            <a:t>Regulations</a:t>
          </a:r>
          <a:endParaRPr lang="es-CL" sz="1400" b="1" u="none" dirty="0">
            <a:solidFill>
              <a:schemeClr val="accent6">
                <a:lumMod val="50000"/>
              </a:schemeClr>
            </a:solidFill>
            <a:latin typeface="+mn-lt"/>
          </a:endParaRPr>
        </a:p>
      </dgm:t>
    </dgm:pt>
    <dgm:pt modelId="{A4891A8E-E3B0-4E36-A217-C269647BA6FE}" type="parTrans" cxnId="{06C5F51D-0A8A-471C-B335-BA334422DCBB}">
      <dgm:prSet/>
      <dgm:spPr/>
      <dgm:t>
        <a:bodyPr/>
        <a:lstStyle/>
        <a:p>
          <a:endParaRPr lang="es-CL"/>
        </a:p>
      </dgm:t>
    </dgm:pt>
    <dgm:pt modelId="{F3AFA946-F5D0-40B5-94E3-DDE9924144E5}" type="sibTrans" cxnId="{06C5F51D-0A8A-471C-B335-BA334422DCBB}">
      <dgm:prSet/>
      <dgm:spPr/>
      <dgm:t>
        <a:bodyPr/>
        <a:lstStyle/>
        <a:p>
          <a:endParaRPr lang="es-CL"/>
        </a:p>
      </dgm:t>
    </dgm:pt>
    <dgm:pt modelId="{5751D11F-2130-459C-8355-8864782F1F82}">
      <dgm:prSet custT="1"/>
      <dgm:spPr/>
      <dgm:t>
        <a:bodyPr/>
        <a:lstStyle/>
        <a:p>
          <a:pPr algn="l" rtl="0"/>
          <a:r>
            <a:rPr lang="en-US" sz="1400" dirty="0" smtClean="0"/>
            <a:t>Created by D. L. 3,472 of 1980 and its amendments; Law 20.179 concerning reinsurance of SGR.</a:t>
          </a:r>
          <a:endParaRPr lang="es-ES" sz="1400" dirty="0" smtClean="0"/>
        </a:p>
      </dgm:t>
    </dgm:pt>
    <dgm:pt modelId="{D57D31C1-60B2-461D-9515-148CA399600E}" type="parTrans" cxnId="{49A3B7A7-7521-4EB8-8371-9149F1551DDA}">
      <dgm:prSet/>
      <dgm:spPr/>
      <dgm:t>
        <a:bodyPr/>
        <a:lstStyle/>
        <a:p>
          <a:endParaRPr lang="es-CL"/>
        </a:p>
      </dgm:t>
    </dgm:pt>
    <dgm:pt modelId="{882DB662-B29B-4DC1-8EFF-96EDB6400108}" type="sibTrans" cxnId="{49A3B7A7-7521-4EB8-8371-9149F1551DDA}">
      <dgm:prSet/>
      <dgm:spPr/>
      <dgm:t>
        <a:bodyPr/>
        <a:lstStyle/>
        <a:p>
          <a:endParaRPr lang="es-CL"/>
        </a:p>
      </dgm:t>
    </dgm:pt>
    <dgm:pt modelId="{7A9321C7-4884-4BDA-9519-8A59CE68990C}">
      <dgm:prSet custT="1"/>
      <dgm:spPr/>
      <dgm:t>
        <a:bodyPr/>
        <a:lstStyle/>
        <a:p>
          <a:pPr algn="l" rtl="0"/>
          <a:r>
            <a:rPr lang="en-US" sz="1400" b="1" dirty="0" smtClean="0"/>
            <a:t>Managed by BancoEstado</a:t>
          </a:r>
          <a:r>
            <a:rPr lang="en-US" sz="1400" dirty="0" smtClean="0"/>
            <a:t>, (operation manuals, bases of tenders, contracts and other)</a:t>
          </a:r>
          <a:endParaRPr lang="es-CL" sz="1400" dirty="0"/>
        </a:p>
      </dgm:t>
    </dgm:pt>
    <dgm:pt modelId="{9A3C1348-2231-48BF-AB6A-00331FDF5365}" type="parTrans" cxnId="{B6F31721-3558-407E-B812-E32B265DEACF}">
      <dgm:prSet/>
      <dgm:spPr/>
      <dgm:t>
        <a:bodyPr/>
        <a:lstStyle/>
        <a:p>
          <a:endParaRPr lang="es-CL"/>
        </a:p>
      </dgm:t>
    </dgm:pt>
    <dgm:pt modelId="{4A0ECE4C-9F3D-428D-ACDF-6FDD2ED3A248}" type="sibTrans" cxnId="{B6F31721-3558-407E-B812-E32B265DEACF}">
      <dgm:prSet/>
      <dgm:spPr/>
      <dgm:t>
        <a:bodyPr/>
        <a:lstStyle/>
        <a:p>
          <a:endParaRPr lang="es-CL"/>
        </a:p>
      </dgm:t>
    </dgm:pt>
    <dgm:pt modelId="{B00714E1-666D-4A5D-9B48-B425890B28B5}">
      <dgm:prSet custT="1"/>
      <dgm:spPr/>
      <dgm:t>
        <a:bodyPr/>
        <a:lstStyle/>
        <a:p>
          <a:pPr rtl="0"/>
          <a:r>
            <a:rPr lang="en-US" sz="1400" b="1" u="none" dirty="0" smtClean="0">
              <a:solidFill>
                <a:schemeClr val="accent6">
                  <a:lumMod val="50000"/>
                </a:schemeClr>
              </a:solidFill>
              <a:latin typeface="+mn-lt"/>
            </a:rPr>
            <a:t>Capital (*currently approx. US $ 210 million) </a:t>
          </a:r>
          <a:endParaRPr lang="es-CL" sz="1400" b="1" u="none" dirty="0">
            <a:solidFill>
              <a:schemeClr val="accent6">
                <a:lumMod val="50000"/>
              </a:schemeClr>
            </a:solidFill>
            <a:latin typeface="+mn-lt"/>
          </a:endParaRPr>
        </a:p>
      </dgm:t>
    </dgm:pt>
    <dgm:pt modelId="{2D542630-0682-42AB-81D5-91540F84291D}" type="parTrans" cxnId="{358EB766-A1AF-4649-A43D-03E097BBC232}">
      <dgm:prSet/>
      <dgm:spPr/>
      <dgm:t>
        <a:bodyPr/>
        <a:lstStyle/>
        <a:p>
          <a:endParaRPr lang="es-CL"/>
        </a:p>
      </dgm:t>
    </dgm:pt>
    <dgm:pt modelId="{5C848B43-44F2-42EF-972B-493949DEDEEB}" type="sibTrans" cxnId="{358EB766-A1AF-4649-A43D-03E097BBC232}">
      <dgm:prSet/>
      <dgm:spPr/>
      <dgm:t>
        <a:bodyPr/>
        <a:lstStyle/>
        <a:p>
          <a:endParaRPr lang="es-CL"/>
        </a:p>
      </dgm:t>
    </dgm:pt>
    <dgm:pt modelId="{E07E6EF2-85C1-4461-9A92-653BD9EAFC46}">
      <dgm:prSet custT="1"/>
      <dgm:spPr/>
      <dgm:t>
        <a:bodyPr/>
        <a:lstStyle/>
        <a:p>
          <a:pPr rtl="0"/>
          <a:r>
            <a:rPr lang="es-ES_tradnl" sz="1400" dirty="0" err="1" smtClean="0"/>
            <a:t>Initial</a:t>
          </a:r>
          <a:r>
            <a:rPr lang="es-ES_tradnl" sz="1400" dirty="0" smtClean="0"/>
            <a:t> </a:t>
          </a:r>
          <a:r>
            <a:rPr lang="es-ES_tradnl" sz="1400" dirty="0" err="1" smtClean="0"/>
            <a:t>contribution</a:t>
          </a:r>
          <a:r>
            <a:rPr lang="es-ES_tradnl" sz="1400" dirty="0" smtClean="0"/>
            <a:t>: </a:t>
          </a:r>
          <a:r>
            <a:rPr lang="es-ES_tradnl" sz="1400" dirty="0" err="1" smtClean="0"/>
            <a:t>approx</a:t>
          </a:r>
          <a:r>
            <a:rPr lang="es-ES_tradnl" sz="1400" dirty="0" smtClean="0"/>
            <a:t>. US $ 13 </a:t>
          </a:r>
          <a:r>
            <a:rPr lang="es-ES_tradnl" sz="1400" dirty="0" err="1" smtClean="0"/>
            <a:t>million</a:t>
          </a:r>
          <a:r>
            <a:rPr lang="es-ES_tradnl" sz="1400" dirty="0" smtClean="0"/>
            <a:t> (1980)</a:t>
          </a:r>
          <a:endParaRPr lang="es-CL" sz="1400" dirty="0"/>
        </a:p>
      </dgm:t>
    </dgm:pt>
    <dgm:pt modelId="{B6884A50-98B4-4206-8CE5-DE454B94A67D}" type="parTrans" cxnId="{0B7A83CB-48A8-48CA-8D58-F73895A39977}">
      <dgm:prSet/>
      <dgm:spPr/>
      <dgm:t>
        <a:bodyPr/>
        <a:lstStyle/>
        <a:p>
          <a:endParaRPr lang="es-CL"/>
        </a:p>
      </dgm:t>
    </dgm:pt>
    <dgm:pt modelId="{06B2305B-4F65-4ACB-9254-5C5387C9793C}" type="sibTrans" cxnId="{0B7A83CB-48A8-48CA-8D58-F73895A39977}">
      <dgm:prSet/>
      <dgm:spPr/>
      <dgm:t>
        <a:bodyPr/>
        <a:lstStyle/>
        <a:p>
          <a:endParaRPr lang="es-CL"/>
        </a:p>
      </dgm:t>
    </dgm:pt>
    <dgm:pt modelId="{25A98A94-64BD-4DDF-8FCD-6D0E7FF0735E}">
      <dgm:prSet custT="1"/>
      <dgm:spPr/>
      <dgm:t>
        <a:bodyPr/>
        <a:lstStyle/>
        <a:p>
          <a:pPr rtl="0"/>
          <a:r>
            <a:rPr lang="en-US" sz="1400" dirty="0" smtClean="0"/>
            <a:t>Fusion with </a:t>
          </a:r>
          <a:r>
            <a:rPr lang="en-US" sz="1400" dirty="0" err="1" smtClean="0"/>
            <a:t>Fogaex</a:t>
          </a:r>
          <a:r>
            <a:rPr lang="en-US" sz="1400" dirty="0" smtClean="0"/>
            <a:t> (Fond for exporters), US $15 million year 2000.</a:t>
          </a:r>
          <a:endParaRPr lang="es-CL" sz="1400" dirty="0"/>
        </a:p>
      </dgm:t>
    </dgm:pt>
    <dgm:pt modelId="{7BB809A6-999D-4253-BA82-DD7D460EBEE8}" type="parTrans" cxnId="{56069F46-CC3C-4167-A122-5E3DD0F16850}">
      <dgm:prSet/>
      <dgm:spPr/>
      <dgm:t>
        <a:bodyPr/>
        <a:lstStyle/>
        <a:p>
          <a:endParaRPr lang="es-CL"/>
        </a:p>
      </dgm:t>
    </dgm:pt>
    <dgm:pt modelId="{2657336D-2A1A-431F-B61C-4C5DFB98B0CE}" type="sibTrans" cxnId="{56069F46-CC3C-4167-A122-5E3DD0F16850}">
      <dgm:prSet/>
      <dgm:spPr/>
      <dgm:t>
        <a:bodyPr/>
        <a:lstStyle/>
        <a:p>
          <a:endParaRPr lang="es-CL"/>
        </a:p>
      </dgm:t>
    </dgm:pt>
    <dgm:pt modelId="{2D660506-DDC6-421D-964E-04C4B214334E}">
      <dgm:prSet custT="1"/>
      <dgm:spPr/>
      <dgm:t>
        <a:bodyPr/>
        <a:lstStyle/>
        <a:p>
          <a:pPr rtl="0"/>
          <a:r>
            <a:rPr lang="en-US" sz="1400" dirty="0" smtClean="0"/>
            <a:t>New contributions: US $140 million (2008 and 2009)</a:t>
          </a:r>
          <a:endParaRPr lang="es-CL" sz="1400" dirty="0"/>
        </a:p>
      </dgm:t>
    </dgm:pt>
    <dgm:pt modelId="{84F79E64-10D1-440F-B631-BBD4D114056E}" type="parTrans" cxnId="{471302F6-4D93-4157-89E5-EF9543388C2D}">
      <dgm:prSet/>
      <dgm:spPr/>
      <dgm:t>
        <a:bodyPr/>
        <a:lstStyle/>
        <a:p>
          <a:endParaRPr lang="es-CL"/>
        </a:p>
      </dgm:t>
    </dgm:pt>
    <dgm:pt modelId="{12AC3CD7-512E-4BCC-9388-157E1B69E52F}" type="sibTrans" cxnId="{471302F6-4D93-4157-89E5-EF9543388C2D}">
      <dgm:prSet/>
      <dgm:spPr/>
      <dgm:t>
        <a:bodyPr/>
        <a:lstStyle/>
        <a:p>
          <a:endParaRPr lang="es-CL"/>
        </a:p>
      </dgm:t>
    </dgm:pt>
    <dgm:pt modelId="{B76A31CB-D105-4A04-99B6-243FC35C1E4F}">
      <dgm:prSet custT="1"/>
      <dgm:spPr/>
      <dgm:t>
        <a:bodyPr/>
        <a:lstStyle/>
        <a:p>
          <a:pPr rtl="0"/>
          <a:r>
            <a:rPr lang="en-US" sz="1400" b="1" u="none" dirty="0" smtClean="0">
              <a:solidFill>
                <a:schemeClr val="accent6">
                  <a:lumMod val="50000"/>
                </a:schemeClr>
              </a:solidFill>
              <a:latin typeface="+mn-lt"/>
            </a:rPr>
            <a:t>Income of the Fund</a:t>
          </a:r>
          <a:endParaRPr lang="es-CL" sz="1400" b="1" u="none" dirty="0">
            <a:solidFill>
              <a:schemeClr val="accent6">
                <a:lumMod val="50000"/>
              </a:schemeClr>
            </a:solidFill>
            <a:latin typeface="+mn-lt"/>
          </a:endParaRPr>
        </a:p>
      </dgm:t>
    </dgm:pt>
    <dgm:pt modelId="{9BD2E21D-AA64-4E30-9104-C3FC53B15523}" type="parTrans" cxnId="{A85C2516-736F-4AFA-BAD3-4C58DA9CF0D4}">
      <dgm:prSet/>
      <dgm:spPr/>
      <dgm:t>
        <a:bodyPr/>
        <a:lstStyle/>
        <a:p>
          <a:endParaRPr lang="es-CL"/>
        </a:p>
      </dgm:t>
    </dgm:pt>
    <dgm:pt modelId="{70F56FA0-7E60-4443-8B01-030F96A27E27}" type="sibTrans" cxnId="{A85C2516-736F-4AFA-BAD3-4C58DA9CF0D4}">
      <dgm:prSet/>
      <dgm:spPr/>
      <dgm:t>
        <a:bodyPr/>
        <a:lstStyle/>
        <a:p>
          <a:endParaRPr lang="es-CL"/>
        </a:p>
      </dgm:t>
    </dgm:pt>
    <dgm:pt modelId="{F78D5AE0-0FA8-42DF-AD0D-17323B63C3CF}">
      <dgm:prSet custT="1"/>
      <dgm:spPr/>
      <dgm:t>
        <a:bodyPr/>
        <a:lstStyle/>
        <a:p>
          <a:pPr rtl="0"/>
          <a:r>
            <a:rPr lang="es-ES_tradnl" sz="1400" dirty="0" err="1" smtClean="0"/>
            <a:t>Return</a:t>
          </a:r>
          <a:r>
            <a:rPr lang="es-ES_tradnl" sz="1400" dirty="0" smtClean="0"/>
            <a:t> </a:t>
          </a:r>
          <a:r>
            <a:rPr lang="es-ES_tradnl" sz="1400" dirty="0" err="1" smtClean="0"/>
            <a:t>on</a:t>
          </a:r>
          <a:r>
            <a:rPr lang="es-ES_tradnl" sz="1400" dirty="0" smtClean="0"/>
            <a:t> </a:t>
          </a:r>
          <a:r>
            <a:rPr lang="es-ES_tradnl" sz="1400" dirty="0" err="1" smtClean="0"/>
            <a:t>investment</a:t>
          </a:r>
          <a:endParaRPr lang="es-CL" sz="1400" dirty="0"/>
        </a:p>
      </dgm:t>
    </dgm:pt>
    <dgm:pt modelId="{8BB65093-851A-491C-B078-0364A14AE11F}" type="parTrans" cxnId="{37706922-CA41-4DAB-BBEE-1FB8C4541D59}">
      <dgm:prSet/>
      <dgm:spPr/>
      <dgm:t>
        <a:bodyPr/>
        <a:lstStyle/>
        <a:p>
          <a:endParaRPr lang="es-CL"/>
        </a:p>
      </dgm:t>
    </dgm:pt>
    <dgm:pt modelId="{C8B91CF6-AE42-4D8F-81B2-F8275746236A}" type="sibTrans" cxnId="{37706922-CA41-4DAB-BBEE-1FB8C4541D59}">
      <dgm:prSet/>
      <dgm:spPr/>
      <dgm:t>
        <a:bodyPr/>
        <a:lstStyle/>
        <a:p>
          <a:endParaRPr lang="es-CL"/>
        </a:p>
      </dgm:t>
    </dgm:pt>
    <dgm:pt modelId="{E52F7446-5A46-4AF6-AC5C-C2EDDB920442}">
      <dgm:prSet custT="1"/>
      <dgm:spPr/>
      <dgm:t>
        <a:bodyPr/>
        <a:lstStyle/>
        <a:p>
          <a:pPr rtl="0"/>
          <a:r>
            <a:rPr lang="es-ES_tradnl" sz="1400" dirty="0" err="1" smtClean="0"/>
            <a:t>Commissions</a:t>
          </a:r>
          <a:r>
            <a:rPr lang="es-ES_tradnl" sz="1400" dirty="0" smtClean="0"/>
            <a:t> </a:t>
          </a:r>
          <a:r>
            <a:rPr lang="es-ES_tradnl" sz="1400" dirty="0" err="1" smtClean="0"/>
            <a:t>paid</a:t>
          </a:r>
          <a:r>
            <a:rPr lang="es-ES_tradnl" sz="1400" dirty="0" smtClean="0"/>
            <a:t> </a:t>
          </a:r>
          <a:r>
            <a:rPr lang="es-ES_tradnl" sz="1400" dirty="0" err="1" smtClean="0"/>
            <a:t>by</a:t>
          </a:r>
          <a:r>
            <a:rPr lang="es-ES_tradnl" sz="1400" dirty="0" smtClean="0"/>
            <a:t> </a:t>
          </a:r>
          <a:r>
            <a:rPr lang="es-ES_tradnl" sz="1400" dirty="0" err="1" smtClean="0"/>
            <a:t>users</a:t>
          </a:r>
          <a:endParaRPr lang="es-CL" sz="1400" dirty="0"/>
        </a:p>
      </dgm:t>
    </dgm:pt>
    <dgm:pt modelId="{ACA180B1-9B42-4E18-9834-392463BC3E8A}" type="parTrans" cxnId="{E11A57D2-C83B-49DA-AFD3-74D756F1983A}">
      <dgm:prSet/>
      <dgm:spPr/>
      <dgm:t>
        <a:bodyPr/>
        <a:lstStyle/>
        <a:p>
          <a:endParaRPr lang="es-CL"/>
        </a:p>
      </dgm:t>
    </dgm:pt>
    <dgm:pt modelId="{773C0315-F25E-4F85-87B8-11B05DC8D255}" type="sibTrans" cxnId="{E11A57D2-C83B-49DA-AFD3-74D756F1983A}">
      <dgm:prSet/>
      <dgm:spPr/>
      <dgm:t>
        <a:bodyPr/>
        <a:lstStyle/>
        <a:p>
          <a:endParaRPr lang="es-CL"/>
        </a:p>
      </dgm:t>
    </dgm:pt>
    <dgm:pt modelId="{735D9A24-C84D-4E7A-A20C-831734EB4A95}">
      <dgm:prSet custT="1"/>
      <dgm:spPr/>
      <dgm:t>
        <a:bodyPr/>
        <a:lstStyle/>
        <a:p>
          <a:pPr rtl="0"/>
          <a:r>
            <a:rPr lang="es-ES_tradnl" sz="1400" dirty="0" err="1" smtClean="0"/>
            <a:t>Recoveries</a:t>
          </a:r>
          <a:r>
            <a:rPr lang="es-ES_tradnl" sz="1400" dirty="0" smtClean="0"/>
            <a:t> </a:t>
          </a:r>
          <a:r>
            <a:rPr lang="es-ES_tradnl" sz="1400" dirty="0" err="1" smtClean="0"/>
            <a:t>from</a:t>
          </a:r>
          <a:r>
            <a:rPr lang="es-ES_tradnl" sz="1400" dirty="0" smtClean="0"/>
            <a:t> </a:t>
          </a:r>
          <a:r>
            <a:rPr lang="es-ES_tradnl" sz="1400" dirty="0" err="1" smtClean="0"/>
            <a:t>guarantees</a:t>
          </a:r>
          <a:r>
            <a:rPr lang="es-ES_tradnl" sz="1400" dirty="0" smtClean="0"/>
            <a:t> </a:t>
          </a:r>
          <a:r>
            <a:rPr lang="es-ES_tradnl" sz="1400" dirty="0" err="1" smtClean="0"/>
            <a:t>paid</a:t>
          </a:r>
          <a:endParaRPr lang="es-CL" sz="1400" dirty="0"/>
        </a:p>
      </dgm:t>
    </dgm:pt>
    <dgm:pt modelId="{B88CC98A-624A-4CB4-95FA-6DDDB6BB8E2E}" type="parTrans" cxnId="{383433DF-0405-4C61-ACF9-0BA495DA8FF7}">
      <dgm:prSet/>
      <dgm:spPr/>
      <dgm:t>
        <a:bodyPr/>
        <a:lstStyle/>
        <a:p>
          <a:endParaRPr lang="es-CL"/>
        </a:p>
      </dgm:t>
    </dgm:pt>
    <dgm:pt modelId="{D7CB86C8-A214-436A-8702-A790CD76FB37}" type="sibTrans" cxnId="{383433DF-0405-4C61-ACF9-0BA495DA8FF7}">
      <dgm:prSet/>
      <dgm:spPr/>
      <dgm:t>
        <a:bodyPr/>
        <a:lstStyle/>
        <a:p>
          <a:endParaRPr lang="es-CL"/>
        </a:p>
      </dgm:t>
    </dgm:pt>
    <dgm:pt modelId="{7DA5AB7E-5515-419A-B3CF-8C1839CA6E91}">
      <dgm:prSet custT="1"/>
      <dgm:spPr/>
      <dgm:t>
        <a:bodyPr/>
        <a:lstStyle/>
        <a:p>
          <a:pPr algn="l" rtl="0"/>
          <a:r>
            <a:rPr lang="en-US" sz="1400" dirty="0" smtClean="0"/>
            <a:t>Regulated and </a:t>
          </a:r>
          <a:r>
            <a:rPr lang="en-US" sz="1400" b="1" u="sng" dirty="0" smtClean="0"/>
            <a:t>supervised by the Superintendence </a:t>
          </a:r>
          <a:r>
            <a:rPr lang="en-US" sz="1400" dirty="0" smtClean="0"/>
            <a:t>of banks and financial institutions (SBIF)</a:t>
          </a:r>
          <a:endParaRPr lang="es-ES" sz="1400" dirty="0" smtClean="0"/>
        </a:p>
      </dgm:t>
    </dgm:pt>
    <dgm:pt modelId="{B1A03068-22BB-44FD-B5F4-702839B084E7}" type="parTrans" cxnId="{ACC5C542-628D-4391-B592-1FE6A9835405}">
      <dgm:prSet/>
      <dgm:spPr/>
      <dgm:t>
        <a:bodyPr/>
        <a:lstStyle/>
        <a:p>
          <a:endParaRPr lang="es-CL"/>
        </a:p>
      </dgm:t>
    </dgm:pt>
    <dgm:pt modelId="{6AEEEB14-190C-4867-B758-F21388D65E5D}" type="sibTrans" cxnId="{ACC5C542-628D-4391-B592-1FE6A9835405}">
      <dgm:prSet/>
      <dgm:spPr/>
      <dgm:t>
        <a:bodyPr/>
        <a:lstStyle/>
        <a:p>
          <a:endParaRPr lang="es-CL"/>
        </a:p>
      </dgm:t>
    </dgm:pt>
    <dgm:pt modelId="{412BD361-C172-44CB-A5D8-02EAD00DDF1B}">
      <dgm:prSet custT="1"/>
      <dgm:spPr/>
      <dgm:t>
        <a:bodyPr/>
        <a:lstStyle/>
        <a:p>
          <a:pPr rtl="0"/>
          <a:r>
            <a:rPr lang="en-US" sz="1400" b="1" u="none" dirty="0" smtClean="0">
              <a:solidFill>
                <a:schemeClr val="accent6">
                  <a:lumMod val="50000"/>
                </a:schemeClr>
              </a:solidFill>
              <a:latin typeface="+mn-lt"/>
            </a:rPr>
            <a:t>Expenses of the Fund</a:t>
          </a:r>
          <a:endParaRPr lang="es-CL" sz="1400" b="1" u="none" dirty="0">
            <a:solidFill>
              <a:schemeClr val="accent6">
                <a:lumMod val="50000"/>
              </a:schemeClr>
            </a:solidFill>
            <a:latin typeface="+mn-lt"/>
          </a:endParaRPr>
        </a:p>
      </dgm:t>
    </dgm:pt>
    <dgm:pt modelId="{AF619BC1-FB11-4824-8AE2-DFEDF4CB9184}" type="parTrans" cxnId="{90277328-1AC0-4F03-BABE-018F527D21A5}">
      <dgm:prSet/>
      <dgm:spPr/>
      <dgm:t>
        <a:bodyPr/>
        <a:lstStyle/>
        <a:p>
          <a:endParaRPr lang="es-ES"/>
        </a:p>
      </dgm:t>
    </dgm:pt>
    <dgm:pt modelId="{C6464FFF-747D-4BAB-93C8-472B532444AA}" type="sibTrans" cxnId="{90277328-1AC0-4F03-BABE-018F527D21A5}">
      <dgm:prSet/>
      <dgm:spPr/>
      <dgm:t>
        <a:bodyPr/>
        <a:lstStyle/>
        <a:p>
          <a:endParaRPr lang="es-ES"/>
        </a:p>
      </dgm:t>
    </dgm:pt>
    <dgm:pt modelId="{EAEFE379-8690-4831-A972-83DEF01CE422}">
      <dgm:prSet custT="1"/>
      <dgm:spPr/>
      <dgm:t>
        <a:bodyPr/>
        <a:lstStyle/>
        <a:p>
          <a:r>
            <a:rPr lang="es-CL" sz="1400" dirty="0" err="1" smtClean="0"/>
            <a:t>Payment</a:t>
          </a:r>
          <a:r>
            <a:rPr lang="es-CL" sz="1400" dirty="0" smtClean="0"/>
            <a:t> of </a:t>
          </a:r>
          <a:r>
            <a:rPr lang="es-CL" sz="1400" dirty="0" err="1" smtClean="0"/>
            <a:t>Guarantee</a:t>
          </a:r>
          <a:r>
            <a:rPr lang="es-CL" sz="1400" dirty="0" smtClean="0"/>
            <a:t> </a:t>
          </a:r>
          <a:r>
            <a:rPr lang="es-CL" sz="1400" dirty="0" err="1" smtClean="0"/>
            <a:t>required</a:t>
          </a:r>
          <a:r>
            <a:rPr lang="es-CL" sz="1400" dirty="0" smtClean="0"/>
            <a:t> </a:t>
          </a:r>
          <a:r>
            <a:rPr lang="es-CL" sz="1400" dirty="0" err="1" smtClean="0"/>
            <a:t>by</a:t>
          </a:r>
          <a:r>
            <a:rPr lang="es-CL" sz="1400" dirty="0" smtClean="0"/>
            <a:t> </a:t>
          </a:r>
          <a:r>
            <a:rPr lang="es-CL" sz="1400" dirty="0" err="1" smtClean="0"/>
            <a:t>FIs</a:t>
          </a:r>
          <a:r>
            <a:rPr lang="es-CL" sz="1400" dirty="0" smtClean="0"/>
            <a:t> (</a:t>
          </a:r>
          <a:r>
            <a:rPr lang="es-CL" sz="1400" dirty="0" err="1" smtClean="0"/>
            <a:t>provisions</a:t>
          </a:r>
          <a:r>
            <a:rPr lang="es-CL" sz="1400" dirty="0" smtClean="0"/>
            <a:t>).</a:t>
          </a:r>
        </a:p>
      </dgm:t>
    </dgm:pt>
    <dgm:pt modelId="{E0878EA9-4C7F-4A58-BFAE-9036BEBC5425}" type="parTrans" cxnId="{B4142073-3EFE-44BA-90BD-4B003C1F475A}">
      <dgm:prSet/>
      <dgm:spPr/>
      <dgm:t>
        <a:bodyPr/>
        <a:lstStyle/>
        <a:p>
          <a:endParaRPr lang="es-ES"/>
        </a:p>
      </dgm:t>
    </dgm:pt>
    <dgm:pt modelId="{5E008709-8999-4002-88CE-A3BE41363848}" type="sibTrans" cxnId="{B4142073-3EFE-44BA-90BD-4B003C1F475A}">
      <dgm:prSet/>
      <dgm:spPr/>
      <dgm:t>
        <a:bodyPr/>
        <a:lstStyle/>
        <a:p>
          <a:endParaRPr lang="es-ES"/>
        </a:p>
      </dgm:t>
    </dgm:pt>
    <dgm:pt modelId="{80C9E048-DCC9-402F-86A1-4BFAAD2B59F4}">
      <dgm:prSet custT="1"/>
      <dgm:spPr/>
      <dgm:t>
        <a:bodyPr/>
        <a:lstStyle/>
        <a:p>
          <a:r>
            <a:rPr lang="en-US" sz="1400" dirty="0" smtClean="0"/>
            <a:t>Costs of administration and audit.</a:t>
          </a:r>
          <a:endParaRPr lang="es-CL" sz="1400" dirty="0" smtClean="0"/>
        </a:p>
      </dgm:t>
    </dgm:pt>
    <dgm:pt modelId="{BB0B7290-EF95-4D4B-9AEE-9F19C0CDBE6A}" type="parTrans" cxnId="{AC7EE3B5-B176-45AB-8F4A-D34A43EEB7E7}">
      <dgm:prSet/>
      <dgm:spPr/>
      <dgm:t>
        <a:bodyPr/>
        <a:lstStyle/>
        <a:p>
          <a:endParaRPr lang="es-ES"/>
        </a:p>
      </dgm:t>
    </dgm:pt>
    <dgm:pt modelId="{B3758D02-6F76-48C9-A02F-B94B4865CC85}" type="sibTrans" cxnId="{AC7EE3B5-B176-45AB-8F4A-D34A43EEB7E7}">
      <dgm:prSet/>
      <dgm:spPr/>
      <dgm:t>
        <a:bodyPr/>
        <a:lstStyle/>
        <a:p>
          <a:endParaRPr lang="es-ES"/>
        </a:p>
      </dgm:t>
    </dgm:pt>
    <dgm:pt modelId="{3FAB9419-5F86-42B0-9205-4D60820083FE}">
      <dgm:prSet custT="1"/>
      <dgm:spPr/>
      <dgm:t>
        <a:bodyPr/>
        <a:lstStyle/>
        <a:p>
          <a:pPr rtl="0"/>
          <a:r>
            <a:rPr lang="es-ES_tradnl" sz="1400" dirty="0" smtClean="0"/>
            <a:t>.</a:t>
          </a:r>
          <a:endParaRPr lang="es-CL" sz="1400" dirty="0"/>
        </a:p>
      </dgm:t>
    </dgm:pt>
    <dgm:pt modelId="{9910E944-75BC-4029-A81F-0112F4CC7113}" type="parTrans" cxnId="{1246441F-3F3A-4BA2-808C-35D55E8A9FC7}">
      <dgm:prSet/>
      <dgm:spPr/>
      <dgm:t>
        <a:bodyPr/>
        <a:lstStyle/>
        <a:p>
          <a:endParaRPr lang="es-ES"/>
        </a:p>
      </dgm:t>
    </dgm:pt>
    <dgm:pt modelId="{6CC1C2B2-8E61-455D-9535-C833F9075EA8}" type="sibTrans" cxnId="{1246441F-3F3A-4BA2-808C-35D55E8A9FC7}">
      <dgm:prSet/>
      <dgm:spPr/>
      <dgm:t>
        <a:bodyPr/>
        <a:lstStyle/>
        <a:p>
          <a:endParaRPr lang="es-ES"/>
        </a:p>
      </dgm:t>
    </dgm:pt>
    <dgm:pt modelId="{CE8AA83C-C82F-41C9-A9CF-7EE220616D0D}">
      <dgm:prSet custT="1"/>
      <dgm:spPr/>
      <dgm:t>
        <a:bodyPr/>
        <a:lstStyle/>
        <a:p>
          <a:pPr rtl="0"/>
          <a:r>
            <a:rPr lang="en-US" sz="1400" dirty="0" smtClean="0"/>
            <a:t>Next contribution : US $ 50 million (2014)</a:t>
          </a:r>
          <a:endParaRPr lang="es-CL" sz="1400" dirty="0"/>
        </a:p>
      </dgm:t>
    </dgm:pt>
    <dgm:pt modelId="{5A3DC199-CE2E-4170-A202-295AF31565E5}" type="parTrans" cxnId="{7F008794-7ACC-47B5-AEA8-5C4FE85C2AA9}">
      <dgm:prSet/>
      <dgm:spPr/>
      <dgm:t>
        <a:bodyPr/>
        <a:lstStyle/>
        <a:p>
          <a:endParaRPr lang="es-ES"/>
        </a:p>
      </dgm:t>
    </dgm:pt>
    <dgm:pt modelId="{56A5C0D8-8DC5-48D6-8388-B6FD7C517821}" type="sibTrans" cxnId="{7F008794-7ACC-47B5-AEA8-5C4FE85C2AA9}">
      <dgm:prSet/>
      <dgm:spPr/>
      <dgm:t>
        <a:bodyPr/>
        <a:lstStyle/>
        <a:p>
          <a:endParaRPr lang="es-ES"/>
        </a:p>
      </dgm:t>
    </dgm:pt>
    <dgm:pt modelId="{1F9FB6E4-E94E-4521-970A-120E86063B7C}">
      <dgm:prSet custT="1"/>
      <dgm:spPr/>
      <dgm:t>
        <a:bodyPr/>
        <a:lstStyle/>
        <a:p>
          <a:pPr rtl="0"/>
          <a:r>
            <a:rPr lang="en-US" sz="1400" b="1" dirty="0" smtClean="0"/>
            <a:t>Object 1 : Partial Guarantees </a:t>
          </a:r>
          <a:r>
            <a:rPr lang="en-US" sz="1400" b="0" dirty="0" smtClean="0"/>
            <a:t>Ensure financing extended by financial institutions (public and private).</a:t>
          </a:r>
          <a:endParaRPr lang="es-CL" sz="1400" b="0" dirty="0"/>
        </a:p>
      </dgm:t>
    </dgm:pt>
    <dgm:pt modelId="{B7D72595-BBE1-438D-9DCB-6EC4DC142AD6}" type="parTrans" cxnId="{16E41556-BEAA-4F4F-A440-ACB32CB52AD2}">
      <dgm:prSet/>
      <dgm:spPr/>
      <dgm:t>
        <a:bodyPr/>
        <a:lstStyle/>
        <a:p>
          <a:endParaRPr lang="es-ES"/>
        </a:p>
      </dgm:t>
    </dgm:pt>
    <dgm:pt modelId="{B80ADF52-4317-4F3B-85B8-B0699E8DCF2F}" type="sibTrans" cxnId="{16E41556-BEAA-4F4F-A440-ACB32CB52AD2}">
      <dgm:prSet/>
      <dgm:spPr/>
      <dgm:t>
        <a:bodyPr/>
        <a:lstStyle/>
        <a:p>
          <a:endParaRPr lang="es-ES"/>
        </a:p>
      </dgm:t>
    </dgm:pt>
    <dgm:pt modelId="{3673F465-C348-4258-8722-4F0B0AADA956}">
      <dgm:prSet custT="1"/>
      <dgm:spPr/>
      <dgm:t>
        <a:bodyPr/>
        <a:lstStyle/>
        <a:p>
          <a:pPr rtl="0"/>
          <a:r>
            <a:rPr lang="es-ES_tradnl" sz="1400" b="1" dirty="0" err="1" smtClean="0"/>
            <a:t>Object</a:t>
          </a:r>
          <a:r>
            <a:rPr lang="es-ES_tradnl" sz="1400" b="1" dirty="0" smtClean="0"/>
            <a:t> 2 : </a:t>
          </a:r>
          <a:r>
            <a:rPr lang="es-ES_tradnl" sz="1400" b="1" dirty="0" err="1" smtClean="0"/>
            <a:t>Counterguarantee</a:t>
          </a:r>
          <a:r>
            <a:rPr lang="es-ES_tradnl" sz="1400" b="1" dirty="0" smtClean="0"/>
            <a:t> </a:t>
          </a:r>
          <a:r>
            <a:rPr lang="es-ES_tradnl" sz="1400" b="1" dirty="0" err="1" smtClean="0"/>
            <a:t>or</a:t>
          </a:r>
          <a:r>
            <a:rPr lang="es-ES_tradnl" sz="1400" b="1" dirty="0" smtClean="0"/>
            <a:t> </a:t>
          </a:r>
          <a:r>
            <a:rPr lang="es-ES_tradnl" sz="1400" b="0" dirty="0" err="1" smtClean="0"/>
            <a:t>Reinsurance</a:t>
          </a:r>
          <a:r>
            <a:rPr lang="es-ES_tradnl" sz="1400" b="0" dirty="0" smtClean="0"/>
            <a:t> of </a:t>
          </a:r>
          <a:r>
            <a:rPr lang="es-ES_tradnl" sz="1400" b="0" dirty="0" err="1" smtClean="0"/>
            <a:t>guarantee</a:t>
          </a:r>
          <a:r>
            <a:rPr lang="es-ES_tradnl" sz="1400" b="0" dirty="0" smtClean="0"/>
            <a:t> </a:t>
          </a:r>
          <a:r>
            <a:rPr lang="es-ES_tradnl" sz="1400" b="0" dirty="0" err="1" smtClean="0"/>
            <a:t>emitted</a:t>
          </a:r>
          <a:r>
            <a:rPr lang="es-ES_tradnl" sz="1400" b="0" dirty="0" smtClean="0"/>
            <a:t> </a:t>
          </a:r>
          <a:r>
            <a:rPr lang="es-ES_tradnl" sz="1400" b="0" dirty="0" err="1" smtClean="0"/>
            <a:t>by</a:t>
          </a:r>
          <a:r>
            <a:rPr lang="es-ES_tradnl" sz="1400" b="0" dirty="0" smtClean="0"/>
            <a:t> </a:t>
          </a:r>
          <a:r>
            <a:rPr lang="es-ES_tradnl" sz="1400" b="0" dirty="0" err="1" smtClean="0"/>
            <a:t>RGSs</a:t>
          </a:r>
          <a:r>
            <a:rPr lang="es-ES_tradnl" sz="1400" b="0" dirty="0" smtClean="0"/>
            <a:t> </a:t>
          </a:r>
          <a:r>
            <a:rPr lang="es-ES_tradnl" sz="1400" b="0" dirty="0" err="1" smtClean="0"/>
            <a:t>or</a:t>
          </a:r>
          <a:r>
            <a:rPr lang="es-ES_tradnl" sz="1400" b="0" dirty="0" smtClean="0"/>
            <a:t> </a:t>
          </a:r>
          <a:r>
            <a:rPr lang="es-ES_tradnl" sz="1400" b="0" dirty="0" err="1" smtClean="0"/>
            <a:t>SGRs</a:t>
          </a:r>
          <a:r>
            <a:rPr lang="es-ES_tradnl" sz="1400" b="0" dirty="0" smtClean="0"/>
            <a:t> (</a:t>
          </a:r>
          <a:r>
            <a:rPr lang="es-ES_tradnl" sz="1400" b="0" dirty="0" err="1" smtClean="0"/>
            <a:t>from</a:t>
          </a:r>
          <a:r>
            <a:rPr lang="es-ES_tradnl" sz="1400" b="0" dirty="0" smtClean="0"/>
            <a:t> 2007).</a:t>
          </a:r>
          <a:endParaRPr lang="es-CL" sz="1400" b="0" dirty="0"/>
        </a:p>
      </dgm:t>
    </dgm:pt>
    <dgm:pt modelId="{9688E1B2-CFE2-4B2B-97A5-60B392FA8018}" type="parTrans" cxnId="{B85501B8-1A04-4010-A1B4-70DF6FAB26BC}">
      <dgm:prSet/>
      <dgm:spPr/>
      <dgm:t>
        <a:bodyPr/>
        <a:lstStyle/>
        <a:p>
          <a:endParaRPr lang="es-ES"/>
        </a:p>
      </dgm:t>
    </dgm:pt>
    <dgm:pt modelId="{8BDC7F2B-9B5F-480E-806A-5287315BC7A8}" type="sibTrans" cxnId="{B85501B8-1A04-4010-A1B4-70DF6FAB26BC}">
      <dgm:prSet/>
      <dgm:spPr/>
      <dgm:t>
        <a:bodyPr/>
        <a:lstStyle/>
        <a:p>
          <a:endParaRPr lang="es-ES"/>
        </a:p>
      </dgm:t>
    </dgm:pt>
    <dgm:pt modelId="{8AFEBE6A-FF4B-46B1-AD2D-53D46A5BAD0A}">
      <dgm:prSet custT="1"/>
      <dgm:spPr/>
      <dgm:t>
        <a:bodyPr/>
        <a:lstStyle/>
        <a:p>
          <a:pPr rtl="0"/>
          <a:r>
            <a:rPr lang="en-US" sz="1400" b="1" dirty="0" smtClean="0"/>
            <a:t>Beneficiaries:</a:t>
          </a:r>
          <a:r>
            <a:rPr lang="en-US" sz="1400" b="0" dirty="0" smtClean="0"/>
            <a:t> MSMEs.</a:t>
          </a:r>
          <a:endParaRPr lang="es-CL" sz="1400" b="0" dirty="0"/>
        </a:p>
      </dgm:t>
    </dgm:pt>
    <dgm:pt modelId="{91337536-55AF-4811-8A91-415445014C38}" type="parTrans" cxnId="{A1C02CFD-C532-4BD0-AA8F-FAE9D67329CD}">
      <dgm:prSet/>
      <dgm:spPr/>
      <dgm:t>
        <a:bodyPr/>
        <a:lstStyle/>
        <a:p>
          <a:endParaRPr lang="es-ES"/>
        </a:p>
      </dgm:t>
    </dgm:pt>
    <dgm:pt modelId="{25E28E9C-FBE6-4EE9-996A-C631E5EE3703}" type="sibTrans" cxnId="{A1C02CFD-C532-4BD0-AA8F-FAE9D67329CD}">
      <dgm:prSet/>
      <dgm:spPr/>
      <dgm:t>
        <a:bodyPr/>
        <a:lstStyle/>
        <a:p>
          <a:endParaRPr lang="es-ES"/>
        </a:p>
      </dgm:t>
    </dgm:pt>
    <dgm:pt modelId="{E6960C62-E429-448D-B7F3-CA2B7B8B19CA}">
      <dgm:prSet custT="1"/>
      <dgm:spPr/>
      <dgm:t>
        <a:bodyPr/>
        <a:lstStyle/>
        <a:p>
          <a:pPr rtl="0"/>
          <a:r>
            <a:rPr lang="es-CL" sz="1000" dirty="0" smtClean="0"/>
            <a:t>* </a:t>
          </a:r>
          <a:r>
            <a:rPr lang="es-CL" sz="1000" dirty="0" err="1" smtClean="0"/>
            <a:t>depreciation</a:t>
          </a:r>
          <a:r>
            <a:rPr lang="es-CL" sz="1000" dirty="0" smtClean="0"/>
            <a:t> 2015</a:t>
          </a:r>
          <a:endParaRPr lang="es-CL" sz="1000" dirty="0"/>
        </a:p>
      </dgm:t>
    </dgm:pt>
    <dgm:pt modelId="{47F9B788-71C5-4D48-99AF-C808115E7D0D}" type="parTrans" cxnId="{2C204B1D-46FC-4D99-9D2A-A29CCE6B13F3}">
      <dgm:prSet/>
      <dgm:spPr/>
    </dgm:pt>
    <dgm:pt modelId="{B6C320F5-CFFF-4DFE-B0CE-0067F1E178EC}" type="sibTrans" cxnId="{2C204B1D-46FC-4D99-9D2A-A29CCE6B13F3}">
      <dgm:prSet/>
      <dgm:spPr/>
    </dgm:pt>
    <dgm:pt modelId="{338F9F19-267F-48EB-A87E-ACDC3AB9C419}" type="pres">
      <dgm:prSet presAssocID="{C63AA9A9-90E5-45E9-8AD7-292C986B6D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BAC9668B-9C61-4E4B-9064-D1E2BEFC57A6}" type="pres">
      <dgm:prSet presAssocID="{1F7DB528-93C5-4BF3-A38A-94FE5E2002C2}" presName="parentText" presStyleLbl="node1" presStyleIdx="0" presStyleCnt="5" custLinFactNeighborX="-15574" custLinFactNeighborY="-5868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585C139-BD94-4BBF-BB93-F3FE99F5238E}" type="pres">
      <dgm:prSet presAssocID="{1F7DB528-93C5-4BF3-A38A-94FE5E2002C2}" presName="childText" presStyleLbl="revTx" presStyleIdx="0" presStyleCnt="5" custScaleY="11271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C35679A-D160-492A-840D-D916F61109E2}" type="pres">
      <dgm:prSet presAssocID="{F98BFDFD-87D8-490B-A441-59779EBCC61C}" presName="parentText" presStyleLbl="node1" presStyleIdx="1" presStyleCnt="5" custScaleY="92243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45854AE-E77C-4AF1-A50B-9539D43D886E}" type="pres">
      <dgm:prSet presAssocID="{F98BFDFD-87D8-490B-A441-59779EBCC61C}" presName="childText" presStyleLbl="revTx" presStyleIdx="1" presStyleCnt="5" custScaleY="130360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6B2C2A-AF44-476A-8159-2138A6B29B25}" type="pres">
      <dgm:prSet presAssocID="{B00714E1-666D-4A5D-9B48-B425890B28B5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7BE8B18-A15D-4F92-8CEA-AEFD4B011A2E}" type="pres">
      <dgm:prSet presAssocID="{B00714E1-666D-4A5D-9B48-B425890B28B5}" presName="childText" presStyleLbl="revTx" presStyleIdx="2" presStyleCnt="5" custScaleY="11497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E256334-B26C-4317-B272-25944DBF6385}" type="pres">
      <dgm:prSet presAssocID="{B76A31CB-D105-4A04-99B6-243FC35C1E4F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0587464-1BC2-4204-A936-A739A6C6C5F5}" type="pres">
      <dgm:prSet presAssocID="{B76A31CB-D105-4A04-99B6-243FC35C1E4F}" presName="childText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22EF638-95B9-4A97-A29A-B1140BD27B37}" type="pres">
      <dgm:prSet presAssocID="{412BD361-C172-44CB-A5D8-02EAD00DDF1B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2E7D5A1-DE0F-4E85-8001-D7471373EEE7}" type="pres">
      <dgm:prSet presAssocID="{412BD361-C172-44CB-A5D8-02EAD00DDF1B}" presName="childText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9A3B7A7-7521-4EB8-8371-9149F1551DDA}" srcId="{F98BFDFD-87D8-490B-A441-59779EBCC61C}" destId="{5751D11F-2130-459C-8355-8864782F1F82}" srcOrd="0" destOrd="0" parTransId="{D57D31C1-60B2-461D-9515-148CA399600E}" sibTransId="{882DB662-B29B-4DC1-8EFF-96EDB6400108}"/>
    <dgm:cxn modelId="{33CCD987-071A-487F-AEAF-B124BC896717}" type="presOf" srcId="{1F9FB6E4-E94E-4521-970A-120E86063B7C}" destId="{3585C139-BD94-4BBF-BB93-F3FE99F5238E}" srcOrd="0" destOrd="1" presId="urn:microsoft.com/office/officeart/2005/8/layout/vList2"/>
    <dgm:cxn modelId="{CACA066E-2BB5-4440-ADBB-1B30360B2FEA}" type="presOf" srcId="{2D660506-DDC6-421D-964E-04C4B214334E}" destId="{B7BE8B18-A15D-4F92-8CEA-AEFD4B011A2E}" srcOrd="0" destOrd="2" presId="urn:microsoft.com/office/officeart/2005/8/layout/vList2"/>
    <dgm:cxn modelId="{FB1E5063-7377-4871-941B-ACD0FD2E28B8}" type="presOf" srcId="{CE8AA83C-C82F-41C9-A9CF-7EE220616D0D}" destId="{B7BE8B18-A15D-4F92-8CEA-AEFD4B011A2E}" srcOrd="0" destOrd="3" presId="urn:microsoft.com/office/officeart/2005/8/layout/vList2"/>
    <dgm:cxn modelId="{36DBC92E-F623-4E17-B442-A85D5EF06986}" type="presOf" srcId="{80C9E048-DCC9-402F-86A1-4BFAAD2B59F4}" destId="{B2E7D5A1-DE0F-4E85-8001-D7471373EEE7}" srcOrd="0" destOrd="1" presId="urn:microsoft.com/office/officeart/2005/8/layout/vList2"/>
    <dgm:cxn modelId="{B6F31721-3558-407E-B812-E32B265DEACF}" srcId="{F98BFDFD-87D8-490B-A441-59779EBCC61C}" destId="{7A9321C7-4884-4BDA-9519-8A59CE68990C}" srcOrd="2" destOrd="0" parTransId="{9A3C1348-2231-48BF-AB6A-00331FDF5365}" sibTransId="{4A0ECE4C-9F3D-428D-ACDF-6FDD2ED3A248}"/>
    <dgm:cxn modelId="{16E41556-BEAA-4F4F-A440-ACB32CB52AD2}" srcId="{1F7DB528-93C5-4BF3-A38A-94FE5E2002C2}" destId="{1F9FB6E4-E94E-4521-970A-120E86063B7C}" srcOrd="1" destOrd="0" parTransId="{B7D72595-BBE1-438D-9DCB-6EC4DC142AD6}" sibTransId="{B80ADF52-4317-4F3B-85B8-B0699E8DCF2F}"/>
    <dgm:cxn modelId="{2C04AE8E-9A09-4384-8500-04C01F6EDF9D}" srcId="{C63AA9A9-90E5-45E9-8AD7-292C986B6DD0}" destId="{1F7DB528-93C5-4BF3-A38A-94FE5E2002C2}" srcOrd="0" destOrd="0" parTransId="{39A0E5AA-07CE-4BEC-8551-4875293CDFE9}" sibTransId="{A6739CED-533A-4B98-AE5E-46707B18854D}"/>
    <dgm:cxn modelId="{79AC82B9-8148-4B0E-A13A-F6F9AC3BEE85}" type="presOf" srcId="{5751D11F-2130-459C-8355-8864782F1F82}" destId="{D45854AE-E77C-4AF1-A50B-9539D43D886E}" srcOrd="0" destOrd="0" presId="urn:microsoft.com/office/officeart/2005/8/layout/vList2"/>
    <dgm:cxn modelId="{AC7EE3B5-B176-45AB-8F4A-D34A43EEB7E7}" srcId="{412BD361-C172-44CB-A5D8-02EAD00DDF1B}" destId="{80C9E048-DCC9-402F-86A1-4BFAAD2B59F4}" srcOrd="1" destOrd="0" parTransId="{BB0B7290-EF95-4D4B-9AEE-9F19C0CDBE6A}" sibTransId="{B3758D02-6F76-48C9-A02F-B94B4865CC85}"/>
    <dgm:cxn modelId="{7D387479-A5EA-4C0C-9775-F24B841075A7}" type="presOf" srcId="{E6960C62-E429-448D-B7F3-CA2B7B8B19CA}" destId="{B7BE8B18-A15D-4F92-8CEA-AEFD4B011A2E}" srcOrd="0" destOrd="4" presId="urn:microsoft.com/office/officeart/2005/8/layout/vList2"/>
    <dgm:cxn modelId="{302A2CB2-A891-4735-BE42-41DA5C3F0688}" type="presOf" srcId="{3FAB9419-5F86-42B0-9205-4D60820083FE}" destId="{30587464-1BC2-4204-A936-A739A6C6C5F5}" srcOrd="0" destOrd="3" presId="urn:microsoft.com/office/officeart/2005/8/layout/vList2"/>
    <dgm:cxn modelId="{18597B14-BD2C-4115-BFC6-AE5617686D21}" type="presOf" srcId="{8AFEBE6A-FF4B-46B1-AD2D-53D46A5BAD0A}" destId="{3585C139-BD94-4BBF-BB93-F3FE99F5238E}" srcOrd="0" destOrd="3" presId="urn:microsoft.com/office/officeart/2005/8/layout/vList2"/>
    <dgm:cxn modelId="{56069F46-CC3C-4167-A122-5E3DD0F16850}" srcId="{B00714E1-666D-4A5D-9B48-B425890B28B5}" destId="{25A98A94-64BD-4DDF-8FCD-6D0E7FF0735E}" srcOrd="1" destOrd="0" parTransId="{7BB809A6-999D-4253-BA82-DD7D460EBEE8}" sibTransId="{2657336D-2A1A-431F-B61C-4C5DFB98B0CE}"/>
    <dgm:cxn modelId="{B85501B8-1A04-4010-A1B4-70DF6FAB26BC}" srcId="{1F7DB528-93C5-4BF3-A38A-94FE5E2002C2}" destId="{3673F465-C348-4258-8722-4F0B0AADA956}" srcOrd="2" destOrd="0" parTransId="{9688E1B2-CFE2-4B2B-97A5-60B392FA8018}" sibTransId="{8BDC7F2B-9B5F-480E-806A-5287315BC7A8}"/>
    <dgm:cxn modelId="{1246441F-3F3A-4BA2-808C-35D55E8A9FC7}" srcId="{B76A31CB-D105-4A04-99B6-243FC35C1E4F}" destId="{3FAB9419-5F86-42B0-9205-4D60820083FE}" srcOrd="3" destOrd="0" parTransId="{9910E944-75BC-4029-A81F-0112F4CC7113}" sibTransId="{6CC1C2B2-8E61-455D-9535-C833F9075EA8}"/>
    <dgm:cxn modelId="{1CE6F1C0-00C9-45FD-AC77-B5A00172F51F}" type="presOf" srcId="{3673F465-C348-4258-8722-4F0B0AADA956}" destId="{3585C139-BD94-4BBF-BB93-F3FE99F5238E}" srcOrd="0" destOrd="2" presId="urn:microsoft.com/office/officeart/2005/8/layout/vList2"/>
    <dgm:cxn modelId="{06C5F51D-0A8A-471C-B335-BA334422DCBB}" srcId="{C63AA9A9-90E5-45E9-8AD7-292C986B6DD0}" destId="{F98BFDFD-87D8-490B-A441-59779EBCC61C}" srcOrd="1" destOrd="0" parTransId="{A4891A8E-E3B0-4E36-A217-C269647BA6FE}" sibTransId="{F3AFA946-F5D0-40B5-94E3-DDE9924144E5}"/>
    <dgm:cxn modelId="{6E71FCED-C1C2-45D2-A0FE-FD716EFA8C7A}" type="presOf" srcId="{735D9A24-C84D-4E7A-A20C-831734EB4A95}" destId="{30587464-1BC2-4204-A936-A739A6C6C5F5}" srcOrd="0" destOrd="2" presId="urn:microsoft.com/office/officeart/2005/8/layout/vList2"/>
    <dgm:cxn modelId="{F201954D-B635-47FF-96F0-2DB86BC026E9}" type="presOf" srcId="{412BD361-C172-44CB-A5D8-02EAD00DDF1B}" destId="{322EF638-95B9-4A97-A29A-B1140BD27B37}" srcOrd="0" destOrd="0" presId="urn:microsoft.com/office/officeart/2005/8/layout/vList2"/>
    <dgm:cxn modelId="{E11A57D2-C83B-49DA-AFD3-74D756F1983A}" srcId="{B76A31CB-D105-4A04-99B6-243FC35C1E4F}" destId="{E52F7446-5A46-4AF6-AC5C-C2EDDB920442}" srcOrd="1" destOrd="0" parTransId="{ACA180B1-9B42-4E18-9834-392463BC3E8A}" sibTransId="{773C0315-F25E-4F85-87B8-11B05DC8D255}"/>
    <dgm:cxn modelId="{4ACDAF8D-359B-47A3-B0C6-E3CE0F350719}" type="presOf" srcId="{C63AA9A9-90E5-45E9-8AD7-292C986B6DD0}" destId="{338F9F19-267F-48EB-A87E-ACDC3AB9C419}" srcOrd="0" destOrd="0" presId="urn:microsoft.com/office/officeart/2005/8/layout/vList2"/>
    <dgm:cxn modelId="{D7871A75-B44B-44FB-A66B-3F2C453E245E}" type="presOf" srcId="{7DA5AB7E-5515-419A-B3CF-8C1839CA6E91}" destId="{D45854AE-E77C-4AF1-A50B-9539D43D886E}" srcOrd="0" destOrd="1" presId="urn:microsoft.com/office/officeart/2005/8/layout/vList2"/>
    <dgm:cxn modelId="{3B70D902-B64A-406B-AECF-9307FABD5210}" type="presOf" srcId="{E07E6EF2-85C1-4461-9A92-653BD9EAFC46}" destId="{B7BE8B18-A15D-4F92-8CEA-AEFD4B011A2E}" srcOrd="0" destOrd="0" presId="urn:microsoft.com/office/officeart/2005/8/layout/vList2"/>
    <dgm:cxn modelId="{6D025AF5-5F1C-4B48-ABF4-D98689DEF6CE}" srcId="{1F7DB528-93C5-4BF3-A38A-94FE5E2002C2}" destId="{21306738-AF9E-4AA6-8F62-2AD57303D61B}" srcOrd="0" destOrd="0" parTransId="{FF220E07-CEE0-4A9A-884E-13DB263D7083}" sibTransId="{A267B9BE-B08E-45AB-A8E5-6912F976AE6F}"/>
    <dgm:cxn modelId="{24967746-0F12-463A-B0FA-C7A40827D116}" type="presOf" srcId="{7A9321C7-4884-4BDA-9519-8A59CE68990C}" destId="{D45854AE-E77C-4AF1-A50B-9539D43D886E}" srcOrd="0" destOrd="2" presId="urn:microsoft.com/office/officeart/2005/8/layout/vList2"/>
    <dgm:cxn modelId="{A1C02CFD-C532-4BD0-AA8F-FAE9D67329CD}" srcId="{1F7DB528-93C5-4BF3-A38A-94FE5E2002C2}" destId="{8AFEBE6A-FF4B-46B1-AD2D-53D46A5BAD0A}" srcOrd="3" destOrd="0" parTransId="{91337536-55AF-4811-8A91-415445014C38}" sibTransId="{25E28E9C-FBE6-4EE9-996A-C631E5EE3703}"/>
    <dgm:cxn modelId="{1A481A9B-A8BF-435C-B929-1954B79D300E}" type="presOf" srcId="{25A98A94-64BD-4DDF-8FCD-6D0E7FF0735E}" destId="{B7BE8B18-A15D-4F92-8CEA-AEFD4B011A2E}" srcOrd="0" destOrd="1" presId="urn:microsoft.com/office/officeart/2005/8/layout/vList2"/>
    <dgm:cxn modelId="{0B7A83CB-48A8-48CA-8D58-F73895A39977}" srcId="{B00714E1-666D-4A5D-9B48-B425890B28B5}" destId="{E07E6EF2-85C1-4461-9A92-653BD9EAFC46}" srcOrd="0" destOrd="0" parTransId="{B6884A50-98B4-4206-8CE5-DE454B94A67D}" sibTransId="{06B2305B-4F65-4ACB-9254-5C5387C9793C}"/>
    <dgm:cxn modelId="{BD49275D-0AD6-45D1-B4CD-8E82D7876415}" type="presOf" srcId="{B76A31CB-D105-4A04-99B6-243FC35C1E4F}" destId="{7E256334-B26C-4317-B272-25944DBF6385}" srcOrd="0" destOrd="0" presId="urn:microsoft.com/office/officeart/2005/8/layout/vList2"/>
    <dgm:cxn modelId="{B4142073-3EFE-44BA-90BD-4B003C1F475A}" srcId="{412BD361-C172-44CB-A5D8-02EAD00DDF1B}" destId="{EAEFE379-8690-4831-A972-83DEF01CE422}" srcOrd="0" destOrd="0" parTransId="{E0878EA9-4C7F-4A58-BFAE-9036BEBC5425}" sibTransId="{5E008709-8999-4002-88CE-A3BE41363848}"/>
    <dgm:cxn modelId="{3B24788A-8BB4-4DBC-AF45-50E7A1C087AF}" type="presOf" srcId="{EAEFE379-8690-4831-A972-83DEF01CE422}" destId="{B2E7D5A1-DE0F-4E85-8001-D7471373EEE7}" srcOrd="0" destOrd="0" presId="urn:microsoft.com/office/officeart/2005/8/layout/vList2"/>
    <dgm:cxn modelId="{25DA2739-618F-49C9-AF92-E4B7102EE373}" type="presOf" srcId="{E52F7446-5A46-4AF6-AC5C-C2EDDB920442}" destId="{30587464-1BC2-4204-A936-A739A6C6C5F5}" srcOrd="0" destOrd="1" presId="urn:microsoft.com/office/officeart/2005/8/layout/vList2"/>
    <dgm:cxn modelId="{37706922-CA41-4DAB-BBEE-1FB8C4541D59}" srcId="{B76A31CB-D105-4A04-99B6-243FC35C1E4F}" destId="{F78D5AE0-0FA8-42DF-AD0D-17323B63C3CF}" srcOrd="0" destOrd="0" parTransId="{8BB65093-851A-491C-B078-0364A14AE11F}" sibTransId="{C8B91CF6-AE42-4D8F-81B2-F8275746236A}"/>
    <dgm:cxn modelId="{D50E445D-A02A-4CFA-B894-BF90DFDBEBE0}" type="presOf" srcId="{21306738-AF9E-4AA6-8F62-2AD57303D61B}" destId="{3585C139-BD94-4BBF-BB93-F3FE99F5238E}" srcOrd="0" destOrd="0" presId="urn:microsoft.com/office/officeart/2005/8/layout/vList2"/>
    <dgm:cxn modelId="{383433DF-0405-4C61-ACF9-0BA495DA8FF7}" srcId="{B76A31CB-D105-4A04-99B6-243FC35C1E4F}" destId="{735D9A24-C84D-4E7A-A20C-831734EB4A95}" srcOrd="2" destOrd="0" parTransId="{B88CC98A-624A-4CB4-95FA-6DDDB6BB8E2E}" sibTransId="{D7CB86C8-A214-436A-8702-A790CD76FB37}"/>
    <dgm:cxn modelId="{AE5C14BF-7A8C-449D-9410-05EC5B6ABA21}" type="presOf" srcId="{F98BFDFD-87D8-490B-A441-59779EBCC61C}" destId="{7C35679A-D160-492A-840D-D916F61109E2}" srcOrd="0" destOrd="0" presId="urn:microsoft.com/office/officeart/2005/8/layout/vList2"/>
    <dgm:cxn modelId="{358EB766-A1AF-4649-A43D-03E097BBC232}" srcId="{C63AA9A9-90E5-45E9-8AD7-292C986B6DD0}" destId="{B00714E1-666D-4A5D-9B48-B425890B28B5}" srcOrd="2" destOrd="0" parTransId="{2D542630-0682-42AB-81D5-91540F84291D}" sibTransId="{5C848B43-44F2-42EF-972B-493949DEDEEB}"/>
    <dgm:cxn modelId="{A85C2516-736F-4AFA-BAD3-4C58DA9CF0D4}" srcId="{C63AA9A9-90E5-45E9-8AD7-292C986B6DD0}" destId="{B76A31CB-D105-4A04-99B6-243FC35C1E4F}" srcOrd="3" destOrd="0" parTransId="{9BD2E21D-AA64-4E30-9104-C3FC53B15523}" sibTransId="{70F56FA0-7E60-4443-8B01-030F96A27E27}"/>
    <dgm:cxn modelId="{7F008794-7ACC-47B5-AEA8-5C4FE85C2AA9}" srcId="{B00714E1-666D-4A5D-9B48-B425890B28B5}" destId="{CE8AA83C-C82F-41C9-A9CF-7EE220616D0D}" srcOrd="3" destOrd="0" parTransId="{5A3DC199-CE2E-4170-A202-295AF31565E5}" sibTransId="{56A5C0D8-8DC5-48D6-8388-B6FD7C517821}"/>
    <dgm:cxn modelId="{471302F6-4D93-4157-89E5-EF9543388C2D}" srcId="{B00714E1-666D-4A5D-9B48-B425890B28B5}" destId="{2D660506-DDC6-421D-964E-04C4B214334E}" srcOrd="2" destOrd="0" parTransId="{84F79E64-10D1-440F-B631-BBD4D114056E}" sibTransId="{12AC3CD7-512E-4BCC-9388-157E1B69E52F}"/>
    <dgm:cxn modelId="{2C204B1D-46FC-4D99-9D2A-A29CCE6B13F3}" srcId="{B00714E1-666D-4A5D-9B48-B425890B28B5}" destId="{E6960C62-E429-448D-B7F3-CA2B7B8B19CA}" srcOrd="4" destOrd="0" parTransId="{47F9B788-71C5-4D48-99AF-C808115E7D0D}" sibTransId="{B6C320F5-CFFF-4DFE-B0CE-0067F1E178EC}"/>
    <dgm:cxn modelId="{90277328-1AC0-4F03-BABE-018F527D21A5}" srcId="{C63AA9A9-90E5-45E9-8AD7-292C986B6DD0}" destId="{412BD361-C172-44CB-A5D8-02EAD00DDF1B}" srcOrd="4" destOrd="0" parTransId="{AF619BC1-FB11-4824-8AE2-DFEDF4CB9184}" sibTransId="{C6464FFF-747D-4BAB-93C8-472B532444AA}"/>
    <dgm:cxn modelId="{2D4E6F87-3E9E-45C1-851B-AB6879093BEB}" type="presOf" srcId="{1F7DB528-93C5-4BF3-A38A-94FE5E2002C2}" destId="{BAC9668B-9C61-4E4B-9064-D1E2BEFC57A6}" srcOrd="0" destOrd="0" presId="urn:microsoft.com/office/officeart/2005/8/layout/vList2"/>
    <dgm:cxn modelId="{0F2DD534-6F67-4651-BE12-3029B80AF0CB}" type="presOf" srcId="{B00714E1-666D-4A5D-9B48-B425890B28B5}" destId="{166B2C2A-AF44-476A-8159-2138A6B29B25}" srcOrd="0" destOrd="0" presId="urn:microsoft.com/office/officeart/2005/8/layout/vList2"/>
    <dgm:cxn modelId="{ACC5C542-628D-4391-B592-1FE6A9835405}" srcId="{F98BFDFD-87D8-490B-A441-59779EBCC61C}" destId="{7DA5AB7E-5515-419A-B3CF-8C1839CA6E91}" srcOrd="1" destOrd="0" parTransId="{B1A03068-22BB-44FD-B5F4-702839B084E7}" sibTransId="{6AEEEB14-190C-4867-B758-F21388D65E5D}"/>
    <dgm:cxn modelId="{30AE3FFE-FC12-40F7-BE19-DAA7C2BF512C}" type="presOf" srcId="{F78D5AE0-0FA8-42DF-AD0D-17323B63C3CF}" destId="{30587464-1BC2-4204-A936-A739A6C6C5F5}" srcOrd="0" destOrd="0" presId="urn:microsoft.com/office/officeart/2005/8/layout/vList2"/>
    <dgm:cxn modelId="{6BD093BC-0032-491C-8238-54211AB67545}" type="presParOf" srcId="{338F9F19-267F-48EB-A87E-ACDC3AB9C419}" destId="{BAC9668B-9C61-4E4B-9064-D1E2BEFC57A6}" srcOrd="0" destOrd="0" presId="urn:microsoft.com/office/officeart/2005/8/layout/vList2"/>
    <dgm:cxn modelId="{54DA3B0F-2C9C-40CA-B0C4-D7156B1630A7}" type="presParOf" srcId="{338F9F19-267F-48EB-A87E-ACDC3AB9C419}" destId="{3585C139-BD94-4BBF-BB93-F3FE99F5238E}" srcOrd="1" destOrd="0" presId="urn:microsoft.com/office/officeart/2005/8/layout/vList2"/>
    <dgm:cxn modelId="{768B76F6-0161-42B4-BD77-251F4204EE5C}" type="presParOf" srcId="{338F9F19-267F-48EB-A87E-ACDC3AB9C419}" destId="{7C35679A-D160-492A-840D-D916F61109E2}" srcOrd="2" destOrd="0" presId="urn:microsoft.com/office/officeart/2005/8/layout/vList2"/>
    <dgm:cxn modelId="{EA92A45E-01AC-40B4-939E-C69E34C80179}" type="presParOf" srcId="{338F9F19-267F-48EB-A87E-ACDC3AB9C419}" destId="{D45854AE-E77C-4AF1-A50B-9539D43D886E}" srcOrd="3" destOrd="0" presId="urn:microsoft.com/office/officeart/2005/8/layout/vList2"/>
    <dgm:cxn modelId="{6B21DB19-9491-4FE3-97F8-AA55FC0C6057}" type="presParOf" srcId="{338F9F19-267F-48EB-A87E-ACDC3AB9C419}" destId="{166B2C2A-AF44-476A-8159-2138A6B29B25}" srcOrd="4" destOrd="0" presId="urn:microsoft.com/office/officeart/2005/8/layout/vList2"/>
    <dgm:cxn modelId="{829E3DB9-7B88-4989-8481-F34EA3DD8A8B}" type="presParOf" srcId="{338F9F19-267F-48EB-A87E-ACDC3AB9C419}" destId="{B7BE8B18-A15D-4F92-8CEA-AEFD4B011A2E}" srcOrd="5" destOrd="0" presId="urn:microsoft.com/office/officeart/2005/8/layout/vList2"/>
    <dgm:cxn modelId="{E53AA1F6-2D97-4F71-9C6E-38157C591CBF}" type="presParOf" srcId="{338F9F19-267F-48EB-A87E-ACDC3AB9C419}" destId="{7E256334-B26C-4317-B272-25944DBF6385}" srcOrd="6" destOrd="0" presId="urn:microsoft.com/office/officeart/2005/8/layout/vList2"/>
    <dgm:cxn modelId="{9E768FC8-899C-4C14-AEAC-BCE50616E05F}" type="presParOf" srcId="{338F9F19-267F-48EB-A87E-ACDC3AB9C419}" destId="{30587464-1BC2-4204-A936-A739A6C6C5F5}" srcOrd="7" destOrd="0" presId="urn:microsoft.com/office/officeart/2005/8/layout/vList2"/>
    <dgm:cxn modelId="{DED574E6-3E44-42F3-BD90-07CB5AB92848}" type="presParOf" srcId="{338F9F19-267F-48EB-A87E-ACDC3AB9C419}" destId="{322EF638-95B9-4A97-A29A-B1140BD27B37}" srcOrd="8" destOrd="0" presId="urn:microsoft.com/office/officeart/2005/8/layout/vList2"/>
    <dgm:cxn modelId="{6036DBAA-DC7C-4B37-97EE-B924BBC6D928}" type="presParOf" srcId="{338F9F19-267F-48EB-A87E-ACDC3AB9C419}" destId="{B2E7D5A1-DE0F-4E85-8001-D7471373EEE7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B083F6-3BA6-4B2F-865C-17A6B6EDEE67}" type="doc">
      <dgm:prSet loTypeId="urn:microsoft.com/office/officeart/2005/8/layout/hList6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CL"/>
        </a:p>
      </dgm:t>
    </dgm:pt>
    <dgm:pt modelId="{43CDC8C8-08E7-4A84-B1B6-44FEC059E930}">
      <dgm:prSet phldrT="[Texto]" custT="1"/>
      <dgm:spPr/>
      <dgm:t>
        <a:bodyPr/>
        <a:lstStyle/>
        <a:p>
          <a:r>
            <a:rPr lang="es-CL" sz="2400" dirty="0" err="1" smtClean="0"/>
            <a:t>Financial</a:t>
          </a:r>
          <a:r>
            <a:rPr lang="es-CL" sz="2400" dirty="0" smtClean="0"/>
            <a:t> </a:t>
          </a:r>
          <a:r>
            <a:rPr lang="es-CL" sz="2400" dirty="0" err="1" smtClean="0"/>
            <a:t>Institutions</a:t>
          </a:r>
          <a:r>
            <a:rPr lang="es-CL" sz="2400" dirty="0" smtClean="0"/>
            <a:t> </a:t>
          </a:r>
          <a:r>
            <a:rPr lang="es-CL" sz="2400" dirty="0" err="1" smtClean="0"/>
            <a:t>supervised</a:t>
          </a:r>
          <a:r>
            <a:rPr lang="es-CL" sz="2400" dirty="0" smtClean="0"/>
            <a:t> </a:t>
          </a:r>
          <a:r>
            <a:rPr lang="es-CL" sz="2400" dirty="0" err="1" smtClean="0"/>
            <a:t>by</a:t>
          </a:r>
          <a:r>
            <a:rPr lang="es-CL" sz="2400" dirty="0" smtClean="0"/>
            <a:t> SBIF</a:t>
          </a:r>
          <a:endParaRPr lang="es-CL" sz="2400" dirty="0"/>
        </a:p>
      </dgm:t>
    </dgm:pt>
    <dgm:pt modelId="{3FD42A99-FB67-447B-9289-8F2FF06B24F3}" type="parTrans" cxnId="{624D4439-AADF-4CCC-9CA7-36B6DAB22D07}">
      <dgm:prSet/>
      <dgm:spPr/>
      <dgm:t>
        <a:bodyPr/>
        <a:lstStyle/>
        <a:p>
          <a:endParaRPr lang="es-CL"/>
        </a:p>
      </dgm:t>
    </dgm:pt>
    <dgm:pt modelId="{84C1DFB9-FE1B-4266-9D29-10649E7FDCB2}" type="sibTrans" cxnId="{624D4439-AADF-4CCC-9CA7-36B6DAB22D07}">
      <dgm:prSet/>
      <dgm:spPr/>
      <dgm:t>
        <a:bodyPr/>
        <a:lstStyle/>
        <a:p>
          <a:endParaRPr lang="es-CL"/>
        </a:p>
      </dgm:t>
    </dgm:pt>
    <dgm:pt modelId="{FD6F740D-8998-4BC3-8E16-0C4A87DB31A9}">
      <dgm:prSet phldrT="[Texto]"/>
      <dgm:spPr/>
      <dgm:t>
        <a:bodyPr/>
        <a:lstStyle/>
        <a:p>
          <a:r>
            <a:rPr lang="es-CL" b="1" dirty="0" err="1" smtClean="0"/>
            <a:t>Credit</a:t>
          </a:r>
          <a:r>
            <a:rPr lang="es-CL" b="1" dirty="0" smtClean="0"/>
            <a:t> </a:t>
          </a:r>
          <a:r>
            <a:rPr lang="es-CL" b="1" dirty="0" err="1" smtClean="0"/>
            <a:t>Unions</a:t>
          </a:r>
          <a:r>
            <a:rPr lang="es-CL" b="1" dirty="0" smtClean="0"/>
            <a:t>(*)</a:t>
          </a:r>
          <a:endParaRPr lang="es-CL" b="1" dirty="0"/>
        </a:p>
      </dgm:t>
    </dgm:pt>
    <dgm:pt modelId="{C9DDB992-9AB2-4445-A717-F71CC0C516F9}" type="parTrans" cxnId="{36E08301-5ABF-4C0B-9B1B-42FCBD78C004}">
      <dgm:prSet/>
      <dgm:spPr/>
      <dgm:t>
        <a:bodyPr/>
        <a:lstStyle/>
        <a:p>
          <a:endParaRPr lang="es-CL"/>
        </a:p>
      </dgm:t>
    </dgm:pt>
    <dgm:pt modelId="{417EAE08-F9DB-48D0-BF0F-40E7E5D829E1}" type="sibTrans" cxnId="{36E08301-5ABF-4C0B-9B1B-42FCBD78C004}">
      <dgm:prSet/>
      <dgm:spPr/>
      <dgm:t>
        <a:bodyPr/>
        <a:lstStyle/>
        <a:p>
          <a:endParaRPr lang="es-CL"/>
        </a:p>
      </dgm:t>
    </dgm:pt>
    <dgm:pt modelId="{B43A9E00-3E6A-437D-82BB-BC227392A37B}">
      <dgm:prSet phldrT="[Texto]"/>
      <dgm:spPr>
        <a:solidFill>
          <a:srgbClr val="009999"/>
        </a:solidFill>
      </dgm:spPr>
      <dgm:t>
        <a:bodyPr/>
        <a:lstStyle/>
        <a:p>
          <a:r>
            <a:rPr lang="es-CL" b="1" dirty="0" err="1" smtClean="0"/>
            <a:t>Reciprocal</a:t>
          </a:r>
          <a:r>
            <a:rPr lang="es-CL" b="1" dirty="0" smtClean="0"/>
            <a:t> </a:t>
          </a:r>
          <a:r>
            <a:rPr lang="es-CL" b="1" dirty="0" err="1" smtClean="0"/>
            <a:t>Guarantee</a:t>
          </a:r>
          <a:r>
            <a:rPr lang="es-CL" b="1" dirty="0" smtClean="0"/>
            <a:t> </a:t>
          </a:r>
          <a:r>
            <a:rPr lang="es-CL" b="1" dirty="0" err="1" smtClean="0"/>
            <a:t>Societes</a:t>
          </a:r>
          <a:endParaRPr lang="es-CL" b="1" dirty="0" smtClean="0"/>
        </a:p>
        <a:p>
          <a:r>
            <a:rPr lang="es-CL" b="1" dirty="0" err="1" smtClean="0"/>
            <a:t>SGRs</a:t>
          </a:r>
          <a:r>
            <a:rPr lang="es-CL" b="1" dirty="0" smtClean="0"/>
            <a:t> (2007)</a:t>
          </a:r>
          <a:endParaRPr lang="es-CL" b="1" dirty="0"/>
        </a:p>
      </dgm:t>
    </dgm:pt>
    <dgm:pt modelId="{654F3A4E-E2C0-485C-A626-0B6D011D4DEC}" type="parTrans" cxnId="{87241F68-4786-4A64-B9A7-9D47ACAED5D4}">
      <dgm:prSet/>
      <dgm:spPr/>
      <dgm:t>
        <a:bodyPr/>
        <a:lstStyle/>
        <a:p>
          <a:endParaRPr lang="es-CL"/>
        </a:p>
      </dgm:t>
    </dgm:pt>
    <dgm:pt modelId="{76F33284-6DAD-4772-8822-0959D8F52682}" type="sibTrans" cxnId="{87241F68-4786-4A64-B9A7-9D47ACAED5D4}">
      <dgm:prSet/>
      <dgm:spPr/>
      <dgm:t>
        <a:bodyPr/>
        <a:lstStyle/>
        <a:p>
          <a:endParaRPr lang="es-CL"/>
        </a:p>
      </dgm:t>
    </dgm:pt>
    <dgm:pt modelId="{C5935276-3899-4598-8D28-4686DC3F4DB8}" type="pres">
      <dgm:prSet presAssocID="{96B083F6-3BA6-4B2F-865C-17A6B6EDEE6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4C2861E2-E326-49B5-A50B-552180D64D4C}" type="pres">
      <dgm:prSet presAssocID="{43CDC8C8-08E7-4A84-B1B6-44FEC059E93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520D8B7-A5DD-4780-8520-B709A13C4B7A}" type="pres">
      <dgm:prSet presAssocID="{84C1DFB9-FE1B-4266-9D29-10649E7FDCB2}" presName="sibTrans" presStyleCnt="0"/>
      <dgm:spPr/>
    </dgm:pt>
    <dgm:pt modelId="{12208DD1-9630-4B03-B02B-BD74750126E5}" type="pres">
      <dgm:prSet presAssocID="{FD6F740D-8998-4BC3-8E16-0C4A87DB31A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1D63717-3251-4CCD-8E7A-6567AC4731FC}" type="pres">
      <dgm:prSet presAssocID="{417EAE08-F9DB-48D0-BF0F-40E7E5D829E1}" presName="sibTrans" presStyleCnt="0"/>
      <dgm:spPr/>
    </dgm:pt>
    <dgm:pt modelId="{01A0A90F-D3E5-4871-8369-7559367CE074}" type="pres">
      <dgm:prSet presAssocID="{B43A9E00-3E6A-437D-82BB-BC227392A37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624D4439-AADF-4CCC-9CA7-36B6DAB22D07}" srcId="{96B083F6-3BA6-4B2F-865C-17A6B6EDEE67}" destId="{43CDC8C8-08E7-4A84-B1B6-44FEC059E930}" srcOrd="0" destOrd="0" parTransId="{3FD42A99-FB67-447B-9289-8F2FF06B24F3}" sibTransId="{84C1DFB9-FE1B-4266-9D29-10649E7FDCB2}"/>
    <dgm:cxn modelId="{87241F68-4786-4A64-B9A7-9D47ACAED5D4}" srcId="{96B083F6-3BA6-4B2F-865C-17A6B6EDEE67}" destId="{B43A9E00-3E6A-437D-82BB-BC227392A37B}" srcOrd="2" destOrd="0" parTransId="{654F3A4E-E2C0-485C-A626-0B6D011D4DEC}" sibTransId="{76F33284-6DAD-4772-8822-0959D8F52682}"/>
    <dgm:cxn modelId="{2825AEF1-E1D6-485E-869B-400C4241F841}" type="presOf" srcId="{FD6F740D-8998-4BC3-8E16-0C4A87DB31A9}" destId="{12208DD1-9630-4B03-B02B-BD74750126E5}" srcOrd="0" destOrd="0" presId="urn:microsoft.com/office/officeart/2005/8/layout/hList6"/>
    <dgm:cxn modelId="{697956B5-A74F-444D-B5B1-93E00C493E90}" type="presOf" srcId="{43CDC8C8-08E7-4A84-B1B6-44FEC059E930}" destId="{4C2861E2-E326-49B5-A50B-552180D64D4C}" srcOrd="0" destOrd="0" presId="urn:microsoft.com/office/officeart/2005/8/layout/hList6"/>
    <dgm:cxn modelId="{E150EC52-891C-4410-B60D-A4124FF18C88}" type="presOf" srcId="{B43A9E00-3E6A-437D-82BB-BC227392A37B}" destId="{01A0A90F-D3E5-4871-8369-7559367CE074}" srcOrd="0" destOrd="0" presId="urn:microsoft.com/office/officeart/2005/8/layout/hList6"/>
    <dgm:cxn modelId="{36E08301-5ABF-4C0B-9B1B-42FCBD78C004}" srcId="{96B083F6-3BA6-4B2F-865C-17A6B6EDEE67}" destId="{FD6F740D-8998-4BC3-8E16-0C4A87DB31A9}" srcOrd="1" destOrd="0" parTransId="{C9DDB992-9AB2-4445-A717-F71CC0C516F9}" sibTransId="{417EAE08-F9DB-48D0-BF0F-40E7E5D829E1}"/>
    <dgm:cxn modelId="{E0E57535-C6C7-4E36-B6E3-638702329D8B}" type="presOf" srcId="{96B083F6-3BA6-4B2F-865C-17A6B6EDEE67}" destId="{C5935276-3899-4598-8D28-4686DC3F4DB8}" srcOrd="0" destOrd="0" presId="urn:microsoft.com/office/officeart/2005/8/layout/hList6"/>
    <dgm:cxn modelId="{F7136D8C-ECA8-4C3D-A320-6F48D7679C30}" type="presParOf" srcId="{C5935276-3899-4598-8D28-4686DC3F4DB8}" destId="{4C2861E2-E326-49B5-A50B-552180D64D4C}" srcOrd="0" destOrd="0" presId="urn:microsoft.com/office/officeart/2005/8/layout/hList6"/>
    <dgm:cxn modelId="{A8E86846-502A-4EBF-9C26-109A102B895A}" type="presParOf" srcId="{C5935276-3899-4598-8D28-4686DC3F4DB8}" destId="{7520D8B7-A5DD-4780-8520-B709A13C4B7A}" srcOrd="1" destOrd="0" presId="urn:microsoft.com/office/officeart/2005/8/layout/hList6"/>
    <dgm:cxn modelId="{5D2589A2-2E9D-43AB-A51C-6AF3A3267EBF}" type="presParOf" srcId="{C5935276-3899-4598-8D28-4686DC3F4DB8}" destId="{12208DD1-9630-4B03-B02B-BD74750126E5}" srcOrd="2" destOrd="0" presId="urn:microsoft.com/office/officeart/2005/8/layout/hList6"/>
    <dgm:cxn modelId="{09BC3491-7C46-465C-AC89-9D798DC44A76}" type="presParOf" srcId="{C5935276-3899-4598-8D28-4686DC3F4DB8}" destId="{D1D63717-3251-4CCD-8E7A-6567AC4731FC}" srcOrd="3" destOrd="0" presId="urn:microsoft.com/office/officeart/2005/8/layout/hList6"/>
    <dgm:cxn modelId="{3AEF2986-8737-443B-810F-08E6C40A9641}" type="presParOf" srcId="{C5935276-3899-4598-8D28-4686DC3F4DB8}" destId="{01A0A90F-D3E5-4871-8369-7559367CE074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BDA268-F482-44DC-8915-2B7C7F6915D9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DFA7263F-B634-4ECD-B14D-2A7159C46561}">
      <dgm:prSet custT="1"/>
      <dgm:spPr/>
      <dgm:t>
        <a:bodyPr/>
        <a:lstStyle/>
        <a:p>
          <a:r>
            <a:rPr lang="en-US" sz="1600" dirty="0" smtClean="0">
              <a:solidFill>
                <a:srgbClr val="000000"/>
              </a:solidFill>
            </a:rPr>
            <a:t>In 1998, less than 200 annual operations . More than 79,000 operations in 2010 (reach a leverage of 10 times).</a:t>
          </a:r>
        </a:p>
      </dgm:t>
    </dgm:pt>
    <dgm:pt modelId="{93C6DCED-A181-493D-A8A5-A0AEF1762648}" type="parTrans" cxnId="{49768EE9-3BF1-4834-8722-CA596F661CD5}">
      <dgm:prSet/>
      <dgm:spPr/>
      <dgm:t>
        <a:bodyPr/>
        <a:lstStyle/>
        <a:p>
          <a:endParaRPr lang="es-CL">
            <a:solidFill>
              <a:srgbClr val="000000"/>
            </a:solidFill>
          </a:endParaRPr>
        </a:p>
      </dgm:t>
    </dgm:pt>
    <dgm:pt modelId="{F943EC61-CDF8-4BA3-A91E-6FE287C262BE}" type="sibTrans" cxnId="{49768EE9-3BF1-4834-8722-CA596F661CD5}">
      <dgm:prSet/>
      <dgm:spPr/>
      <dgm:t>
        <a:bodyPr/>
        <a:lstStyle/>
        <a:p>
          <a:endParaRPr lang="es-CL">
            <a:solidFill>
              <a:srgbClr val="000000"/>
            </a:solidFill>
          </a:endParaRPr>
        </a:p>
      </dgm:t>
    </dgm:pt>
    <dgm:pt modelId="{7123366C-3AD5-4421-8660-ECCA0CB6FCA1}">
      <dgm:prSet custT="1"/>
      <dgm:spPr/>
      <dgm:t>
        <a:bodyPr/>
        <a:lstStyle/>
        <a:p>
          <a:r>
            <a:rPr lang="en-US" sz="1600" dirty="0" smtClean="0">
              <a:solidFill>
                <a:srgbClr val="000000"/>
              </a:solidFill>
            </a:rPr>
            <a:t>In 2010 CORFO started a guarantee program to complement FOGAPE doubling the amount of Guarantees in Chile at the end of 2013 (5.000 MM USD).</a:t>
          </a:r>
        </a:p>
      </dgm:t>
    </dgm:pt>
    <dgm:pt modelId="{47870884-907B-46A6-BEEC-E0E67DBE2B42}" type="parTrans" cxnId="{BF07055E-B23D-4684-A25D-8E4F2D779EE7}">
      <dgm:prSet/>
      <dgm:spPr/>
      <dgm:t>
        <a:bodyPr/>
        <a:lstStyle/>
        <a:p>
          <a:endParaRPr lang="es-CL">
            <a:solidFill>
              <a:srgbClr val="000000"/>
            </a:solidFill>
          </a:endParaRPr>
        </a:p>
      </dgm:t>
    </dgm:pt>
    <dgm:pt modelId="{8BD8FE28-A819-43D3-B7DF-6D0015612F20}" type="sibTrans" cxnId="{BF07055E-B23D-4684-A25D-8E4F2D779EE7}">
      <dgm:prSet/>
      <dgm:spPr/>
      <dgm:t>
        <a:bodyPr/>
        <a:lstStyle/>
        <a:p>
          <a:endParaRPr lang="es-CL">
            <a:solidFill>
              <a:srgbClr val="000000"/>
            </a:solidFill>
          </a:endParaRPr>
        </a:p>
      </dgm:t>
    </dgm:pt>
    <dgm:pt modelId="{DF0D4B80-2454-4E6E-B972-4C4E4E744460}">
      <dgm:prSet custT="1"/>
      <dgm:spPr/>
      <dgm:t>
        <a:bodyPr/>
        <a:lstStyle/>
        <a:p>
          <a:r>
            <a:rPr lang="en-US" sz="1600" dirty="0" smtClean="0">
              <a:solidFill>
                <a:srgbClr val="000000"/>
              </a:solidFill>
            </a:rPr>
            <a:t>More than 625.000 guaranties and 235.000 Enterprises  accessed to FOGAPE from 2000 </a:t>
          </a:r>
        </a:p>
      </dgm:t>
    </dgm:pt>
    <dgm:pt modelId="{1C571227-283A-41E4-B5BA-C0F0390C964E}" type="parTrans" cxnId="{C7C5FAC1-20CD-497E-8024-B7DBD287D4E8}">
      <dgm:prSet/>
      <dgm:spPr/>
      <dgm:t>
        <a:bodyPr/>
        <a:lstStyle/>
        <a:p>
          <a:endParaRPr lang="es-CL">
            <a:solidFill>
              <a:srgbClr val="000000"/>
            </a:solidFill>
          </a:endParaRPr>
        </a:p>
      </dgm:t>
    </dgm:pt>
    <dgm:pt modelId="{9AA9BCD7-91B5-4364-8550-2AE65A6DA2F6}" type="sibTrans" cxnId="{C7C5FAC1-20CD-497E-8024-B7DBD287D4E8}">
      <dgm:prSet/>
      <dgm:spPr/>
      <dgm:t>
        <a:bodyPr/>
        <a:lstStyle/>
        <a:p>
          <a:endParaRPr lang="es-CL">
            <a:solidFill>
              <a:srgbClr val="000000"/>
            </a:solidFill>
          </a:endParaRPr>
        </a:p>
      </dgm:t>
    </dgm:pt>
    <dgm:pt modelId="{3A207E53-AFA4-482A-A059-5BB2C22DFB53}">
      <dgm:prSet custT="1"/>
      <dgm:spPr/>
      <dgm:t>
        <a:bodyPr/>
        <a:lstStyle/>
        <a:p>
          <a:r>
            <a:rPr lang="en-US" sz="1600" dirty="0" smtClean="0">
              <a:solidFill>
                <a:srgbClr val="000000"/>
              </a:solidFill>
            </a:rPr>
            <a:t>Since 2000, more than 12,6 billion dollars of financing and 9 billion in guarantees.</a:t>
          </a:r>
        </a:p>
      </dgm:t>
    </dgm:pt>
    <dgm:pt modelId="{941C16B9-8A0E-4D44-B569-01922023A38C}" type="parTrans" cxnId="{E9D4D007-660A-4DF9-BEF2-71CB296B480F}">
      <dgm:prSet/>
      <dgm:spPr/>
      <dgm:t>
        <a:bodyPr/>
        <a:lstStyle/>
        <a:p>
          <a:endParaRPr lang="es-CL">
            <a:solidFill>
              <a:srgbClr val="000000"/>
            </a:solidFill>
          </a:endParaRPr>
        </a:p>
      </dgm:t>
    </dgm:pt>
    <dgm:pt modelId="{88ED81CA-1824-4C2D-A4B4-53367C815013}" type="sibTrans" cxnId="{E9D4D007-660A-4DF9-BEF2-71CB296B480F}">
      <dgm:prSet/>
      <dgm:spPr/>
      <dgm:t>
        <a:bodyPr/>
        <a:lstStyle/>
        <a:p>
          <a:endParaRPr lang="es-CL">
            <a:solidFill>
              <a:srgbClr val="000000"/>
            </a:solidFill>
          </a:endParaRPr>
        </a:p>
      </dgm:t>
    </dgm:pt>
    <dgm:pt modelId="{74298732-1BED-40AC-8151-F6045CA11AFA}">
      <dgm:prSet custT="1"/>
      <dgm:spPr/>
      <dgm:t>
        <a:bodyPr/>
        <a:lstStyle/>
        <a:p>
          <a:r>
            <a:rPr lang="en-US" sz="1600" dirty="0" smtClean="0">
              <a:solidFill>
                <a:srgbClr val="000000"/>
              </a:solidFill>
            </a:rPr>
            <a:t>Commerce, service, agriculture, transport and industry are the sectors most favored, which is consistent with their real participation in the companies of lesser size in the country. Geographical distribution is the same.</a:t>
          </a:r>
        </a:p>
      </dgm:t>
    </dgm:pt>
    <dgm:pt modelId="{C015D390-9950-4058-BDCA-977393EBCD09}" type="parTrans" cxnId="{6FF4F97B-5C56-427C-AEB0-51A5D26E6CA5}">
      <dgm:prSet/>
      <dgm:spPr/>
      <dgm:t>
        <a:bodyPr/>
        <a:lstStyle/>
        <a:p>
          <a:endParaRPr lang="es-CL">
            <a:solidFill>
              <a:srgbClr val="000000"/>
            </a:solidFill>
          </a:endParaRPr>
        </a:p>
      </dgm:t>
    </dgm:pt>
    <dgm:pt modelId="{F45DB7CD-65A9-4BBF-98AB-9D703BC677DE}" type="sibTrans" cxnId="{6FF4F97B-5C56-427C-AEB0-51A5D26E6CA5}">
      <dgm:prSet/>
      <dgm:spPr/>
      <dgm:t>
        <a:bodyPr/>
        <a:lstStyle/>
        <a:p>
          <a:endParaRPr lang="es-CL">
            <a:solidFill>
              <a:srgbClr val="000000"/>
            </a:solidFill>
          </a:endParaRPr>
        </a:p>
      </dgm:t>
    </dgm:pt>
    <dgm:pt modelId="{B351F4DC-B967-4576-97D4-95529991A400}">
      <dgm:prSet custT="1"/>
      <dgm:spPr/>
      <dgm:t>
        <a:bodyPr/>
        <a:lstStyle/>
        <a:p>
          <a:r>
            <a:rPr lang="en-US" sz="1600" dirty="0" smtClean="0">
              <a:solidFill>
                <a:srgbClr val="000000"/>
              </a:solidFill>
            </a:rPr>
            <a:t>On average, 63% of the operations are Working Capital and 37% to investments.</a:t>
          </a:r>
        </a:p>
      </dgm:t>
    </dgm:pt>
    <dgm:pt modelId="{7E5BECCB-B24D-40F9-A1A5-1D1B6439FE9F}" type="parTrans" cxnId="{9B81A1A1-5B99-4BDE-968E-B8DC390612DF}">
      <dgm:prSet/>
      <dgm:spPr/>
      <dgm:t>
        <a:bodyPr/>
        <a:lstStyle/>
        <a:p>
          <a:endParaRPr lang="es-CL">
            <a:solidFill>
              <a:srgbClr val="000000"/>
            </a:solidFill>
          </a:endParaRPr>
        </a:p>
      </dgm:t>
    </dgm:pt>
    <dgm:pt modelId="{8E70B85F-41F4-47DC-AB2E-C5F1C6D4CA9C}" type="sibTrans" cxnId="{9B81A1A1-5B99-4BDE-968E-B8DC390612DF}">
      <dgm:prSet/>
      <dgm:spPr/>
      <dgm:t>
        <a:bodyPr/>
        <a:lstStyle/>
        <a:p>
          <a:endParaRPr lang="es-CL">
            <a:solidFill>
              <a:srgbClr val="000000"/>
            </a:solidFill>
          </a:endParaRPr>
        </a:p>
      </dgm:t>
    </dgm:pt>
    <dgm:pt modelId="{E5F627B9-6217-4DBB-95A1-33BA438066A2}" type="pres">
      <dgm:prSet presAssocID="{2FBDA268-F482-44DC-8915-2B7C7F6915D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3898D659-368E-4D77-B3A7-281C208C5130}" type="pres">
      <dgm:prSet presAssocID="{DFA7263F-B634-4ECD-B14D-2A7159C46561}" presName="parentLin" presStyleCnt="0"/>
      <dgm:spPr/>
      <dgm:t>
        <a:bodyPr/>
        <a:lstStyle/>
        <a:p>
          <a:endParaRPr lang="es-CL"/>
        </a:p>
      </dgm:t>
    </dgm:pt>
    <dgm:pt modelId="{74EB7EE5-2AAF-43C4-842F-D3B65B103DF9}" type="pres">
      <dgm:prSet presAssocID="{DFA7263F-B634-4ECD-B14D-2A7159C46561}" presName="parentLeftMargin" presStyleLbl="node1" presStyleIdx="0" presStyleCnt="6"/>
      <dgm:spPr/>
      <dgm:t>
        <a:bodyPr/>
        <a:lstStyle/>
        <a:p>
          <a:endParaRPr lang="es-CL"/>
        </a:p>
      </dgm:t>
    </dgm:pt>
    <dgm:pt modelId="{FEF40F45-4779-45B8-9A95-E379D315B239}" type="pres">
      <dgm:prSet presAssocID="{DFA7263F-B634-4ECD-B14D-2A7159C46561}" presName="parentText" presStyleLbl="node1" presStyleIdx="0" presStyleCnt="6" custScaleX="156791" custScaleY="274077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8D668E3-3DDE-43E9-A68F-36EF3582314D}" type="pres">
      <dgm:prSet presAssocID="{DFA7263F-B634-4ECD-B14D-2A7159C46561}" presName="negativeSpace" presStyleCnt="0"/>
      <dgm:spPr/>
      <dgm:t>
        <a:bodyPr/>
        <a:lstStyle/>
        <a:p>
          <a:endParaRPr lang="es-CL"/>
        </a:p>
      </dgm:t>
    </dgm:pt>
    <dgm:pt modelId="{CB9DCF3A-C381-47DE-BB55-6839F1FEB709}" type="pres">
      <dgm:prSet presAssocID="{DFA7263F-B634-4ECD-B14D-2A7159C46561}" presName="childText" presStyleLbl="conFgAcc1" presStyleIdx="0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2830E79-DA29-4398-B157-B52453379C90}" type="pres">
      <dgm:prSet presAssocID="{F943EC61-CDF8-4BA3-A91E-6FE287C262BE}" presName="spaceBetweenRectangles" presStyleCnt="0"/>
      <dgm:spPr/>
      <dgm:t>
        <a:bodyPr/>
        <a:lstStyle/>
        <a:p>
          <a:endParaRPr lang="es-CL"/>
        </a:p>
      </dgm:t>
    </dgm:pt>
    <dgm:pt modelId="{10A27F81-2434-4B5B-B867-F3B4788936AB}" type="pres">
      <dgm:prSet presAssocID="{7123366C-3AD5-4421-8660-ECCA0CB6FCA1}" presName="parentLin" presStyleCnt="0"/>
      <dgm:spPr/>
      <dgm:t>
        <a:bodyPr/>
        <a:lstStyle/>
        <a:p>
          <a:endParaRPr lang="es-CL"/>
        </a:p>
      </dgm:t>
    </dgm:pt>
    <dgm:pt modelId="{51E96FE3-C0BC-4C6A-A485-DCEF4E475901}" type="pres">
      <dgm:prSet presAssocID="{7123366C-3AD5-4421-8660-ECCA0CB6FCA1}" presName="parentLeftMargin" presStyleLbl="node1" presStyleIdx="0" presStyleCnt="6"/>
      <dgm:spPr/>
      <dgm:t>
        <a:bodyPr/>
        <a:lstStyle/>
        <a:p>
          <a:endParaRPr lang="es-CL"/>
        </a:p>
      </dgm:t>
    </dgm:pt>
    <dgm:pt modelId="{3354659E-E476-493F-8423-DA3DC8D785D9}" type="pres">
      <dgm:prSet presAssocID="{7123366C-3AD5-4421-8660-ECCA0CB6FCA1}" presName="parentText" presStyleLbl="node1" presStyleIdx="1" presStyleCnt="6" custScaleX="156087" custScaleY="235262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CF0BF39-5DFA-43F0-A38F-BCC1E5207378}" type="pres">
      <dgm:prSet presAssocID="{7123366C-3AD5-4421-8660-ECCA0CB6FCA1}" presName="negativeSpace" presStyleCnt="0"/>
      <dgm:spPr/>
      <dgm:t>
        <a:bodyPr/>
        <a:lstStyle/>
        <a:p>
          <a:endParaRPr lang="es-CL"/>
        </a:p>
      </dgm:t>
    </dgm:pt>
    <dgm:pt modelId="{014FB08A-BF5F-41ED-A43F-7BCD145B11A2}" type="pres">
      <dgm:prSet presAssocID="{7123366C-3AD5-4421-8660-ECCA0CB6FCA1}" presName="childText" presStyleLbl="conFgAcc1" presStyleIdx="1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F5EDED9-E455-4BF7-91D3-87E311047727}" type="pres">
      <dgm:prSet presAssocID="{8BD8FE28-A819-43D3-B7DF-6D0015612F20}" presName="spaceBetweenRectangles" presStyleCnt="0"/>
      <dgm:spPr/>
      <dgm:t>
        <a:bodyPr/>
        <a:lstStyle/>
        <a:p>
          <a:endParaRPr lang="es-CL"/>
        </a:p>
      </dgm:t>
    </dgm:pt>
    <dgm:pt modelId="{9EC88876-5D0A-445B-8F3F-24F25D8401BB}" type="pres">
      <dgm:prSet presAssocID="{DF0D4B80-2454-4E6E-B972-4C4E4E744460}" presName="parentLin" presStyleCnt="0"/>
      <dgm:spPr/>
      <dgm:t>
        <a:bodyPr/>
        <a:lstStyle/>
        <a:p>
          <a:endParaRPr lang="es-CL"/>
        </a:p>
      </dgm:t>
    </dgm:pt>
    <dgm:pt modelId="{0EBFA134-303B-49F1-AB98-77AA50F9D6DB}" type="pres">
      <dgm:prSet presAssocID="{DF0D4B80-2454-4E6E-B972-4C4E4E744460}" presName="parentLeftMargin" presStyleLbl="node1" presStyleIdx="1" presStyleCnt="6"/>
      <dgm:spPr/>
      <dgm:t>
        <a:bodyPr/>
        <a:lstStyle/>
        <a:p>
          <a:endParaRPr lang="es-CL"/>
        </a:p>
      </dgm:t>
    </dgm:pt>
    <dgm:pt modelId="{BDE65FC3-067D-4620-8996-2B1A6ACC24CB}" type="pres">
      <dgm:prSet presAssocID="{DF0D4B80-2454-4E6E-B972-4C4E4E744460}" presName="parentText" presStyleLbl="node1" presStyleIdx="2" presStyleCnt="6" custScaleX="147140" custScaleY="185162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069428D-DA94-4B83-B173-4428CB3C80D6}" type="pres">
      <dgm:prSet presAssocID="{DF0D4B80-2454-4E6E-B972-4C4E4E744460}" presName="negativeSpace" presStyleCnt="0"/>
      <dgm:spPr/>
      <dgm:t>
        <a:bodyPr/>
        <a:lstStyle/>
        <a:p>
          <a:endParaRPr lang="es-CL"/>
        </a:p>
      </dgm:t>
    </dgm:pt>
    <dgm:pt modelId="{EDDB6479-3ACA-4723-8452-685181DBBA5E}" type="pres">
      <dgm:prSet presAssocID="{DF0D4B80-2454-4E6E-B972-4C4E4E744460}" presName="childText" presStyleLbl="conFgAcc1" presStyleIdx="2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D18272E-513E-43DA-A3F3-D5E1B95D7E9D}" type="pres">
      <dgm:prSet presAssocID="{9AA9BCD7-91B5-4364-8550-2AE65A6DA2F6}" presName="spaceBetweenRectangles" presStyleCnt="0"/>
      <dgm:spPr/>
      <dgm:t>
        <a:bodyPr/>
        <a:lstStyle/>
        <a:p>
          <a:endParaRPr lang="es-CL"/>
        </a:p>
      </dgm:t>
    </dgm:pt>
    <dgm:pt modelId="{73757781-5E25-4A24-A328-AFDC02ED0468}" type="pres">
      <dgm:prSet presAssocID="{3A207E53-AFA4-482A-A059-5BB2C22DFB53}" presName="parentLin" presStyleCnt="0"/>
      <dgm:spPr/>
      <dgm:t>
        <a:bodyPr/>
        <a:lstStyle/>
        <a:p>
          <a:endParaRPr lang="es-CL"/>
        </a:p>
      </dgm:t>
    </dgm:pt>
    <dgm:pt modelId="{FEC1DAF8-6E43-474E-A9F8-04DB667AE486}" type="pres">
      <dgm:prSet presAssocID="{3A207E53-AFA4-482A-A059-5BB2C22DFB53}" presName="parentLeftMargin" presStyleLbl="node1" presStyleIdx="2" presStyleCnt="6"/>
      <dgm:spPr/>
      <dgm:t>
        <a:bodyPr/>
        <a:lstStyle/>
        <a:p>
          <a:endParaRPr lang="es-CL"/>
        </a:p>
      </dgm:t>
    </dgm:pt>
    <dgm:pt modelId="{1D4B9634-074D-4A76-872C-414B72EAED6D}" type="pres">
      <dgm:prSet presAssocID="{3A207E53-AFA4-482A-A059-5BB2C22DFB53}" presName="parentText" presStyleLbl="node1" presStyleIdx="3" presStyleCnt="6" custScaleX="149641" custScaleY="196811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B797B16-A1A4-472B-90A2-4189D220CDFB}" type="pres">
      <dgm:prSet presAssocID="{3A207E53-AFA4-482A-A059-5BB2C22DFB53}" presName="negativeSpace" presStyleCnt="0"/>
      <dgm:spPr/>
      <dgm:t>
        <a:bodyPr/>
        <a:lstStyle/>
        <a:p>
          <a:endParaRPr lang="es-CL"/>
        </a:p>
      </dgm:t>
    </dgm:pt>
    <dgm:pt modelId="{5CC6B875-8A1D-4033-BC37-172BCF6BC397}" type="pres">
      <dgm:prSet presAssocID="{3A207E53-AFA4-482A-A059-5BB2C22DFB53}" presName="childText" presStyleLbl="conFgAcc1" presStyleIdx="3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7570096-F9D8-4A3C-9375-E6769FF1C096}" type="pres">
      <dgm:prSet presAssocID="{88ED81CA-1824-4C2D-A4B4-53367C815013}" presName="spaceBetweenRectangles" presStyleCnt="0"/>
      <dgm:spPr/>
      <dgm:t>
        <a:bodyPr/>
        <a:lstStyle/>
        <a:p>
          <a:endParaRPr lang="es-CL"/>
        </a:p>
      </dgm:t>
    </dgm:pt>
    <dgm:pt modelId="{1A63E0EB-448E-497A-A320-AC2EC583321A}" type="pres">
      <dgm:prSet presAssocID="{74298732-1BED-40AC-8151-F6045CA11AFA}" presName="parentLin" presStyleCnt="0"/>
      <dgm:spPr/>
      <dgm:t>
        <a:bodyPr/>
        <a:lstStyle/>
        <a:p>
          <a:endParaRPr lang="es-CL"/>
        </a:p>
      </dgm:t>
    </dgm:pt>
    <dgm:pt modelId="{CADD30A8-B0E4-4699-B998-02BD4A321A01}" type="pres">
      <dgm:prSet presAssocID="{74298732-1BED-40AC-8151-F6045CA11AFA}" presName="parentLeftMargin" presStyleLbl="node1" presStyleIdx="3" presStyleCnt="6"/>
      <dgm:spPr/>
      <dgm:t>
        <a:bodyPr/>
        <a:lstStyle/>
        <a:p>
          <a:endParaRPr lang="es-CL"/>
        </a:p>
      </dgm:t>
    </dgm:pt>
    <dgm:pt modelId="{AB65FE3A-205B-42FF-91DA-9C0275A59C73}" type="pres">
      <dgm:prSet presAssocID="{74298732-1BED-40AC-8151-F6045CA11AFA}" presName="parentText" presStyleLbl="node1" presStyleIdx="4" presStyleCnt="6" custScaleX="150037" custScaleY="317864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292260C-A6E2-483C-9188-AA4F753A2BF4}" type="pres">
      <dgm:prSet presAssocID="{74298732-1BED-40AC-8151-F6045CA11AFA}" presName="negativeSpace" presStyleCnt="0"/>
      <dgm:spPr/>
      <dgm:t>
        <a:bodyPr/>
        <a:lstStyle/>
        <a:p>
          <a:endParaRPr lang="es-CL"/>
        </a:p>
      </dgm:t>
    </dgm:pt>
    <dgm:pt modelId="{F5EF5D00-EBE2-4EE1-A5EE-C18022E7A223}" type="pres">
      <dgm:prSet presAssocID="{74298732-1BED-40AC-8151-F6045CA11AFA}" presName="childText" presStyleLbl="conFgAcc1" presStyleIdx="4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2EA5B94-F0D7-4ECD-9336-013E0A1CD6CF}" type="pres">
      <dgm:prSet presAssocID="{F45DB7CD-65A9-4BBF-98AB-9D703BC677DE}" presName="spaceBetweenRectangles" presStyleCnt="0"/>
      <dgm:spPr/>
      <dgm:t>
        <a:bodyPr/>
        <a:lstStyle/>
        <a:p>
          <a:endParaRPr lang="es-CL"/>
        </a:p>
      </dgm:t>
    </dgm:pt>
    <dgm:pt modelId="{9E1BD3AE-C3DB-4AE1-A170-C0AD19B60009}" type="pres">
      <dgm:prSet presAssocID="{B351F4DC-B967-4576-97D4-95529991A400}" presName="parentLin" presStyleCnt="0"/>
      <dgm:spPr/>
      <dgm:t>
        <a:bodyPr/>
        <a:lstStyle/>
        <a:p>
          <a:endParaRPr lang="es-CL"/>
        </a:p>
      </dgm:t>
    </dgm:pt>
    <dgm:pt modelId="{BA5C1F51-B1DB-4039-9B8C-1445BBA5B5EC}" type="pres">
      <dgm:prSet presAssocID="{B351F4DC-B967-4576-97D4-95529991A400}" presName="parentLeftMargin" presStyleLbl="node1" presStyleIdx="4" presStyleCnt="6"/>
      <dgm:spPr/>
      <dgm:t>
        <a:bodyPr/>
        <a:lstStyle/>
        <a:p>
          <a:endParaRPr lang="es-CL"/>
        </a:p>
      </dgm:t>
    </dgm:pt>
    <dgm:pt modelId="{A5FC5911-197D-4449-88DF-99E28254D8AD}" type="pres">
      <dgm:prSet presAssocID="{B351F4DC-B967-4576-97D4-95529991A400}" presName="parentText" presStyleLbl="node1" presStyleIdx="5" presStyleCnt="6" custScaleX="149641" custScaleY="216024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AD5534-7870-4210-A854-B2C2D514B30D}" type="pres">
      <dgm:prSet presAssocID="{B351F4DC-B967-4576-97D4-95529991A400}" presName="negativeSpace" presStyleCnt="0"/>
      <dgm:spPr/>
      <dgm:t>
        <a:bodyPr/>
        <a:lstStyle/>
        <a:p>
          <a:endParaRPr lang="es-CL"/>
        </a:p>
      </dgm:t>
    </dgm:pt>
    <dgm:pt modelId="{79901369-2A7B-454C-BE55-0B641A5548E9}" type="pres">
      <dgm:prSet presAssocID="{B351F4DC-B967-4576-97D4-95529991A400}" presName="childText" presStyleLbl="conFgAcc1" presStyleIdx="5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C7C5FAC1-20CD-497E-8024-B7DBD287D4E8}" srcId="{2FBDA268-F482-44DC-8915-2B7C7F6915D9}" destId="{DF0D4B80-2454-4E6E-B972-4C4E4E744460}" srcOrd="2" destOrd="0" parTransId="{1C571227-283A-41E4-B5BA-C0F0390C964E}" sibTransId="{9AA9BCD7-91B5-4364-8550-2AE65A6DA2F6}"/>
    <dgm:cxn modelId="{FD8163D7-B204-4B52-B65B-B7B51FEEF000}" type="presOf" srcId="{74298732-1BED-40AC-8151-F6045CA11AFA}" destId="{AB65FE3A-205B-42FF-91DA-9C0275A59C73}" srcOrd="1" destOrd="0" presId="urn:microsoft.com/office/officeart/2005/8/layout/list1"/>
    <dgm:cxn modelId="{AB25B05A-DD87-45F5-A2CD-44DA24875D6D}" type="presOf" srcId="{74298732-1BED-40AC-8151-F6045CA11AFA}" destId="{CADD30A8-B0E4-4699-B998-02BD4A321A01}" srcOrd="0" destOrd="0" presId="urn:microsoft.com/office/officeart/2005/8/layout/list1"/>
    <dgm:cxn modelId="{285C74A4-F4DD-4BDA-B4BD-D0AE69CE5D91}" type="presOf" srcId="{2FBDA268-F482-44DC-8915-2B7C7F6915D9}" destId="{E5F627B9-6217-4DBB-95A1-33BA438066A2}" srcOrd="0" destOrd="0" presId="urn:microsoft.com/office/officeart/2005/8/layout/list1"/>
    <dgm:cxn modelId="{CEF20ABE-DCBC-4848-BD07-48689F31D010}" type="presOf" srcId="{7123366C-3AD5-4421-8660-ECCA0CB6FCA1}" destId="{3354659E-E476-493F-8423-DA3DC8D785D9}" srcOrd="1" destOrd="0" presId="urn:microsoft.com/office/officeart/2005/8/layout/list1"/>
    <dgm:cxn modelId="{AA81844A-18BC-4A1B-AA31-466AF169A244}" type="presOf" srcId="{B351F4DC-B967-4576-97D4-95529991A400}" destId="{BA5C1F51-B1DB-4039-9B8C-1445BBA5B5EC}" srcOrd="0" destOrd="0" presId="urn:microsoft.com/office/officeart/2005/8/layout/list1"/>
    <dgm:cxn modelId="{E9D4D007-660A-4DF9-BEF2-71CB296B480F}" srcId="{2FBDA268-F482-44DC-8915-2B7C7F6915D9}" destId="{3A207E53-AFA4-482A-A059-5BB2C22DFB53}" srcOrd="3" destOrd="0" parTransId="{941C16B9-8A0E-4D44-B569-01922023A38C}" sibTransId="{88ED81CA-1824-4C2D-A4B4-53367C815013}"/>
    <dgm:cxn modelId="{2C85582F-CB02-4948-B8A6-DEA068A22957}" type="presOf" srcId="{3A207E53-AFA4-482A-A059-5BB2C22DFB53}" destId="{1D4B9634-074D-4A76-872C-414B72EAED6D}" srcOrd="1" destOrd="0" presId="urn:microsoft.com/office/officeart/2005/8/layout/list1"/>
    <dgm:cxn modelId="{6FF4F97B-5C56-427C-AEB0-51A5D26E6CA5}" srcId="{2FBDA268-F482-44DC-8915-2B7C7F6915D9}" destId="{74298732-1BED-40AC-8151-F6045CA11AFA}" srcOrd="4" destOrd="0" parTransId="{C015D390-9950-4058-BDCA-977393EBCD09}" sibTransId="{F45DB7CD-65A9-4BBF-98AB-9D703BC677DE}"/>
    <dgm:cxn modelId="{909ECEF7-C424-4B59-8FA5-71312847F51E}" type="presOf" srcId="{DFA7263F-B634-4ECD-B14D-2A7159C46561}" destId="{FEF40F45-4779-45B8-9A95-E379D315B239}" srcOrd="1" destOrd="0" presId="urn:microsoft.com/office/officeart/2005/8/layout/list1"/>
    <dgm:cxn modelId="{114C3063-9E73-4113-A1C1-36BF14CE0C5F}" type="presOf" srcId="{3A207E53-AFA4-482A-A059-5BB2C22DFB53}" destId="{FEC1DAF8-6E43-474E-A9F8-04DB667AE486}" srcOrd="0" destOrd="0" presId="urn:microsoft.com/office/officeart/2005/8/layout/list1"/>
    <dgm:cxn modelId="{BF07055E-B23D-4684-A25D-8E4F2D779EE7}" srcId="{2FBDA268-F482-44DC-8915-2B7C7F6915D9}" destId="{7123366C-3AD5-4421-8660-ECCA0CB6FCA1}" srcOrd="1" destOrd="0" parTransId="{47870884-907B-46A6-BEEC-E0E67DBE2B42}" sibTransId="{8BD8FE28-A819-43D3-B7DF-6D0015612F20}"/>
    <dgm:cxn modelId="{A7A2C439-943F-4B62-8979-409400263509}" type="presOf" srcId="{B351F4DC-B967-4576-97D4-95529991A400}" destId="{A5FC5911-197D-4449-88DF-99E28254D8AD}" srcOrd="1" destOrd="0" presId="urn:microsoft.com/office/officeart/2005/8/layout/list1"/>
    <dgm:cxn modelId="{336F0AA8-D3C4-44A8-A770-B923F83A0766}" type="presOf" srcId="{7123366C-3AD5-4421-8660-ECCA0CB6FCA1}" destId="{51E96FE3-C0BC-4C6A-A485-DCEF4E475901}" srcOrd="0" destOrd="0" presId="urn:microsoft.com/office/officeart/2005/8/layout/list1"/>
    <dgm:cxn modelId="{A1B3B6FB-3F5E-4124-AC29-225FD3BBA163}" type="presOf" srcId="{DF0D4B80-2454-4E6E-B972-4C4E4E744460}" destId="{0EBFA134-303B-49F1-AB98-77AA50F9D6DB}" srcOrd="0" destOrd="0" presId="urn:microsoft.com/office/officeart/2005/8/layout/list1"/>
    <dgm:cxn modelId="{9B81A1A1-5B99-4BDE-968E-B8DC390612DF}" srcId="{2FBDA268-F482-44DC-8915-2B7C7F6915D9}" destId="{B351F4DC-B967-4576-97D4-95529991A400}" srcOrd="5" destOrd="0" parTransId="{7E5BECCB-B24D-40F9-A1A5-1D1B6439FE9F}" sibTransId="{8E70B85F-41F4-47DC-AB2E-C5F1C6D4CA9C}"/>
    <dgm:cxn modelId="{49768EE9-3BF1-4834-8722-CA596F661CD5}" srcId="{2FBDA268-F482-44DC-8915-2B7C7F6915D9}" destId="{DFA7263F-B634-4ECD-B14D-2A7159C46561}" srcOrd="0" destOrd="0" parTransId="{93C6DCED-A181-493D-A8A5-A0AEF1762648}" sibTransId="{F943EC61-CDF8-4BA3-A91E-6FE287C262BE}"/>
    <dgm:cxn modelId="{E614A7D8-9EB6-4B76-AE26-0789DA8605B8}" type="presOf" srcId="{DFA7263F-B634-4ECD-B14D-2A7159C46561}" destId="{74EB7EE5-2AAF-43C4-842F-D3B65B103DF9}" srcOrd="0" destOrd="0" presId="urn:microsoft.com/office/officeart/2005/8/layout/list1"/>
    <dgm:cxn modelId="{BDE8458E-50F0-4A73-960A-708B7326A5F0}" type="presOf" srcId="{DF0D4B80-2454-4E6E-B972-4C4E4E744460}" destId="{BDE65FC3-067D-4620-8996-2B1A6ACC24CB}" srcOrd="1" destOrd="0" presId="urn:microsoft.com/office/officeart/2005/8/layout/list1"/>
    <dgm:cxn modelId="{2E2CA8B0-258A-4531-A3F3-B5534D44CF45}" type="presParOf" srcId="{E5F627B9-6217-4DBB-95A1-33BA438066A2}" destId="{3898D659-368E-4D77-B3A7-281C208C5130}" srcOrd="0" destOrd="0" presId="urn:microsoft.com/office/officeart/2005/8/layout/list1"/>
    <dgm:cxn modelId="{7904401E-203A-43B4-B82B-E9458F7EF10D}" type="presParOf" srcId="{3898D659-368E-4D77-B3A7-281C208C5130}" destId="{74EB7EE5-2AAF-43C4-842F-D3B65B103DF9}" srcOrd="0" destOrd="0" presId="urn:microsoft.com/office/officeart/2005/8/layout/list1"/>
    <dgm:cxn modelId="{36716C56-0F28-4BA6-9613-9AF405B0A423}" type="presParOf" srcId="{3898D659-368E-4D77-B3A7-281C208C5130}" destId="{FEF40F45-4779-45B8-9A95-E379D315B239}" srcOrd="1" destOrd="0" presId="urn:microsoft.com/office/officeart/2005/8/layout/list1"/>
    <dgm:cxn modelId="{85142212-3FAC-4B03-BE2E-F81C273CCB62}" type="presParOf" srcId="{E5F627B9-6217-4DBB-95A1-33BA438066A2}" destId="{48D668E3-3DDE-43E9-A68F-36EF3582314D}" srcOrd="1" destOrd="0" presId="urn:microsoft.com/office/officeart/2005/8/layout/list1"/>
    <dgm:cxn modelId="{DED1E476-3CEF-4E7E-9902-A793D27E3978}" type="presParOf" srcId="{E5F627B9-6217-4DBB-95A1-33BA438066A2}" destId="{CB9DCF3A-C381-47DE-BB55-6839F1FEB709}" srcOrd="2" destOrd="0" presId="urn:microsoft.com/office/officeart/2005/8/layout/list1"/>
    <dgm:cxn modelId="{E2B4DBF8-6EC6-4F96-AE14-1C5F4C63272F}" type="presParOf" srcId="{E5F627B9-6217-4DBB-95A1-33BA438066A2}" destId="{F2830E79-DA29-4398-B157-B52453379C90}" srcOrd="3" destOrd="0" presId="urn:microsoft.com/office/officeart/2005/8/layout/list1"/>
    <dgm:cxn modelId="{76BF5D22-1705-4693-A3DA-151A9C8F1A4C}" type="presParOf" srcId="{E5F627B9-6217-4DBB-95A1-33BA438066A2}" destId="{10A27F81-2434-4B5B-B867-F3B4788936AB}" srcOrd="4" destOrd="0" presId="urn:microsoft.com/office/officeart/2005/8/layout/list1"/>
    <dgm:cxn modelId="{9B003B10-960C-4A91-9A3A-DA651C31F06F}" type="presParOf" srcId="{10A27F81-2434-4B5B-B867-F3B4788936AB}" destId="{51E96FE3-C0BC-4C6A-A485-DCEF4E475901}" srcOrd="0" destOrd="0" presId="urn:microsoft.com/office/officeart/2005/8/layout/list1"/>
    <dgm:cxn modelId="{4A697291-F31F-4A5B-A8AF-0BDFEA8C272A}" type="presParOf" srcId="{10A27F81-2434-4B5B-B867-F3B4788936AB}" destId="{3354659E-E476-493F-8423-DA3DC8D785D9}" srcOrd="1" destOrd="0" presId="urn:microsoft.com/office/officeart/2005/8/layout/list1"/>
    <dgm:cxn modelId="{2F536FD7-D505-4145-A544-74E9339C1BED}" type="presParOf" srcId="{E5F627B9-6217-4DBB-95A1-33BA438066A2}" destId="{DCF0BF39-5DFA-43F0-A38F-BCC1E5207378}" srcOrd="5" destOrd="0" presId="urn:microsoft.com/office/officeart/2005/8/layout/list1"/>
    <dgm:cxn modelId="{D2B32E86-8DF6-4FC7-8F6E-A266EC948CA7}" type="presParOf" srcId="{E5F627B9-6217-4DBB-95A1-33BA438066A2}" destId="{014FB08A-BF5F-41ED-A43F-7BCD145B11A2}" srcOrd="6" destOrd="0" presId="urn:microsoft.com/office/officeart/2005/8/layout/list1"/>
    <dgm:cxn modelId="{5A0BD672-812F-47F5-B7E0-BBC5BE5F49CA}" type="presParOf" srcId="{E5F627B9-6217-4DBB-95A1-33BA438066A2}" destId="{FF5EDED9-E455-4BF7-91D3-87E311047727}" srcOrd="7" destOrd="0" presId="urn:microsoft.com/office/officeart/2005/8/layout/list1"/>
    <dgm:cxn modelId="{BEE57233-84F7-41C6-A126-E8D62D4381F4}" type="presParOf" srcId="{E5F627B9-6217-4DBB-95A1-33BA438066A2}" destId="{9EC88876-5D0A-445B-8F3F-24F25D8401BB}" srcOrd="8" destOrd="0" presId="urn:microsoft.com/office/officeart/2005/8/layout/list1"/>
    <dgm:cxn modelId="{0BCC0451-AB7B-4E96-B0CD-05575922C2C0}" type="presParOf" srcId="{9EC88876-5D0A-445B-8F3F-24F25D8401BB}" destId="{0EBFA134-303B-49F1-AB98-77AA50F9D6DB}" srcOrd="0" destOrd="0" presId="urn:microsoft.com/office/officeart/2005/8/layout/list1"/>
    <dgm:cxn modelId="{E12ECF18-7C02-4B4F-B038-050DC839AD7F}" type="presParOf" srcId="{9EC88876-5D0A-445B-8F3F-24F25D8401BB}" destId="{BDE65FC3-067D-4620-8996-2B1A6ACC24CB}" srcOrd="1" destOrd="0" presId="urn:microsoft.com/office/officeart/2005/8/layout/list1"/>
    <dgm:cxn modelId="{71250B56-B7FB-4ADC-8A18-F920CD7E8657}" type="presParOf" srcId="{E5F627B9-6217-4DBB-95A1-33BA438066A2}" destId="{3069428D-DA94-4B83-B173-4428CB3C80D6}" srcOrd="9" destOrd="0" presId="urn:microsoft.com/office/officeart/2005/8/layout/list1"/>
    <dgm:cxn modelId="{F9CD8956-D50A-4871-AE02-2BC7FF208E9D}" type="presParOf" srcId="{E5F627B9-6217-4DBB-95A1-33BA438066A2}" destId="{EDDB6479-3ACA-4723-8452-685181DBBA5E}" srcOrd="10" destOrd="0" presId="urn:microsoft.com/office/officeart/2005/8/layout/list1"/>
    <dgm:cxn modelId="{1C31E83D-7B22-4E97-93EB-75476D81E238}" type="presParOf" srcId="{E5F627B9-6217-4DBB-95A1-33BA438066A2}" destId="{1D18272E-513E-43DA-A3F3-D5E1B95D7E9D}" srcOrd="11" destOrd="0" presId="urn:microsoft.com/office/officeart/2005/8/layout/list1"/>
    <dgm:cxn modelId="{CAFBC44F-9785-470B-8A66-82887E0C1E83}" type="presParOf" srcId="{E5F627B9-6217-4DBB-95A1-33BA438066A2}" destId="{73757781-5E25-4A24-A328-AFDC02ED0468}" srcOrd="12" destOrd="0" presId="urn:microsoft.com/office/officeart/2005/8/layout/list1"/>
    <dgm:cxn modelId="{14A8E8C0-C6D4-4EE6-B88A-31FA7F98E74F}" type="presParOf" srcId="{73757781-5E25-4A24-A328-AFDC02ED0468}" destId="{FEC1DAF8-6E43-474E-A9F8-04DB667AE486}" srcOrd="0" destOrd="0" presId="urn:microsoft.com/office/officeart/2005/8/layout/list1"/>
    <dgm:cxn modelId="{2415DAF9-F5F2-4236-B1EB-D71F3E448E39}" type="presParOf" srcId="{73757781-5E25-4A24-A328-AFDC02ED0468}" destId="{1D4B9634-074D-4A76-872C-414B72EAED6D}" srcOrd="1" destOrd="0" presId="urn:microsoft.com/office/officeart/2005/8/layout/list1"/>
    <dgm:cxn modelId="{1523BC50-A42B-4124-8EBF-6E9E1757F93F}" type="presParOf" srcId="{E5F627B9-6217-4DBB-95A1-33BA438066A2}" destId="{1B797B16-A1A4-472B-90A2-4189D220CDFB}" srcOrd="13" destOrd="0" presId="urn:microsoft.com/office/officeart/2005/8/layout/list1"/>
    <dgm:cxn modelId="{36F711B3-DE5C-40F2-A7ED-5B2EA3A602D6}" type="presParOf" srcId="{E5F627B9-6217-4DBB-95A1-33BA438066A2}" destId="{5CC6B875-8A1D-4033-BC37-172BCF6BC397}" srcOrd="14" destOrd="0" presId="urn:microsoft.com/office/officeart/2005/8/layout/list1"/>
    <dgm:cxn modelId="{9F92A5EB-3325-4895-92E4-3879D4B329FF}" type="presParOf" srcId="{E5F627B9-6217-4DBB-95A1-33BA438066A2}" destId="{47570096-F9D8-4A3C-9375-E6769FF1C096}" srcOrd="15" destOrd="0" presId="urn:microsoft.com/office/officeart/2005/8/layout/list1"/>
    <dgm:cxn modelId="{EE139885-CEE4-4756-9AC3-E85DDFDB851C}" type="presParOf" srcId="{E5F627B9-6217-4DBB-95A1-33BA438066A2}" destId="{1A63E0EB-448E-497A-A320-AC2EC583321A}" srcOrd="16" destOrd="0" presId="urn:microsoft.com/office/officeart/2005/8/layout/list1"/>
    <dgm:cxn modelId="{B6380A38-AA5D-46A1-A8CC-21DA32C4CF98}" type="presParOf" srcId="{1A63E0EB-448E-497A-A320-AC2EC583321A}" destId="{CADD30A8-B0E4-4699-B998-02BD4A321A01}" srcOrd="0" destOrd="0" presId="urn:microsoft.com/office/officeart/2005/8/layout/list1"/>
    <dgm:cxn modelId="{EECCF486-EB01-45C5-9340-3512EB4A99D6}" type="presParOf" srcId="{1A63E0EB-448E-497A-A320-AC2EC583321A}" destId="{AB65FE3A-205B-42FF-91DA-9C0275A59C73}" srcOrd="1" destOrd="0" presId="urn:microsoft.com/office/officeart/2005/8/layout/list1"/>
    <dgm:cxn modelId="{AA5ED5D9-C99B-48A5-937A-5F260A13105A}" type="presParOf" srcId="{E5F627B9-6217-4DBB-95A1-33BA438066A2}" destId="{2292260C-A6E2-483C-9188-AA4F753A2BF4}" srcOrd="17" destOrd="0" presId="urn:microsoft.com/office/officeart/2005/8/layout/list1"/>
    <dgm:cxn modelId="{F80F9949-EFB9-4C61-8B5C-002CAC8E46CA}" type="presParOf" srcId="{E5F627B9-6217-4DBB-95A1-33BA438066A2}" destId="{F5EF5D00-EBE2-4EE1-A5EE-C18022E7A223}" srcOrd="18" destOrd="0" presId="urn:microsoft.com/office/officeart/2005/8/layout/list1"/>
    <dgm:cxn modelId="{B9DFC777-D468-4D81-86D6-80F4661626EF}" type="presParOf" srcId="{E5F627B9-6217-4DBB-95A1-33BA438066A2}" destId="{F2EA5B94-F0D7-4ECD-9336-013E0A1CD6CF}" srcOrd="19" destOrd="0" presId="urn:microsoft.com/office/officeart/2005/8/layout/list1"/>
    <dgm:cxn modelId="{79FDBEEB-B205-44A4-8838-4A645A5EFFDE}" type="presParOf" srcId="{E5F627B9-6217-4DBB-95A1-33BA438066A2}" destId="{9E1BD3AE-C3DB-4AE1-A170-C0AD19B60009}" srcOrd="20" destOrd="0" presId="urn:microsoft.com/office/officeart/2005/8/layout/list1"/>
    <dgm:cxn modelId="{613C2301-A987-42C7-9B72-237914D3B378}" type="presParOf" srcId="{9E1BD3AE-C3DB-4AE1-A170-C0AD19B60009}" destId="{BA5C1F51-B1DB-4039-9B8C-1445BBA5B5EC}" srcOrd="0" destOrd="0" presId="urn:microsoft.com/office/officeart/2005/8/layout/list1"/>
    <dgm:cxn modelId="{78886B8A-D779-4A51-AB35-46002BB8F0FC}" type="presParOf" srcId="{9E1BD3AE-C3DB-4AE1-A170-C0AD19B60009}" destId="{A5FC5911-197D-4449-88DF-99E28254D8AD}" srcOrd="1" destOrd="0" presId="urn:microsoft.com/office/officeart/2005/8/layout/list1"/>
    <dgm:cxn modelId="{513E3228-366D-4421-9AD1-A0A8E1441932}" type="presParOf" srcId="{E5F627B9-6217-4DBB-95A1-33BA438066A2}" destId="{DEAD5534-7870-4210-A854-B2C2D514B30D}" srcOrd="21" destOrd="0" presId="urn:microsoft.com/office/officeart/2005/8/layout/list1"/>
    <dgm:cxn modelId="{25864098-B886-4BC2-8601-70CCDE0B6677}" type="presParOf" srcId="{E5F627B9-6217-4DBB-95A1-33BA438066A2}" destId="{79901369-2A7B-454C-BE55-0B641A5548E9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C9668B-9C61-4E4B-9064-D1E2BEFC57A6}">
      <dsp:nvSpPr>
        <dsp:cNvPr id="0" name=""/>
        <dsp:cNvSpPr/>
      </dsp:nvSpPr>
      <dsp:spPr>
        <a:xfrm>
          <a:off x="0" y="0"/>
          <a:ext cx="8715436" cy="3414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b="1" u="none" kern="1200" dirty="0" err="1" smtClean="0">
              <a:solidFill>
                <a:schemeClr val="accent6">
                  <a:lumMod val="50000"/>
                </a:schemeClr>
              </a:solidFill>
              <a:latin typeface="+mn-lt"/>
            </a:rPr>
            <a:t>Constitution</a:t>
          </a:r>
          <a:r>
            <a:rPr lang="es-ES_tradnl" sz="1400" b="1" u="none" kern="1200" dirty="0" smtClean="0">
              <a:solidFill>
                <a:schemeClr val="accent6">
                  <a:lumMod val="50000"/>
                </a:schemeClr>
              </a:solidFill>
              <a:latin typeface="+mn-lt"/>
            </a:rPr>
            <a:t> and Objetive</a:t>
          </a:r>
          <a:endParaRPr lang="es-CL" sz="1400" b="1" u="none" kern="1200" dirty="0">
            <a:solidFill>
              <a:schemeClr val="accent6">
                <a:lumMod val="50000"/>
              </a:schemeClr>
            </a:solidFill>
            <a:latin typeface="+mn-lt"/>
          </a:endParaRPr>
        </a:p>
      </dsp:txBody>
      <dsp:txXfrm>
        <a:off x="16666" y="16666"/>
        <a:ext cx="8682104" cy="308078"/>
      </dsp:txXfrm>
    </dsp:sp>
    <dsp:sp modelId="{3585C139-BD94-4BBF-BB93-F3FE99F5238E}">
      <dsp:nvSpPr>
        <dsp:cNvPr id="0" name=""/>
        <dsp:cNvSpPr/>
      </dsp:nvSpPr>
      <dsp:spPr>
        <a:xfrm>
          <a:off x="0" y="343736"/>
          <a:ext cx="8715436" cy="9869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715" tIns="17780" rIns="99568" bIns="1778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b="1" kern="1200" dirty="0" smtClean="0"/>
            <a:t>Public Fund, created by law in 1980, with its own Capital. </a:t>
          </a:r>
          <a:endParaRPr lang="es-C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b="1" kern="1200" dirty="0" smtClean="0"/>
            <a:t>Object 1 : Partial Guarantees </a:t>
          </a:r>
          <a:r>
            <a:rPr lang="en-US" sz="1400" b="0" kern="1200" dirty="0" smtClean="0"/>
            <a:t>Ensure financing extended by financial institutions (public and private).</a:t>
          </a:r>
          <a:endParaRPr lang="es-CL" sz="1400" b="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1400" b="1" kern="1200" dirty="0" err="1" smtClean="0"/>
            <a:t>Object</a:t>
          </a:r>
          <a:r>
            <a:rPr lang="es-ES_tradnl" sz="1400" b="1" kern="1200" dirty="0" smtClean="0"/>
            <a:t> 2 : </a:t>
          </a:r>
          <a:r>
            <a:rPr lang="es-ES_tradnl" sz="1400" b="1" kern="1200" dirty="0" err="1" smtClean="0"/>
            <a:t>Counterguarantee</a:t>
          </a:r>
          <a:r>
            <a:rPr lang="es-ES_tradnl" sz="1400" b="1" kern="1200" dirty="0" smtClean="0"/>
            <a:t> </a:t>
          </a:r>
          <a:r>
            <a:rPr lang="es-ES_tradnl" sz="1400" b="1" kern="1200" dirty="0" err="1" smtClean="0"/>
            <a:t>or</a:t>
          </a:r>
          <a:r>
            <a:rPr lang="es-ES_tradnl" sz="1400" b="1" kern="1200" dirty="0" smtClean="0"/>
            <a:t> </a:t>
          </a:r>
          <a:r>
            <a:rPr lang="es-ES_tradnl" sz="1400" b="0" kern="1200" dirty="0" err="1" smtClean="0"/>
            <a:t>Reinsurance</a:t>
          </a:r>
          <a:r>
            <a:rPr lang="es-ES_tradnl" sz="1400" b="0" kern="1200" dirty="0" smtClean="0"/>
            <a:t> of </a:t>
          </a:r>
          <a:r>
            <a:rPr lang="es-ES_tradnl" sz="1400" b="0" kern="1200" dirty="0" err="1" smtClean="0"/>
            <a:t>guarantee</a:t>
          </a:r>
          <a:r>
            <a:rPr lang="es-ES_tradnl" sz="1400" b="0" kern="1200" dirty="0" smtClean="0"/>
            <a:t> </a:t>
          </a:r>
          <a:r>
            <a:rPr lang="es-ES_tradnl" sz="1400" b="0" kern="1200" dirty="0" err="1" smtClean="0"/>
            <a:t>emitted</a:t>
          </a:r>
          <a:r>
            <a:rPr lang="es-ES_tradnl" sz="1400" b="0" kern="1200" dirty="0" smtClean="0"/>
            <a:t> </a:t>
          </a:r>
          <a:r>
            <a:rPr lang="es-ES_tradnl" sz="1400" b="0" kern="1200" dirty="0" err="1" smtClean="0"/>
            <a:t>by</a:t>
          </a:r>
          <a:r>
            <a:rPr lang="es-ES_tradnl" sz="1400" b="0" kern="1200" dirty="0" smtClean="0"/>
            <a:t> </a:t>
          </a:r>
          <a:r>
            <a:rPr lang="es-ES_tradnl" sz="1400" b="0" kern="1200" dirty="0" err="1" smtClean="0"/>
            <a:t>RGSs</a:t>
          </a:r>
          <a:r>
            <a:rPr lang="es-ES_tradnl" sz="1400" b="0" kern="1200" dirty="0" smtClean="0"/>
            <a:t> </a:t>
          </a:r>
          <a:r>
            <a:rPr lang="es-ES_tradnl" sz="1400" b="0" kern="1200" dirty="0" err="1" smtClean="0"/>
            <a:t>or</a:t>
          </a:r>
          <a:r>
            <a:rPr lang="es-ES_tradnl" sz="1400" b="0" kern="1200" dirty="0" smtClean="0"/>
            <a:t> </a:t>
          </a:r>
          <a:r>
            <a:rPr lang="es-ES_tradnl" sz="1400" b="0" kern="1200" dirty="0" err="1" smtClean="0"/>
            <a:t>SGRs</a:t>
          </a:r>
          <a:r>
            <a:rPr lang="es-ES_tradnl" sz="1400" b="0" kern="1200" dirty="0" smtClean="0"/>
            <a:t> (</a:t>
          </a:r>
          <a:r>
            <a:rPr lang="es-ES_tradnl" sz="1400" b="0" kern="1200" dirty="0" err="1" smtClean="0"/>
            <a:t>from</a:t>
          </a:r>
          <a:r>
            <a:rPr lang="es-ES_tradnl" sz="1400" b="0" kern="1200" dirty="0" smtClean="0"/>
            <a:t> 2007).</a:t>
          </a:r>
          <a:endParaRPr lang="es-CL" sz="1400" b="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b="1" kern="1200" dirty="0" smtClean="0"/>
            <a:t>Beneficiaries:</a:t>
          </a:r>
          <a:r>
            <a:rPr lang="en-US" sz="1400" b="0" kern="1200" dirty="0" smtClean="0"/>
            <a:t> MSMEs.</a:t>
          </a:r>
          <a:endParaRPr lang="es-CL" sz="1400" b="0" kern="1200" dirty="0"/>
        </a:p>
      </dsp:txBody>
      <dsp:txXfrm>
        <a:off x="0" y="343736"/>
        <a:ext cx="8715436" cy="986902"/>
      </dsp:txXfrm>
    </dsp:sp>
    <dsp:sp modelId="{7C35679A-D160-492A-840D-D916F61109E2}">
      <dsp:nvSpPr>
        <dsp:cNvPr id="0" name=""/>
        <dsp:cNvSpPr/>
      </dsp:nvSpPr>
      <dsp:spPr>
        <a:xfrm>
          <a:off x="0" y="1330639"/>
          <a:ext cx="8715436" cy="3149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b="1" u="none" kern="1200" dirty="0" err="1" smtClean="0">
              <a:solidFill>
                <a:schemeClr val="accent6">
                  <a:lumMod val="50000"/>
                </a:schemeClr>
              </a:solidFill>
              <a:latin typeface="+mn-lt"/>
            </a:rPr>
            <a:t>Specific</a:t>
          </a:r>
          <a:r>
            <a:rPr lang="es-CL" sz="1400" b="1" u="none" kern="1200" dirty="0" smtClean="0">
              <a:solidFill>
                <a:schemeClr val="accent6">
                  <a:lumMod val="50000"/>
                </a:schemeClr>
              </a:solidFill>
              <a:latin typeface="+mn-lt"/>
            </a:rPr>
            <a:t> </a:t>
          </a:r>
          <a:r>
            <a:rPr lang="es-CL" sz="1400" b="1" u="none" kern="1200" dirty="0" err="1" smtClean="0">
              <a:solidFill>
                <a:schemeClr val="accent6">
                  <a:lumMod val="50000"/>
                </a:schemeClr>
              </a:solidFill>
              <a:latin typeface="+mn-lt"/>
            </a:rPr>
            <a:t>Norms</a:t>
          </a:r>
          <a:r>
            <a:rPr lang="es-CL" sz="1400" b="1" u="none" kern="1200" dirty="0" smtClean="0">
              <a:solidFill>
                <a:schemeClr val="accent6">
                  <a:lumMod val="50000"/>
                </a:schemeClr>
              </a:solidFill>
              <a:latin typeface="+mn-lt"/>
            </a:rPr>
            <a:t> and </a:t>
          </a:r>
          <a:r>
            <a:rPr lang="es-CL" sz="1400" b="1" u="none" kern="1200" dirty="0" err="1" smtClean="0">
              <a:solidFill>
                <a:schemeClr val="accent6">
                  <a:lumMod val="50000"/>
                </a:schemeClr>
              </a:solidFill>
              <a:latin typeface="+mn-lt"/>
            </a:rPr>
            <a:t>Regulations</a:t>
          </a:r>
          <a:endParaRPr lang="es-CL" sz="1400" b="1" u="none" kern="1200" dirty="0">
            <a:solidFill>
              <a:schemeClr val="accent6">
                <a:lumMod val="50000"/>
              </a:schemeClr>
            </a:solidFill>
            <a:latin typeface="+mn-lt"/>
          </a:endParaRPr>
        </a:p>
      </dsp:txBody>
      <dsp:txXfrm>
        <a:off x="15373" y="1346012"/>
        <a:ext cx="8684690" cy="284180"/>
      </dsp:txXfrm>
    </dsp:sp>
    <dsp:sp modelId="{D45854AE-E77C-4AF1-A50B-9539D43D886E}">
      <dsp:nvSpPr>
        <dsp:cNvPr id="0" name=""/>
        <dsp:cNvSpPr/>
      </dsp:nvSpPr>
      <dsp:spPr>
        <a:xfrm>
          <a:off x="0" y="1645566"/>
          <a:ext cx="8715436" cy="856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715" tIns="17780" rIns="99568" bIns="1778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Created by D. L. 3,472 of 1980 and its amendments; Law 20.179 concerning reinsurance of SGR.</a:t>
          </a:r>
          <a:endParaRPr lang="es-ES" sz="1400" kern="1200" dirty="0" smtClean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Regulated and </a:t>
          </a:r>
          <a:r>
            <a:rPr lang="en-US" sz="1400" b="1" u="sng" kern="1200" dirty="0" smtClean="0"/>
            <a:t>supervised by the Superintendence </a:t>
          </a:r>
          <a:r>
            <a:rPr lang="en-US" sz="1400" kern="1200" dirty="0" smtClean="0"/>
            <a:t>of banks and financial institutions (SBIF)</a:t>
          </a:r>
          <a:endParaRPr lang="es-ES" sz="1400" kern="1200" dirty="0" smtClean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b="1" kern="1200" dirty="0" smtClean="0"/>
            <a:t>Managed by BancoEstado</a:t>
          </a:r>
          <a:r>
            <a:rPr lang="en-US" sz="1400" kern="1200" dirty="0" smtClean="0"/>
            <a:t>, (operation manuals, bases of tenders, contracts and other)</a:t>
          </a:r>
          <a:endParaRPr lang="es-CL" sz="1400" kern="1200" dirty="0"/>
        </a:p>
      </dsp:txBody>
      <dsp:txXfrm>
        <a:off x="0" y="1645566"/>
        <a:ext cx="8715436" cy="856040"/>
      </dsp:txXfrm>
    </dsp:sp>
    <dsp:sp modelId="{166B2C2A-AF44-476A-8159-2138A6B29B25}">
      <dsp:nvSpPr>
        <dsp:cNvPr id="0" name=""/>
        <dsp:cNvSpPr/>
      </dsp:nvSpPr>
      <dsp:spPr>
        <a:xfrm>
          <a:off x="0" y="2501606"/>
          <a:ext cx="8715436" cy="3414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u="none" kern="1200" dirty="0" smtClean="0">
              <a:solidFill>
                <a:schemeClr val="accent6">
                  <a:lumMod val="50000"/>
                </a:schemeClr>
              </a:solidFill>
              <a:latin typeface="+mn-lt"/>
            </a:rPr>
            <a:t>Capital (*currently approx. US $ 210 million) </a:t>
          </a:r>
          <a:endParaRPr lang="es-CL" sz="1400" b="1" u="none" kern="1200" dirty="0">
            <a:solidFill>
              <a:schemeClr val="accent6">
                <a:lumMod val="50000"/>
              </a:schemeClr>
            </a:solidFill>
            <a:latin typeface="+mn-lt"/>
          </a:endParaRPr>
        </a:p>
      </dsp:txBody>
      <dsp:txXfrm>
        <a:off x="16666" y="2518272"/>
        <a:ext cx="8682104" cy="308078"/>
      </dsp:txXfrm>
    </dsp:sp>
    <dsp:sp modelId="{B7BE8B18-A15D-4F92-8CEA-AEFD4B011A2E}">
      <dsp:nvSpPr>
        <dsp:cNvPr id="0" name=""/>
        <dsp:cNvSpPr/>
      </dsp:nvSpPr>
      <dsp:spPr>
        <a:xfrm>
          <a:off x="0" y="2843016"/>
          <a:ext cx="8715436" cy="11897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715" tIns="17780" rIns="99568" bIns="1778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1400" kern="1200" dirty="0" err="1" smtClean="0"/>
            <a:t>Initial</a:t>
          </a:r>
          <a:r>
            <a:rPr lang="es-ES_tradnl" sz="1400" kern="1200" dirty="0" smtClean="0"/>
            <a:t> </a:t>
          </a:r>
          <a:r>
            <a:rPr lang="es-ES_tradnl" sz="1400" kern="1200" dirty="0" err="1" smtClean="0"/>
            <a:t>contribution</a:t>
          </a:r>
          <a:r>
            <a:rPr lang="es-ES_tradnl" sz="1400" kern="1200" dirty="0" smtClean="0"/>
            <a:t>: </a:t>
          </a:r>
          <a:r>
            <a:rPr lang="es-ES_tradnl" sz="1400" kern="1200" dirty="0" err="1" smtClean="0"/>
            <a:t>approx</a:t>
          </a:r>
          <a:r>
            <a:rPr lang="es-ES_tradnl" sz="1400" kern="1200" dirty="0" smtClean="0"/>
            <a:t>. US $ 13 </a:t>
          </a:r>
          <a:r>
            <a:rPr lang="es-ES_tradnl" sz="1400" kern="1200" dirty="0" err="1" smtClean="0"/>
            <a:t>million</a:t>
          </a:r>
          <a:r>
            <a:rPr lang="es-ES_tradnl" sz="1400" kern="1200" dirty="0" smtClean="0"/>
            <a:t> (1980)</a:t>
          </a:r>
          <a:endParaRPr lang="es-C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Fusion with </a:t>
          </a:r>
          <a:r>
            <a:rPr lang="en-US" sz="1400" kern="1200" dirty="0" err="1" smtClean="0"/>
            <a:t>Fogaex</a:t>
          </a:r>
          <a:r>
            <a:rPr lang="en-US" sz="1400" kern="1200" dirty="0" smtClean="0"/>
            <a:t> (Fond for exporters), US $15 million year 2000.</a:t>
          </a:r>
          <a:endParaRPr lang="es-C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New contributions: US $140 million (2008 and 2009)</a:t>
          </a:r>
          <a:endParaRPr lang="es-C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Next contribution : US $ 50 million (2014)</a:t>
          </a:r>
          <a:endParaRPr lang="es-CL" sz="1400" kern="1200" dirty="0"/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CL" sz="1000" kern="1200" dirty="0" smtClean="0"/>
            <a:t>* </a:t>
          </a:r>
          <a:r>
            <a:rPr lang="es-CL" sz="1000" kern="1200" dirty="0" err="1" smtClean="0"/>
            <a:t>depreciation</a:t>
          </a:r>
          <a:r>
            <a:rPr lang="es-CL" sz="1000" kern="1200" dirty="0" smtClean="0"/>
            <a:t> 2015</a:t>
          </a:r>
          <a:endParaRPr lang="es-CL" sz="1000" kern="1200" dirty="0"/>
        </a:p>
      </dsp:txBody>
      <dsp:txXfrm>
        <a:off x="0" y="2843016"/>
        <a:ext cx="8715436" cy="1189725"/>
      </dsp:txXfrm>
    </dsp:sp>
    <dsp:sp modelId="{7E256334-B26C-4317-B272-25944DBF6385}">
      <dsp:nvSpPr>
        <dsp:cNvPr id="0" name=""/>
        <dsp:cNvSpPr/>
      </dsp:nvSpPr>
      <dsp:spPr>
        <a:xfrm>
          <a:off x="0" y="4032742"/>
          <a:ext cx="8715436" cy="3414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u="none" kern="1200" dirty="0" smtClean="0">
              <a:solidFill>
                <a:schemeClr val="accent6">
                  <a:lumMod val="50000"/>
                </a:schemeClr>
              </a:solidFill>
              <a:latin typeface="+mn-lt"/>
            </a:rPr>
            <a:t>Income of the Fund</a:t>
          </a:r>
          <a:endParaRPr lang="es-CL" sz="1400" b="1" u="none" kern="1200" dirty="0">
            <a:solidFill>
              <a:schemeClr val="accent6">
                <a:lumMod val="50000"/>
              </a:schemeClr>
            </a:solidFill>
            <a:latin typeface="+mn-lt"/>
          </a:endParaRPr>
        </a:p>
      </dsp:txBody>
      <dsp:txXfrm>
        <a:off x="16666" y="4049408"/>
        <a:ext cx="8682104" cy="308078"/>
      </dsp:txXfrm>
    </dsp:sp>
    <dsp:sp modelId="{30587464-1BC2-4204-A936-A739A6C6C5F5}">
      <dsp:nvSpPr>
        <dsp:cNvPr id="0" name=""/>
        <dsp:cNvSpPr/>
      </dsp:nvSpPr>
      <dsp:spPr>
        <a:xfrm>
          <a:off x="0" y="4374152"/>
          <a:ext cx="8715436" cy="875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715" tIns="17780" rIns="99568" bIns="1778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1400" kern="1200" dirty="0" err="1" smtClean="0"/>
            <a:t>Return</a:t>
          </a:r>
          <a:r>
            <a:rPr lang="es-ES_tradnl" sz="1400" kern="1200" dirty="0" smtClean="0"/>
            <a:t> </a:t>
          </a:r>
          <a:r>
            <a:rPr lang="es-ES_tradnl" sz="1400" kern="1200" dirty="0" err="1" smtClean="0"/>
            <a:t>on</a:t>
          </a:r>
          <a:r>
            <a:rPr lang="es-ES_tradnl" sz="1400" kern="1200" dirty="0" smtClean="0"/>
            <a:t> </a:t>
          </a:r>
          <a:r>
            <a:rPr lang="es-ES_tradnl" sz="1400" kern="1200" dirty="0" err="1" smtClean="0"/>
            <a:t>investment</a:t>
          </a:r>
          <a:endParaRPr lang="es-C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1400" kern="1200" dirty="0" err="1" smtClean="0"/>
            <a:t>Commissions</a:t>
          </a:r>
          <a:r>
            <a:rPr lang="es-ES_tradnl" sz="1400" kern="1200" dirty="0" smtClean="0"/>
            <a:t> </a:t>
          </a:r>
          <a:r>
            <a:rPr lang="es-ES_tradnl" sz="1400" kern="1200" dirty="0" err="1" smtClean="0"/>
            <a:t>paid</a:t>
          </a:r>
          <a:r>
            <a:rPr lang="es-ES_tradnl" sz="1400" kern="1200" dirty="0" smtClean="0"/>
            <a:t> </a:t>
          </a:r>
          <a:r>
            <a:rPr lang="es-ES_tradnl" sz="1400" kern="1200" dirty="0" err="1" smtClean="0"/>
            <a:t>by</a:t>
          </a:r>
          <a:r>
            <a:rPr lang="es-ES_tradnl" sz="1400" kern="1200" dirty="0" smtClean="0"/>
            <a:t> </a:t>
          </a:r>
          <a:r>
            <a:rPr lang="es-ES_tradnl" sz="1400" kern="1200" dirty="0" err="1" smtClean="0"/>
            <a:t>users</a:t>
          </a:r>
          <a:endParaRPr lang="es-C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1400" kern="1200" dirty="0" err="1" smtClean="0"/>
            <a:t>Recoveries</a:t>
          </a:r>
          <a:r>
            <a:rPr lang="es-ES_tradnl" sz="1400" kern="1200" dirty="0" smtClean="0"/>
            <a:t> </a:t>
          </a:r>
          <a:r>
            <a:rPr lang="es-ES_tradnl" sz="1400" kern="1200" dirty="0" err="1" smtClean="0"/>
            <a:t>from</a:t>
          </a:r>
          <a:r>
            <a:rPr lang="es-ES_tradnl" sz="1400" kern="1200" dirty="0" smtClean="0"/>
            <a:t> </a:t>
          </a:r>
          <a:r>
            <a:rPr lang="es-ES_tradnl" sz="1400" kern="1200" dirty="0" err="1" smtClean="0"/>
            <a:t>guarantees</a:t>
          </a:r>
          <a:r>
            <a:rPr lang="es-ES_tradnl" sz="1400" kern="1200" dirty="0" smtClean="0"/>
            <a:t> </a:t>
          </a:r>
          <a:r>
            <a:rPr lang="es-ES_tradnl" sz="1400" kern="1200" dirty="0" err="1" smtClean="0"/>
            <a:t>paid</a:t>
          </a:r>
          <a:endParaRPr lang="es-C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1400" kern="1200" dirty="0" smtClean="0"/>
            <a:t>.</a:t>
          </a:r>
          <a:endParaRPr lang="es-CL" sz="1400" kern="1200" dirty="0"/>
        </a:p>
      </dsp:txBody>
      <dsp:txXfrm>
        <a:off x="0" y="4374152"/>
        <a:ext cx="8715436" cy="875565"/>
      </dsp:txXfrm>
    </dsp:sp>
    <dsp:sp modelId="{322EF638-95B9-4A97-A29A-B1140BD27B37}">
      <dsp:nvSpPr>
        <dsp:cNvPr id="0" name=""/>
        <dsp:cNvSpPr/>
      </dsp:nvSpPr>
      <dsp:spPr>
        <a:xfrm>
          <a:off x="0" y="5249718"/>
          <a:ext cx="8715436" cy="3414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u="none" kern="1200" dirty="0" smtClean="0">
              <a:solidFill>
                <a:schemeClr val="accent6">
                  <a:lumMod val="50000"/>
                </a:schemeClr>
              </a:solidFill>
              <a:latin typeface="+mn-lt"/>
            </a:rPr>
            <a:t>Expenses of the Fund</a:t>
          </a:r>
          <a:endParaRPr lang="es-CL" sz="1400" b="1" u="none" kern="1200" dirty="0">
            <a:solidFill>
              <a:schemeClr val="accent6">
                <a:lumMod val="50000"/>
              </a:schemeClr>
            </a:solidFill>
            <a:latin typeface="+mn-lt"/>
          </a:endParaRPr>
        </a:p>
      </dsp:txBody>
      <dsp:txXfrm>
        <a:off x="16666" y="5266384"/>
        <a:ext cx="8682104" cy="308078"/>
      </dsp:txXfrm>
    </dsp:sp>
    <dsp:sp modelId="{B2E7D5A1-DE0F-4E85-8001-D7471373EEE7}">
      <dsp:nvSpPr>
        <dsp:cNvPr id="0" name=""/>
        <dsp:cNvSpPr/>
      </dsp:nvSpPr>
      <dsp:spPr>
        <a:xfrm>
          <a:off x="0" y="5591128"/>
          <a:ext cx="8715436" cy="4278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715" tIns="17780" rIns="99568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CL" sz="1400" kern="1200" dirty="0" err="1" smtClean="0"/>
            <a:t>Payment</a:t>
          </a:r>
          <a:r>
            <a:rPr lang="es-CL" sz="1400" kern="1200" dirty="0" smtClean="0"/>
            <a:t> of </a:t>
          </a:r>
          <a:r>
            <a:rPr lang="es-CL" sz="1400" kern="1200" dirty="0" err="1" smtClean="0"/>
            <a:t>Guarantee</a:t>
          </a:r>
          <a:r>
            <a:rPr lang="es-CL" sz="1400" kern="1200" dirty="0" smtClean="0"/>
            <a:t> </a:t>
          </a:r>
          <a:r>
            <a:rPr lang="es-CL" sz="1400" kern="1200" dirty="0" err="1" smtClean="0"/>
            <a:t>required</a:t>
          </a:r>
          <a:r>
            <a:rPr lang="es-CL" sz="1400" kern="1200" dirty="0" smtClean="0"/>
            <a:t> </a:t>
          </a:r>
          <a:r>
            <a:rPr lang="es-CL" sz="1400" kern="1200" dirty="0" err="1" smtClean="0"/>
            <a:t>by</a:t>
          </a:r>
          <a:r>
            <a:rPr lang="es-CL" sz="1400" kern="1200" dirty="0" smtClean="0"/>
            <a:t> </a:t>
          </a:r>
          <a:r>
            <a:rPr lang="es-CL" sz="1400" kern="1200" dirty="0" err="1" smtClean="0"/>
            <a:t>FIs</a:t>
          </a:r>
          <a:r>
            <a:rPr lang="es-CL" sz="1400" kern="1200" dirty="0" smtClean="0"/>
            <a:t> (</a:t>
          </a:r>
          <a:r>
            <a:rPr lang="es-CL" sz="1400" kern="1200" dirty="0" err="1" smtClean="0"/>
            <a:t>provisions</a:t>
          </a:r>
          <a:r>
            <a:rPr lang="es-CL" sz="1400" kern="1200" dirty="0" smtClean="0"/>
            <a:t>).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Costs of administration and audit.</a:t>
          </a:r>
          <a:endParaRPr lang="es-CL" sz="1400" kern="1200" dirty="0" smtClean="0"/>
        </a:p>
      </dsp:txBody>
      <dsp:txXfrm>
        <a:off x="0" y="5591128"/>
        <a:ext cx="8715436" cy="4278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2861E2-E326-49B5-A50B-552180D64D4C}">
      <dsp:nvSpPr>
        <dsp:cNvPr id="0" name=""/>
        <dsp:cNvSpPr/>
      </dsp:nvSpPr>
      <dsp:spPr>
        <a:xfrm rot="16200000">
          <a:off x="-734111" y="735096"/>
          <a:ext cx="4032264" cy="2562070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kern="1200" dirty="0" err="1" smtClean="0"/>
            <a:t>Financial</a:t>
          </a:r>
          <a:r>
            <a:rPr lang="es-CL" sz="2400" kern="1200" dirty="0" smtClean="0"/>
            <a:t> </a:t>
          </a:r>
          <a:r>
            <a:rPr lang="es-CL" sz="2400" kern="1200" dirty="0" err="1" smtClean="0"/>
            <a:t>Institutions</a:t>
          </a:r>
          <a:r>
            <a:rPr lang="es-CL" sz="2400" kern="1200" dirty="0" smtClean="0"/>
            <a:t> </a:t>
          </a:r>
          <a:r>
            <a:rPr lang="es-CL" sz="2400" kern="1200" dirty="0" err="1" smtClean="0"/>
            <a:t>supervised</a:t>
          </a:r>
          <a:r>
            <a:rPr lang="es-CL" sz="2400" kern="1200" dirty="0" smtClean="0"/>
            <a:t> </a:t>
          </a:r>
          <a:r>
            <a:rPr lang="es-CL" sz="2400" kern="1200" dirty="0" err="1" smtClean="0"/>
            <a:t>by</a:t>
          </a:r>
          <a:r>
            <a:rPr lang="es-CL" sz="2400" kern="1200" dirty="0" smtClean="0"/>
            <a:t> SBIF</a:t>
          </a:r>
          <a:endParaRPr lang="es-CL" sz="2400" kern="1200" dirty="0"/>
        </a:p>
      </dsp:txBody>
      <dsp:txXfrm rot="5400000">
        <a:off x="986" y="806452"/>
        <a:ext cx="2562070" cy="2419358"/>
      </dsp:txXfrm>
    </dsp:sp>
    <dsp:sp modelId="{12208DD1-9630-4B03-B02B-BD74750126E5}">
      <dsp:nvSpPr>
        <dsp:cNvPr id="0" name=""/>
        <dsp:cNvSpPr/>
      </dsp:nvSpPr>
      <dsp:spPr>
        <a:xfrm rot="16200000">
          <a:off x="2020115" y="735096"/>
          <a:ext cx="4032264" cy="2562070"/>
        </a:xfrm>
        <a:prstGeom prst="flowChartManualOperation">
          <a:avLst/>
        </a:prstGeom>
        <a:solidFill>
          <a:schemeClr val="accent2">
            <a:hueOff val="-7200000"/>
            <a:satOff val="-25001"/>
            <a:lumOff val="3000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0" tIns="0" rIns="203158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200" b="1" kern="1200" dirty="0" err="1" smtClean="0"/>
            <a:t>Credit</a:t>
          </a:r>
          <a:r>
            <a:rPr lang="es-CL" sz="3200" b="1" kern="1200" dirty="0" smtClean="0"/>
            <a:t> </a:t>
          </a:r>
          <a:r>
            <a:rPr lang="es-CL" sz="3200" b="1" kern="1200" dirty="0" err="1" smtClean="0"/>
            <a:t>Unions</a:t>
          </a:r>
          <a:r>
            <a:rPr lang="es-CL" sz="3200" b="1" kern="1200" dirty="0" smtClean="0"/>
            <a:t>(*)</a:t>
          </a:r>
          <a:endParaRPr lang="es-CL" sz="3200" b="1" kern="1200" dirty="0"/>
        </a:p>
      </dsp:txBody>
      <dsp:txXfrm rot="5400000">
        <a:off x="2755212" y="806452"/>
        <a:ext cx="2562070" cy="2419358"/>
      </dsp:txXfrm>
    </dsp:sp>
    <dsp:sp modelId="{01A0A90F-D3E5-4871-8369-7559367CE074}">
      <dsp:nvSpPr>
        <dsp:cNvPr id="0" name=""/>
        <dsp:cNvSpPr/>
      </dsp:nvSpPr>
      <dsp:spPr>
        <a:xfrm rot="16200000">
          <a:off x="4774341" y="735096"/>
          <a:ext cx="4032264" cy="2562070"/>
        </a:xfrm>
        <a:prstGeom prst="flowChartManualOperation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0" tIns="0" rIns="203158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200" b="1" kern="1200" dirty="0" err="1" smtClean="0"/>
            <a:t>Reciprocal</a:t>
          </a:r>
          <a:r>
            <a:rPr lang="es-CL" sz="3200" b="1" kern="1200" dirty="0" smtClean="0"/>
            <a:t> </a:t>
          </a:r>
          <a:r>
            <a:rPr lang="es-CL" sz="3200" b="1" kern="1200" dirty="0" err="1" smtClean="0"/>
            <a:t>Guarantee</a:t>
          </a:r>
          <a:r>
            <a:rPr lang="es-CL" sz="3200" b="1" kern="1200" dirty="0" smtClean="0"/>
            <a:t> </a:t>
          </a:r>
          <a:r>
            <a:rPr lang="es-CL" sz="3200" b="1" kern="1200" dirty="0" err="1" smtClean="0"/>
            <a:t>Societes</a:t>
          </a:r>
          <a:endParaRPr lang="es-CL" sz="3200" b="1" kern="1200" dirty="0" smtClean="0"/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200" b="1" kern="1200" dirty="0" err="1" smtClean="0"/>
            <a:t>SGRs</a:t>
          </a:r>
          <a:r>
            <a:rPr lang="es-CL" sz="3200" b="1" kern="1200" dirty="0" smtClean="0"/>
            <a:t> (2007)</a:t>
          </a:r>
          <a:endParaRPr lang="es-CL" sz="3200" b="1" kern="1200" dirty="0"/>
        </a:p>
      </dsp:txBody>
      <dsp:txXfrm rot="5400000">
        <a:off x="5509438" y="806452"/>
        <a:ext cx="2562070" cy="24193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9DCF3A-C381-47DE-BB55-6839F1FEB709}">
      <dsp:nvSpPr>
        <dsp:cNvPr id="0" name=""/>
        <dsp:cNvSpPr/>
      </dsp:nvSpPr>
      <dsp:spPr>
        <a:xfrm>
          <a:off x="0" y="811726"/>
          <a:ext cx="878681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F40F45-4779-45B8-9A95-E379D315B239}">
      <dsp:nvSpPr>
        <dsp:cNvPr id="0" name=""/>
        <dsp:cNvSpPr/>
      </dsp:nvSpPr>
      <dsp:spPr>
        <a:xfrm>
          <a:off x="382706" y="216398"/>
          <a:ext cx="8400696" cy="72816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2484" tIns="0" rIns="2324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000000"/>
              </a:solidFill>
            </a:rPr>
            <a:t>In 1998, less than 200 annual operations . More than 79,000 operations in 2010 (reach a leverage of 10 times).</a:t>
          </a:r>
        </a:p>
      </dsp:txBody>
      <dsp:txXfrm>
        <a:off x="418252" y="251944"/>
        <a:ext cx="8329604" cy="657075"/>
      </dsp:txXfrm>
    </dsp:sp>
    <dsp:sp modelId="{014FB08A-BF5F-41ED-A43F-7BCD145B11A2}">
      <dsp:nvSpPr>
        <dsp:cNvPr id="0" name=""/>
        <dsp:cNvSpPr/>
      </dsp:nvSpPr>
      <dsp:spPr>
        <a:xfrm>
          <a:off x="0" y="1579330"/>
          <a:ext cx="878681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54659E-E476-493F-8423-DA3DC8D785D9}">
      <dsp:nvSpPr>
        <dsp:cNvPr id="0" name=""/>
        <dsp:cNvSpPr/>
      </dsp:nvSpPr>
      <dsp:spPr>
        <a:xfrm>
          <a:off x="384422" y="1087126"/>
          <a:ext cx="8400479" cy="62504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2484" tIns="0" rIns="2324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000000"/>
              </a:solidFill>
            </a:rPr>
            <a:t>In 2010 CORFO started a guarantee program to complement FOGAPE doubling the amount of Guarantees in Chile at the end of 2013 (5.000 MM USD).</a:t>
          </a:r>
        </a:p>
      </dsp:txBody>
      <dsp:txXfrm>
        <a:off x="414934" y="1117638"/>
        <a:ext cx="8339455" cy="564020"/>
      </dsp:txXfrm>
    </dsp:sp>
    <dsp:sp modelId="{EDDB6479-3ACA-4723-8452-685181DBBA5E}">
      <dsp:nvSpPr>
        <dsp:cNvPr id="0" name=""/>
        <dsp:cNvSpPr/>
      </dsp:nvSpPr>
      <dsp:spPr>
        <a:xfrm>
          <a:off x="0" y="2213828"/>
          <a:ext cx="878681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E65FC3-067D-4620-8996-2B1A6ACC24CB}">
      <dsp:nvSpPr>
        <dsp:cNvPr id="0" name=""/>
        <dsp:cNvSpPr/>
      </dsp:nvSpPr>
      <dsp:spPr>
        <a:xfrm>
          <a:off x="406733" y="1854730"/>
          <a:ext cx="8378541" cy="49193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2484" tIns="0" rIns="2324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000000"/>
              </a:solidFill>
            </a:rPr>
            <a:t>More than 625.000 guaranties and 235.000 Enterprises  accessed to FOGAPE from 2000 </a:t>
          </a:r>
        </a:p>
      </dsp:txBody>
      <dsp:txXfrm>
        <a:off x="430747" y="1878744"/>
        <a:ext cx="8330513" cy="443910"/>
      </dsp:txXfrm>
    </dsp:sp>
    <dsp:sp modelId="{5CC6B875-8A1D-4033-BC37-172BCF6BC397}">
      <dsp:nvSpPr>
        <dsp:cNvPr id="0" name=""/>
        <dsp:cNvSpPr/>
      </dsp:nvSpPr>
      <dsp:spPr>
        <a:xfrm>
          <a:off x="0" y="2879276"/>
          <a:ext cx="878681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4B9634-074D-4A76-872C-414B72EAED6D}">
      <dsp:nvSpPr>
        <dsp:cNvPr id="0" name=""/>
        <dsp:cNvSpPr/>
      </dsp:nvSpPr>
      <dsp:spPr>
        <a:xfrm>
          <a:off x="400297" y="2489228"/>
          <a:ext cx="8386129" cy="52288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2484" tIns="0" rIns="2324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000000"/>
              </a:solidFill>
            </a:rPr>
            <a:t>Since 2000, more than 12,6 billion dollars of financing and 9 billion in guarantees.</a:t>
          </a:r>
        </a:p>
      </dsp:txBody>
      <dsp:txXfrm>
        <a:off x="425822" y="2514753"/>
        <a:ext cx="8335079" cy="471837"/>
      </dsp:txXfrm>
    </dsp:sp>
    <dsp:sp modelId="{F5EF5D00-EBE2-4EE1-A5EE-C18022E7A223}">
      <dsp:nvSpPr>
        <dsp:cNvPr id="0" name=""/>
        <dsp:cNvSpPr/>
      </dsp:nvSpPr>
      <dsp:spPr>
        <a:xfrm>
          <a:off x="0" y="3866337"/>
          <a:ext cx="878681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65FE3A-205B-42FF-91DA-9C0275A59C73}">
      <dsp:nvSpPr>
        <dsp:cNvPr id="0" name=""/>
        <dsp:cNvSpPr/>
      </dsp:nvSpPr>
      <dsp:spPr>
        <a:xfrm>
          <a:off x="399010" y="3154676"/>
          <a:ext cx="8381285" cy="84450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2484" tIns="0" rIns="2324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000000"/>
              </a:solidFill>
            </a:rPr>
            <a:t>Commerce, service, agriculture, transport and industry are the sectors most favored, which is consistent with their real participation in the companies of lesser size in the country. Geographical distribution is the same.</a:t>
          </a:r>
        </a:p>
      </dsp:txBody>
      <dsp:txXfrm>
        <a:off x="440235" y="3195901"/>
        <a:ext cx="8298835" cy="762051"/>
      </dsp:txXfrm>
    </dsp:sp>
    <dsp:sp modelId="{79901369-2A7B-454C-BE55-0B641A5548E9}">
      <dsp:nvSpPr>
        <dsp:cNvPr id="0" name=""/>
        <dsp:cNvSpPr/>
      </dsp:nvSpPr>
      <dsp:spPr>
        <a:xfrm>
          <a:off x="0" y="4582829"/>
          <a:ext cx="878681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FC5911-197D-4449-88DF-99E28254D8AD}">
      <dsp:nvSpPr>
        <dsp:cNvPr id="0" name=""/>
        <dsp:cNvSpPr/>
      </dsp:nvSpPr>
      <dsp:spPr>
        <a:xfrm>
          <a:off x="400297" y="4141737"/>
          <a:ext cx="8386129" cy="57393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2484" tIns="0" rIns="2324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000000"/>
              </a:solidFill>
            </a:rPr>
            <a:t>On average, 63% of the operations are Working Capital and 37% to investments.</a:t>
          </a:r>
        </a:p>
      </dsp:txBody>
      <dsp:txXfrm>
        <a:off x="428314" y="4169754"/>
        <a:ext cx="8330095" cy="5178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7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8.emf"/><Relationship Id="rId1" Type="http://schemas.openxmlformats.org/officeDocument/2006/relationships/image" Target="NUL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A68464B-D3A8-4452-945A-2972EF4FD17A}" type="slidenum">
              <a:rPr lang="es-CL"/>
              <a:pPr>
                <a:defRPr/>
              </a:pPr>
              <a:t>‹#›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6244500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63538" y="690563"/>
            <a:ext cx="6132512" cy="34496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70388"/>
            <a:ext cx="5486400" cy="413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noProof="0" smtClean="0"/>
              <a:t>Haga clic para modificar el estilo de texto del patrón</a:t>
            </a:r>
          </a:p>
          <a:p>
            <a:pPr lvl="1"/>
            <a:r>
              <a:rPr lang="es-CL" noProof="0" smtClean="0"/>
              <a:t>Segundo nivel</a:t>
            </a:r>
          </a:p>
          <a:p>
            <a:pPr lvl="2"/>
            <a:r>
              <a:rPr lang="es-CL" noProof="0" smtClean="0"/>
              <a:t>Tercer nivel</a:t>
            </a:r>
          </a:p>
          <a:p>
            <a:pPr lvl="3"/>
            <a:r>
              <a:rPr lang="es-CL" noProof="0" smtClean="0"/>
              <a:t>Cuarto nivel</a:t>
            </a:r>
          </a:p>
          <a:p>
            <a:pPr lvl="4"/>
            <a:r>
              <a:rPr lang="es-CL" noProof="0" smtClean="0"/>
              <a:t>Quinto nivel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AB82B9C-0D73-4217-8AFC-43B56F254E56}" type="slidenum">
              <a:rPr lang="es-CL"/>
              <a:pPr>
                <a:defRPr/>
              </a:pPr>
              <a:t>‹#›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4288335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55134E-081C-4753-AD42-3D81A7B96C62}" type="slidenum">
              <a:rPr lang="es-CL" smtClean="0"/>
              <a:pPr/>
              <a:t>1</a:t>
            </a:fld>
            <a:endParaRPr lang="es-C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3538" y="690563"/>
            <a:ext cx="6132512" cy="3449637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  <p:extLst>
      <p:ext uri="{BB962C8B-B14F-4D97-AF65-F5344CB8AC3E}">
        <p14:creationId xmlns:p14="http://schemas.microsoft.com/office/powerpoint/2010/main" val="40090424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91CFB8-285C-483B-80CB-D8CB6750605B}" type="slidenum">
              <a:rPr lang="es-CL" smtClean="0">
                <a:latin typeface="Arial" pitchFamily="34" charset="0"/>
              </a:rPr>
              <a:pPr/>
              <a:t>15</a:t>
            </a:fld>
            <a:endParaRPr lang="es-CL" smtClean="0">
              <a:latin typeface="Arial" pitchFamily="34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3538" y="690563"/>
            <a:ext cx="6132512" cy="3449637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0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34053F-A229-4F49-8F26-A853F6610A01}" type="slidenum">
              <a:rPr lang="es-CL" smtClean="0">
                <a:latin typeface="Arial" pitchFamily="34" charset="0"/>
              </a:rPr>
              <a:pPr/>
              <a:t>16</a:t>
            </a:fld>
            <a:endParaRPr lang="es-CL" smtClean="0">
              <a:latin typeface="Arial" pitchFamily="34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3538" y="690563"/>
            <a:ext cx="6132512" cy="3449637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3774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63538" y="690563"/>
            <a:ext cx="6132512" cy="344963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4F7FEC-A444-4FF0-A6E3-8E1243BEB679}" type="slidenum">
              <a:rPr lang="es-CL" smtClean="0"/>
              <a:pPr>
                <a:defRPr/>
              </a:pPr>
              <a:t>17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81689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63538" y="690563"/>
            <a:ext cx="6132512" cy="344963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4F1E2A-179A-44A3-A248-E8F97D6C5960}" type="slidenum">
              <a:rPr lang="es-CL" smtClean="0"/>
              <a:pPr>
                <a:defRPr/>
              </a:pPr>
              <a:t>18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69061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63538" y="690563"/>
            <a:ext cx="6132512" cy="3449637"/>
          </a:xfrm>
          <a:ln/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pitchFamily="34" charset="0"/>
            </a:endParaRPr>
          </a:p>
        </p:txBody>
      </p:sp>
      <p:sp>
        <p:nvSpPr>
          <p:cNvPr id="4096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4E6A9D-FF51-41EC-A89A-566EE0422195}" type="slidenum">
              <a:rPr lang="es-CL" smtClean="0">
                <a:latin typeface="Arial" pitchFamily="34" charset="0"/>
              </a:rPr>
              <a:pPr/>
              <a:t>20</a:t>
            </a:fld>
            <a:endParaRPr lang="es-CL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4260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D63820-095A-4437-8B11-5ED293EFA5AD}" type="slidenum">
              <a:rPr lang="es-CL" smtClean="0"/>
              <a:pPr/>
              <a:t>21</a:t>
            </a:fld>
            <a:endParaRPr lang="es-CL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3538" y="690563"/>
            <a:ext cx="6132512" cy="3449637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  <p:extLst>
      <p:ext uri="{BB962C8B-B14F-4D97-AF65-F5344CB8AC3E}">
        <p14:creationId xmlns:p14="http://schemas.microsoft.com/office/powerpoint/2010/main" val="116032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A42C4C-FE51-463E-971C-0AFF31B11B4D}" type="slidenum">
              <a:rPr lang="es-CL" smtClean="0">
                <a:latin typeface="Arial" pitchFamily="34" charset="0"/>
              </a:rPr>
              <a:pPr/>
              <a:t>22</a:t>
            </a:fld>
            <a:endParaRPr lang="es-CL" smtClean="0">
              <a:latin typeface="Arial" pitchFamily="34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3538" y="690563"/>
            <a:ext cx="6132512" cy="3449637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4605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371295-C671-480C-AFE5-AACC8ED6794F}" type="slidenum">
              <a:rPr lang="es-CL" smtClean="0"/>
              <a:pPr/>
              <a:t>26</a:t>
            </a:fld>
            <a:endParaRPr lang="es-CL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3538" y="690563"/>
            <a:ext cx="6132512" cy="3449637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  <p:extLst>
      <p:ext uri="{BB962C8B-B14F-4D97-AF65-F5344CB8AC3E}">
        <p14:creationId xmlns:p14="http://schemas.microsoft.com/office/powerpoint/2010/main" val="33377448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D83AD5-D38E-4751-A481-2A7429ECA6FA}" type="slidenum">
              <a:rPr lang="es-CL"/>
              <a:pPr/>
              <a:t>30</a:t>
            </a:fld>
            <a:endParaRPr lang="es-CL"/>
          </a:p>
        </p:txBody>
      </p:sp>
      <p:sp>
        <p:nvSpPr>
          <p:cNvPr id="22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3538" y="690563"/>
            <a:ext cx="6132512" cy="3449637"/>
          </a:xfrm>
          <a:ln/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77382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63538" y="690563"/>
            <a:ext cx="6132512" cy="344963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4F1E2A-179A-44A3-A248-E8F97D6C5960}" type="slidenum">
              <a:rPr lang="es-CL" smtClean="0"/>
              <a:pPr>
                <a:defRPr/>
              </a:pPr>
              <a:t>32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16831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63538" y="690563"/>
            <a:ext cx="6132512" cy="3449637"/>
          </a:xfrm>
          <a:ln/>
        </p:spPr>
      </p:sp>
      <p:sp>
        <p:nvSpPr>
          <p:cNvPr id="3789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>
              <a:latin typeface="Arial" pitchFamily="34" charset="0"/>
            </a:endParaRPr>
          </a:p>
        </p:txBody>
      </p:sp>
      <p:sp>
        <p:nvSpPr>
          <p:cNvPr id="3789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4A1A97-0950-4E9E-81D6-C6A3BBC2D37C}" type="slidenum">
              <a:rPr lang="es-CL" smtClean="0">
                <a:latin typeface="Arial" pitchFamily="34" charset="0"/>
              </a:rPr>
              <a:pPr/>
              <a:t>5</a:t>
            </a:fld>
            <a:endParaRPr lang="es-CL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610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63538" y="690563"/>
            <a:ext cx="6132512" cy="344963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4F7FEC-A444-4FF0-A6E3-8E1243BEB679}" type="slidenum">
              <a:rPr lang="es-CL" smtClean="0"/>
              <a:pPr>
                <a:defRPr/>
              </a:pPr>
              <a:t>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40636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34053F-A229-4F49-8F26-A853F6610A01}" type="slidenum">
              <a:rPr lang="es-CL" smtClean="0">
                <a:latin typeface="Arial" pitchFamily="34" charset="0"/>
              </a:rPr>
              <a:pPr/>
              <a:t>7</a:t>
            </a:fld>
            <a:endParaRPr lang="es-CL" smtClean="0">
              <a:latin typeface="Arial" pitchFamily="34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3538" y="690563"/>
            <a:ext cx="6132512" cy="3449637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8769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63538" y="690563"/>
            <a:ext cx="6132512" cy="3449637"/>
          </a:xfrm>
          <a:ln/>
        </p:spPr>
      </p:sp>
      <p:sp>
        <p:nvSpPr>
          <p:cNvPr id="6349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  <p:sp>
        <p:nvSpPr>
          <p:cNvPr id="6349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D0C7F0-8CCF-4094-91F3-370000EC5B30}" type="slidenum">
              <a:rPr lang="es-CL" smtClean="0"/>
              <a:pPr/>
              <a:t>9</a:t>
            </a:fld>
            <a:endParaRPr lang="es-CL" smtClean="0"/>
          </a:p>
        </p:txBody>
      </p:sp>
    </p:spTree>
    <p:extLst>
      <p:ext uri="{BB962C8B-B14F-4D97-AF65-F5344CB8AC3E}">
        <p14:creationId xmlns:p14="http://schemas.microsoft.com/office/powerpoint/2010/main" val="5456385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63538" y="690563"/>
            <a:ext cx="6132512" cy="3449637"/>
          </a:xfrm>
          <a:ln/>
        </p:spPr>
      </p:sp>
      <p:sp>
        <p:nvSpPr>
          <p:cNvPr id="6246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  <p:sp>
        <p:nvSpPr>
          <p:cNvPr id="6246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817E53-02BC-448F-B1DD-8851E0BFE4EC}" type="slidenum">
              <a:rPr lang="es-CL" smtClean="0"/>
              <a:pPr/>
              <a:t>10</a:t>
            </a:fld>
            <a:endParaRPr lang="es-CL" smtClean="0"/>
          </a:p>
        </p:txBody>
      </p:sp>
    </p:spTree>
    <p:extLst>
      <p:ext uri="{BB962C8B-B14F-4D97-AF65-F5344CB8AC3E}">
        <p14:creationId xmlns:p14="http://schemas.microsoft.com/office/powerpoint/2010/main" val="13724065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63538" y="690563"/>
            <a:ext cx="6132512" cy="344963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DA3282-2CC8-4EC4-AE73-A83975869D51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18858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63538" y="690563"/>
            <a:ext cx="6132512" cy="3449637"/>
          </a:xfrm>
          <a:ln/>
        </p:spPr>
      </p:sp>
      <p:sp>
        <p:nvSpPr>
          <p:cNvPr id="7782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  <p:sp>
        <p:nvSpPr>
          <p:cNvPr id="7782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042137-B866-4012-B257-BFE131906E80}" type="slidenum">
              <a:rPr lang="es-CL" smtClean="0"/>
              <a:pPr/>
              <a:t>13</a:t>
            </a:fld>
            <a:endParaRPr lang="es-CL" smtClean="0"/>
          </a:p>
        </p:txBody>
      </p:sp>
    </p:spTree>
    <p:extLst>
      <p:ext uri="{BB962C8B-B14F-4D97-AF65-F5344CB8AC3E}">
        <p14:creationId xmlns:p14="http://schemas.microsoft.com/office/powerpoint/2010/main" val="15302134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34053F-A229-4F49-8F26-A853F6610A01}" type="slidenum">
              <a:rPr lang="es-CL" smtClean="0">
                <a:latin typeface="Arial" pitchFamily="34" charset="0"/>
              </a:rPr>
              <a:pPr/>
              <a:t>14</a:t>
            </a:fld>
            <a:endParaRPr lang="es-CL" smtClean="0">
              <a:latin typeface="Arial" pitchFamily="34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3538" y="690563"/>
            <a:ext cx="6132512" cy="3449637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080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60578"/>
            <a:ext cx="12192000" cy="479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2284" y="476253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s-CL"/>
              <a:t>Haga clic para cambiar el estilo de título	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DAE61-1375-4F64-9C9F-A68B62BF07BE}" type="slidenum">
              <a:rPr lang="es-CL"/>
              <a:pPr>
                <a:defRPr/>
              </a:pPr>
              <a:t>‹#›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733367" y="185738"/>
            <a:ext cx="2766484" cy="56816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31802" y="185738"/>
            <a:ext cx="8098367" cy="56816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B5DF9-E621-4FCA-8AA3-BDD3F0F1EB4B}" type="slidenum">
              <a:rPr lang="es-CL"/>
              <a:pPr>
                <a:defRPr/>
              </a:pPr>
              <a:t>‹#›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431801" y="185741"/>
            <a:ext cx="6434667" cy="7191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27051" y="1341441"/>
            <a:ext cx="5384800" cy="21859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6115051" y="1341441"/>
            <a:ext cx="5384800" cy="21859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527051" y="3679828"/>
            <a:ext cx="53848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15051" y="3679828"/>
            <a:ext cx="53848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2A02F-47E7-47A0-AC0D-E971CBDDE75B}" type="slidenum">
              <a:rPr lang="es-CL"/>
              <a:pPr>
                <a:defRPr/>
              </a:pPr>
              <a:t>‹#›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31801" y="185741"/>
            <a:ext cx="6434667" cy="7191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27051" y="1341438"/>
            <a:ext cx="5384800" cy="45259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6115051" y="1341441"/>
            <a:ext cx="5384800" cy="21859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6115051" y="3679828"/>
            <a:ext cx="53848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47D2D-3A1B-4365-91D8-5502E564C2FD}" type="slidenum">
              <a:rPr lang="es-CL"/>
              <a:pPr>
                <a:defRPr/>
              </a:pPr>
              <a:t>‹#›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31801" y="185741"/>
            <a:ext cx="6434667" cy="7191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27051" y="1341438"/>
            <a:ext cx="5384800" cy="45259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15051" y="1341438"/>
            <a:ext cx="5384800" cy="45259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89011-D622-43EF-B4C6-03732CCF9DDC}" type="slidenum">
              <a:rPr lang="es-CL"/>
              <a:pPr>
                <a:defRPr/>
              </a:pPr>
              <a:t>‹#›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52C24-FF89-4973-82B2-EA9C70923B45}" type="slidenum">
              <a:rPr lang="es-CL"/>
              <a:pPr>
                <a:defRPr/>
              </a:pPr>
              <a:t>‹#›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BE554-954E-4C61-BD5F-EE0291146F15}" type="slidenum">
              <a:rPr lang="es-CL"/>
              <a:pPr>
                <a:defRPr/>
              </a:pPr>
              <a:t>‹#›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27051" y="1341438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15051" y="1341438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7E69E-907A-4F5F-AE77-BA2EC36B4C5E}" type="slidenum">
              <a:rPr lang="es-CL"/>
              <a:pPr>
                <a:defRPr/>
              </a:pPr>
              <a:t>‹#›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B62D0-C614-4503-8032-5652CCA9124C}" type="slidenum">
              <a:rPr lang="es-CL"/>
              <a:pPr>
                <a:defRPr/>
              </a:pPr>
              <a:t>‹#›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1CC82-0CC2-43B4-91B6-28B0BFD390D7}" type="slidenum">
              <a:rPr lang="es-CL"/>
              <a:pPr>
                <a:defRPr/>
              </a:pPr>
              <a:t>‹#›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597C6-C0D8-4813-89F6-2F830B9404F1}" type="slidenum">
              <a:rPr lang="es-CL"/>
              <a:pPr>
                <a:defRPr/>
              </a:pPr>
              <a:t>‹#›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FEF58-3C82-4F86-B384-7AEA993116FB}" type="slidenum">
              <a:rPr lang="es-CL"/>
              <a:pPr>
                <a:defRPr/>
              </a:pPr>
              <a:t>‹#›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80BE1-C0BA-4ABF-8A90-F5758540636C}" type="slidenum">
              <a:rPr lang="es-CL"/>
              <a:pPr>
                <a:defRPr/>
              </a:pPr>
              <a:t>‹#›</a:t>
            </a:fld>
            <a:endParaRPr lang="es-C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3"/>
            <a:ext cx="12192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31801" y="185741"/>
            <a:ext cx="6434667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cambiar el estilo de título	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7051" y="1341438"/>
            <a:ext cx="10972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modificar el estilo de texto del patrón</a:t>
            </a:r>
          </a:p>
          <a:p>
            <a:pPr lvl="1"/>
            <a:r>
              <a:rPr lang="es-CL" smtClean="0"/>
              <a:t>Segundo nivel</a:t>
            </a:r>
          </a:p>
          <a:p>
            <a:pPr lvl="2"/>
            <a:r>
              <a:rPr lang="es-CL" smtClean="0"/>
              <a:t>Tercer nivel</a:t>
            </a:r>
          </a:p>
          <a:p>
            <a:pPr lvl="3"/>
            <a:r>
              <a:rPr lang="es-CL" smtClean="0"/>
              <a:t>Cuarto nivel</a:t>
            </a:r>
          </a:p>
          <a:p>
            <a:pPr lvl="4"/>
            <a:r>
              <a:rPr lang="es-CL" smtClean="0"/>
              <a:t>Quinto nivel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A7D48C9-75CF-44A4-88EA-0D9B60A4DB61}" type="slidenum">
              <a:rPr lang="es-CL"/>
              <a:pPr>
                <a:defRPr/>
              </a:pPr>
              <a:t>‹#›</a:t>
            </a:fld>
            <a:endParaRPr lang="es-C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  <p:sldLayoutId id="2147483884" r:id="rId12"/>
    <p:sldLayoutId id="2147483885" r:id="rId13"/>
    <p:sldLayoutId id="2147483887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9pPr>
    </p:titleStyle>
    <p:bodyStyle>
      <a:lvl1pPr marL="342900" indent="-342900" algn="just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just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just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just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just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just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just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just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126.emf"/><Relationship Id="rId21" Type="http://schemas.openxmlformats.org/officeDocument/2006/relationships/image" Target="../media/image30.emf"/><Relationship Id="rId42" Type="http://schemas.openxmlformats.org/officeDocument/2006/relationships/image" Target="../media/image51.emf"/><Relationship Id="rId47" Type="http://schemas.openxmlformats.org/officeDocument/2006/relationships/image" Target="../media/image56.emf"/><Relationship Id="rId63" Type="http://schemas.openxmlformats.org/officeDocument/2006/relationships/image" Target="../media/image72.emf"/><Relationship Id="rId68" Type="http://schemas.openxmlformats.org/officeDocument/2006/relationships/image" Target="../media/image77.emf"/><Relationship Id="rId84" Type="http://schemas.openxmlformats.org/officeDocument/2006/relationships/image" Target="../media/image93.emf"/><Relationship Id="rId89" Type="http://schemas.openxmlformats.org/officeDocument/2006/relationships/image" Target="../media/image98.emf"/><Relationship Id="rId112" Type="http://schemas.openxmlformats.org/officeDocument/2006/relationships/image" Target="../media/image121.emf"/><Relationship Id="rId133" Type="http://schemas.openxmlformats.org/officeDocument/2006/relationships/image" Target="../media/image142.emf"/><Relationship Id="rId138" Type="http://schemas.openxmlformats.org/officeDocument/2006/relationships/image" Target="../media/image147.emf"/><Relationship Id="rId154" Type="http://schemas.openxmlformats.org/officeDocument/2006/relationships/image" Target="../media/image163.emf"/><Relationship Id="rId159" Type="http://schemas.openxmlformats.org/officeDocument/2006/relationships/image" Target="../media/image168.emf"/><Relationship Id="rId175" Type="http://schemas.openxmlformats.org/officeDocument/2006/relationships/image" Target="../media/image184.emf"/><Relationship Id="rId170" Type="http://schemas.openxmlformats.org/officeDocument/2006/relationships/image" Target="../media/image179.emf"/><Relationship Id="rId191" Type="http://schemas.openxmlformats.org/officeDocument/2006/relationships/image" Target="../media/image200.emf"/><Relationship Id="rId196" Type="http://schemas.openxmlformats.org/officeDocument/2006/relationships/image" Target="../media/image205.emf"/><Relationship Id="rId16" Type="http://schemas.openxmlformats.org/officeDocument/2006/relationships/image" Target="../media/image25.emf"/><Relationship Id="rId107" Type="http://schemas.openxmlformats.org/officeDocument/2006/relationships/image" Target="../media/image116.emf"/><Relationship Id="rId11" Type="http://schemas.openxmlformats.org/officeDocument/2006/relationships/image" Target="../media/image20.emf"/><Relationship Id="rId32" Type="http://schemas.openxmlformats.org/officeDocument/2006/relationships/image" Target="../media/image41.emf"/><Relationship Id="rId37" Type="http://schemas.openxmlformats.org/officeDocument/2006/relationships/image" Target="../media/image46.emf"/><Relationship Id="rId53" Type="http://schemas.openxmlformats.org/officeDocument/2006/relationships/image" Target="../media/image62.emf"/><Relationship Id="rId58" Type="http://schemas.openxmlformats.org/officeDocument/2006/relationships/image" Target="../media/image67.emf"/><Relationship Id="rId74" Type="http://schemas.openxmlformats.org/officeDocument/2006/relationships/image" Target="../media/image83.emf"/><Relationship Id="rId79" Type="http://schemas.openxmlformats.org/officeDocument/2006/relationships/image" Target="../media/image88.emf"/><Relationship Id="rId102" Type="http://schemas.openxmlformats.org/officeDocument/2006/relationships/image" Target="../media/image111.emf"/><Relationship Id="rId123" Type="http://schemas.openxmlformats.org/officeDocument/2006/relationships/image" Target="../media/image132.emf"/><Relationship Id="rId128" Type="http://schemas.openxmlformats.org/officeDocument/2006/relationships/image" Target="../media/image137.emf"/><Relationship Id="rId144" Type="http://schemas.openxmlformats.org/officeDocument/2006/relationships/image" Target="../media/image153.emf"/><Relationship Id="rId149" Type="http://schemas.openxmlformats.org/officeDocument/2006/relationships/image" Target="../media/image158.emf"/><Relationship Id="rId5" Type="http://schemas.openxmlformats.org/officeDocument/2006/relationships/image" Target="../media/image14.emf"/><Relationship Id="rId90" Type="http://schemas.openxmlformats.org/officeDocument/2006/relationships/image" Target="../media/image99.emf"/><Relationship Id="rId95" Type="http://schemas.openxmlformats.org/officeDocument/2006/relationships/image" Target="../media/image104.emf"/><Relationship Id="rId160" Type="http://schemas.openxmlformats.org/officeDocument/2006/relationships/image" Target="../media/image169.emf"/><Relationship Id="rId165" Type="http://schemas.openxmlformats.org/officeDocument/2006/relationships/image" Target="../media/image174.emf"/><Relationship Id="rId181" Type="http://schemas.openxmlformats.org/officeDocument/2006/relationships/image" Target="../media/image190.emf"/><Relationship Id="rId186" Type="http://schemas.openxmlformats.org/officeDocument/2006/relationships/image" Target="../media/image195.emf"/><Relationship Id="rId22" Type="http://schemas.openxmlformats.org/officeDocument/2006/relationships/image" Target="../media/image31.emf"/><Relationship Id="rId27" Type="http://schemas.openxmlformats.org/officeDocument/2006/relationships/image" Target="../media/image36.emf"/><Relationship Id="rId43" Type="http://schemas.openxmlformats.org/officeDocument/2006/relationships/image" Target="../media/image52.emf"/><Relationship Id="rId48" Type="http://schemas.openxmlformats.org/officeDocument/2006/relationships/image" Target="../media/image57.emf"/><Relationship Id="rId64" Type="http://schemas.openxmlformats.org/officeDocument/2006/relationships/image" Target="../media/image73.emf"/><Relationship Id="rId69" Type="http://schemas.openxmlformats.org/officeDocument/2006/relationships/image" Target="../media/image78.emf"/><Relationship Id="rId113" Type="http://schemas.openxmlformats.org/officeDocument/2006/relationships/image" Target="../media/image122.emf"/><Relationship Id="rId118" Type="http://schemas.openxmlformats.org/officeDocument/2006/relationships/image" Target="../media/image127.emf"/><Relationship Id="rId134" Type="http://schemas.openxmlformats.org/officeDocument/2006/relationships/image" Target="../media/image143.emf"/><Relationship Id="rId139" Type="http://schemas.openxmlformats.org/officeDocument/2006/relationships/image" Target="../media/image148.emf"/><Relationship Id="rId80" Type="http://schemas.openxmlformats.org/officeDocument/2006/relationships/image" Target="../media/image89.emf"/><Relationship Id="rId85" Type="http://schemas.openxmlformats.org/officeDocument/2006/relationships/image" Target="../media/image94.emf"/><Relationship Id="rId150" Type="http://schemas.openxmlformats.org/officeDocument/2006/relationships/image" Target="../media/image159.emf"/><Relationship Id="rId155" Type="http://schemas.openxmlformats.org/officeDocument/2006/relationships/image" Target="../media/image164.emf"/><Relationship Id="rId171" Type="http://schemas.openxmlformats.org/officeDocument/2006/relationships/image" Target="../media/image180.emf"/><Relationship Id="rId176" Type="http://schemas.openxmlformats.org/officeDocument/2006/relationships/image" Target="../media/image185.emf"/><Relationship Id="rId192" Type="http://schemas.openxmlformats.org/officeDocument/2006/relationships/image" Target="../media/image201.emf"/><Relationship Id="rId197" Type="http://schemas.openxmlformats.org/officeDocument/2006/relationships/image" Target="../media/image206.emf"/><Relationship Id="rId12" Type="http://schemas.openxmlformats.org/officeDocument/2006/relationships/image" Target="../media/image21.emf"/><Relationship Id="rId17" Type="http://schemas.openxmlformats.org/officeDocument/2006/relationships/image" Target="../media/image26.emf"/><Relationship Id="rId33" Type="http://schemas.openxmlformats.org/officeDocument/2006/relationships/image" Target="../media/image42.emf"/><Relationship Id="rId38" Type="http://schemas.openxmlformats.org/officeDocument/2006/relationships/image" Target="../media/image47.emf"/><Relationship Id="rId59" Type="http://schemas.openxmlformats.org/officeDocument/2006/relationships/image" Target="../media/image68.emf"/><Relationship Id="rId103" Type="http://schemas.openxmlformats.org/officeDocument/2006/relationships/image" Target="../media/image112.emf"/><Relationship Id="rId108" Type="http://schemas.openxmlformats.org/officeDocument/2006/relationships/image" Target="../media/image117.emf"/><Relationship Id="rId124" Type="http://schemas.openxmlformats.org/officeDocument/2006/relationships/image" Target="../media/image133.emf"/><Relationship Id="rId129" Type="http://schemas.openxmlformats.org/officeDocument/2006/relationships/image" Target="../media/image138.emf"/><Relationship Id="rId54" Type="http://schemas.openxmlformats.org/officeDocument/2006/relationships/image" Target="../media/image63.emf"/><Relationship Id="rId70" Type="http://schemas.openxmlformats.org/officeDocument/2006/relationships/image" Target="../media/image79.emf"/><Relationship Id="rId75" Type="http://schemas.openxmlformats.org/officeDocument/2006/relationships/image" Target="../media/image84.emf"/><Relationship Id="rId91" Type="http://schemas.openxmlformats.org/officeDocument/2006/relationships/image" Target="../media/image100.emf"/><Relationship Id="rId96" Type="http://schemas.openxmlformats.org/officeDocument/2006/relationships/image" Target="../media/image105.emf"/><Relationship Id="rId140" Type="http://schemas.openxmlformats.org/officeDocument/2006/relationships/image" Target="../media/image149.emf"/><Relationship Id="rId145" Type="http://schemas.openxmlformats.org/officeDocument/2006/relationships/image" Target="../media/image154.emf"/><Relationship Id="rId161" Type="http://schemas.openxmlformats.org/officeDocument/2006/relationships/image" Target="../media/image170.emf"/><Relationship Id="rId166" Type="http://schemas.openxmlformats.org/officeDocument/2006/relationships/image" Target="../media/image175.emf"/><Relationship Id="rId182" Type="http://schemas.openxmlformats.org/officeDocument/2006/relationships/image" Target="../media/image191.emf"/><Relationship Id="rId187" Type="http://schemas.openxmlformats.org/officeDocument/2006/relationships/image" Target="../media/image19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emf"/><Relationship Id="rId23" Type="http://schemas.openxmlformats.org/officeDocument/2006/relationships/image" Target="../media/image32.emf"/><Relationship Id="rId28" Type="http://schemas.openxmlformats.org/officeDocument/2006/relationships/image" Target="../media/image37.emf"/><Relationship Id="rId49" Type="http://schemas.openxmlformats.org/officeDocument/2006/relationships/image" Target="../media/image58.emf"/><Relationship Id="rId114" Type="http://schemas.openxmlformats.org/officeDocument/2006/relationships/image" Target="../media/image123.emf"/><Relationship Id="rId119" Type="http://schemas.openxmlformats.org/officeDocument/2006/relationships/image" Target="../media/image128.emf"/><Relationship Id="rId44" Type="http://schemas.openxmlformats.org/officeDocument/2006/relationships/image" Target="../media/image53.emf"/><Relationship Id="rId60" Type="http://schemas.openxmlformats.org/officeDocument/2006/relationships/image" Target="../media/image69.emf"/><Relationship Id="rId65" Type="http://schemas.openxmlformats.org/officeDocument/2006/relationships/image" Target="../media/image74.emf"/><Relationship Id="rId81" Type="http://schemas.openxmlformats.org/officeDocument/2006/relationships/image" Target="../media/image90.emf"/><Relationship Id="rId86" Type="http://schemas.openxmlformats.org/officeDocument/2006/relationships/image" Target="../media/image95.emf"/><Relationship Id="rId130" Type="http://schemas.openxmlformats.org/officeDocument/2006/relationships/image" Target="../media/image139.emf"/><Relationship Id="rId135" Type="http://schemas.openxmlformats.org/officeDocument/2006/relationships/image" Target="../media/image144.emf"/><Relationship Id="rId151" Type="http://schemas.openxmlformats.org/officeDocument/2006/relationships/image" Target="../media/image160.emf"/><Relationship Id="rId156" Type="http://schemas.openxmlformats.org/officeDocument/2006/relationships/image" Target="../media/image165.emf"/><Relationship Id="rId177" Type="http://schemas.openxmlformats.org/officeDocument/2006/relationships/image" Target="../media/image186.emf"/><Relationship Id="rId172" Type="http://schemas.openxmlformats.org/officeDocument/2006/relationships/image" Target="../media/image181.emf"/><Relationship Id="rId193" Type="http://schemas.openxmlformats.org/officeDocument/2006/relationships/image" Target="../media/image202.emf"/><Relationship Id="rId13" Type="http://schemas.openxmlformats.org/officeDocument/2006/relationships/image" Target="../media/image22.emf"/><Relationship Id="rId18" Type="http://schemas.openxmlformats.org/officeDocument/2006/relationships/image" Target="../media/image27.emf"/><Relationship Id="rId39" Type="http://schemas.openxmlformats.org/officeDocument/2006/relationships/image" Target="../media/image48.emf"/><Relationship Id="rId109" Type="http://schemas.openxmlformats.org/officeDocument/2006/relationships/image" Target="../media/image118.emf"/><Relationship Id="rId34" Type="http://schemas.openxmlformats.org/officeDocument/2006/relationships/image" Target="../media/image43.emf"/><Relationship Id="rId50" Type="http://schemas.openxmlformats.org/officeDocument/2006/relationships/image" Target="../media/image59.emf"/><Relationship Id="rId55" Type="http://schemas.openxmlformats.org/officeDocument/2006/relationships/image" Target="../media/image64.emf"/><Relationship Id="rId76" Type="http://schemas.openxmlformats.org/officeDocument/2006/relationships/image" Target="../media/image85.emf"/><Relationship Id="rId97" Type="http://schemas.openxmlformats.org/officeDocument/2006/relationships/image" Target="../media/image106.emf"/><Relationship Id="rId104" Type="http://schemas.openxmlformats.org/officeDocument/2006/relationships/image" Target="../media/image113.emf"/><Relationship Id="rId120" Type="http://schemas.openxmlformats.org/officeDocument/2006/relationships/image" Target="../media/image129.emf"/><Relationship Id="rId125" Type="http://schemas.openxmlformats.org/officeDocument/2006/relationships/image" Target="../media/image134.emf"/><Relationship Id="rId141" Type="http://schemas.openxmlformats.org/officeDocument/2006/relationships/image" Target="../media/image150.emf"/><Relationship Id="rId146" Type="http://schemas.openxmlformats.org/officeDocument/2006/relationships/image" Target="../media/image155.emf"/><Relationship Id="rId167" Type="http://schemas.openxmlformats.org/officeDocument/2006/relationships/image" Target="../media/image176.emf"/><Relationship Id="rId188" Type="http://schemas.openxmlformats.org/officeDocument/2006/relationships/image" Target="../media/image197.emf"/><Relationship Id="rId7" Type="http://schemas.openxmlformats.org/officeDocument/2006/relationships/image" Target="../media/image16.emf"/><Relationship Id="rId71" Type="http://schemas.openxmlformats.org/officeDocument/2006/relationships/image" Target="../media/image80.emf"/><Relationship Id="rId92" Type="http://schemas.openxmlformats.org/officeDocument/2006/relationships/image" Target="../media/image101.emf"/><Relationship Id="rId162" Type="http://schemas.openxmlformats.org/officeDocument/2006/relationships/image" Target="../media/image171.emf"/><Relationship Id="rId183" Type="http://schemas.openxmlformats.org/officeDocument/2006/relationships/image" Target="../media/image192.emf"/><Relationship Id="rId2" Type="http://schemas.openxmlformats.org/officeDocument/2006/relationships/image" Target="../media/image11.emf"/><Relationship Id="rId29" Type="http://schemas.openxmlformats.org/officeDocument/2006/relationships/image" Target="../media/image38.emf"/><Relationship Id="rId24" Type="http://schemas.openxmlformats.org/officeDocument/2006/relationships/image" Target="../media/image33.emf"/><Relationship Id="rId40" Type="http://schemas.openxmlformats.org/officeDocument/2006/relationships/image" Target="../media/image49.emf"/><Relationship Id="rId45" Type="http://schemas.openxmlformats.org/officeDocument/2006/relationships/image" Target="../media/image54.emf"/><Relationship Id="rId66" Type="http://schemas.openxmlformats.org/officeDocument/2006/relationships/image" Target="../media/image75.emf"/><Relationship Id="rId87" Type="http://schemas.openxmlformats.org/officeDocument/2006/relationships/image" Target="../media/image96.emf"/><Relationship Id="rId110" Type="http://schemas.openxmlformats.org/officeDocument/2006/relationships/image" Target="../media/image119.emf"/><Relationship Id="rId115" Type="http://schemas.openxmlformats.org/officeDocument/2006/relationships/image" Target="../media/image124.emf"/><Relationship Id="rId131" Type="http://schemas.openxmlformats.org/officeDocument/2006/relationships/image" Target="../media/image140.emf"/><Relationship Id="rId136" Type="http://schemas.openxmlformats.org/officeDocument/2006/relationships/image" Target="../media/image145.emf"/><Relationship Id="rId157" Type="http://schemas.openxmlformats.org/officeDocument/2006/relationships/image" Target="../media/image166.emf"/><Relationship Id="rId178" Type="http://schemas.openxmlformats.org/officeDocument/2006/relationships/image" Target="../media/image187.emf"/><Relationship Id="rId61" Type="http://schemas.openxmlformats.org/officeDocument/2006/relationships/image" Target="../media/image70.emf"/><Relationship Id="rId82" Type="http://schemas.openxmlformats.org/officeDocument/2006/relationships/image" Target="../media/image91.emf"/><Relationship Id="rId152" Type="http://schemas.openxmlformats.org/officeDocument/2006/relationships/image" Target="../media/image161.emf"/><Relationship Id="rId173" Type="http://schemas.openxmlformats.org/officeDocument/2006/relationships/image" Target="../media/image182.emf"/><Relationship Id="rId194" Type="http://schemas.openxmlformats.org/officeDocument/2006/relationships/image" Target="../media/image203.emf"/><Relationship Id="rId19" Type="http://schemas.openxmlformats.org/officeDocument/2006/relationships/image" Target="../media/image28.emf"/><Relationship Id="rId14" Type="http://schemas.openxmlformats.org/officeDocument/2006/relationships/image" Target="../media/image23.emf"/><Relationship Id="rId30" Type="http://schemas.openxmlformats.org/officeDocument/2006/relationships/image" Target="../media/image39.emf"/><Relationship Id="rId35" Type="http://schemas.openxmlformats.org/officeDocument/2006/relationships/image" Target="../media/image44.emf"/><Relationship Id="rId56" Type="http://schemas.openxmlformats.org/officeDocument/2006/relationships/image" Target="../media/image65.emf"/><Relationship Id="rId77" Type="http://schemas.openxmlformats.org/officeDocument/2006/relationships/image" Target="../media/image86.emf"/><Relationship Id="rId100" Type="http://schemas.openxmlformats.org/officeDocument/2006/relationships/image" Target="../media/image109.emf"/><Relationship Id="rId105" Type="http://schemas.openxmlformats.org/officeDocument/2006/relationships/image" Target="../media/image114.emf"/><Relationship Id="rId126" Type="http://schemas.openxmlformats.org/officeDocument/2006/relationships/image" Target="../media/image135.emf"/><Relationship Id="rId147" Type="http://schemas.openxmlformats.org/officeDocument/2006/relationships/image" Target="../media/image156.emf"/><Relationship Id="rId168" Type="http://schemas.openxmlformats.org/officeDocument/2006/relationships/image" Target="../media/image177.emf"/><Relationship Id="rId8" Type="http://schemas.openxmlformats.org/officeDocument/2006/relationships/image" Target="../media/image17.emf"/><Relationship Id="rId51" Type="http://schemas.openxmlformats.org/officeDocument/2006/relationships/image" Target="../media/image60.emf"/><Relationship Id="rId72" Type="http://schemas.openxmlformats.org/officeDocument/2006/relationships/image" Target="../media/image81.emf"/><Relationship Id="rId93" Type="http://schemas.openxmlformats.org/officeDocument/2006/relationships/image" Target="../media/image102.emf"/><Relationship Id="rId98" Type="http://schemas.openxmlformats.org/officeDocument/2006/relationships/image" Target="../media/image107.emf"/><Relationship Id="rId121" Type="http://schemas.openxmlformats.org/officeDocument/2006/relationships/image" Target="../media/image130.emf"/><Relationship Id="rId142" Type="http://schemas.openxmlformats.org/officeDocument/2006/relationships/image" Target="../media/image151.emf"/><Relationship Id="rId163" Type="http://schemas.openxmlformats.org/officeDocument/2006/relationships/image" Target="../media/image172.emf"/><Relationship Id="rId184" Type="http://schemas.openxmlformats.org/officeDocument/2006/relationships/image" Target="../media/image193.emf"/><Relationship Id="rId189" Type="http://schemas.openxmlformats.org/officeDocument/2006/relationships/image" Target="../media/image198.emf"/><Relationship Id="rId3" Type="http://schemas.openxmlformats.org/officeDocument/2006/relationships/image" Target="../media/image12.emf"/><Relationship Id="rId25" Type="http://schemas.openxmlformats.org/officeDocument/2006/relationships/image" Target="../media/image34.emf"/><Relationship Id="rId46" Type="http://schemas.openxmlformats.org/officeDocument/2006/relationships/image" Target="../media/image55.emf"/><Relationship Id="rId67" Type="http://schemas.openxmlformats.org/officeDocument/2006/relationships/image" Target="../media/image76.emf"/><Relationship Id="rId116" Type="http://schemas.openxmlformats.org/officeDocument/2006/relationships/image" Target="../media/image125.emf"/><Relationship Id="rId137" Type="http://schemas.openxmlformats.org/officeDocument/2006/relationships/image" Target="../media/image146.emf"/><Relationship Id="rId158" Type="http://schemas.openxmlformats.org/officeDocument/2006/relationships/image" Target="../media/image167.emf"/><Relationship Id="rId20" Type="http://schemas.openxmlformats.org/officeDocument/2006/relationships/image" Target="../media/image29.emf"/><Relationship Id="rId41" Type="http://schemas.openxmlformats.org/officeDocument/2006/relationships/image" Target="../media/image50.emf"/><Relationship Id="rId62" Type="http://schemas.openxmlformats.org/officeDocument/2006/relationships/image" Target="../media/image71.emf"/><Relationship Id="rId83" Type="http://schemas.openxmlformats.org/officeDocument/2006/relationships/image" Target="../media/image92.emf"/><Relationship Id="rId88" Type="http://schemas.openxmlformats.org/officeDocument/2006/relationships/image" Target="../media/image97.emf"/><Relationship Id="rId111" Type="http://schemas.openxmlformats.org/officeDocument/2006/relationships/image" Target="../media/image120.emf"/><Relationship Id="rId132" Type="http://schemas.openxmlformats.org/officeDocument/2006/relationships/image" Target="../media/image141.emf"/><Relationship Id="rId153" Type="http://schemas.openxmlformats.org/officeDocument/2006/relationships/image" Target="../media/image162.emf"/><Relationship Id="rId174" Type="http://schemas.openxmlformats.org/officeDocument/2006/relationships/image" Target="../media/image183.emf"/><Relationship Id="rId179" Type="http://schemas.openxmlformats.org/officeDocument/2006/relationships/image" Target="../media/image188.emf"/><Relationship Id="rId195" Type="http://schemas.openxmlformats.org/officeDocument/2006/relationships/image" Target="../media/image204.emf"/><Relationship Id="rId190" Type="http://schemas.openxmlformats.org/officeDocument/2006/relationships/image" Target="../media/image199.emf"/><Relationship Id="rId15" Type="http://schemas.openxmlformats.org/officeDocument/2006/relationships/image" Target="../media/image24.emf"/><Relationship Id="rId36" Type="http://schemas.openxmlformats.org/officeDocument/2006/relationships/image" Target="../media/image45.emf"/><Relationship Id="rId57" Type="http://schemas.openxmlformats.org/officeDocument/2006/relationships/image" Target="../media/image66.emf"/><Relationship Id="rId106" Type="http://schemas.openxmlformats.org/officeDocument/2006/relationships/image" Target="../media/image115.emf"/><Relationship Id="rId127" Type="http://schemas.openxmlformats.org/officeDocument/2006/relationships/image" Target="../media/image136.emf"/><Relationship Id="rId10" Type="http://schemas.openxmlformats.org/officeDocument/2006/relationships/image" Target="../media/image19.emf"/><Relationship Id="rId31" Type="http://schemas.openxmlformats.org/officeDocument/2006/relationships/image" Target="../media/image40.emf"/><Relationship Id="rId52" Type="http://schemas.openxmlformats.org/officeDocument/2006/relationships/image" Target="../media/image61.emf"/><Relationship Id="rId73" Type="http://schemas.openxmlformats.org/officeDocument/2006/relationships/image" Target="../media/image82.emf"/><Relationship Id="rId78" Type="http://schemas.openxmlformats.org/officeDocument/2006/relationships/image" Target="../media/image87.emf"/><Relationship Id="rId94" Type="http://schemas.openxmlformats.org/officeDocument/2006/relationships/image" Target="../media/image103.emf"/><Relationship Id="rId99" Type="http://schemas.openxmlformats.org/officeDocument/2006/relationships/image" Target="../media/image108.emf"/><Relationship Id="rId101" Type="http://schemas.openxmlformats.org/officeDocument/2006/relationships/image" Target="../media/image110.emf"/><Relationship Id="rId122" Type="http://schemas.openxmlformats.org/officeDocument/2006/relationships/image" Target="../media/image131.emf"/><Relationship Id="rId143" Type="http://schemas.openxmlformats.org/officeDocument/2006/relationships/image" Target="../media/image152.emf"/><Relationship Id="rId148" Type="http://schemas.openxmlformats.org/officeDocument/2006/relationships/image" Target="../media/image157.emf"/><Relationship Id="rId164" Type="http://schemas.openxmlformats.org/officeDocument/2006/relationships/image" Target="../media/image173.emf"/><Relationship Id="rId169" Type="http://schemas.openxmlformats.org/officeDocument/2006/relationships/image" Target="../media/image178.emf"/><Relationship Id="rId185" Type="http://schemas.openxmlformats.org/officeDocument/2006/relationships/image" Target="../media/image194.emf"/><Relationship Id="rId4" Type="http://schemas.openxmlformats.org/officeDocument/2006/relationships/image" Target="../media/image13.emf"/><Relationship Id="rId9" Type="http://schemas.openxmlformats.org/officeDocument/2006/relationships/image" Target="../media/image18.emf"/><Relationship Id="rId180" Type="http://schemas.openxmlformats.org/officeDocument/2006/relationships/image" Target="../media/image189.emf"/><Relationship Id="rId26" Type="http://schemas.openxmlformats.org/officeDocument/2006/relationships/image" Target="../media/image35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Cordano\Copia%20de%20Informes%20gesti&#243;n\Copia%20de%20Informes%20de%20gestion%20nivel3.3%20Sectores(2015).xls!Sectores%20(2)!%5bCopia%20de%20Informes%20de%20gestion%20nivel3.3%20Sectores(2015).xls%5dSectores%20(2)%20Chart%203" TargetMode="Externa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07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8.emf"/><Relationship Id="rId5" Type="http://schemas.openxmlformats.org/officeDocument/2006/relationships/oleObject" Target="Copia%20de%20Informes%20de%20gestion%20nivel3.2%20Regiones(2015).xlsx!regi&#243;n!%5bCopia%20de%20Informes%20de%20gestion%20nivel3.2%20Regiones(2015).xlsx%5dregi&#243;n%20Chart%2054" TargetMode="External"/><Relationship Id="rId4" Type="http://schemas.openxmlformats.org/officeDocument/2006/relationships/oleObject" Target="../embeddings/oleObject3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9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738282" y="1071549"/>
            <a:ext cx="8715436" cy="18774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s-CL" sz="3200" dirty="0">
                <a:solidFill>
                  <a:schemeClr val="bg2"/>
                </a:solidFill>
              </a:rPr>
              <a:t>INTERNATIONAL GUARANTEE SEMINAR</a:t>
            </a:r>
          </a:p>
          <a:p>
            <a:pPr algn="ctr" eaLnBrk="0" hangingPunct="0"/>
            <a:r>
              <a:rPr lang="es-CL" sz="2800" dirty="0" err="1">
                <a:solidFill>
                  <a:schemeClr val="bg2"/>
                </a:solidFill>
              </a:rPr>
              <a:t>November</a:t>
            </a:r>
            <a:r>
              <a:rPr lang="es-CL" sz="2800" dirty="0">
                <a:solidFill>
                  <a:schemeClr val="bg2"/>
                </a:solidFill>
              </a:rPr>
              <a:t> 16th 2015. Bali-Indonesia</a:t>
            </a:r>
          </a:p>
          <a:p>
            <a:pPr algn="ctr" eaLnBrk="0" hangingPunct="0"/>
            <a:r>
              <a:rPr lang="es-CL" sz="2800" dirty="0">
                <a:solidFill>
                  <a:schemeClr val="bg2"/>
                </a:solidFill>
              </a:rPr>
              <a:t>“</a:t>
            </a:r>
            <a:r>
              <a:rPr lang="es-CL" sz="2800" dirty="0" err="1">
                <a:solidFill>
                  <a:schemeClr val="bg2"/>
                </a:solidFill>
              </a:rPr>
              <a:t>Support</a:t>
            </a:r>
            <a:r>
              <a:rPr lang="es-CL" sz="2800" dirty="0">
                <a:solidFill>
                  <a:schemeClr val="bg2"/>
                </a:solidFill>
              </a:rPr>
              <a:t> </a:t>
            </a:r>
            <a:r>
              <a:rPr lang="es-CL" sz="2800" dirty="0" err="1">
                <a:solidFill>
                  <a:schemeClr val="bg2"/>
                </a:solidFill>
              </a:rPr>
              <a:t>from</a:t>
            </a:r>
            <a:r>
              <a:rPr lang="es-CL" sz="2800" dirty="0">
                <a:solidFill>
                  <a:schemeClr val="bg2"/>
                </a:solidFill>
              </a:rPr>
              <a:t> </a:t>
            </a:r>
            <a:r>
              <a:rPr lang="es-CL" sz="2800" dirty="0" err="1">
                <a:solidFill>
                  <a:schemeClr val="bg2"/>
                </a:solidFill>
              </a:rPr>
              <a:t>Goverment</a:t>
            </a:r>
            <a:r>
              <a:rPr lang="es-CL" sz="2800" dirty="0">
                <a:solidFill>
                  <a:schemeClr val="bg2"/>
                </a:solidFill>
              </a:rPr>
              <a:t> </a:t>
            </a:r>
            <a:r>
              <a:rPr lang="es-CL" sz="2800" dirty="0" err="1">
                <a:solidFill>
                  <a:schemeClr val="bg2"/>
                </a:solidFill>
              </a:rPr>
              <a:t>on</a:t>
            </a:r>
            <a:r>
              <a:rPr lang="es-CL" sz="2800" dirty="0">
                <a:solidFill>
                  <a:schemeClr val="bg2"/>
                </a:solidFill>
              </a:rPr>
              <a:t> </a:t>
            </a:r>
            <a:r>
              <a:rPr lang="es-CL" sz="2800" dirty="0" err="1">
                <a:solidFill>
                  <a:schemeClr val="bg2"/>
                </a:solidFill>
              </a:rPr>
              <a:t>Financial</a:t>
            </a:r>
            <a:r>
              <a:rPr lang="es-CL" sz="2800" dirty="0">
                <a:solidFill>
                  <a:schemeClr val="bg2"/>
                </a:solidFill>
              </a:rPr>
              <a:t> </a:t>
            </a:r>
            <a:r>
              <a:rPr lang="es-CL" sz="2800" dirty="0" err="1">
                <a:solidFill>
                  <a:schemeClr val="bg2"/>
                </a:solidFill>
              </a:rPr>
              <a:t>Accesibility</a:t>
            </a:r>
            <a:r>
              <a:rPr lang="es-CL" sz="2800" dirty="0">
                <a:solidFill>
                  <a:schemeClr val="bg2"/>
                </a:solidFill>
              </a:rPr>
              <a:t> of </a:t>
            </a:r>
            <a:r>
              <a:rPr lang="es-CL" sz="2800" dirty="0" err="1">
                <a:solidFill>
                  <a:schemeClr val="bg2"/>
                </a:solidFill>
              </a:rPr>
              <a:t>the</a:t>
            </a:r>
            <a:r>
              <a:rPr lang="es-CL" sz="2800" dirty="0">
                <a:solidFill>
                  <a:schemeClr val="bg2"/>
                </a:solidFill>
              </a:rPr>
              <a:t> </a:t>
            </a:r>
            <a:r>
              <a:rPr lang="es-CL" sz="2800" dirty="0" err="1">
                <a:solidFill>
                  <a:schemeClr val="bg2"/>
                </a:solidFill>
              </a:rPr>
              <a:t>SMEs</a:t>
            </a:r>
            <a:r>
              <a:rPr lang="es-CL" sz="2800" dirty="0">
                <a:solidFill>
                  <a:schemeClr val="bg2"/>
                </a:solidFill>
              </a:rPr>
              <a:t> in </a:t>
            </a:r>
            <a:r>
              <a:rPr lang="es-CL" sz="2800" dirty="0" err="1">
                <a:solidFill>
                  <a:schemeClr val="bg2"/>
                </a:solidFill>
              </a:rPr>
              <a:t>the</a:t>
            </a:r>
            <a:r>
              <a:rPr lang="es-CL" sz="2800" dirty="0">
                <a:solidFill>
                  <a:schemeClr val="bg2"/>
                </a:solidFill>
              </a:rPr>
              <a:t> </a:t>
            </a:r>
            <a:r>
              <a:rPr lang="es-CL" sz="2800" dirty="0" err="1">
                <a:solidFill>
                  <a:schemeClr val="bg2"/>
                </a:solidFill>
              </a:rPr>
              <a:t>Emerging</a:t>
            </a:r>
            <a:r>
              <a:rPr lang="es-CL" sz="2800" dirty="0">
                <a:solidFill>
                  <a:schemeClr val="bg2"/>
                </a:solidFill>
              </a:rPr>
              <a:t> </a:t>
            </a:r>
            <a:r>
              <a:rPr lang="es-CL" sz="2800" dirty="0" err="1">
                <a:solidFill>
                  <a:schemeClr val="bg2"/>
                </a:solidFill>
              </a:rPr>
              <a:t>Countries</a:t>
            </a:r>
            <a:r>
              <a:rPr lang="es-CL" sz="2800" dirty="0">
                <a:solidFill>
                  <a:schemeClr val="bg2"/>
                </a:solidFill>
              </a:rPr>
              <a:t>”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068638"/>
            <a:ext cx="9144000" cy="37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3597C6-C0D8-4813-89F6-2F830B9404F1}" type="slidenum">
              <a:rPr lang="es-CL" smtClean="0"/>
              <a:pPr>
                <a:defRPr/>
              </a:pPr>
              <a:t>1</a:t>
            </a:fld>
            <a:endParaRPr lang="es-CL" dirty="0"/>
          </a:p>
        </p:txBody>
      </p:sp>
      <p:sp>
        <p:nvSpPr>
          <p:cNvPr id="5" name="4 CuadroTexto"/>
          <p:cNvSpPr txBox="1"/>
          <p:nvPr/>
        </p:nvSpPr>
        <p:spPr>
          <a:xfrm>
            <a:off x="7239008" y="5072074"/>
            <a:ext cx="3214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>
                <a:solidFill>
                  <a:schemeClr val="bg1"/>
                </a:solidFill>
              </a:rPr>
              <a:t>Alessandro Bozzo T.</a:t>
            </a:r>
          </a:p>
          <a:p>
            <a:r>
              <a:rPr lang="es-CL" dirty="0" smtClean="0">
                <a:solidFill>
                  <a:schemeClr val="bg1"/>
                </a:solidFill>
              </a:rPr>
              <a:t>Santiago, Chile</a:t>
            </a:r>
          </a:p>
          <a:p>
            <a:endParaRPr lang="es-C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/>
        </p:nvGraphicFramePr>
        <p:xfrm>
          <a:off x="2095472" y="1397000"/>
          <a:ext cx="8072494" cy="4032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315" name="2 Título"/>
          <p:cNvSpPr>
            <a:spLocks noGrp="1"/>
          </p:cNvSpPr>
          <p:nvPr>
            <p:ph type="title"/>
          </p:nvPr>
        </p:nvSpPr>
        <p:spPr>
          <a:xfrm>
            <a:off x="1847851" y="185741"/>
            <a:ext cx="4748216" cy="719137"/>
          </a:xfrm>
        </p:spPr>
        <p:txBody>
          <a:bodyPr/>
          <a:lstStyle/>
          <a:p>
            <a:pPr eaLnBrk="1" hangingPunct="1"/>
            <a:r>
              <a:rPr lang="es-CL" dirty="0" smtClean="0"/>
              <a:t>INSTITUTIONS THAT CAN PARTICIPATE IN THE TENDERS</a:t>
            </a:r>
          </a:p>
        </p:txBody>
      </p:sp>
      <p:sp>
        <p:nvSpPr>
          <p:cNvPr id="4" name="3 Rectángulo redondeado"/>
          <p:cNvSpPr/>
          <p:nvPr/>
        </p:nvSpPr>
        <p:spPr>
          <a:xfrm>
            <a:off x="1809750" y="6215063"/>
            <a:ext cx="8858250" cy="500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sz="1400" b="1" dirty="0">
                <a:solidFill>
                  <a:schemeClr val="tx1"/>
                </a:solidFill>
              </a:rPr>
              <a:t>(*) </a:t>
            </a:r>
            <a:r>
              <a:rPr lang="es-CL" sz="1400" b="1" dirty="0" err="1">
                <a:solidFill>
                  <a:schemeClr val="tx1"/>
                </a:solidFill>
              </a:rPr>
              <a:t>Supervised</a:t>
            </a:r>
            <a:r>
              <a:rPr lang="es-CL" sz="1400" b="1" dirty="0">
                <a:solidFill>
                  <a:schemeClr val="tx1"/>
                </a:solidFill>
              </a:rPr>
              <a:t> </a:t>
            </a:r>
            <a:r>
              <a:rPr lang="es-CL" sz="1400" b="1" dirty="0" err="1">
                <a:solidFill>
                  <a:schemeClr val="tx1"/>
                </a:solidFill>
              </a:rPr>
              <a:t>by</a:t>
            </a:r>
            <a:r>
              <a:rPr lang="es-CL" sz="1400" b="1" dirty="0">
                <a:solidFill>
                  <a:schemeClr val="tx1"/>
                </a:solidFill>
              </a:rPr>
              <a:t> SBIF </a:t>
            </a:r>
            <a:r>
              <a:rPr lang="es-CL" sz="1400" b="1" dirty="0" err="1">
                <a:solidFill>
                  <a:schemeClr val="tx1"/>
                </a:solidFill>
              </a:rPr>
              <a:t>or</a:t>
            </a:r>
            <a:r>
              <a:rPr lang="es-CL" sz="1400" b="1" dirty="0">
                <a:solidFill>
                  <a:schemeClr val="tx1"/>
                </a:solidFill>
              </a:rPr>
              <a:t> </a:t>
            </a:r>
            <a:r>
              <a:rPr lang="es-CL" sz="1400" b="1" dirty="0" err="1">
                <a:solidFill>
                  <a:schemeClr val="tx1"/>
                </a:solidFill>
              </a:rPr>
              <a:t>those</a:t>
            </a:r>
            <a:r>
              <a:rPr lang="es-CL" sz="1400" b="1" dirty="0">
                <a:solidFill>
                  <a:schemeClr val="tx1"/>
                </a:solidFill>
              </a:rPr>
              <a:t> </a:t>
            </a:r>
            <a:r>
              <a:rPr lang="es-CL" sz="1400" b="1" dirty="0" err="1">
                <a:solidFill>
                  <a:schemeClr val="tx1"/>
                </a:solidFill>
              </a:rPr>
              <a:t>who</a:t>
            </a:r>
            <a:r>
              <a:rPr lang="es-CL" sz="1400" b="1" dirty="0">
                <a:solidFill>
                  <a:schemeClr val="tx1"/>
                </a:solidFill>
              </a:rPr>
              <a:t> </a:t>
            </a:r>
            <a:r>
              <a:rPr lang="es-CL" sz="1400" b="1" dirty="0" err="1">
                <a:solidFill>
                  <a:schemeClr val="tx1"/>
                </a:solidFill>
              </a:rPr>
              <a:t>compliance</a:t>
            </a:r>
            <a:r>
              <a:rPr lang="es-CL" sz="1400" b="1" dirty="0">
                <a:solidFill>
                  <a:schemeClr val="tx1"/>
                </a:solidFill>
              </a:rPr>
              <a:t> </a:t>
            </a:r>
            <a:r>
              <a:rPr lang="es-CL" sz="1400" b="1" dirty="0" err="1">
                <a:solidFill>
                  <a:schemeClr val="tx1"/>
                </a:solidFill>
              </a:rPr>
              <a:t>with</a:t>
            </a:r>
            <a:r>
              <a:rPr lang="es-CL" sz="1400" b="1" dirty="0">
                <a:solidFill>
                  <a:schemeClr val="tx1"/>
                </a:solidFill>
              </a:rPr>
              <a:t> </a:t>
            </a:r>
            <a:r>
              <a:rPr lang="es-CL" sz="1400" b="1" dirty="0" err="1">
                <a:solidFill>
                  <a:schemeClr val="tx1"/>
                </a:solidFill>
              </a:rPr>
              <a:t>Decoop</a:t>
            </a:r>
            <a:r>
              <a:rPr lang="es-CL" sz="1400" b="1" dirty="0">
                <a:solidFill>
                  <a:schemeClr val="tx1"/>
                </a:solidFill>
              </a:rPr>
              <a:t> </a:t>
            </a:r>
            <a:r>
              <a:rPr lang="es-CL" sz="1400" b="1" dirty="0" err="1">
                <a:solidFill>
                  <a:schemeClr val="tx1"/>
                </a:solidFill>
              </a:rPr>
              <a:t>Supervision</a:t>
            </a:r>
            <a:r>
              <a:rPr lang="es-CL" sz="1400" b="1" dirty="0">
                <a:solidFill>
                  <a:schemeClr val="tx1"/>
                </a:solidFill>
              </a:rPr>
              <a:t> ( </a:t>
            </a:r>
            <a:r>
              <a:rPr lang="es-CL" sz="1400" b="1" dirty="0" err="1">
                <a:solidFill>
                  <a:schemeClr val="tx1"/>
                </a:solidFill>
              </a:rPr>
              <a:t>Ministry</a:t>
            </a:r>
            <a:r>
              <a:rPr lang="es-CL" sz="1400" b="1" dirty="0">
                <a:solidFill>
                  <a:schemeClr val="tx1"/>
                </a:solidFill>
              </a:rPr>
              <a:t> of </a:t>
            </a:r>
            <a:r>
              <a:rPr lang="es-CL" sz="1400" b="1" dirty="0" err="1">
                <a:solidFill>
                  <a:schemeClr val="tx1"/>
                </a:solidFill>
              </a:rPr>
              <a:t>Economy</a:t>
            </a:r>
            <a:r>
              <a:rPr lang="es-CL" sz="1400" b="1" dirty="0">
                <a:solidFill>
                  <a:schemeClr val="tx1"/>
                </a:solidFill>
              </a:rPr>
              <a:t>).</a:t>
            </a:r>
            <a:endParaRPr lang="es-CL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Bidding (Quarterly)</a:t>
            </a:r>
            <a:br>
              <a:rPr lang="en-US" dirty="0" smtClean="0"/>
            </a:br>
            <a:r>
              <a:rPr lang="en-US" dirty="0" smtClean="0"/>
              <a:t>1 UF = 36 USD </a:t>
            </a:r>
            <a:endParaRPr lang="es-ES" dirty="0" smtClean="0"/>
          </a:p>
        </p:txBody>
      </p:sp>
      <p:sp>
        <p:nvSpPr>
          <p:cNvPr id="27652" name="5 CuadroTexto"/>
          <p:cNvSpPr txBox="1">
            <a:spLocks noChangeArrowheads="1"/>
          </p:cNvSpPr>
          <p:nvPr/>
        </p:nvSpPr>
        <p:spPr bwMode="auto">
          <a:xfrm>
            <a:off x="1992313" y="6453188"/>
            <a:ext cx="8424862" cy="36933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b="1" dirty="0">
                <a:solidFill>
                  <a:srgbClr val="000080"/>
                </a:solidFill>
                <a:cs typeface="Times New Roman" pitchFamily="18" charset="0"/>
              </a:rPr>
              <a:t> </a:t>
            </a:r>
            <a:r>
              <a:rPr lang="es-CL" b="1" dirty="0" err="1" smtClean="0">
                <a:solidFill>
                  <a:srgbClr val="000080"/>
                </a:solidFill>
                <a:cs typeface="Times New Roman" pitchFamily="18" charset="0"/>
              </a:rPr>
              <a:t>Historical</a:t>
            </a:r>
            <a:r>
              <a:rPr lang="es-CL" b="1" dirty="0" smtClean="0">
                <a:solidFill>
                  <a:srgbClr val="000080"/>
                </a:solidFill>
                <a:cs typeface="Times New Roman" pitchFamily="18" charset="0"/>
              </a:rPr>
              <a:t> </a:t>
            </a:r>
            <a:r>
              <a:rPr lang="es-CL" b="1" dirty="0" err="1" smtClean="0">
                <a:solidFill>
                  <a:srgbClr val="000080"/>
                </a:solidFill>
                <a:cs typeface="Times New Roman" pitchFamily="18" charset="0"/>
              </a:rPr>
              <a:t>amount</a:t>
            </a:r>
            <a:r>
              <a:rPr lang="es-CL" b="1" dirty="0" smtClean="0">
                <a:solidFill>
                  <a:srgbClr val="000080"/>
                </a:solidFill>
                <a:cs typeface="Times New Roman" pitchFamily="18" charset="0"/>
              </a:rPr>
              <a:t> tender </a:t>
            </a:r>
            <a:r>
              <a:rPr lang="es-CL" b="1" dirty="0">
                <a:solidFill>
                  <a:srgbClr val="000080"/>
                </a:solidFill>
                <a:cs typeface="Times New Roman" pitchFamily="18" charset="0"/>
              </a:rPr>
              <a:t>2010: 52.573.400 UF  = 2.330 MM USD </a:t>
            </a:r>
            <a:r>
              <a:rPr lang="es-CL" b="1" dirty="0" err="1" smtClean="0">
                <a:solidFill>
                  <a:srgbClr val="000080"/>
                </a:solidFill>
                <a:cs typeface="Times New Roman" pitchFamily="18" charset="0"/>
              </a:rPr>
              <a:t>Guarantees</a:t>
            </a:r>
            <a:r>
              <a:rPr lang="es-CL" b="1" dirty="0" smtClean="0">
                <a:solidFill>
                  <a:srgbClr val="000080"/>
                </a:solidFill>
                <a:cs typeface="Times New Roman" pitchFamily="18" charset="0"/>
              </a:rPr>
              <a:t> </a:t>
            </a:r>
            <a:endParaRPr lang="es-CL" dirty="0"/>
          </a:p>
        </p:txBody>
      </p:sp>
      <p:grpSp>
        <p:nvGrpSpPr>
          <p:cNvPr id="135171" name="Group 3"/>
          <p:cNvGrpSpPr>
            <a:grpSpLocks noChangeAspect="1"/>
          </p:cNvGrpSpPr>
          <p:nvPr/>
        </p:nvGrpSpPr>
        <p:grpSpPr bwMode="auto">
          <a:xfrm>
            <a:off x="1906588" y="1112841"/>
            <a:ext cx="8235952" cy="5280025"/>
            <a:chOff x="241" y="701"/>
            <a:chExt cx="5188" cy="3326"/>
          </a:xfrm>
        </p:grpSpPr>
        <p:sp>
          <p:nvSpPr>
            <p:cNvPr id="135170" name="AutoShape 2"/>
            <p:cNvSpPr>
              <a:spLocks noChangeAspect="1" noChangeArrowheads="1" noTextEdit="1"/>
            </p:cNvSpPr>
            <p:nvPr/>
          </p:nvSpPr>
          <p:spPr bwMode="auto">
            <a:xfrm>
              <a:off x="249" y="709"/>
              <a:ext cx="5091" cy="3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grpSp>
          <p:nvGrpSpPr>
            <p:cNvPr id="135372" name="Group 204"/>
            <p:cNvGrpSpPr>
              <a:grpSpLocks/>
            </p:cNvGrpSpPr>
            <p:nvPr/>
          </p:nvGrpSpPr>
          <p:grpSpPr bwMode="auto">
            <a:xfrm>
              <a:off x="253" y="713"/>
              <a:ext cx="5176" cy="3303"/>
              <a:chOff x="253" y="713"/>
              <a:chExt cx="5176" cy="3303"/>
            </a:xfrm>
          </p:grpSpPr>
          <p:sp>
            <p:nvSpPr>
              <p:cNvPr id="135172" name="Rectangle 4"/>
              <p:cNvSpPr>
                <a:spLocks noChangeArrowheads="1"/>
              </p:cNvSpPr>
              <p:nvPr/>
            </p:nvSpPr>
            <p:spPr bwMode="auto">
              <a:xfrm>
                <a:off x="253" y="713"/>
                <a:ext cx="5083" cy="450"/>
              </a:xfrm>
              <a:prstGeom prst="rect">
                <a:avLst/>
              </a:prstGeom>
              <a:solidFill>
                <a:srgbClr val="99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35173" name="Rectangle 5"/>
              <p:cNvSpPr>
                <a:spLocks noChangeArrowheads="1"/>
              </p:cNvSpPr>
              <p:nvPr/>
            </p:nvSpPr>
            <p:spPr bwMode="auto">
              <a:xfrm>
                <a:off x="253" y="1163"/>
                <a:ext cx="5083" cy="216"/>
              </a:xfrm>
              <a:prstGeom prst="rect">
                <a:avLst/>
              </a:prstGeom>
              <a:solidFill>
                <a:srgbClr val="CCFF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35174" name="Rectangle 6"/>
              <p:cNvSpPr>
                <a:spLocks noChangeArrowheads="1"/>
              </p:cNvSpPr>
              <p:nvPr/>
            </p:nvSpPr>
            <p:spPr bwMode="auto">
              <a:xfrm>
                <a:off x="253" y="1378"/>
                <a:ext cx="5083" cy="2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35175" name="Rectangle 7"/>
              <p:cNvSpPr>
                <a:spLocks noChangeArrowheads="1"/>
              </p:cNvSpPr>
              <p:nvPr/>
            </p:nvSpPr>
            <p:spPr bwMode="auto">
              <a:xfrm>
                <a:off x="253" y="1588"/>
                <a:ext cx="5083" cy="210"/>
              </a:xfrm>
              <a:prstGeom prst="rect">
                <a:avLst/>
              </a:prstGeom>
              <a:solidFill>
                <a:srgbClr val="CCFF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35176" name="Rectangle 8"/>
              <p:cNvSpPr>
                <a:spLocks noChangeArrowheads="1"/>
              </p:cNvSpPr>
              <p:nvPr/>
            </p:nvSpPr>
            <p:spPr bwMode="auto">
              <a:xfrm>
                <a:off x="253" y="1797"/>
                <a:ext cx="5083" cy="2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35177" name="Rectangle 9"/>
              <p:cNvSpPr>
                <a:spLocks noChangeArrowheads="1"/>
              </p:cNvSpPr>
              <p:nvPr/>
            </p:nvSpPr>
            <p:spPr bwMode="auto">
              <a:xfrm>
                <a:off x="253" y="2007"/>
                <a:ext cx="5083" cy="210"/>
              </a:xfrm>
              <a:prstGeom prst="rect">
                <a:avLst/>
              </a:prstGeom>
              <a:solidFill>
                <a:srgbClr val="CCFF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35178" name="Rectangle 10"/>
              <p:cNvSpPr>
                <a:spLocks noChangeArrowheads="1"/>
              </p:cNvSpPr>
              <p:nvPr/>
            </p:nvSpPr>
            <p:spPr bwMode="auto">
              <a:xfrm>
                <a:off x="253" y="2216"/>
                <a:ext cx="5083" cy="31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35179" name="Rectangle 11"/>
              <p:cNvSpPr>
                <a:spLocks noChangeArrowheads="1"/>
              </p:cNvSpPr>
              <p:nvPr/>
            </p:nvSpPr>
            <p:spPr bwMode="auto">
              <a:xfrm>
                <a:off x="253" y="2530"/>
                <a:ext cx="5083" cy="210"/>
              </a:xfrm>
              <a:prstGeom prst="rect">
                <a:avLst/>
              </a:prstGeom>
              <a:solidFill>
                <a:srgbClr val="CCFF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35180" name="Rectangle 12"/>
              <p:cNvSpPr>
                <a:spLocks noChangeArrowheads="1"/>
              </p:cNvSpPr>
              <p:nvPr/>
            </p:nvSpPr>
            <p:spPr bwMode="auto">
              <a:xfrm>
                <a:off x="253" y="2740"/>
                <a:ext cx="5083" cy="2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35181" name="Rectangle 13"/>
              <p:cNvSpPr>
                <a:spLocks noChangeArrowheads="1"/>
              </p:cNvSpPr>
              <p:nvPr/>
            </p:nvSpPr>
            <p:spPr bwMode="auto">
              <a:xfrm>
                <a:off x="253" y="2949"/>
                <a:ext cx="5083" cy="315"/>
              </a:xfrm>
              <a:prstGeom prst="rect">
                <a:avLst/>
              </a:prstGeom>
              <a:solidFill>
                <a:srgbClr val="CCFF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35182" name="Rectangle 14"/>
              <p:cNvSpPr>
                <a:spLocks noChangeArrowheads="1"/>
              </p:cNvSpPr>
              <p:nvPr/>
            </p:nvSpPr>
            <p:spPr bwMode="auto">
              <a:xfrm>
                <a:off x="253" y="3264"/>
                <a:ext cx="5083" cy="2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35183" name="Rectangle 15"/>
              <p:cNvSpPr>
                <a:spLocks noChangeArrowheads="1"/>
              </p:cNvSpPr>
              <p:nvPr/>
            </p:nvSpPr>
            <p:spPr bwMode="auto">
              <a:xfrm>
                <a:off x="253" y="3473"/>
                <a:ext cx="5083" cy="210"/>
              </a:xfrm>
              <a:prstGeom prst="rect">
                <a:avLst/>
              </a:prstGeom>
              <a:solidFill>
                <a:srgbClr val="CCFF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35184" name="Rectangle 16"/>
              <p:cNvSpPr>
                <a:spLocks noChangeArrowheads="1"/>
              </p:cNvSpPr>
              <p:nvPr/>
            </p:nvSpPr>
            <p:spPr bwMode="auto">
              <a:xfrm>
                <a:off x="253" y="3683"/>
                <a:ext cx="5083" cy="21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35185" name="Rectangle 17"/>
              <p:cNvSpPr>
                <a:spLocks noChangeArrowheads="1"/>
              </p:cNvSpPr>
              <p:nvPr/>
            </p:nvSpPr>
            <p:spPr bwMode="auto">
              <a:xfrm>
                <a:off x="253" y="3898"/>
                <a:ext cx="1537" cy="118"/>
              </a:xfrm>
              <a:prstGeom prst="rect">
                <a:avLst/>
              </a:prstGeom>
              <a:solidFill>
                <a:srgbClr val="99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35186" name="Rectangle 18"/>
              <p:cNvSpPr>
                <a:spLocks noChangeArrowheads="1"/>
              </p:cNvSpPr>
              <p:nvPr/>
            </p:nvSpPr>
            <p:spPr bwMode="auto">
              <a:xfrm>
                <a:off x="1789" y="3898"/>
                <a:ext cx="3547" cy="118"/>
              </a:xfrm>
              <a:prstGeom prst="rect">
                <a:avLst/>
              </a:prstGeom>
              <a:solidFill>
                <a:srgbClr val="99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35187" name="Rectangle 19"/>
              <p:cNvSpPr>
                <a:spLocks noChangeArrowheads="1"/>
              </p:cNvSpPr>
              <p:nvPr/>
            </p:nvSpPr>
            <p:spPr bwMode="auto">
              <a:xfrm>
                <a:off x="757" y="720"/>
                <a:ext cx="55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 b="1" dirty="0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INSTITUTION</a:t>
                </a:r>
                <a:endParaRPr lang="es-CL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189" name="Rectangle 21"/>
              <p:cNvSpPr>
                <a:spLocks noChangeArrowheads="1"/>
              </p:cNvSpPr>
              <p:nvPr/>
            </p:nvSpPr>
            <p:spPr bwMode="auto">
              <a:xfrm>
                <a:off x="1869" y="826"/>
                <a:ext cx="351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 b="1" dirty="0" err="1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Demand</a:t>
                </a:r>
                <a:endParaRPr lang="es-CL" sz="1100" b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endParaRPr>
              </a:p>
              <a:p>
                <a:r>
                  <a:rPr lang="es-CL" sz="1100" b="1" dirty="0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      UF </a:t>
                </a:r>
                <a:endParaRPr lang="es-CL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190" name="Rectangle 22"/>
              <p:cNvSpPr>
                <a:spLocks noChangeArrowheads="1"/>
              </p:cNvSpPr>
              <p:nvPr/>
            </p:nvSpPr>
            <p:spPr bwMode="auto">
              <a:xfrm>
                <a:off x="2430" y="810"/>
                <a:ext cx="425" cy="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 b="1" dirty="0" err="1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Coverage</a:t>
                </a:r>
                <a:endParaRPr lang="es-CL" sz="1100" b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endParaRPr>
              </a:p>
              <a:p>
                <a:r>
                  <a:rPr lang="es-CL" sz="1100" b="1" dirty="0" err="1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Rate</a:t>
                </a:r>
                <a:r>
                  <a:rPr lang="es-CL" sz="1100" b="1" dirty="0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</a:p>
              <a:p>
                <a:r>
                  <a:rPr lang="es-CL" sz="1100" b="1" dirty="0" err="1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presented</a:t>
                </a:r>
                <a:endParaRPr lang="es-CL" sz="1100" b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191" name="Rectangle 23"/>
              <p:cNvSpPr>
                <a:spLocks noChangeArrowheads="1"/>
              </p:cNvSpPr>
              <p:nvPr/>
            </p:nvSpPr>
            <p:spPr bwMode="auto">
              <a:xfrm>
                <a:off x="3025" y="720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 b="1" dirty="0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192" name="Rectangle 24"/>
              <p:cNvSpPr>
                <a:spLocks noChangeArrowheads="1"/>
              </p:cNvSpPr>
              <p:nvPr/>
            </p:nvSpPr>
            <p:spPr bwMode="auto">
              <a:xfrm>
                <a:off x="2925" y="810"/>
                <a:ext cx="56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 b="1" dirty="0" err="1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Adjudication</a:t>
                </a:r>
                <a:r>
                  <a:rPr lang="es-CL" sz="1100" b="1" dirty="0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194" name="Rectangle 26"/>
              <p:cNvSpPr>
                <a:spLocks noChangeArrowheads="1"/>
              </p:cNvSpPr>
              <p:nvPr/>
            </p:nvSpPr>
            <p:spPr bwMode="auto">
              <a:xfrm>
                <a:off x="3195" y="990"/>
                <a:ext cx="14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 b="1" dirty="0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UF </a:t>
                </a:r>
                <a:endParaRPr lang="es-CL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195" name="Rectangle 27"/>
              <p:cNvSpPr>
                <a:spLocks noChangeArrowheads="1"/>
              </p:cNvSpPr>
              <p:nvPr/>
            </p:nvSpPr>
            <p:spPr bwMode="auto">
              <a:xfrm>
                <a:off x="3690" y="720"/>
                <a:ext cx="42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 b="1" dirty="0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s-CL" sz="1100" b="1" dirty="0" err="1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Aditional</a:t>
                </a:r>
                <a:r>
                  <a:rPr lang="es-CL" sz="1100" b="1" dirty="0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196" name="Rectangle 28"/>
              <p:cNvSpPr>
                <a:spLocks noChangeArrowheads="1"/>
              </p:cNvSpPr>
              <p:nvPr/>
            </p:nvSpPr>
            <p:spPr bwMode="auto">
              <a:xfrm>
                <a:off x="3563" y="826"/>
                <a:ext cx="53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 b="1" dirty="0" err="1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Adjudication</a:t>
                </a:r>
                <a:endParaRPr lang="es-CL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198" name="Rectangle 30"/>
              <p:cNvSpPr>
                <a:spLocks noChangeArrowheads="1"/>
              </p:cNvSpPr>
              <p:nvPr/>
            </p:nvSpPr>
            <p:spPr bwMode="auto">
              <a:xfrm>
                <a:off x="3915" y="990"/>
                <a:ext cx="16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 b="1" dirty="0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 UF </a:t>
                </a:r>
                <a:endParaRPr lang="es-CL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199" name="Rectangle 31"/>
              <p:cNvSpPr>
                <a:spLocks noChangeArrowheads="1"/>
              </p:cNvSpPr>
              <p:nvPr/>
            </p:nvSpPr>
            <p:spPr bwMode="auto">
              <a:xfrm>
                <a:off x="4386" y="720"/>
                <a:ext cx="261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 b="1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 Total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00" name="Rectangle 32"/>
              <p:cNvSpPr>
                <a:spLocks noChangeArrowheads="1"/>
              </p:cNvSpPr>
              <p:nvPr/>
            </p:nvSpPr>
            <p:spPr bwMode="auto">
              <a:xfrm>
                <a:off x="4234" y="826"/>
                <a:ext cx="53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 b="1" dirty="0" err="1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Adjudication</a:t>
                </a:r>
                <a:endParaRPr lang="es-CL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01" name="Rectangle 33"/>
              <p:cNvSpPr>
                <a:spLocks noChangeArrowheads="1"/>
              </p:cNvSpPr>
              <p:nvPr/>
            </p:nvSpPr>
            <p:spPr bwMode="auto">
              <a:xfrm>
                <a:off x="4500" y="990"/>
                <a:ext cx="14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 b="1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UF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02" name="Rectangle 34"/>
              <p:cNvSpPr>
                <a:spLocks noChangeArrowheads="1"/>
              </p:cNvSpPr>
              <p:nvPr/>
            </p:nvSpPr>
            <p:spPr bwMode="auto">
              <a:xfrm>
                <a:off x="4950" y="720"/>
                <a:ext cx="370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 b="1" dirty="0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s-CL" sz="1100" b="1" dirty="0" err="1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Wheited</a:t>
                </a:r>
                <a:endParaRPr lang="es-CL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03" name="Rectangle 35"/>
              <p:cNvSpPr>
                <a:spLocks noChangeArrowheads="1"/>
              </p:cNvSpPr>
              <p:nvPr/>
            </p:nvSpPr>
            <p:spPr bwMode="auto">
              <a:xfrm>
                <a:off x="4867" y="826"/>
                <a:ext cx="562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 b="1" dirty="0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     </a:t>
                </a:r>
                <a:r>
                  <a:rPr lang="es-CL" sz="1100" b="1" dirty="0" err="1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Rate</a:t>
                </a:r>
                <a:r>
                  <a:rPr lang="es-CL" sz="1100" b="1" dirty="0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 of</a:t>
                </a:r>
              </a:p>
              <a:p>
                <a:r>
                  <a:rPr lang="es-CL" sz="1100" b="1" dirty="0" err="1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Adjudication</a:t>
                </a:r>
                <a:r>
                  <a:rPr lang="es-CL" sz="1100" b="1" dirty="0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04" name="Rectangle 36"/>
              <p:cNvSpPr>
                <a:spLocks noChangeArrowheads="1"/>
              </p:cNvSpPr>
              <p:nvPr/>
            </p:nvSpPr>
            <p:spPr bwMode="auto">
              <a:xfrm>
                <a:off x="269" y="1174"/>
                <a:ext cx="75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BANCO DE CHILE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05" name="Rectangle 37"/>
              <p:cNvSpPr>
                <a:spLocks noChangeArrowheads="1"/>
              </p:cNvSpPr>
              <p:nvPr/>
            </p:nvSpPr>
            <p:spPr bwMode="auto">
              <a:xfrm>
                <a:off x="1906" y="1174"/>
                <a:ext cx="39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1.520.916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06" name="Rectangle 38"/>
              <p:cNvSpPr>
                <a:spLocks noChangeArrowheads="1"/>
              </p:cNvSpPr>
              <p:nvPr/>
            </p:nvSpPr>
            <p:spPr bwMode="auto">
              <a:xfrm>
                <a:off x="1834" y="1174"/>
                <a:ext cx="7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07" name="Rectangle 39"/>
              <p:cNvSpPr>
                <a:spLocks noChangeArrowheads="1"/>
              </p:cNvSpPr>
              <p:nvPr/>
            </p:nvSpPr>
            <p:spPr bwMode="auto">
              <a:xfrm>
                <a:off x="1903" y="1174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08" name="Rectangle 40"/>
              <p:cNvSpPr>
                <a:spLocks noChangeArrowheads="1"/>
              </p:cNvSpPr>
              <p:nvPr/>
            </p:nvSpPr>
            <p:spPr bwMode="auto">
              <a:xfrm>
                <a:off x="2674" y="1174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70%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09" name="Rectangle 41"/>
              <p:cNvSpPr>
                <a:spLocks noChangeArrowheads="1"/>
              </p:cNvSpPr>
              <p:nvPr/>
            </p:nvSpPr>
            <p:spPr bwMode="auto">
              <a:xfrm>
                <a:off x="3042" y="1174"/>
                <a:ext cx="39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1.015.905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10" name="Rectangle 42"/>
              <p:cNvSpPr>
                <a:spLocks noChangeArrowheads="1"/>
              </p:cNvSpPr>
              <p:nvPr/>
            </p:nvSpPr>
            <p:spPr bwMode="auto">
              <a:xfrm>
                <a:off x="2902" y="1174"/>
                <a:ext cx="14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11" name="Rectangle 43"/>
              <p:cNvSpPr>
                <a:spLocks noChangeArrowheads="1"/>
              </p:cNvSpPr>
              <p:nvPr/>
            </p:nvSpPr>
            <p:spPr bwMode="auto">
              <a:xfrm>
                <a:off x="3041" y="1174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12" name="Rectangle 44"/>
              <p:cNvSpPr>
                <a:spLocks noChangeArrowheads="1"/>
              </p:cNvSpPr>
              <p:nvPr/>
            </p:nvSpPr>
            <p:spPr bwMode="auto">
              <a:xfrm>
                <a:off x="3839" y="1174"/>
                <a:ext cx="321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165.164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13" name="Rectangle 45"/>
              <p:cNvSpPr>
                <a:spLocks noChangeArrowheads="1"/>
              </p:cNvSpPr>
              <p:nvPr/>
            </p:nvSpPr>
            <p:spPr bwMode="auto">
              <a:xfrm>
                <a:off x="3504" y="1174"/>
                <a:ext cx="339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14" name="Rectangle 46"/>
              <p:cNvSpPr>
                <a:spLocks noChangeArrowheads="1"/>
              </p:cNvSpPr>
              <p:nvPr/>
            </p:nvSpPr>
            <p:spPr bwMode="auto">
              <a:xfrm>
                <a:off x="3827" y="1174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15" name="Rectangle 47"/>
              <p:cNvSpPr>
                <a:spLocks noChangeArrowheads="1"/>
              </p:cNvSpPr>
              <p:nvPr/>
            </p:nvSpPr>
            <p:spPr bwMode="auto">
              <a:xfrm>
                <a:off x="4384" y="1174"/>
                <a:ext cx="39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1.181.069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16" name="Rectangle 48"/>
              <p:cNvSpPr>
                <a:spLocks noChangeArrowheads="1"/>
              </p:cNvSpPr>
              <p:nvPr/>
            </p:nvSpPr>
            <p:spPr bwMode="auto">
              <a:xfrm>
                <a:off x="4231" y="1174"/>
                <a:ext cx="14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17" name="Rectangle 49"/>
              <p:cNvSpPr>
                <a:spLocks noChangeArrowheads="1"/>
              </p:cNvSpPr>
              <p:nvPr/>
            </p:nvSpPr>
            <p:spPr bwMode="auto">
              <a:xfrm>
                <a:off x="4370" y="1174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18" name="Rectangle 50"/>
              <p:cNvSpPr>
                <a:spLocks noChangeArrowheads="1"/>
              </p:cNvSpPr>
              <p:nvPr/>
            </p:nvSpPr>
            <p:spPr bwMode="auto">
              <a:xfrm>
                <a:off x="5152" y="1174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67%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19" name="Rectangle 51"/>
              <p:cNvSpPr>
                <a:spLocks noChangeArrowheads="1"/>
              </p:cNvSpPr>
              <p:nvPr/>
            </p:nvSpPr>
            <p:spPr bwMode="auto">
              <a:xfrm>
                <a:off x="269" y="1279"/>
                <a:ext cx="106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BANCO INTERNACIONAL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20" name="Rectangle 52"/>
              <p:cNvSpPr>
                <a:spLocks noChangeArrowheads="1"/>
              </p:cNvSpPr>
              <p:nvPr/>
            </p:nvSpPr>
            <p:spPr bwMode="auto">
              <a:xfrm>
                <a:off x="2023" y="1279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50.000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21" name="Rectangle 53"/>
              <p:cNvSpPr>
                <a:spLocks noChangeArrowheads="1"/>
              </p:cNvSpPr>
              <p:nvPr/>
            </p:nvSpPr>
            <p:spPr bwMode="auto">
              <a:xfrm>
                <a:off x="1834" y="1279"/>
                <a:ext cx="19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22" name="Rectangle 54"/>
              <p:cNvSpPr>
                <a:spLocks noChangeArrowheads="1"/>
              </p:cNvSpPr>
              <p:nvPr/>
            </p:nvSpPr>
            <p:spPr bwMode="auto">
              <a:xfrm>
                <a:off x="2019" y="1279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23" name="Rectangle 55"/>
              <p:cNvSpPr>
                <a:spLocks noChangeArrowheads="1"/>
              </p:cNvSpPr>
              <p:nvPr/>
            </p:nvSpPr>
            <p:spPr bwMode="auto">
              <a:xfrm>
                <a:off x="2674" y="1279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68%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24" name="Rectangle 56"/>
              <p:cNvSpPr>
                <a:spLocks noChangeArrowheads="1"/>
              </p:cNvSpPr>
              <p:nvPr/>
            </p:nvSpPr>
            <p:spPr bwMode="auto">
              <a:xfrm>
                <a:off x="3158" y="1279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50.000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25" name="Rectangle 57"/>
              <p:cNvSpPr>
                <a:spLocks noChangeArrowheads="1"/>
              </p:cNvSpPr>
              <p:nvPr/>
            </p:nvSpPr>
            <p:spPr bwMode="auto">
              <a:xfrm>
                <a:off x="2902" y="1279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26" name="Rectangle 58"/>
              <p:cNvSpPr>
                <a:spLocks noChangeArrowheads="1"/>
              </p:cNvSpPr>
              <p:nvPr/>
            </p:nvSpPr>
            <p:spPr bwMode="auto">
              <a:xfrm>
                <a:off x="3157" y="1279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27" name="Rectangle 59"/>
              <p:cNvSpPr>
                <a:spLocks noChangeArrowheads="1"/>
              </p:cNvSpPr>
              <p:nvPr/>
            </p:nvSpPr>
            <p:spPr bwMode="auto">
              <a:xfrm>
                <a:off x="4021" y="1279"/>
                <a:ext cx="29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28" name="Rectangle 60"/>
              <p:cNvSpPr>
                <a:spLocks noChangeArrowheads="1"/>
              </p:cNvSpPr>
              <p:nvPr/>
            </p:nvSpPr>
            <p:spPr bwMode="auto">
              <a:xfrm>
                <a:off x="3504" y="1279"/>
                <a:ext cx="53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29" name="Rectangle 61"/>
              <p:cNvSpPr>
                <a:spLocks noChangeArrowheads="1"/>
              </p:cNvSpPr>
              <p:nvPr/>
            </p:nvSpPr>
            <p:spPr bwMode="auto">
              <a:xfrm>
                <a:off x="4012" y="1279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30" name="Rectangle 62"/>
              <p:cNvSpPr>
                <a:spLocks noChangeArrowheads="1"/>
              </p:cNvSpPr>
              <p:nvPr/>
            </p:nvSpPr>
            <p:spPr bwMode="auto">
              <a:xfrm>
                <a:off x="4500" y="1279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50.000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31" name="Rectangle 63"/>
              <p:cNvSpPr>
                <a:spLocks noChangeArrowheads="1"/>
              </p:cNvSpPr>
              <p:nvPr/>
            </p:nvSpPr>
            <p:spPr bwMode="auto">
              <a:xfrm>
                <a:off x="4231" y="1279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32" name="Rectangle 64"/>
              <p:cNvSpPr>
                <a:spLocks noChangeArrowheads="1"/>
              </p:cNvSpPr>
              <p:nvPr/>
            </p:nvSpPr>
            <p:spPr bwMode="auto">
              <a:xfrm>
                <a:off x="4486" y="1279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33" name="Rectangle 65"/>
              <p:cNvSpPr>
                <a:spLocks noChangeArrowheads="1"/>
              </p:cNvSpPr>
              <p:nvPr/>
            </p:nvSpPr>
            <p:spPr bwMode="auto">
              <a:xfrm>
                <a:off x="5152" y="1279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68%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34" name="Rectangle 66"/>
              <p:cNvSpPr>
                <a:spLocks noChangeArrowheads="1"/>
              </p:cNvSpPr>
              <p:nvPr/>
            </p:nvSpPr>
            <p:spPr bwMode="auto">
              <a:xfrm>
                <a:off x="269" y="1383"/>
                <a:ext cx="68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BANCOESTADO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35" name="Rectangle 67"/>
              <p:cNvSpPr>
                <a:spLocks noChangeArrowheads="1"/>
              </p:cNvSpPr>
              <p:nvPr/>
            </p:nvSpPr>
            <p:spPr bwMode="auto">
              <a:xfrm>
                <a:off x="1906" y="1383"/>
                <a:ext cx="39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2.150.000</a:t>
                </a:r>
                <a:endParaRPr lang="es-CL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36" name="Rectangle 68"/>
              <p:cNvSpPr>
                <a:spLocks noChangeArrowheads="1"/>
              </p:cNvSpPr>
              <p:nvPr/>
            </p:nvSpPr>
            <p:spPr bwMode="auto">
              <a:xfrm>
                <a:off x="1834" y="1383"/>
                <a:ext cx="7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37" name="Rectangle 69"/>
              <p:cNvSpPr>
                <a:spLocks noChangeArrowheads="1"/>
              </p:cNvSpPr>
              <p:nvPr/>
            </p:nvSpPr>
            <p:spPr bwMode="auto">
              <a:xfrm>
                <a:off x="1903" y="1383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38" name="Rectangle 70"/>
              <p:cNvSpPr>
                <a:spLocks noChangeArrowheads="1"/>
              </p:cNvSpPr>
              <p:nvPr/>
            </p:nvSpPr>
            <p:spPr bwMode="auto">
              <a:xfrm>
                <a:off x="2674" y="1383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65%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39" name="Rectangle 71"/>
              <p:cNvSpPr>
                <a:spLocks noChangeArrowheads="1"/>
              </p:cNvSpPr>
              <p:nvPr/>
            </p:nvSpPr>
            <p:spPr bwMode="auto">
              <a:xfrm>
                <a:off x="3042" y="1383"/>
                <a:ext cx="39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2.150.000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40" name="Rectangle 72"/>
              <p:cNvSpPr>
                <a:spLocks noChangeArrowheads="1"/>
              </p:cNvSpPr>
              <p:nvPr/>
            </p:nvSpPr>
            <p:spPr bwMode="auto">
              <a:xfrm>
                <a:off x="2902" y="1383"/>
                <a:ext cx="14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41" name="Rectangle 73"/>
              <p:cNvSpPr>
                <a:spLocks noChangeArrowheads="1"/>
              </p:cNvSpPr>
              <p:nvPr/>
            </p:nvSpPr>
            <p:spPr bwMode="auto">
              <a:xfrm>
                <a:off x="3041" y="1383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42" name="Rectangle 74"/>
              <p:cNvSpPr>
                <a:spLocks noChangeArrowheads="1"/>
              </p:cNvSpPr>
              <p:nvPr/>
            </p:nvSpPr>
            <p:spPr bwMode="auto">
              <a:xfrm>
                <a:off x="4021" y="1383"/>
                <a:ext cx="29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43" name="Rectangle 75"/>
              <p:cNvSpPr>
                <a:spLocks noChangeArrowheads="1"/>
              </p:cNvSpPr>
              <p:nvPr/>
            </p:nvSpPr>
            <p:spPr bwMode="auto">
              <a:xfrm>
                <a:off x="3504" y="1383"/>
                <a:ext cx="53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44" name="Rectangle 76"/>
              <p:cNvSpPr>
                <a:spLocks noChangeArrowheads="1"/>
              </p:cNvSpPr>
              <p:nvPr/>
            </p:nvSpPr>
            <p:spPr bwMode="auto">
              <a:xfrm>
                <a:off x="4012" y="1383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45" name="Rectangle 77"/>
              <p:cNvSpPr>
                <a:spLocks noChangeArrowheads="1"/>
              </p:cNvSpPr>
              <p:nvPr/>
            </p:nvSpPr>
            <p:spPr bwMode="auto">
              <a:xfrm>
                <a:off x="4384" y="1383"/>
                <a:ext cx="39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2.150.000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46" name="Rectangle 78"/>
              <p:cNvSpPr>
                <a:spLocks noChangeArrowheads="1"/>
              </p:cNvSpPr>
              <p:nvPr/>
            </p:nvSpPr>
            <p:spPr bwMode="auto">
              <a:xfrm>
                <a:off x="4231" y="1383"/>
                <a:ext cx="14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47" name="Rectangle 79"/>
              <p:cNvSpPr>
                <a:spLocks noChangeArrowheads="1"/>
              </p:cNvSpPr>
              <p:nvPr/>
            </p:nvSpPr>
            <p:spPr bwMode="auto">
              <a:xfrm>
                <a:off x="4370" y="1383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48" name="Rectangle 80"/>
              <p:cNvSpPr>
                <a:spLocks noChangeArrowheads="1"/>
              </p:cNvSpPr>
              <p:nvPr/>
            </p:nvSpPr>
            <p:spPr bwMode="auto">
              <a:xfrm>
                <a:off x="5152" y="1383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65%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49" name="Rectangle 81"/>
              <p:cNvSpPr>
                <a:spLocks noChangeArrowheads="1"/>
              </p:cNvSpPr>
              <p:nvPr/>
            </p:nvSpPr>
            <p:spPr bwMode="auto">
              <a:xfrm>
                <a:off x="269" y="1488"/>
                <a:ext cx="57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SCOTIABANK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50" name="Rectangle 82"/>
              <p:cNvSpPr>
                <a:spLocks noChangeArrowheads="1"/>
              </p:cNvSpPr>
              <p:nvPr/>
            </p:nvSpPr>
            <p:spPr bwMode="auto">
              <a:xfrm>
                <a:off x="1976" y="1488"/>
                <a:ext cx="321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360.000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51" name="Rectangle 83"/>
              <p:cNvSpPr>
                <a:spLocks noChangeArrowheads="1"/>
              </p:cNvSpPr>
              <p:nvPr/>
            </p:nvSpPr>
            <p:spPr bwMode="auto">
              <a:xfrm>
                <a:off x="1834" y="1488"/>
                <a:ext cx="14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52" name="Rectangle 84"/>
              <p:cNvSpPr>
                <a:spLocks noChangeArrowheads="1"/>
              </p:cNvSpPr>
              <p:nvPr/>
            </p:nvSpPr>
            <p:spPr bwMode="auto">
              <a:xfrm>
                <a:off x="1972" y="1488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53" name="Rectangle 85"/>
              <p:cNvSpPr>
                <a:spLocks noChangeArrowheads="1"/>
              </p:cNvSpPr>
              <p:nvPr/>
            </p:nvSpPr>
            <p:spPr bwMode="auto">
              <a:xfrm>
                <a:off x="2674" y="1488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67%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54" name="Rectangle 86"/>
              <p:cNvSpPr>
                <a:spLocks noChangeArrowheads="1"/>
              </p:cNvSpPr>
              <p:nvPr/>
            </p:nvSpPr>
            <p:spPr bwMode="auto">
              <a:xfrm>
                <a:off x="3111" y="1488"/>
                <a:ext cx="321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360.000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55" name="Rectangle 87"/>
              <p:cNvSpPr>
                <a:spLocks noChangeArrowheads="1"/>
              </p:cNvSpPr>
              <p:nvPr/>
            </p:nvSpPr>
            <p:spPr bwMode="auto">
              <a:xfrm>
                <a:off x="2902" y="1488"/>
                <a:ext cx="21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56" name="Rectangle 88"/>
              <p:cNvSpPr>
                <a:spLocks noChangeArrowheads="1"/>
              </p:cNvSpPr>
              <p:nvPr/>
            </p:nvSpPr>
            <p:spPr bwMode="auto">
              <a:xfrm>
                <a:off x="3110" y="1488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57" name="Rectangle 89"/>
              <p:cNvSpPr>
                <a:spLocks noChangeArrowheads="1"/>
              </p:cNvSpPr>
              <p:nvPr/>
            </p:nvSpPr>
            <p:spPr bwMode="auto">
              <a:xfrm>
                <a:off x="4021" y="1488"/>
                <a:ext cx="29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58" name="Rectangle 90"/>
              <p:cNvSpPr>
                <a:spLocks noChangeArrowheads="1"/>
              </p:cNvSpPr>
              <p:nvPr/>
            </p:nvSpPr>
            <p:spPr bwMode="auto">
              <a:xfrm>
                <a:off x="3504" y="1488"/>
                <a:ext cx="53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59" name="Rectangle 91"/>
              <p:cNvSpPr>
                <a:spLocks noChangeArrowheads="1"/>
              </p:cNvSpPr>
              <p:nvPr/>
            </p:nvSpPr>
            <p:spPr bwMode="auto">
              <a:xfrm>
                <a:off x="4012" y="1488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60" name="Rectangle 92"/>
              <p:cNvSpPr>
                <a:spLocks noChangeArrowheads="1"/>
              </p:cNvSpPr>
              <p:nvPr/>
            </p:nvSpPr>
            <p:spPr bwMode="auto">
              <a:xfrm>
                <a:off x="4454" y="1488"/>
                <a:ext cx="321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360.000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61" name="Rectangle 93"/>
              <p:cNvSpPr>
                <a:spLocks noChangeArrowheads="1"/>
              </p:cNvSpPr>
              <p:nvPr/>
            </p:nvSpPr>
            <p:spPr bwMode="auto">
              <a:xfrm>
                <a:off x="4231" y="1488"/>
                <a:ext cx="21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62" name="Rectangle 94"/>
              <p:cNvSpPr>
                <a:spLocks noChangeArrowheads="1"/>
              </p:cNvSpPr>
              <p:nvPr/>
            </p:nvSpPr>
            <p:spPr bwMode="auto">
              <a:xfrm>
                <a:off x="4440" y="1488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63" name="Rectangle 95"/>
              <p:cNvSpPr>
                <a:spLocks noChangeArrowheads="1"/>
              </p:cNvSpPr>
              <p:nvPr/>
            </p:nvSpPr>
            <p:spPr bwMode="auto">
              <a:xfrm>
                <a:off x="5152" y="1488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67%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64" name="Rectangle 96"/>
              <p:cNvSpPr>
                <a:spLocks noChangeArrowheads="1"/>
              </p:cNvSpPr>
              <p:nvPr/>
            </p:nvSpPr>
            <p:spPr bwMode="auto">
              <a:xfrm>
                <a:off x="269" y="1593"/>
                <a:ext cx="150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BCO. DE CREDITO E INVERSIONES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65" name="Rectangle 97"/>
              <p:cNvSpPr>
                <a:spLocks noChangeArrowheads="1"/>
              </p:cNvSpPr>
              <p:nvPr/>
            </p:nvSpPr>
            <p:spPr bwMode="auto">
              <a:xfrm>
                <a:off x="1906" y="1593"/>
                <a:ext cx="39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1.050.000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66" name="Rectangle 98"/>
              <p:cNvSpPr>
                <a:spLocks noChangeArrowheads="1"/>
              </p:cNvSpPr>
              <p:nvPr/>
            </p:nvSpPr>
            <p:spPr bwMode="auto">
              <a:xfrm>
                <a:off x="1834" y="1593"/>
                <a:ext cx="7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67" name="Rectangle 99"/>
              <p:cNvSpPr>
                <a:spLocks noChangeArrowheads="1"/>
              </p:cNvSpPr>
              <p:nvPr/>
            </p:nvSpPr>
            <p:spPr bwMode="auto">
              <a:xfrm>
                <a:off x="1903" y="1593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68" name="Rectangle 100"/>
              <p:cNvSpPr>
                <a:spLocks noChangeArrowheads="1"/>
              </p:cNvSpPr>
              <p:nvPr/>
            </p:nvSpPr>
            <p:spPr bwMode="auto">
              <a:xfrm>
                <a:off x="2674" y="1593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65%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69" name="Rectangle 101"/>
              <p:cNvSpPr>
                <a:spLocks noChangeArrowheads="1"/>
              </p:cNvSpPr>
              <p:nvPr/>
            </p:nvSpPr>
            <p:spPr bwMode="auto">
              <a:xfrm>
                <a:off x="3042" y="1593"/>
                <a:ext cx="39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1.050.000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70" name="Rectangle 102"/>
              <p:cNvSpPr>
                <a:spLocks noChangeArrowheads="1"/>
              </p:cNvSpPr>
              <p:nvPr/>
            </p:nvSpPr>
            <p:spPr bwMode="auto">
              <a:xfrm>
                <a:off x="2902" y="1593"/>
                <a:ext cx="14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71" name="Rectangle 103"/>
              <p:cNvSpPr>
                <a:spLocks noChangeArrowheads="1"/>
              </p:cNvSpPr>
              <p:nvPr/>
            </p:nvSpPr>
            <p:spPr bwMode="auto">
              <a:xfrm>
                <a:off x="3041" y="1593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72" name="Rectangle 104"/>
              <p:cNvSpPr>
                <a:spLocks noChangeArrowheads="1"/>
              </p:cNvSpPr>
              <p:nvPr/>
            </p:nvSpPr>
            <p:spPr bwMode="auto">
              <a:xfrm>
                <a:off x="4021" y="1593"/>
                <a:ext cx="29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73" name="Rectangle 105"/>
              <p:cNvSpPr>
                <a:spLocks noChangeArrowheads="1"/>
              </p:cNvSpPr>
              <p:nvPr/>
            </p:nvSpPr>
            <p:spPr bwMode="auto">
              <a:xfrm>
                <a:off x="3504" y="1593"/>
                <a:ext cx="53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74" name="Rectangle 106"/>
              <p:cNvSpPr>
                <a:spLocks noChangeArrowheads="1"/>
              </p:cNvSpPr>
              <p:nvPr/>
            </p:nvSpPr>
            <p:spPr bwMode="auto">
              <a:xfrm>
                <a:off x="4012" y="1593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75" name="Rectangle 107"/>
              <p:cNvSpPr>
                <a:spLocks noChangeArrowheads="1"/>
              </p:cNvSpPr>
              <p:nvPr/>
            </p:nvSpPr>
            <p:spPr bwMode="auto">
              <a:xfrm>
                <a:off x="4384" y="1593"/>
                <a:ext cx="39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1.050.000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76" name="Rectangle 108"/>
              <p:cNvSpPr>
                <a:spLocks noChangeArrowheads="1"/>
              </p:cNvSpPr>
              <p:nvPr/>
            </p:nvSpPr>
            <p:spPr bwMode="auto">
              <a:xfrm>
                <a:off x="4231" y="1593"/>
                <a:ext cx="14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77" name="Rectangle 109"/>
              <p:cNvSpPr>
                <a:spLocks noChangeArrowheads="1"/>
              </p:cNvSpPr>
              <p:nvPr/>
            </p:nvSpPr>
            <p:spPr bwMode="auto">
              <a:xfrm>
                <a:off x="4370" y="1593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78" name="Rectangle 110"/>
              <p:cNvSpPr>
                <a:spLocks noChangeArrowheads="1"/>
              </p:cNvSpPr>
              <p:nvPr/>
            </p:nvSpPr>
            <p:spPr bwMode="auto">
              <a:xfrm>
                <a:off x="5152" y="1593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65%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79" name="Rectangle 111"/>
              <p:cNvSpPr>
                <a:spLocks noChangeArrowheads="1"/>
              </p:cNvSpPr>
              <p:nvPr/>
            </p:nvSpPr>
            <p:spPr bwMode="auto">
              <a:xfrm>
                <a:off x="269" y="1698"/>
                <a:ext cx="56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CORPBANCA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80" name="Rectangle 112"/>
              <p:cNvSpPr>
                <a:spLocks noChangeArrowheads="1"/>
              </p:cNvSpPr>
              <p:nvPr/>
            </p:nvSpPr>
            <p:spPr bwMode="auto">
              <a:xfrm>
                <a:off x="1976" y="1698"/>
                <a:ext cx="321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289.104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81" name="Rectangle 113"/>
              <p:cNvSpPr>
                <a:spLocks noChangeArrowheads="1"/>
              </p:cNvSpPr>
              <p:nvPr/>
            </p:nvSpPr>
            <p:spPr bwMode="auto">
              <a:xfrm>
                <a:off x="1834" y="1698"/>
                <a:ext cx="14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82" name="Rectangle 114"/>
              <p:cNvSpPr>
                <a:spLocks noChangeArrowheads="1"/>
              </p:cNvSpPr>
              <p:nvPr/>
            </p:nvSpPr>
            <p:spPr bwMode="auto">
              <a:xfrm>
                <a:off x="1972" y="1698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83" name="Rectangle 115"/>
              <p:cNvSpPr>
                <a:spLocks noChangeArrowheads="1"/>
              </p:cNvSpPr>
              <p:nvPr/>
            </p:nvSpPr>
            <p:spPr bwMode="auto">
              <a:xfrm>
                <a:off x="2674" y="1698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65%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84" name="Rectangle 116"/>
              <p:cNvSpPr>
                <a:spLocks noChangeArrowheads="1"/>
              </p:cNvSpPr>
              <p:nvPr/>
            </p:nvSpPr>
            <p:spPr bwMode="auto">
              <a:xfrm>
                <a:off x="3111" y="1698"/>
                <a:ext cx="321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289.104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85" name="Rectangle 117"/>
              <p:cNvSpPr>
                <a:spLocks noChangeArrowheads="1"/>
              </p:cNvSpPr>
              <p:nvPr/>
            </p:nvSpPr>
            <p:spPr bwMode="auto">
              <a:xfrm>
                <a:off x="2902" y="1698"/>
                <a:ext cx="21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86" name="Rectangle 118"/>
              <p:cNvSpPr>
                <a:spLocks noChangeArrowheads="1"/>
              </p:cNvSpPr>
              <p:nvPr/>
            </p:nvSpPr>
            <p:spPr bwMode="auto">
              <a:xfrm>
                <a:off x="3110" y="1698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87" name="Rectangle 119"/>
              <p:cNvSpPr>
                <a:spLocks noChangeArrowheads="1"/>
              </p:cNvSpPr>
              <p:nvPr/>
            </p:nvSpPr>
            <p:spPr bwMode="auto">
              <a:xfrm>
                <a:off x="4021" y="1698"/>
                <a:ext cx="29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88" name="Rectangle 120"/>
              <p:cNvSpPr>
                <a:spLocks noChangeArrowheads="1"/>
              </p:cNvSpPr>
              <p:nvPr/>
            </p:nvSpPr>
            <p:spPr bwMode="auto">
              <a:xfrm>
                <a:off x="3504" y="1698"/>
                <a:ext cx="53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89" name="Rectangle 121"/>
              <p:cNvSpPr>
                <a:spLocks noChangeArrowheads="1"/>
              </p:cNvSpPr>
              <p:nvPr/>
            </p:nvSpPr>
            <p:spPr bwMode="auto">
              <a:xfrm>
                <a:off x="4012" y="1698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90" name="Rectangle 122"/>
              <p:cNvSpPr>
                <a:spLocks noChangeArrowheads="1"/>
              </p:cNvSpPr>
              <p:nvPr/>
            </p:nvSpPr>
            <p:spPr bwMode="auto">
              <a:xfrm>
                <a:off x="4454" y="1698"/>
                <a:ext cx="321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289.104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91" name="Rectangle 123"/>
              <p:cNvSpPr>
                <a:spLocks noChangeArrowheads="1"/>
              </p:cNvSpPr>
              <p:nvPr/>
            </p:nvSpPr>
            <p:spPr bwMode="auto">
              <a:xfrm>
                <a:off x="4231" y="1698"/>
                <a:ext cx="21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92" name="Rectangle 124"/>
              <p:cNvSpPr>
                <a:spLocks noChangeArrowheads="1"/>
              </p:cNvSpPr>
              <p:nvPr/>
            </p:nvSpPr>
            <p:spPr bwMode="auto">
              <a:xfrm>
                <a:off x="4440" y="1698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93" name="Rectangle 125"/>
              <p:cNvSpPr>
                <a:spLocks noChangeArrowheads="1"/>
              </p:cNvSpPr>
              <p:nvPr/>
            </p:nvSpPr>
            <p:spPr bwMode="auto">
              <a:xfrm>
                <a:off x="5152" y="1698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65%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94" name="Rectangle 126"/>
              <p:cNvSpPr>
                <a:spLocks noChangeArrowheads="1"/>
              </p:cNvSpPr>
              <p:nvPr/>
            </p:nvSpPr>
            <p:spPr bwMode="auto">
              <a:xfrm>
                <a:off x="269" y="1802"/>
                <a:ext cx="549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BANCO BICE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95" name="Rectangle 127"/>
              <p:cNvSpPr>
                <a:spLocks noChangeArrowheads="1"/>
              </p:cNvSpPr>
              <p:nvPr/>
            </p:nvSpPr>
            <p:spPr bwMode="auto">
              <a:xfrm>
                <a:off x="2023" y="1802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96" name="Rectangle 128"/>
              <p:cNvSpPr>
                <a:spLocks noChangeArrowheads="1"/>
              </p:cNvSpPr>
              <p:nvPr/>
            </p:nvSpPr>
            <p:spPr bwMode="auto">
              <a:xfrm>
                <a:off x="1834" y="1802"/>
                <a:ext cx="19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97" name="Rectangle 129"/>
              <p:cNvSpPr>
                <a:spLocks noChangeArrowheads="1"/>
              </p:cNvSpPr>
              <p:nvPr/>
            </p:nvSpPr>
            <p:spPr bwMode="auto">
              <a:xfrm>
                <a:off x="2019" y="1802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98" name="Rectangle 130"/>
              <p:cNvSpPr>
                <a:spLocks noChangeArrowheads="1"/>
              </p:cNvSpPr>
              <p:nvPr/>
            </p:nvSpPr>
            <p:spPr bwMode="auto">
              <a:xfrm>
                <a:off x="2674" y="1802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68%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99" name="Rectangle 131"/>
              <p:cNvSpPr>
                <a:spLocks noChangeArrowheads="1"/>
              </p:cNvSpPr>
              <p:nvPr/>
            </p:nvSpPr>
            <p:spPr bwMode="auto">
              <a:xfrm>
                <a:off x="3158" y="1802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00" name="Rectangle 132"/>
              <p:cNvSpPr>
                <a:spLocks noChangeArrowheads="1"/>
              </p:cNvSpPr>
              <p:nvPr/>
            </p:nvSpPr>
            <p:spPr bwMode="auto">
              <a:xfrm>
                <a:off x="2902" y="1802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01" name="Rectangle 133"/>
              <p:cNvSpPr>
                <a:spLocks noChangeArrowheads="1"/>
              </p:cNvSpPr>
              <p:nvPr/>
            </p:nvSpPr>
            <p:spPr bwMode="auto">
              <a:xfrm>
                <a:off x="3157" y="1802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02" name="Rectangle 134"/>
              <p:cNvSpPr>
                <a:spLocks noChangeArrowheads="1"/>
              </p:cNvSpPr>
              <p:nvPr/>
            </p:nvSpPr>
            <p:spPr bwMode="auto">
              <a:xfrm>
                <a:off x="4021" y="1802"/>
                <a:ext cx="29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03" name="Rectangle 135"/>
              <p:cNvSpPr>
                <a:spLocks noChangeArrowheads="1"/>
              </p:cNvSpPr>
              <p:nvPr/>
            </p:nvSpPr>
            <p:spPr bwMode="auto">
              <a:xfrm>
                <a:off x="3504" y="1802"/>
                <a:ext cx="53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04" name="Rectangle 136"/>
              <p:cNvSpPr>
                <a:spLocks noChangeArrowheads="1"/>
              </p:cNvSpPr>
              <p:nvPr/>
            </p:nvSpPr>
            <p:spPr bwMode="auto">
              <a:xfrm>
                <a:off x="4012" y="1802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05" name="Rectangle 137"/>
              <p:cNvSpPr>
                <a:spLocks noChangeArrowheads="1"/>
              </p:cNvSpPr>
              <p:nvPr/>
            </p:nvSpPr>
            <p:spPr bwMode="auto">
              <a:xfrm>
                <a:off x="4500" y="1802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06" name="Rectangle 138"/>
              <p:cNvSpPr>
                <a:spLocks noChangeArrowheads="1"/>
              </p:cNvSpPr>
              <p:nvPr/>
            </p:nvSpPr>
            <p:spPr bwMode="auto">
              <a:xfrm>
                <a:off x="4231" y="1802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07" name="Rectangle 139"/>
              <p:cNvSpPr>
                <a:spLocks noChangeArrowheads="1"/>
              </p:cNvSpPr>
              <p:nvPr/>
            </p:nvSpPr>
            <p:spPr bwMode="auto">
              <a:xfrm>
                <a:off x="4486" y="1802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08" name="Rectangle 140"/>
              <p:cNvSpPr>
                <a:spLocks noChangeArrowheads="1"/>
              </p:cNvSpPr>
              <p:nvPr/>
            </p:nvSpPr>
            <p:spPr bwMode="auto">
              <a:xfrm>
                <a:off x="5152" y="1802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68%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09" name="Rectangle 141"/>
              <p:cNvSpPr>
                <a:spLocks noChangeArrowheads="1"/>
              </p:cNvSpPr>
              <p:nvPr/>
            </p:nvSpPr>
            <p:spPr bwMode="auto">
              <a:xfrm>
                <a:off x="269" y="1907"/>
                <a:ext cx="89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BANCO SANTANDER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10" name="Rectangle 142"/>
              <p:cNvSpPr>
                <a:spLocks noChangeArrowheads="1"/>
              </p:cNvSpPr>
              <p:nvPr/>
            </p:nvSpPr>
            <p:spPr bwMode="auto">
              <a:xfrm>
                <a:off x="1906" y="1907"/>
                <a:ext cx="39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2.500.000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11" name="Rectangle 143"/>
              <p:cNvSpPr>
                <a:spLocks noChangeArrowheads="1"/>
              </p:cNvSpPr>
              <p:nvPr/>
            </p:nvSpPr>
            <p:spPr bwMode="auto">
              <a:xfrm>
                <a:off x="1834" y="1907"/>
                <a:ext cx="7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12" name="Rectangle 144"/>
              <p:cNvSpPr>
                <a:spLocks noChangeArrowheads="1"/>
              </p:cNvSpPr>
              <p:nvPr/>
            </p:nvSpPr>
            <p:spPr bwMode="auto">
              <a:xfrm>
                <a:off x="1903" y="1907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13" name="Rectangle 145"/>
              <p:cNvSpPr>
                <a:spLocks noChangeArrowheads="1"/>
              </p:cNvSpPr>
              <p:nvPr/>
            </p:nvSpPr>
            <p:spPr bwMode="auto">
              <a:xfrm>
                <a:off x="2674" y="1907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70%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14" name="Rectangle 146"/>
              <p:cNvSpPr>
                <a:spLocks noChangeArrowheads="1"/>
              </p:cNvSpPr>
              <p:nvPr/>
            </p:nvSpPr>
            <p:spPr bwMode="auto">
              <a:xfrm>
                <a:off x="3042" y="1907"/>
                <a:ext cx="39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1.669.890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15" name="Rectangle 147"/>
              <p:cNvSpPr>
                <a:spLocks noChangeArrowheads="1"/>
              </p:cNvSpPr>
              <p:nvPr/>
            </p:nvSpPr>
            <p:spPr bwMode="auto">
              <a:xfrm>
                <a:off x="2902" y="1907"/>
                <a:ext cx="14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16" name="Rectangle 148"/>
              <p:cNvSpPr>
                <a:spLocks noChangeArrowheads="1"/>
              </p:cNvSpPr>
              <p:nvPr/>
            </p:nvSpPr>
            <p:spPr bwMode="auto">
              <a:xfrm>
                <a:off x="3041" y="1907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17" name="Rectangle 149"/>
              <p:cNvSpPr>
                <a:spLocks noChangeArrowheads="1"/>
              </p:cNvSpPr>
              <p:nvPr/>
            </p:nvSpPr>
            <p:spPr bwMode="auto">
              <a:xfrm>
                <a:off x="3839" y="1907"/>
                <a:ext cx="321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271.487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18" name="Rectangle 150"/>
              <p:cNvSpPr>
                <a:spLocks noChangeArrowheads="1"/>
              </p:cNvSpPr>
              <p:nvPr/>
            </p:nvSpPr>
            <p:spPr bwMode="auto">
              <a:xfrm>
                <a:off x="3504" y="1907"/>
                <a:ext cx="339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19" name="Rectangle 151"/>
              <p:cNvSpPr>
                <a:spLocks noChangeArrowheads="1"/>
              </p:cNvSpPr>
              <p:nvPr/>
            </p:nvSpPr>
            <p:spPr bwMode="auto">
              <a:xfrm>
                <a:off x="3827" y="1907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20" name="Rectangle 152"/>
              <p:cNvSpPr>
                <a:spLocks noChangeArrowheads="1"/>
              </p:cNvSpPr>
              <p:nvPr/>
            </p:nvSpPr>
            <p:spPr bwMode="auto">
              <a:xfrm>
                <a:off x="4384" y="1907"/>
                <a:ext cx="39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1.941.377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21" name="Rectangle 153"/>
              <p:cNvSpPr>
                <a:spLocks noChangeArrowheads="1"/>
              </p:cNvSpPr>
              <p:nvPr/>
            </p:nvSpPr>
            <p:spPr bwMode="auto">
              <a:xfrm>
                <a:off x="4231" y="1907"/>
                <a:ext cx="14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22" name="Rectangle 154"/>
              <p:cNvSpPr>
                <a:spLocks noChangeArrowheads="1"/>
              </p:cNvSpPr>
              <p:nvPr/>
            </p:nvSpPr>
            <p:spPr bwMode="auto">
              <a:xfrm>
                <a:off x="4370" y="1907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23" name="Rectangle 155"/>
              <p:cNvSpPr>
                <a:spLocks noChangeArrowheads="1"/>
              </p:cNvSpPr>
              <p:nvPr/>
            </p:nvSpPr>
            <p:spPr bwMode="auto">
              <a:xfrm>
                <a:off x="5152" y="1907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67%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24" name="Rectangle 156"/>
              <p:cNvSpPr>
                <a:spLocks noChangeArrowheads="1"/>
              </p:cNvSpPr>
              <p:nvPr/>
            </p:nvSpPr>
            <p:spPr bwMode="auto">
              <a:xfrm>
                <a:off x="269" y="2012"/>
                <a:ext cx="54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BANCO ITAU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25" name="Rectangle 157"/>
              <p:cNvSpPr>
                <a:spLocks noChangeArrowheads="1"/>
              </p:cNvSpPr>
              <p:nvPr/>
            </p:nvSpPr>
            <p:spPr bwMode="auto">
              <a:xfrm>
                <a:off x="2023" y="2012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26" name="Rectangle 158"/>
              <p:cNvSpPr>
                <a:spLocks noChangeArrowheads="1"/>
              </p:cNvSpPr>
              <p:nvPr/>
            </p:nvSpPr>
            <p:spPr bwMode="auto">
              <a:xfrm>
                <a:off x="1834" y="2012"/>
                <a:ext cx="19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27" name="Rectangle 159"/>
              <p:cNvSpPr>
                <a:spLocks noChangeArrowheads="1"/>
              </p:cNvSpPr>
              <p:nvPr/>
            </p:nvSpPr>
            <p:spPr bwMode="auto">
              <a:xfrm>
                <a:off x="2019" y="2012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28" name="Rectangle 160"/>
              <p:cNvSpPr>
                <a:spLocks noChangeArrowheads="1"/>
              </p:cNvSpPr>
              <p:nvPr/>
            </p:nvSpPr>
            <p:spPr bwMode="auto">
              <a:xfrm>
                <a:off x="2674" y="2012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65%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29" name="Rectangle 161"/>
              <p:cNvSpPr>
                <a:spLocks noChangeArrowheads="1"/>
              </p:cNvSpPr>
              <p:nvPr/>
            </p:nvSpPr>
            <p:spPr bwMode="auto">
              <a:xfrm>
                <a:off x="3158" y="2012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30" name="Rectangle 162"/>
              <p:cNvSpPr>
                <a:spLocks noChangeArrowheads="1"/>
              </p:cNvSpPr>
              <p:nvPr/>
            </p:nvSpPr>
            <p:spPr bwMode="auto">
              <a:xfrm>
                <a:off x="2902" y="2012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31" name="Rectangle 163"/>
              <p:cNvSpPr>
                <a:spLocks noChangeArrowheads="1"/>
              </p:cNvSpPr>
              <p:nvPr/>
            </p:nvSpPr>
            <p:spPr bwMode="auto">
              <a:xfrm>
                <a:off x="3157" y="2012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32" name="Rectangle 164"/>
              <p:cNvSpPr>
                <a:spLocks noChangeArrowheads="1"/>
              </p:cNvSpPr>
              <p:nvPr/>
            </p:nvSpPr>
            <p:spPr bwMode="auto">
              <a:xfrm>
                <a:off x="4021" y="2012"/>
                <a:ext cx="29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33" name="Rectangle 165"/>
              <p:cNvSpPr>
                <a:spLocks noChangeArrowheads="1"/>
              </p:cNvSpPr>
              <p:nvPr/>
            </p:nvSpPr>
            <p:spPr bwMode="auto">
              <a:xfrm>
                <a:off x="3504" y="2012"/>
                <a:ext cx="53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34" name="Rectangle 166"/>
              <p:cNvSpPr>
                <a:spLocks noChangeArrowheads="1"/>
              </p:cNvSpPr>
              <p:nvPr/>
            </p:nvSpPr>
            <p:spPr bwMode="auto">
              <a:xfrm>
                <a:off x="4012" y="2012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35" name="Rectangle 167"/>
              <p:cNvSpPr>
                <a:spLocks noChangeArrowheads="1"/>
              </p:cNvSpPr>
              <p:nvPr/>
            </p:nvSpPr>
            <p:spPr bwMode="auto">
              <a:xfrm>
                <a:off x="4500" y="2012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36" name="Rectangle 168"/>
              <p:cNvSpPr>
                <a:spLocks noChangeArrowheads="1"/>
              </p:cNvSpPr>
              <p:nvPr/>
            </p:nvSpPr>
            <p:spPr bwMode="auto">
              <a:xfrm>
                <a:off x="4231" y="2012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37" name="Rectangle 169"/>
              <p:cNvSpPr>
                <a:spLocks noChangeArrowheads="1"/>
              </p:cNvSpPr>
              <p:nvPr/>
            </p:nvSpPr>
            <p:spPr bwMode="auto">
              <a:xfrm>
                <a:off x="4486" y="2012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38" name="Rectangle 170"/>
              <p:cNvSpPr>
                <a:spLocks noChangeArrowheads="1"/>
              </p:cNvSpPr>
              <p:nvPr/>
            </p:nvSpPr>
            <p:spPr bwMode="auto">
              <a:xfrm>
                <a:off x="5152" y="2012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65%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39" name="Rectangle 171"/>
              <p:cNvSpPr>
                <a:spLocks noChangeArrowheads="1"/>
              </p:cNvSpPr>
              <p:nvPr/>
            </p:nvSpPr>
            <p:spPr bwMode="auto">
              <a:xfrm>
                <a:off x="269" y="2117"/>
                <a:ext cx="113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BCO. NACION ARGENTINA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40" name="Rectangle 172"/>
              <p:cNvSpPr>
                <a:spLocks noChangeArrowheads="1"/>
              </p:cNvSpPr>
              <p:nvPr/>
            </p:nvSpPr>
            <p:spPr bwMode="auto">
              <a:xfrm>
                <a:off x="2023" y="2117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41" name="Rectangle 173"/>
              <p:cNvSpPr>
                <a:spLocks noChangeArrowheads="1"/>
              </p:cNvSpPr>
              <p:nvPr/>
            </p:nvSpPr>
            <p:spPr bwMode="auto">
              <a:xfrm>
                <a:off x="1834" y="2117"/>
                <a:ext cx="19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42" name="Rectangle 174"/>
              <p:cNvSpPr>
                <a:spLocks noChangeArrowheads="1"/>
              </p:cNvSpPr>
              <p:nvPr/>
            </p:nvSpPr>
            <p:spPr bwMode="auto">
              <a:xfrm>
                <a:off x="2019" y="2117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43" name="Rectangle 175"/>
              <p:cNvSpPr>
                <a:spLocks noChangeArrowheads="1"/>
              </p:cNvSpPr>
              <p:nvPr/>
            </p:nvSpPr>
            <p:spPr bwMode="auto">
              <a:xfrm>
                <a:off x="2674" y="2117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60%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44" name="Rectangle 176"/>
              <p:cNvSpPr>
                <a:spLocks noChangeArrowheads="1"/>
              </p:cNvSpPr>
              <p:nvPr/>
            </p:nvSpPr>
            <p:spPr bwMode="auto">
              <a:xfrm>
                <a:off x="3158" y="2117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45" name="Rectangle 177"/>
              <p:cNvSpPr>
                <a:spLocks noChangeArrowheads="1"/>
              </p:cNvSpPr>
              <p:nvPr/>
            </p:nvSpPr>
            <p:spPr bwMode="auto">
              <a:xfrm>
                <a:off x="2902" y="2117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46" name="Rectangle 178"/>
              <p:cNvSpPr>
                <a:spLocks noChangeArrowheads="1"/>
              </p:cNvSpPr>
              <p:nvPr/>
            </p:nvSpPr>
            <p:spPr bwMode="auto">
              <a:xfrm>
                <a:off x="3157" y="2117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47" name="Rectangle 179"/>
              <p:cNvSpPr>
                <a:spLocks noChangeArrowheads="1"/>
              </p:cNvSpPr>
              <p:nvPr/>
            </p:nvSpPr>
            <p:spPr bwMode="auto">
              <a:xfrm>
                <a:off x="4021" y="2117"/>
                <a:ext cx="29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48" name="Rectangle 180"/>
              <p:cNvSpPr>
                <a:spLocks noChangeArrowheads="1"/>
              </p:cNvSpPr>
              <p:nvPr/>
            </p:nvSpPr>
            <p:spPr bwMode="auto">
              <a:xfrm>
                <a:off x="3504" y="2117"/>
                <a:ext cx="53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49" name="Rectangle 181"/>
              <p:cNvSpPr>
                <a:spLocks noChangeArrowheads="1"/>
              </p:cNvSpPr>
              <p:nvPr/>
            </p:nvSpPr>
            <p:spPr bwMode="auto">
              <a:xfrm>
                <a:off x="4012" y="2117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50" name="Rectangle 182"/>
              <p:cNvSpPr>
                <a:spLocks noChangeArrowheads="1"/>
              </p:cNvSpPr>
              <p:nvPr/>
            </p:nvSpPr>
            <p:spPr bwMode="auto">
              <a:xfrm>
                <a:off x="4500" y="2117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51" name="Rectangle 183"/>
              <p:cNvSpPr>
                <a:spLocks noChangeArrowheads="1"/>
              </p:cNvSpPr>
              <p:nvPr/>
            </p:nvSpPr>
            <p:spPr bwMode="auto">
              <a:xfrm>
                <a:off x="4231" y="2117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52" name="Rectangle 184"/>
              <p:cNvSpPr>
                <a:spLocks noChangeArrowheads="1"/>
              </p:cNvSpPr>
              <p:nvPr/>
            </p:nvSpPr>
            <p:spPr bwMode="auto">
              <a:xfrm>
                <a:off x="4486" y="2117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53" name="Rectangle 185"/>
              <p:cNvSpPr>
                <a:spLocks noChangeArrowheads="1"/>
              </p:cNvSpPr>
              <p:nvPr/>
            </p:nvSpPr>
            <p:spPr bwMode="auto">
              <a:xfrm>
                <a:off x="5152" y="2117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60%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54" name="Rectangle 186"/>
              <p:cNvSpPr>
                <a:spLocks noChangeArrowheads="1"/>
              </p:cNvSpPr>
              <p:nvPr/>
            </p:nvSpPr>
            <p:spPr bwMode="auto">
              <a:xfrm>
                <a:off x="269" y="2221"/>
                <a:ext cx="84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BANCO FALABELLA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55" name="Rectangle 187"/>
              <p:cNvSpPr>
                <a:spLocks noChangeArrowheads="1"/>
              </p:cNvSpPr>
              <p:nvPr/>
            </p:nvSpPr>
            <p:spPr bwMode="auto">
              <a:xfrm>
                <a:off x="2023" y="2221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56" name="Rectangle 188"/>
              <p:cNvSpPr>
                <a:spLocks noChangeArrowheads="1"/>
              </p:cNvSpPr>
              <p:nvPr/>
            </p:nvSpPr>
            <p:spPr bwMode="auto">
              <a:xfrm>
                <a:off x="1834" y="2221"/>
                <a:ext cx="19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57" name="Rectangle 189"/>
              <p:cNvSpPr>
                <a:spLocks noChangeArrowheads="1"/>
              </p:cNvSpPr>
              <p:nvPr/>
            </p:nvSpPr>
            <p:spPr bwMode="auto">
              <a:xfrm>
                <a:off x="2019" y="2221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58" name="Rectangle 190"/>
              <p:cNvSpPr>
                <a:spLocks noChangeArrowheads="1"/>
              </p:cNvSpPr>
              <p:nvPr/>
            </p:nvSpPr>
            <p:spPr bwMode="auto">
              <a:xfrm>
                <a:off x="2674" y="2221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60%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59" name="Rectangle 191"/>
              <p:cNvSpPr>
                <a:spLocks noChangeArrowheads="1"/>
              </p:cNvSpPr>
              <p:nvPr/>
            </p:nvSpPr>
            <p:spPr bwMode="auto">
              <a:xfrm>
                <a:off x="3158" y="2221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60" name="Rectangle 192"/>
              <p:cNvSpPr>
                <a:spLocks noChangeArrowheads="1"/>
              </p:cNvSpPr>
              <p:nvPr/>
            </p:nvSpPr>
            <p:spPr bwMode="auto">
              <a:xfrm>
                <a:off x="2902" y="2221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61" name="Rectangle 193"/>
              <p:cNvSpPr>
                <a:spLocks noChangeArrowheads="1"/>
              </p:cNvSpPr>
              <p:nvPr/>
            </p:nvSpPr>
            <p:spPr bwMode="auto">
              <a:xfrm>
                <a:off x="3157" y="2221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62" name="Rectangle 194"/>
              <p:cNvSpPr>
                <a:spLocks noChangeArrowheads="1"/>
              </p:cNvSpPr>
              <p:nvPr/>
            </p:nvSpPr>
            <p:spPr bwMode="auto">
              <a:xfrm>
                <a:off x="4021" y="2221"/>
                <a:ext cx="29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63" name="Rectangle 195"/>
              <p:cNvSpPr>
                <a:spLocks noChangeArrowheads="1"/>
              </p:cNvSpPr>
              <p:nvPr/>
            </p:nvSpPr>
            <p:spPr bwMode="auto">
              <a:xfrm>
                <a:off x="3504" y="2221"/>
                <a:ext cx="53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64" name="Rectangle 196"/>
              <p:cNvSpPr>
                <a:spLocks noChangeArrowheads="1"/>
              </p:cNvSpPr>
              <p:nvPr/>
            </p:nvSpPr>
            <p:spPr bwMode="auto">
              <a:xfrm>
                <a:off x="4012" y="2221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65" name="Rectangle 197"/>
              <p:cNvSpPr>
                <a:spLocks noChangeArrowheads="1"/>
              </p:cNvSpPr>
              <p:nvPr/>
            </p:nvSpPr>
            <p:spPr bwMode="auto">
              <a:xfrm>
                <a:off x="4500" y="2221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66" name="Rectangle 198"/>
              <p:cNvSpPr>
                <a:spLocks noChangeArrowheads="1"/>
              </p:cNvSpPr>
              <p:nvPr/>
            </p:nvSpPr>
            <p:spPr bwMode="auto">
              <a:xfrm>
                <a:off x="4231" y="2221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67" name="Rectangle 199"/>
              <p:cNvSpPr>
                <a:spLocks noChangeArrowheads="1"/>
              </p:cNvSpPr>
              <p:nvPr/>
            </p:nvSpPr>
            <p:spPr bwMode="auto">
              <a:xfrm>
                <a:off x="4486" y="2221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68" name="Rectangle 200"/>
              <p:cNvSpPr>
                <a:spLocks noChangeArrowheads="1"/>
              </p:cNvSpPr>
              <p:nvPr/>
            </p:nvSpPr>
            <p:spPr bwMode="auto">
              <a:xfrm>
                <a:off x="5152" y="2221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60%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69" name="Rectangle 201"/>
              <p:cNvSpPr>
                <a:spLocks noChangeArrowheads="1"/>
              </p:cNvSpPr>
              <p:nvPr/>
            </p:nvSpPr>
            <p:spPr bwMode="auto">
              <a:xfrm>
                <a:off x="269" y="2326"/>
                <a:ext cx="496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RABOBANK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70" name="Rectangle 202"/>
              <p:cNvSpPr>
                <a:spLocks noChangeArrowheads="1"/>
              </p:cNvSpPr>
              <p:nvPr/>
            </p:nvSpPr>
            <p:spPr bwMode="auto">
              <a:xfrm>
                <a:off x="2023" y="2326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71" name="Rectangle 203"/>
              <p:cNvSpPr>
                <a:spLocks noChangeArrowheads="1"/>
              </p:cNvSpPr>
              <p:nvPr/>
            </p:nvSpPr>
            <p:spPr bwMode="auto">
              <a:xfrm>
                <a:off x="1834" y="2326"/>
                <a:ext cx="19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35573" name="Group 405"/>
            <p:cNvGrpSpPr>
              <a:grpSpLocks/>
            </p:cNvGrpSpPr>
            <p:nvPr/>
          </p:nvGrpSpPr>
          <p:grpSpPr bwMode="auto">
            <a:xfrm>
              <a:off x="269" y="2326"/>
              <a:ext cx="5061" cy="1469"/>
              <a:chOff x="269" y="2326"/>
              <a:chExt cx="5061" cy="1469"/>
            </a:xfrm>
          </p:grpSpPr>
          <p:sp>
            <p:nvSpPr>
              <p:cNvPr id="135373" name="Rectangle 205"/>
              <p:cNvSpPr>
                <a:spLocks noChangeArrowheads="1"/>
              </p:cNvSpPr>
              <p:nvPr/>
            </p:nvSpPr>
            <p:spPr bwMode="auto">
              <a:xfrm>
                <a:off x="2019" y="2326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74" name="Rectangle 206"/>
              <p:cNvSpPr>
                <a:spLocks noChangeArrowheads="1"/>
              </p:cNvSpPr>
              <p:nvPr/>
            </p:nvSpPr>
            <p:spPr bwMode="auto">
              <a:xfrm>
                <a:off x="2674" y="2326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69%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75" name="Rectangle 207"/>
              <p:cNvSpPr>
                <a:spLocks noChangeArrowheads="1"/>
              </p:cNvSpPr>
              <p:nvPr/>
            </p:nvSpPr>
            <p:spPr bwMode="auto">
              <a:xfrm>
                <a:off x="3158" y="2326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76" name="Rectangle 208"/>
              <p:cNvSpPr>
                <a:spLocks noChangeArrowheads="1"/>
              </p:cNvSpPr>
              <p:nvPr/>
            </p:nvSpPr>
            <p:spPr bwMode="auto">
              <a:xfrm>
                <a:off x="2902" y="2326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77" name="Rectangle 209"/>
              <p:cNvSpPr>
                <a:spLocks noChangeArrowheads="1"/>
              </p:cNvSpPr>
              <p:nvPr/>
            </p:nvSpPr>
            <p:spPr bwMode="auto">
              <a:xfrm>
                <a:off x="3157" y="2326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78" name="Rectangle 210"/>
              <p:cNvSpPr>
                <a:spLocks noChangeArrowheads="1"/>
              </p:cNvSpPr>
              <p:nvPr/>
            </p:nvSpPr>
            <p:spPr bwMode="auto">
              <a:xfrm>
                <a:off x="4021" y="2326"/>
                <a:ext cx="29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79" name="Rectangle 211"/>
              <p:cNvSpPr>
                <a:spLocks noChangeArrowheads="1"/>
              </p:cNvSpPr>
              <p:nvPr/>
            </p:nvSpPr>
            <p:spPr bwMode="auto">
              <a:xfrm>
                <a:off x="3504" y="2326"/>
                <a:ext cx="53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80" name="Rectangle 212"/>
              <p:cNvSpPr>
                <a:spLocks noChangeArrowheads="1"/>
              </p:cNvSpPr>
              <p:nvPr/>
            </p:nvSpPr>
            <p:spPr bwMode="auto">
              <a:xfrm>
                <a:off x="4012" y="2326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81" name="Rectangle 213"/>
              <p:cNvSpPr>
                <a:spLocks noChangeArrowheads="1"/>
              </p:cNvSpPr>
              <p:nvPr/>
            </p:nvSpPr>
            <p:spPr bwMode="auto">
              <a:xfrm>
                <a:off x="4500" y="2326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82" name="Rectangle 214"/>
              <p:cNvSpPr>
                <a:spLocks noChangeArrowheads="1"/>
              </p:cNvSpPr>
              <p:nvPr/>
            </p:nvSpPr>
            <p:spPr bwMode="auto">
              <a:xfrm>
                <a:off x="4231" y="2326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83" name="Rectangle 215"/>
              <p:cNvSpPr>
                <a:spLocks noChangeArrowheads="1"/>
              </p:cNvSpPr>
              <p:nvPr/>
            </p:nvSpPr>
            <p:spPr bwMode="auto">
              <a:xfrm>
                <a:off x="4486" y="2326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84" name="Rectangle 216"/>
              <p:cNvSpPr>
                <a:spLocks noChangeArrowheads="1"/>
              </p:cNvSpPr>
              <p:nvPr/>
            </p:nvSpPr>
            <p:spPr bwMode="auto">
              <a:xfrm>
                <a:off x="5152" y="2326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69%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85" name="Rectangle 217"/>
              <p:cNvSpPr>
                <a:spLocks noChangeArrowheads="1"/>
              </p:cNvSpPr>
              <p:nvPr/>
            </p:nvSpPr>
            <p:spPr bwMode="auto">
              <a:xfrm>
                <a:off x="269" y="2431"/>
                <a:ext cx="890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BANCO CONSORCIO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86" name="Rectangle 218"/>
              <p:cNvSpPr>
                <a:spLocks noChangeArrowheads="1"/>
              </p:cNvSpPr>
              <p:nvPr/>
            </p:nvSpPr>
            <p:spPr bwMode="auto">
              <a:xfrm>
                <a:off x="2023" y="2431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32.000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87" name="Rectangle 219"/>
              <p:cNvSpPr>
                <a:spLocks noChangeArrowheads="1"/>
              </p:cNvSpPr>
              <p:nvPr/>
            </p:nvSpPr>
            <p:spPr bwMode="auto">
              <a:xfrm>
                <a:off x="1834" y="2431"/>
                <a:ext cx="19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88" name="Rectangle 220"/>
              <p:cNvSpPr>
                <a:spLocks noChangeArrowheads="1"/>
              </p:cNvSpPr>
              <p:nvPr/>
            </p:nvSpPr>
            <p:spPr bwMode="auto">
              <a:xfrm>
                <a:off x="2019" y="2431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89" name="Rectangle 221"/>
              <p:cNvSpPr>
                <a:spLocks noChangeArrowheads="1"/>
              </p:cNvSpPr>
              <p:nvPr/>
            </p:nvSpPr>
            <p:spPr bwMode="auto">
              <a:xfrm>
                <a:off x="2674" y="2431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70%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90" name="Rectangle 222"/>
              <p:cNvSpPr>
                <a:spLocks noChangeArrowheads="1"/>
              </p:cNvSpPr>
              <p:nvPr/>
            </p:nvSpPr>
            <p:spPr bwMode="auto">
              <a:xfrm>
                <a:off x="3158" y="2431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21.375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91" name="Rectangle 223"/>
              <p:cNvSpPr>
                <a:spLocks noChangeArrowheads="1"/>
              </p:cNvSpPr>
              <p:nvPr/>
            </p:nvSpPr>
            <p:spPr bwMode="auto">
              <a:xfrm>
                <a:off x="2902" y="2431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92" name="Rectangle 224"/>
              <p:cNvSpPr>
                <a:spLocks noChangeArrowheads="1"/>
              </p:cNvSpPr>
              <p:nvPr/>
            </p:nvSpPr>
            <p:spPr bwMode="auto">
              <a:xfrm>
                <a:off x="3157" y="2431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93" name="Rectangle 225"/>
              <p:cNvSpPr>
                <a:spLocks noChangeArrowheads="1"/>
              </p:cNvSpPr>
              <p:nvPr/>
            </p:nvSpPr>
            <p:spPr bwMode="auto">
              <a:xfrm>
                <a:off x="3933" y="2431"/>
                <a:ext cx="22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3.475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94" name="Rectangle 226"/>
              <p:cNvSpPr>
                <a:spLocks noChangeArrowheads="1"/>
              </p:cNvSpPr>
              <p:nvPr/>
            </p:nvSpPr>
            <p:spPr bwMode="auto">
              <a:xfrm>
                <a:off x="3504" y="2431"/>
                <a:ext cx="436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95" name="Rectangle 227"/>
              <p:cNvSpPr>
                <a:spLocks noChangeArrowheads="1"/>
              </p:cNvSpPr>
              <p:nvPr/>
            </p:nvSpPr>
            <p:spPr bwMode="auto">
              <a:xfrm>
                <a:off x="3920" y="2431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96" name="Rectangle 228"/>
              <p:cNvSpPr>
                <a:spLocks noChangeArrowheads="1"/>
              </p:cNvSpPr>
              <p:nvPr/>
            </p:nvSpPr>
            <p:spPr bwMode="auto">
              <a:xfrm>
                <a:off x="4500" y="2431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24.850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97" name="Rectangle 229"/>
              <p:cNvSpPr>
                <a:spLocks noChangeArrowheads="1"/>
              </p:cNvSpPr>
              <p:nvPr/>
            </p:nvSpPr>
            <p:spPr bwMode="auto">
              <a:xfrm>
                <a:off x="4231" y="2431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98" name="Rectangle 230"/>
              <p:cNvSpPr>
                <a:spLocks noChangeArrowheads="1"/>
              </p:cNvSpPr>
              <p:nvPr/>
            </p:nvSpPr>
            <p:spPr bwMode="auto">
              <a:xfrm>
                <a:off x="4486" y="2431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99" name="Rectangle 231"/>
              <p:cNvSpPr>
                <a:spLocks noChangeArrowheads="1"/>
              </p:cNvSpPr>
              <p:nvPr/>
            </p:nvSpPr>
            <p:spPr bwMode="auto">
              <a:xfrm>
                <a:off x="5152" y="2431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67%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00" name="Rectangle 232"/>
              <p:cNvSpPr>
                <a:spLocks noChangeArrowheads="1"/>
              </p:cNvSpPr>
              <p:nvPr/>
            </p:nvSpPr>
            <p:spPr bwMode="auto">
              <a:xfrm>
                <a:off x="269" y="2536"/>
                <a:ext cx="23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BBVA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01" name="Rectangle 233"/>
              <p:cNvSpPr>
                <a:spLocks noChangeArrowheads="1"/>
              </p:cNvSpPr>
              <p:nvPr/>
            </p:nvSpPr>
            <p:spPr bwMode="auto">
              <a:xfrm>
                <a:off x="2023" y="2536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02" name="Rectangle 234"/>
              <p:cNvSpPr>
                <a:spLocks noChangeArrowheads="1"/>
              </p:cNvSpPr>
              <p:nvPr/>
            </p:nvSpPr>
            <p:spPr bwMode="auto">
              <a:xfrm>
                <a:off x="1834" y="2536"/>
                <a:ext cx="19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03" name="Rectangle 235"/>
              <p:cNvSpPr>
                <a:spLocks noChangeArrowheads="1"/>
              </p:cNvSpPr>
              <p:nvPr/>
            </p:nvSpPr>
            <p:spPr bwMode="auto">
              <a:xfrm>
                <a:off x="2019" y="2536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04" name="Rectangle 236"/>
              <p:cNvSpPr>
                <a:spLocks noChangeArrowheads="1"/>
              </p:cNvSpPr>
              <p:nvPr/>
            </p:nvSpPr>
            <p:spPr bwMode="auto">
              <a:xfrm>
                <a:off x="2674" y="2536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65%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05" name="Rectangle 237"/>
              <p:cNvSpPr>
                <a:spLocks noChangeArrowheads="1"/>
              </p:cNvSpPr>
              <p:nvPr/>
            </p:nvSpPr>
            <p:spPr bwMode="auto">
              <a:xfrm>
                <a:off x="3158" y="2536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06" name="Rectangle 238"/>
              <p:cNvSpPr>
                <a:spLocks noChangeArrowheads="1"/>
              </p:cNvSpPr>
              <p:nvPr/>
            </p:nvSpPr>
            <p:spPr bwMode="auto">
              <a:xfrm>
                <a:off x="2902" y="2536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07" name="Rectangle 239"/>
              <p:cNvSpPr>
                <a:spLocks noChangeArrowheads="1"/>
              </p:cNvSpPr>
              <p:nvPr/>
            </p:nvSpPr>
            <p:spPr bwMode="auto">
              <a:xfrm>
                <a:off x="3157" y="2536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08" name="Rectangle 240"/>
              <p:cNvSpPr>
                <a:spLocks noChangeArrowheads="1"/>
              </p:cNvSpPr>
              <p:nvPr/>
            </p:nvSpPr>
            <p:spPr bwMode="auto">
              <a:xfrm>
                <a:off x="4021" y="2536"/>
                <a:ext cx="29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09" name="Rectangle 241"/>
              <p:cNvSpPr>
                <a:spLocks noChangeArrowheads="1"/>
              </p:cNvSpPr>
              <p:nvPr/>
            </p:nvSpPr>
            <p:spPr bwMode="auto">
              <a:xfrm>
                <a:off x="3504" y="2536"/>
                <a:ext cx="53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10" name="Rectangle 242"/>
              <p:cNvSpPr>
                <a:spLocks noChangeArrowheads="1"/>
              </p:cNvSpPr>
              <p:nvPr/>
            </p:nvSpPr>
            <p:spPr bwMode="auto">
              <a:xfrm>
                <a:off x="4012" y="2536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11" name="Rectangle 243"/>
              <p:cNvSpPr>
                <a:spLocks noChangeArrowheads="1"/>
              </p:cNvSpPr>
              <p:nvPr/>
            </p:nvSpPr>
            <p:spPr bwMode="auto">
              <a:xfrm>
                <a:off x="4500" y="2536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12" name="Rectangle 244"/>
              <p:cNvSpPr>
                <a:spLocks noChangeArrowheads="1"/>
              </p:cNvSpPr>
              <p:nvPr/>
            </p:nvSpPr>
            <p:spPr bwMode="auto">
              <a:xfrm>
                <a:off x="4231" y="2536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13" name="Rectangle 245"/>
              <p:cNvSpPr>
                <a:spLocks noChangeArrowheads="1"/>
              </p:cNvSpPr>
              <p:nvPr/>
            </p:nvSpPr>
            <p:spPr bwMode="auto">
              <a:xfrm>
                <a:off x="4486" y="2536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14" name="Rectangle 246"/>
              <p:cNvSpPr>
                <a:spLocks noChangeArrowheads="1"/>
              </p:cNvSpPr>
              <p:nvPr/>
            </p:nvSpPr>
            <p:spPr bwMode="auto">
              <a:xfrm>
                <a:off x="5152" y="2536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65%</a:t>
                </a:r>
                <a:endParaRPr lang="es-CL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15" name="Rectangle 247"/>
              <p:cNvSpPr>
                <a:spLocks noChangeArrowheads="1"/>
              </p:cNvSpPr>
              <p:nvPr/>
            </p:nvSpPr>
            <p:spPr bwMode="auto">
              <a:xfrm>
                <a:off x="269" y="2640"/>
                <a:ext cx="1186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BANCHILE FACTORING S.A.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16" name="Rectangle 248"/>
              <p:cNvSpPr>
                <a:spLocks noChangeArrowheads="1"/>
              </p:cNvSpPr>
              <p:nvPr/>
            </p:nvSpPr>
            <p:spPr bwMode="auto">
              <a:xfrm>
                <a:off x="1976" y="2640"/>
                <a:ext cx="321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300.000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17" name="Rectangle 249"/>
              <p:cNvSpPr>
                <a:spLocks noChangeArrowheads="1"/>
              </p:cNvSpPr>
              <p:nvPr/>
            </p:nvSpPr>
            <p:spPr bwMode="auto">
              <a:xfrm>
                <a:off x="1834" y="2640"/>
                <a:ext cx="14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18" name="Rectangle 250"/>
              <p:cNvSpPr>
                <a:spLocks noChangeArrowheads="1"/>
              </p:cNvSpPr>
              <p:nvPr/>
            </p:nvSpPr>
            <p:spPr bwMode="auto">
              <a:xfrm>
                <a:off x="1972" y="2640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19" name="Rectangle 251"/>
              <p:cNvSpPr>
                <a:spLocks noChangeArrowheads="1"/>
              </p:cNvSpPr>
              <p:nvPr/>
            </p:nvSpPr>
            <p:spPr bwMode="auto">
              <a:xfrm>
                <a:off x="2674" y="2640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70%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20" name="Rectangle 252"/>
              <p:cNvSpPr>
                <a:spLocks noChangeArrowheads="1"/>
              </p:cNvSpPr>
              <p:nvPr/>
            </p:nvSpPr>
            <p:spPr bwMode="auto">
              <a:xfrm>
                <a:off x="3111" y="2640"/>
                <a:ext cx="321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200.387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21" name="Rectangle 253"/>
              <p:cNvSpPr>
                <a:spLocks noChangeArrowheads="1"/>
              </p:cNvSpPr>
              <p:nvPr/>
            </p:nvSpPr>
            <p:spPr bwMode="auto">
              <a:xfrm>
                <a:off x="2902" y="2640"/>
                <a:ext cx="21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22" name="Rectangle 254"/>
              <p:cNvSpPr>
                <a:spLocks noChangeArrowheads="1"/>
              </p:cNvSpPr>
              <p:nvPr/>
            </p:nvSpPr>
            <p:spPr bwMode="auto">
              <a:xfrm>
                <a:off x="3110" y="2640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23" name="Rectangle 255"/>
              <p:cNvSpPr>
                <a:spLocks noChangeArrowheads="1"/>
              </p:cNvSpPr>
              <p:nvPr/>
            </p:nvSpPr>
            <p:spPr bwMode="auto">
              <a:xfrm>
                <a:off x="3886" y="2640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32.578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24" name="Rectangle 256"/>
              <p:cNvSpPr>
                <a:spLocks noChangeArrowheads="1"/>
              </p:cNvSpPr>
              <p:nvPr/>
            </p:nvSpPr>
            <p:spPr bwMode="auto">
              <a:xfrm>
                <a:off x="3504" y="2640"/>
                <a:ext cx="38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25" name="Rectangle 257"/>
              <p:cNvSpPr>
                <a:spLocks noChangeArrowheads="1"/>
              </p:cNvSpPr>
              <p:nvPr/>
            </p:nvSpPr>
            <p:spPr bwMode="auto">
              <a:xfrm>
                <a:off x="3874" y="2640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26" name="Rectangle 258"/>
              <p:cNvSpPr>
                <a:spLocks noChangeArrowheads="1"/>
              </p:cNvSpPr>
              <p:nvPr/>
            </p:nvSpPr>
            <p:spPr bwMode="auto">
              <a:xfrm>
                <a:off x="4454" y="2640"/>
                <a:ext cx="321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232.965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27" name="Rectangle 259"/>
              <p:cNvSpPr>
                <a:spLocks noChangeArrowheads="1"/>
              </p:cNvSpPr>
              <p:nvPr/>
            </p:nvSpPr>
            <p:spPr bwMode="auto">
              <a:xfrm>
                <a:off x="4231" y="2640"/>
                <a:ext cx="21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28" name="Rectangle 260"/>
              <p:cNvSpPr>
                <a:spLocks noChangeArrowheads="1"/>
              </p:cNvSpPr>
              <p:nvPr/>
            </p:nvSpPr>
            <p:spPr bwMode="auto">
              <a:xfrm>
                <a:off x="4440" y="2640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29" name="Rectangle 261"/>
              <p:cNvSpPr>
                <a:spLocks noChangeArrowheads="1"/>
              </p:cNvSpPr>
              <p:nvPr/>
            </p:nvSpPr>
            <p:spPr bwMode="auto">
              <a:xfrm>
                <a:off x="5152" y="2640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67%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30" name="Rectangle 262"/>
              <p:cNvSpPr>
                <a:spLocks noChangeArrowheads="1"/>
              </p:cNvSpPr>
              <p:nvPr/>
            </p:nvSpPr>
            <p:spPr bwMode="auto">
              <a:xfrm>
                <a:off x="269" y="2745"/>
                <a:ext cx="889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BCI FACTORING S.A.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31" name="Rectangle 263"/>
              <p:cNvSpPr>
                <a:spLocks noChangeArrowheads="1"/>
              </p:cNvSpPr>
              <p:nvPr/>
            </p:nvSpPr>
            <p:spPr bwMode="auto">
              <a:xfrm>
                <a:off x="1976" y="2745"/>
                <a:ext cx="321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700.000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32" name="Rectangle 264"/>
              <p:cNvSpPr>
                <a:spLocks noChangeArrowheads="1"/>
              </p:cNvSpPr>
              <p:nvPr/>
            </p:nvSpPr>
            <p:spPr bwMode="auto">
              <a:xfrm>
                <a:off x="1834" y="2745"/>
                <a:ext cx="14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33" name="Rectangle 265"/>
              <p:cNvSpPr>
                <a:spLocks noChangeArrowheads="1"/>
              </p:cNvSpPr>
              <p:nvPr/>
            </p:nvSpPr>
            <p:spPr bwMode="auto">
              <a:xfrm>
                <a:off x="1972" y="2745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34" name="Rectangle 266"/>
              <p:cNvSpPr>
                <a:spLocks noChangeArrowheads="1"/>
              </p:cNvSpPr>
              <p:nvPr/>
            </p:nvSpPr>
            <p:spPr bwMode="auto">
              <a:xfrm>
                <a:off x="2674" y="2745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65%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35" name="Rectangle 267"/>
              <p:cNvSpPr>
                <a:spLocks noChangeArrowheads="1"/>
              </p:cNvSpPr>
              <p:nvPr/>
            </p:nvSpPr>
            <p:spPr bwMode="auto">
              <a:xfrm>
                <a:off x="3111" y="2745"/>
                <a:ext cx="321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700.000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36" name="Rectangle 268"/>
              <p:cNvSpPr>
                <a:spLocks noChangeArrowheads="1"/>
              </p:cNvSpPr>
              <p:nvPr/>
            </p:nvSpPr>
            <p:spPr bwMode="auto">
              <a:xfrm>
                <a:off x="2902" y="2745"/>
                <a:ext cx="21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37" name="Rectangle 269"/>
              <p:cNvSpPr>
                <a:spLocks noChangeArrowheads="1"/>
              </p:cNvSpPr>
              <p:nvPr/>
            </p:nvSpPr>
            <p:spPr bwMode="auto">
              <a:xfrm>
                <a:off x="3110" y="2745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38" name="Rectangle 270"/>
              <p:cNvSpPr>
                <a:spLocks noChangeArrowheads="1"/>
              </p:cNvSpPr>
              <p:nvPr/>
            </p:nvSpPr>
            <p:spPr bwMode="auto">
              <a:xfrm>
                <a:off x="4021" y="2745"/>
                <a:ext cx="29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39" name="Rectangle 271"/>
              <p:cNvSpPr>
                <a:spLocks noChangeArrowheads="1"/>
              </p:cNvSpPr>
              <p:nvPr/>
            </p:nvSpPr>
            <p:spPr bwMode="auto">
              <a:xfrm>
                <a:off x="3504" y="2745"/>
                <a:ext cx="53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40" name="Rectangle 272"/>
              <p:cNvSpPr>
                <a:spLocks noChangeArrowheads="1"/>
              </p:cNvSpPr>
              <p:nvPr/>
            </p:nvSpPr>
            <p:spPr bwMode="auto">
              <a:xfrm>
                <a:off x="4012" y="2745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41" name="Rectangle 273"/>
              <p:cNvSpPr>
                <a:spLocks noChangeArrowheads="1"/>
              </p:cNvSpPr>
              <p:nvPr/>
            </p:nvSpPr>
            <p:spPr bwMode="auto">
              <a:xfrm>
                <a:off x="4454" y="2745"/>
                <a:ext cx="321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700.000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42" name="Rectangle 274"/>
              <p:cNvSpPr>
                <a:spLocks noChangeArrowheads="1"/>
              </p:cNvSpPr>
              <p:nvPr/>
            </p:nvSpPr>
            <p:spPr bwMode="auto">
              <a:xfrm>
                <a:off x="4231" y="2745"/>
                <a:ext cx="21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43" name="Rectangle 275"/>
              <p:cNvSpPr>
                <a:spLocks noChangeArrowheads="1"/>
              </p:cNvSpPr>
              <p:nvPr/>
            </p:nvSpPr>
            <p:spPr bwMode="auto">
              <a:xfrm>
                <a:off x="4440" y="2745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44" name="Rectangle 276"/>
              <p:cNvSpPr>
                <a:spLocks noChangeArrowheads="1"/>
              </p:cNvSpPr>
              <p:nvPr/>
            </p:nvSpPr>
            <p:spPr bwMode="auto">
              <a:xfrm>
                <a:off x="5152" y="2745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65%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45" name="Rectangle 277"/>
              <p:cNvSpPr>
                <a:spLocks noChangeArrowheads="1"/>
              </p:cNvSpPr>
              <p:nvPr/>
            </p:nvSpPr>
            <p:spPr bwMode="auto">
              <a:xfrm>
                <a:off x="269" y="2850"/>
                <a:ext cx="51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COOPEUCH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46" name="Rectangle 278"/>
              <p:cNvSpPr>
                <a:spLocks noChangeArrowheads="1"/>
              </p:cNvSpPr>
              <p:nvPr/>
            </p:nvSpPr>
            <p:spPr bwMode="auto">
              <a:xfrm>
                <a:off x="2069" y="2850"/>
                <a:ext cx="22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5.000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47" name="Rectangle 279"/>
              <p:cNvSpPr>
                <a:spLocks noChangeArrowheads="1"/>
              </p:cNvSpPr>
              <p:nvPr/>
            </p:nvSpPr>
            <p:spPr bwMode="auto">
              <a:xfrm>
                <a:off x="1834" y="2850"/>
                <a:ext cx="24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48" name="Rectangle 280"/>
              <p:cNvSpPr>
                <a:spLocks noChangeArrowheads="1"/>
              </p:cNvSpPr>
              <p:nvPr/>
            </p:nvSpPr>
            <p:spPr bwMode="auto">
              <a:xfrm>
                <a:off x="2065" y="2850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49" name="Rectangle 281"/>
              <p:cNvSpPr>
                <a:spLocks noChangeArrowheads="1"/>
              </p:cNvSpPr>
              <p:nvPr/>
            </p:nvSpPr>
            <p:spPr bwMode="auto">
              <a:xfrm>
                <a:off x="2674" y="2850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70%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50" name="Rectangle 282"/>
              <p:cNvSpPr>
                <a:spLocks noChangeArrowheads="1"/>
              </p:cNvSpPr>
              <p:nvPr/>
            </p:nvSpPr>
            <p:spPr bwMode="auto">
              <a:xfrm>
                <a:off x="3205" y="2850"/>
                <a:ext cx="22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3.340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51" name="Rectangle 283"/>
              <p:cNvSpPr>
                <a:spLocks noChangeArrowheads="1"/>
              </p:cNvSpPr>
              <p:nvPr/>
            </p:nvSpPr>
            <p:spPr bwMode="auto">
              <a:xfrm>
                <a:off x="2902" y="2850"/>
                <a:ext cx="31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52" name="Rectangle 284"/>
              <p:cNvSpPr>
                <a:spLocks noChangeArrowheads="1"/>
              </p:cNvSpPr>
              <p:nvPr/>
            </p:nvSpPr>
            <p:spPr bwMode="auto">
              <a:xfrm>
                <a:off x="3203" y="2850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53" name="Rectangle 285"/>
              <p:cNvSpPr>
                <a:spLocks noChangeArrowheads="1"/>
              </p:cNvSpPr>
              <p:nvPr/>
            </p:nvSpPr>
            <p:spPr bwMode="auto">
              <a:xfrm>
                <a:off x="3933" y="2850"/>
                <a:ext cx="22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1.660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54" name="Rectangle 286"/>
              <p:cNvSpPr>
                <a:spLocks noChangeArrowheads="1"/>
              </p:cNvSpPr>
              <p:nvPr/>
            </p:nvSpPr>
            <p:spPr bwMode="auto">
              <a:xfrm>
                <a:off x="3504" y="2850"/>
                <a:ext cx="436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55" name="Rectangle 287"/>
              <p:cNvSpPr>
                <a:spLocks noChangeArrowheads="1"/>
              </p:cNvSpPr>
              <p:nvPr/>
            </p:nvSpPr>
            <p:spPr bwMode="auto">
              <a:xfrm>
                <a:off x="3920" y="2850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56" name="Rectangle 288"/>
              <p:cNvSpPr>
                <a:spLocks noChangeArrowheads="1"/>
              </p:cNvSpPr>
              <p:nvPr/>
            </p:nvSpPr>
            <p:spPr bwMode="auto">
              <a:xfrm>
                <a:off x="4547" y="2850"/>
                <a:ext cx="22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5.000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57" name="Rectangle 289"/>
              <p:cNvSpPr>
                <a:spLocks noChangeArrowheads="1"/>
              </p:cNvSpPr>
              <p:nvPr/>
            </p:nvSpPr>
            <p:spPr bwMode="auto">
              <a:xfrm>
                <a:off x="4231" y="2850"/>
                <a:ext cx="31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58" name="Rectangle 290"/>
              <p:cNvSpPr>
                <a:spLocks noChangeArrowheads="1"/>
              </p:cNvSpPr>
              <p:nvPr/>
            </p:nvSpPr>
            <p:spPr bwMode="auto">
              <a:xfrm>
                <a:off x="4532" y="2850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59" name="Rectangle 291"/>
              <p:cNvSpPr>
                <a:spLocks noChangeArrowheads="1"/>
              </p:cNvSpPr>
              <p:nvPr/>
            </p:nvSpPr>
            <p:spPr bwMode="auto">
              <a:xfrm>
                <a:off x="5152" y="2850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63%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60" name="Rectangle 292"/>
              <p:cNvSpPr>
                <a:spLocks noChangeArrowheads="1"/>
              </p:cNvSpPr>
              <p:nvPr/>
            </p:nvSpPr>
            <p:spPr bwMode="auto">
              <a:xfrm>
                <a:off x="269" y="2954"/>
                <a:ext cx="54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ORIENCOOP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61" name="Rectangle 293"/>
              <p:cNvSpPr>
                <a:spLocks noChangeArrowheads="1"/>
              </p:cNvSpPr>
              <p:nvPr/>
            </p:nvSpPr>
            <p:spPr bwMode="auto">
              <a:xfrm>
                <a:off x="2023" y="2954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25.000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62" name="Rectangle 294"/>
              <p:cNvSpPr>
                <a:spLocks noChangeArrowheads="1"/>
              </p:cNvSpPr>
              <p:nvPr/>
            </p:nvSpPr>
            <p:spPr bwMode="auto">
              <a:xfrm>
                <a:off x="1834" y="2954"/>
                <a:ext cx="19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63" name="Rectangle 295"/>
              <p:cNvSpPr>
                <a:spLocks noChangeArrowheads="1"/>
              </p:cNvSpPr>
              <p:nvPr/>
            </p:nvSpPr>
            <p:spPr bwMode="auto">
              <a:xfrm>
                <a:off x="2019" y="2954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64" name="Rectangle 296"/>
              <p:cNvSpPr>
                <a:spLocks noChangeArrowheads="1"/>
              </p:cNvSpPr>
              <p:nvPr/>
            </p:nvSpPr>
            <p:spPr bwMode="auto">
              <a:xfrm>
                <a:off x="2674" y="2954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80%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65" name="Rectangle 297"/>
              <p:cNvSpPr>
                <a:spLocks noChangeArrowheads="1"/>
              </p:cNvSpPr>
              <p:nvPr/>
            </p:nvSpPr>
            <p:spPr bwMode="auto">
              <a:xfrm>
                <a:off x="3293" y="2954"/>
                <a:ext cx="29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66" name="Rectangle 298"/>
              <p:cNvSpPr>
                <a:spLocks noChangeArrowheads="1"/>
              </p:cNvSpPr>
              <p:nvPr/>
            </p:nvSpPr>
            <p:spPr bwMode="auto">
              <a:xfrm>
                <a:off x="2902" y="2954"/>
                <a:ext cx="41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67" name="Rectangle 299"/>
              <p:cNvSpPr>
                <a:spLocks noChangeArrowheads="1"/>
              </p:cNvSpPr>
              <p:nvPr/>
            </p:nvSpPr>
            <p:spPr bwMode="auto">
              <a:xfrm>
                <a:off x="3295" y="2954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68" name="Rectangle 300"/>
              <p:cNvSpPr>
                <a:spLocks noChangeArrowheads="1"/>
              </p:cNvSpPr>
              <p:nvPr/>
            </p:nvSpPr>
            <p:spPr bwMode="auto">
              <a:xfrm>
                <a:off x="3886" y="2954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21.635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69" name="Rectangle 301"/>
              <p:cNvSpPr>
                <a:spLocks noChangeArrowheads="1"/>
              </p:cNvSpPr>
              <p:nvPr/>
            </p:nvSpPr>
            <p:spPr bwMode="auto">
              <a:xfrm>
                <a:off x="3504" y="2954"/>
                <a:ext cx="38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70" name="Rectangle 302"/>
              <p:cNvSpPr>
                <a:spLocks noChangeArrowheads="1"/>
              </p:cNvSpPr>
              <p:nvPr/>
            </p:nvSpPr>
            <p:spPr bwMode="auto">
              <a:xfrm>
                <a:off x="3874" y="2954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71" name="Rectangle 303"/>
              <p:cNvSpPr>
                <a:spLocks noChangeArrowheads="1"/>
              </p:cNvSpPr>
              <p:nvPr/>
            </p:nvSpPr>
            <p:spPr bwMode="auto">
              <a:xfrm>
                <a:off x="4500" y="2954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21.635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72" name="Rectangle 304"/>
              <p:cNvSpPr>
                <a:spLocks noChangeArrowheads="1"/>
              </p:cNvSpPr>
              <p:nvPr/>
            </p:nvSpPr>
            <p:spPr bwMode="auto">
              <a:xfrm>
                <a:off x="4231" y="2954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73" name="Rectangle 305"/>
              <p:cNvSpPr>
                <a:spLocks noChangeArrowheads="1"/>
              </p:cNvSpPr>
              <p:nvPr/>
            </p:nvSpPr>
            <p:spPr bwMode="auto">
              <a:xfrm>
                <a:off x="4486" y="2954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74" name="Rectangle 306"/>
              <p:cNvSpPr>
                <a:spLocks noChangeArrowheads="1"/>
              </p:cNvSpPr>
              <p:nvPr/>
            </p:nvSpPr>
            <p:spPr bwMode="auto">
              <a:xfrm>
                <a:off x="5152" y="2954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50%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75" name="Rectangle 307"/>
              <p:cNvSpPr>
                <a:spLocks noChangeArrowheads="1"/>
              </p:cNvSpPr>
              <p:nvPr/>
            </p:nvSpPr>
            <p:spPr bwMode="auto">
              <a:xfrm>
                <a:off x="269" y="3059"/>
                <a:ext cx="470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COOPACSI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76" name="Rectangle 308"/>
              <p:cNvSpPr>
                <a:spLocks noChangeArrowheads="1"/>
              </p:cNvSpPr>
              <p:nvPr/>
            </p:nvSpPr>
            <p:spPr bwMode="auto">
              <a:xfrm>
                <a:off x="2069" y="3059"/>
                <a:ext cx="22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77" name="Rectangle 309"/>
              <p:cNvSpPr>
                <a:spLocks noChangeArrowheads="1"/>
              </p:cNvSpPr>
              <p:nvPr/>
            </p:nvSpPr>
            <p:spPr bwMode="auto">
              <a:xfrm>
                <a:off x="1834" y="3059"/>
                <a:ext cx="24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78" name="Rectangle 310"/>
              <p:cNvSpPr>
                <a:spLocks noChangeArrowheads="1"/>
              </p:cNvSpPr>
              <p:nvPr/>
            </p:nvSpPr>
            <p:spPr bwMode="auto">
              <a:xfrm>
                <a:off x="2065" y="3059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79" name="Rectangle 311"/>
              <p:cNvSpPr>
                <a:spLocks noChangeArrowheads="1"/>
              </p:cNvSpPr>
              <p:nvPr/>
            </p:nvSpPr>
            <p:spPr bwMode="auto">
              <a:xfrm>
                <a:off x="2674" y="3059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80%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80" name="Rectangle 312"/>
              <p:cNvSpPr>
                <a:spLocks noChangeArrowheads="1"/>
              </p:cNvSpPr>
              <p:nvPr/>
            </p:nvSpPr>
            <p:spPr bwMode="auto">
              <a:xfrm>
                <a:off x="3293" y="3059"/>
                <a:ext cx="29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81" name="Rectangle 313"/>
              <p:cNvSpPr>
                <a:spLocks noChangeArrowheads="1"/>
              </p:cNvSpPr>
              <p:nvPr/>
            </p:nvSpPr>
            <p:spPr bwMode="auto">
              <a:xfrm>
                <a:off x="2902" y="3059"/>
                <a:ext cx="41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82" name="Rectangle 314"/>
              <p:cNvSpPr>
                <a:spLocks noChangeArrowheads="1"/>
              </p:cNvSpPr>
              <p:nvPr/>
            </p:nvSpPr>
            <p:spPr bwMode="auto">
              <a:xfrm>
                <a:off x="3295" y="3059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83" name="Rectangle 315"/>
              <p:cNvSpPr>
                <a:spLocks noChangeArrowheads="1"/>
              </p:cNvSpPr>
              <p:nvPr/>
            </p:nvSpPr>
            <p:spPr bwMode="auto">
              <a:xfrm>
                <a:off x="3933" y="3059"/>
                <a:ext cx="22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84" name="Rectangle 316"/>
              <p:cNvSpPr>
                <a:spLocks noChangeArrowheads="1"/>
              </p:cNvSpPr>
              <p:nvPr/>
            </p:nvSpPr>
            <p:spPr bwMode="auto">
              <a:xfrm>
                <a:off x="3504" y="3059"/>
                <a:ext cx="436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85" name="Rectangle 317"/>
              <p:cNvSpPr>
                <a:spLocks noChangeArrowheads="1"/>
              </p:cNvSpPr>
              <p:nvPr/>
            </p:nvSpPr>
            <p:spPr bwMode="auto">
              <a:xfrm>
                <a:off x="3920" y="3059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86" name="Rectangle 318"/>
              <p:cNvSpPr>
                <a:spLocks noChangeArrowheads="1"/>
              </p:cNvSpPr>
              <p:nvPr/>
            </p:nvSpPr>
            <p:spPr bwMode="auto">
              <a:xfrm>
                <a:off x="4547" y="3059"/>
                <a:ext cx="22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87" name="Rectangle 319"/>
              <p:cNvSpPr>
                <a:spLocks noChangeArrowheads="1"/>
              </p:cNvSpPr>
              <p:nvPr/>
            </p:nvSpPr>
            <p:spPr bwMode="auto">
              <a:xfrm>
                <a:off x="4231" y="3059"/>
                <a:ext cx="31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88" name="Rectangle 320"/>
              <p:cNvSpPr>
                <a:spLocks noChangeArrowheads="1"/>
              </p:cNvSpPr>
              <p:nvPr/>
            </p:nvSpPr>
            <p:spPr bwMode="auto">
              <a:xfrm>
                <a:off x="4532" y="3059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89" name="Rectangle 321"/>
              <p:cNvSpPr>
                <a:spLocks noChangeArrowheads="1"/>
              </p:cNvSpPr>
              <p:nvPr/>
            </p:nvSpPr>
            <p:spPr bwMode="auto">
              <a:xfrm>
                <a:off x="5152" y="3059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50%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90" name="Rectangle 322"/>
              <p:cNvSpPr>
                <a:spLocks noChangeArrowheads="1"/>
              </p:cNvSpPr>
              <p:nvPr/>
            </p:nvSpPr>
            <p:spPr bwMode="auto">
              <a:xfrm>
                <a:off x="269" y="3164"/>
                <a:ext cx="875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CONGARANTIA CGR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91" name="Rectangle 323"/>
              <p:cNvSpPr>
                <a:spLocks noChangeArrowheads="1"/>
              </p:cNvSpPr>
              <p:nvPr/>
            </p:nvSpPr>
            <p:spPr bwMode="auto">
              <a:xfrm>
                <a:off x="2023" y="3164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92" name="Rectangle 324"/>
              <p:cNvSpPr>
                <a:spLocks noChangeArrowheads="1"/>
              </p:cNvSpPr>
              <p:nvPr/>
            </p:nvSpPr>
            <p:spPr bwMode="auto">
              <a:xfrm>
                <a:off x="1834" y="3164"/>
                <a:ext cx="19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93" name="Rectangle 325"/>
              <p:cNvSpPr>
                <a:spLocks noChangeArrowheads="1"/>
              </p:cNvSpPr>
              <p:nvPr/>
            </p:nvSpPr>
            <p:spPr bwMode="auto">
              <a:xfrm>
                <a:off x="2019" y="3164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94" name="Rectangle 326"/>
              <p:cNvSpPr>
                <a:spLocks noChangeArrowheads="1"/>
              </p:cNvSpPr>
              <p:nvPr/>
            </p:nvSpPr>
            <p:spPr bwMode="auto">
              <a:xfrm>
                <a:off x="2674" y="3164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65%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95" name="Rectangle 327"/>
              <p:cNvSpPr>
                <a:spLocks noChangeArrowheads="1"/>
              </p:cNvSpPr>
              <p:nvPr/>
            </p:nvSpPr>
            <p:spPr bwMode="auto">
              <a:xfrm>
                <a:off x="3158" y="3164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96" name="Rectangle 328"/>
              <p:cNvSpPr>
                <a:spLocks noChangeArrowheads="1"/>
              </p:cNvSpPr>
              <p:nvPr/>
            </p:nvSpPr>
            <p:spPr bwMode="auto">
              <a:xfrm>
                <a:off x="2902" y="3164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97" name="Rectangle 329"/>
              <p:cNvSpPr>
                <a:spLocks noChangeArrowheads="1"/>
              </p:cNvSpPr>
              <p:nvPr/>
            </p:nvSpPr>
            <p:spPr bwMode="auto">
              <a:xfrm>
                <a:off x="3157" y="3164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98" name="Rectangle 330"/>
              <p:cNvSpPr>
                <a:spLocks noChangeArrowheads="1"/>
              </p:cNvSpPr>
              <p:nvPr/>
            </p:nvSpPr>
            <p:spPr bwMode="auto">
              <a:xfrm>
                <a:off x="4021" y="3164"/>
                <a:ext cx="29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99" name="Rectangle 331"/>
              <p:cNvSpPr>
                <a:spLocks noChangeArrowheads="1"/>
              </p:cNvSpPr>
              <p:nvPr/>
            </p:nvSpPr>
            <p:spPr bwMode="auto">
              <a:xfrm>
                <a:off x="3504" y="3164"/>
                <a:ext cx="53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00" name="Rectangle 332"/>
              <p:cNvSpPr>
                <a:spLocks noChangeArrowheads="1"/>
              </p:cNvSpPr>
              <p:nvPr/>
            </p:nvSpPr>
            <p:spPr bwMode="auto">
              <a:xfrm>
                <a:off x="4012" y="3164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01" name="Rectangle 333"/>
              <p:cNvSpPr>
                <a:spLocks noChangeArrowheads="1"/>
              </p:cNvSpPr>
              <p:nvPr/>
            </p:nvSpPr>
            <p:spPr bwMode="auto">
              <a:xfrm>
                <a:off x="4500" y="3164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02" name="Rectangle 334"/>
              <p:cNvSpPr>
                <a:spLocks noChangeArrowheads="1"/>
              </p:cNvSpPr>
              <p:nvPr/>
            </p:nvSpPr>
            <p:spPr bwMode="auto">
              <a:xfrm>
                <a:off x="4231" y="3164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03" name="Rectangle 335"/>
              <p:cNvSpPr>
                <a:spLocks noChangeArrowheads="1"/>
              </p:cNvSpPr>
              <p:nvPr/>
            </p:nvSpPr>
            <p:spPr bwMode="auto">
              <a:xfrm>
                <a:off x="4486" y="3164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04" name="Rectangle 336"/>
              <p:cNvSpPr>
                <a:spLocks noChangeArrowheads="1"/>
              </p:cNvSpPr>
              <p:nvPr/>
            </p:nvSpPr>
            <p:spPr bwMode="auto">
              <a:xfrm>
                <a:off x="5152" y="3164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65%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05" name="Rectangle 337"/>
              <p:cNvSpPr>
                <a:spLocks noChangeArrowheads="1"/>
              </p:cNvSpPr>
              <p:nvPr/>
            </p:nvSpPr>
            <p:spPr bwMode="auto">
              <a:xfrm>
                <a:off x="269" y="3269"/>
                <a:ext cx="79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CONFIANZA SAGR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06" name="Rectangle 338"/>
              <p:cNvSpPr>
                <a:spLocks noChangeArrowheads="1"/>
              </p:cNvSpPr>
              <p:nvPr/>
            </p:nvSpPr>
            <p:spPr bwMode="auto">
              <a:xfrm>
                <a:off x="2023" y="3269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50.000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07" name="Rectangle 339"/>
              <p:cNvSpPr>
                <a:spLocks noChangeArrowheads="1"/>
              </p:cNvSpPr>
              <p:nvPr/>
            </p:nvSpPr>
            <p:spPr bwMode="auto">
              <a:xfrm>
                <a:off x="1834" y="3269"/>
                <a:ext cx="19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08" name="Rectangle 340"/>
              <p:cNvSpPr>
                <a:spLocks noChangeArrowheads="1"/>
              </p:cNvSpPr>
              <p:nvPr/>
            </p:nvSpPr>
            <p:spPr bwMode="auto">
              <a:xfrm>
                <a:off x="2019" y="3269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09" name="Rectangle 341"/>
              <p:cNvSpPr>
                <a:spLocks noChangeArrowheads="1"/>
              </p:cNvSpPr>
              <p:nvPr/>
            </p:nvSpPr>
            <p:spPr bwMode="auto">
              <a:xfrm>
                <a:off x="2674" y="3269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65%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10" name="Rectangle 342"/>
              <p:cNvSpPr>
                <a:spLocks noChangeArrowheads="1"/>
              </p:cNvSpPr>
              <p:nvPr/>
            </p:nvSpPr>
            <p:spPr bwMode="auto">
              <a:xfrm>
                <a:off x="3158" y="3269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50.000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11" name="Rectangle 343"/>
              <p:cNvSpPr>
                <a:spLocks noChangeArrowheads="1"/>
              </p:cNvSpPr>
              <p:nvPr/>
            </p:nvSpPr>
            <p:spPr bwMode="auto">
              <a:xfrm>
                <a:off x="2902" y="3269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12" name="Rectangle 344"/>
              <p:cNvSpPr>
                <a:spLocks noChangeArrowheads="1"/>
              </p:cNvSpPr>
              <p:nvPr/>
            </p:nvSpPr>
            <p:spPr bwMode="auto">
              <a:xfrm>
                <a:off x="3157" y="3269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13" name="Rectangle 345"/>
              <p:cNvSpPr>
                <a:spLocks noChangeArrowheads="1"/>
              </p:cNvSpPr>
              <p:nvPr/>
            </p:nvSpPr>
            <p:spPr bwMode="auto">
              <a:xfrm>
                <a:off x="4021" y="3269"/>
                <a:ext cx="29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14" name="Rectangle 346"/>
              <p:cNvSpPr>
                <a:spLocks noChangeArrowheads="1"/>
              </p:cNvSpPr>
              <p:nvPr/>
            </p:nvSpPr>
            <p:spPr bwMode="auto">
              <a:xfrm>
                <a:off x="3504" y="3269"/>
                <a:ext cx="53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15" name="Rectangle 347"/>
              <p:cNvSpPr>
                <a:spLocks noChangeArrowheads="1"/>
              </p:cNvSpPr>
              <p:nvPr/>
            </p:nvSpPr>
            <p:spPr bwMode="auto">
              <a:xfrm>
                <a:off x="4012" y="3269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16" name="Rectangle 348"/>
              <p:cNvSpPr>
                <a:spLocks noChangeArrowheads="1"/>
              </p:cNvSpPr>
              <p:nvPr/>
            </p:nvSpPr>
            <p:spPr bwMode="auto">
              <a:xfrm>
                <a:off x="4500" y="3269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50.000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17" name="Rectangle 349"/>
              <p:cNvSpPr>
                <a:spLocks noChangeArrowheads="1"/>
              </p:cNvSpPr>
              <p:nvPr/>
            </p:nvSpPr>
            <p:spPr bwMode="auto">
              <a:xfrm>
                <a:off x="4231" y="3269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18" name="Rectangle 350"/>
              <p:cNvSpPr>
                <a:spLocks noChangeArrowheads="1"/>
              </p:cNvSpPr>
              <p:nvPr/>
            </p:nvSpPr>
            <p:spPr bwMode="auto">
              <a:xfrm>
                <a:off x="4486" y="3269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19" name="Rectangle 351"/>
              <p:cNvSpPr>
                <a:spLocks noChangeArrowheads="1"/>
              </p:cNvSpPr>
              <p:nvPr/>
            </p:nvSpPr>
            <p:spPr bwMode="auto">
              <a:xfrm>
                <a:off x="5152" y="3269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65%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20" name="Rectangle 352"/>
              <p:cNvSpPr>
                <a:spLocks noChangeArrowheads="1"/>
              </p:cNvSpPr>
              <p:nvPr/>
            </p:nvSpPr>
            <p:spPr bwMode="auto">
              <a:xfrm>
                <a:off x="269" y="3373"/>
                <a:ext cx="69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PROAVAL SAGR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21" name="Rectangle 353"/>
              <p:cNvSpPr>
                <a:spLocks noChangeArrowheads="1"/>
              </p:cNvSpPr>
              <p:nvPr/>
            </p:nvSpPr>
            <p:spPr bwMode="auto">
              <a:xfrm>
                <a:off x="2023" y="3373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30.000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22" name="Rectangle 354"/>
              <p:cNvSpPr>
                <a:spLocks noChangeArrowheads="1"/>
              </p:cNvSpPr>
              <p:nvPr/>
            </p:nvSpPr>
            <p:spPr bwMode="auto">
              <a:xfrm>
                <a:off x="1834" y="3373"/>
                <a:ext cx="19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23" name="Rectangle 355"/>
              <p:cNvSpPr>
                <a:spLocks noChangeArrowheads="1"/>
              </p:cNvSpPr>
              <p:nvPr/>
            </p:nvSpPr>
            <p:spPr bwMode="auto">
              <a:xfrm>
                <a:off x="2019" y="3373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24" name="Rectangle 356"/>
              <p:cNvSpPr>
                <a:spLocks noChangeArrowheads="1"/>
              </p:cNvSpPr>
              <p:nvPr/>
            </p:nvSpPr>
            <p:spPr bwMode="auto">
              <a:xfrm>
                <a:off x="2674" y="3373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59%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25" name="Rectangle 357"/>
              <p:cNvSpPr>
                <a:spLocks noChangeArrowheads="1"/>
              </p:cNvSpPr>
              <p:nvPr/>
            </p:nvSpPr>
            <p:spPr bwMode="auto">
              <a:xfrm>
                <a:off x="3158" y="3373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30.000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26" name="Rectangle 358"/>
              <p:cNvSpPr>
                <a:spLocks noChangeArrowheads="1"/>
              </p:cNvSpPr>
              <p:nvPr/>
            </p:nvSpPr>
            <p:spPr bwMode="auto">
              <a:xfrm>
                <a:off x="2902" y="3373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27" name="Rectangle 359"/>
              <p:cNvSpPr>
                <a:spLocks noChangeArrowheads="1"/>
              </p:cNvSpPr>
              <p:nvPr/>
            </p:nvSpPr>
            <p:spPr bwMode="auto">
              <a:xfrm>
                <a:off x="3157" y="3373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28" name="Rectangle 360"/>
              <p:cNvSpPr>
                <a:spLocks noChangeArrowheads="1"/>
              </p:cNvSpPr>
              <p:nvPr/>
            </p:nvSpPr>
            <p:spPr bwMode="auto">
              <a:xfrm>
                <a:off x="4021" y="3373"/>
                <a:ext cx="29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29" name="Rectangle 361"/>
              <p:cNvSpPr>
                <a:spLocks noChangeArrowheads="1"/>
              </p:cNvSpPr>
              <p:nvPr/>
            </p:nvSpPr>
            <p:spPr bwMode="auto">
              <a:xfrm>
                <a:off x="3504" y="3373"/>
                <a:ext cx="53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30" name="Rectangle 362"/>
              <p:cNvSpPr>
                <a:spLocks noChangeArrowheads="1"/>
              </p:cNvSpPr>
              <p:nvPr/>
            </p:nvSpPr>
            <p:spPr bwMode="auto">
              <a:xfrm>
                <a:off x="4012" y="3373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31" name="Rectangle 363"/>
              <p:cNvSpPr>
                <a:spLocks noChangeArrowheads="1"/>
              </p:cNvSpPr>
              <p:nvPr/>
            </p:nvSpPr>
            <p:spPr bwMode="auto">
              <a:xfrm>
                <a:off x="4500" y="3373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30.000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32" name="Rectangle 364"/>
              <p:cNvSpPr>
                <a:spLocks noChangeArrowheads="1"/>
              </p:cNvSpPr>
              <p:nvPr/>
            </p:nvSpPr>
            <p:spPr bwMode="auto">
              <a:xfrm>
                <a:off x="4231" y="3373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33" name="Rectangle 365"/>
              <p:cNvSpPr>
                <a:spLocks noChangeArrowheads="1"/>
              </p:cNvSpPr>
              <p:nvPr/>
            </p:nvSpPr>
            <p:spPr bwMode="auto">
              <a:xfrm>
                <a:off x="4486" y="3373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34" name="Rectangle 366"/>
              <p:cNvSpPr>
                <a:spLocks noChangeArrowheads="1"/>
              </p:cNvSpPr>
              <p:nvPr/>
            </p:nvSpPr>
            <p:spPr bwMode="auto">
              <a:xfrm>
                <a:off x="5152" y="3373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59%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35" name="Rectangle 367"/>
              <p:cNvSpPr>
                <a:spLocks noChangeArrowheads="1"/>
              </p:cNvSpPr>
              <p:nvPr/>
            </p:nvSpPr>
            <p:spPr bwMode="auto">
              <a:xfrm>
                <a:off x="269" y="3478"/>
                <a:ext cx="79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AVAL CHILE SAGR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36" name="Rectangle 368"/>
              <p:cNvSpPr>
                <a:spLocks noChangeArrowheads="1"/>
              </p:cNvSpPr>
              <p:nvPr/>
            </p:nvSpPr>
            <p:spPr bwMode="auto">
              <a:xfrm>
                <a:off x="2023" y="3478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75.000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37" name="Rectangle 369"/>
              <p:cNvSpPr>
                <a:spLocks noChangeArrowheads="1"/>
              </p:cNvSpPr>
              <p:nvPr/>
            </p:nvSpPr>
            <p:spPr bwMode="auto">
              <a:xfrm>
                <a:off x="1834" y="3478"/>
                <a:ext cx="19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38" name="Rectangle 370"/>
              <p:cNvSpPr>
                <a:spLocks noChangeArrowheads="1"/>
              </p:cNvSpPr>
              <p:nvPr/>
            </p:nvSpPr>
            <p:spPr bwMode="auto">
              <a:xfrm>
                <a:off x="2019" y="3478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39" name="Rectangle 371"/>
              <p:cNvSpPr>
                <a:spLocks noChangeArrowheads="1"/>
              </p:cNvSpPr>
              <p:nvPr/>
            </p:nvSpPr>
            <p:spPr bwMode="auto">
              <a:xfrm>
                <a:off x="2674" y="3478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50%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40" name="Rectangle 372"/>
              <p:cNvSpPr>
                <a:spLocks noChangeArrowheads="1"/>
              </p:cNvSpPr>
              <p:nvPr/>
            </p:nvSpPr>
            <p:spPr bwMode="auto">
              <a:xfrm>
                <a:off x="3158" y="3478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75.000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41" name="Rectangle 373"/>
              <p:cNvSpPr>
                <a:spLocks noChangeArrowheads="1"/>
              </p:cNvSpPr>
              <p:nvPr/>
            </p:nvSpPr>
            <p:spPr bwMode="auto">
              <a:xfrm>
                <a:off x="2902" y="3478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42" name="Rectangle 374"/>
              <p:cNvSpPr>
                <a:spLocks noChangeArrowheads="1"/>
              </p:cNvSpPr>
              <p:nvPr/>
            </p:nvSpPr>
            <p:spPr bwMode="auto">
              <a:xfrm>
                <a:off x="3157" y="3478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43" name="Rectangle 375"/>
              <p:cNvSpPr>
                <a:spLocks noChangeArrowheads="1"/>
              </p:cNvSpPr>
              <p:nvPr/>
            </p:nvSpPr>
            <p:spPr bwMode="auto">
              <a:xfrm>
                <a:off x="4021" y="3478"/>
                <a:ext cx="29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44" name="Rectangle 376"/>
              <p:cNvSpPr>
                <a:spLocks noChangeArrowheads="1"/>
              </p:cNvSpPr>
              <p:nvPr/>
            </p:nvSpPr>
            <p:spPr bwMode="auto">
              <a:xfrm>
                <a:off x="3504" y="3478"/>
                <a:ext cx="53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45" name="Rectangle 377"/>
              <p:cNvSpPr>
                <a:spLocks noChangeArrowheads="1"/>
              </p:cNvSpPr>
              <p:nvPr/>
            </p:nvSpPr>
            <p:spPr bwMode="auto">
              <a:xfrm>
                <a:off x="4012" y="3478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46" name="Rectangle 378"/>
              <p:cNvSpPr>
                <a:spLocks noChangeArrowheads="1"/>
              </p:cNvSpPr>
              <p:nvPr/>
            </p:nvSpPr>
            <p:spPr bwMode="auto">
              <a:xfrm>
                <a:off x="4500" y="3478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75.000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47" name="Rectangle 379"/>
              <p:cNvSpPr>
                <a:spLocks noChangeArrowheads="1"/>
              </p:cNvSpPr>
              <p:nvPr/>
            </p:nvSpPr>
            <p:spPr bwMode="auto">
              <a:xfrm>
                <a:off x="4231" y="3478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48" name="Rectangle 380"/>
              <p:cNvSpPr>
                <a:spLocks noChangeArrowheads="1"/>
              </p:cNvSpPr>
              <p:nvPr/>
            </p:nvSpPr>
            <p:spPr bwMode="auto">
              <a:xfrm>
                <a:off x="4486" y="3478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49" name="Rectangle 381"/>
              <p:cNvSpPr>
                <a:spLocks noChangeArrowheads="1"/>
              </p:cNvSpPr>
              <p:nvPr/>
            </p:nvSpPr>
            <p:spPr bwMode="auto">
              <a:xfrm>
                <a:off x="5152" y="3478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50%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50" name="Rectangle 382"/>
              <p:cNvSpPr>
                <a:spLocks noChangeArrowheads="1"/>
              </p:cNvSpPr>
              <p:nvPr/>
            </p:nvSpPr>
            <p:spPr bwMode="auto">
              <a:xfrm>
                <a:off x="269" y="3583"/>
                <a:ext cx="770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MASAVAL S.A.G.R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51" name="Rectangle 383"/>
              <p:cNvSpPr>
                <a:spLocks noChangeArrowheads="1"/>
              </p:cNvSpPr>
              <p:nvPr/>
            </p:nvSpPr>
            <p:spPr bwMode="auto">
              <a:xfrm>
                <a:off x="2023" y="3583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52" name="Rectangle 384"/>
              <p:cNvSpPr>
                <a:spLocks noChangeArrowheads="1"/>
              </p:cNvSpPr>
              <p:nvPr/>
            </p:nvSpPr>
            <p:spPr bwMode="auto">
              <a:xfrm>
                <a:off x="1834" y="3583"/>
                <a:ext cx="19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53" name="Rectangle 385"/>
              <p:cNvSpPr>
                <a:spLocks noChangeArrowheads="1"/>
              </p:cNvSpPr>
              <p:nvPr/>
            </p:nvSpPr>
            <p:spPr bwMode="auto">
              <a:xfrm>
                <a:off x="2019" y="3583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54" name="Rectangle 386"/>
              <p:cNvSpPr>
                <a:spLocks noChangeArrowheads="1"/>
              </p:cNvSpPr>
              <p:nvPr/>
            </p:nvSpPr>
            <p:spPr bwMode="auto">
              <a:xfrm>
                <a:off x="2674" y="3583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67%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55" name="Rectangle 387"/>
              <p:cNvSpPr>
                <a:spLocks noChangeArrowheads="1"/>
              </p:cNvSpPr>
              <p:nvPr/>
            </p:nvSpPr>
            <p:spPr bwMode="auto">
              <a:xfrm>
                <a:off x="3158" y="3583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56" name="Rectangle 388"/>
              <p:cNvSpPr>
                <a:spLocks noChangeArrowheads="1"/>
              </p:cNvSpPr>
              <p:nvPr/>
            </p:nvSpPr>
            <p:spPr bwMode="auto">
              <a:xfrm>
                <a:off x="2902" y="3583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57" name="Rectangle 389"/>
              <p:cNvSpPr>
                <a:spLocks noChangeArrowheads="1"/>
              </p:cNvSpPr>
              <p:nvPr/>
            </p:nvSpPr>
            <p:spPr bwMode="auto">
              <a:xfrm>
                <a:off x="3157" y="3583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58" name="Rectangle 390"/>
              <p:cNvSpPr>
                <a:spLocks noChangeArrowheads="1"/>
              </p:cNvSpPr>
              <p:nvPr/>
            </p:nvSpPr>
            <p:spPr bwMode="auto">
              <a:xfrm>
                <a:off x="4021" y="3583"/>
                <a:ext cx="29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59" name="Rectangle 391"/>
              <p:cNvSpPr>
                <a:spLocks noChangeArrowheads="1"/>
              </p:cNvSpPr>
              <p:nvPr/>
            </p:nvSpPr>
            <p:spPr bwMode="auto">
              <a:xfrm>
                <a:off x="3504" y="3583"/>
                <a:ext cx="53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60" name="Rectangle 392"/>
              <p:cNvSpPr>
                <a:spLocks noChangeArrowheads="1"/>
              </p:cNvSpPr>
              <p:nvPr/>
            </p:nvSpPr>
            <p:spPr bwMode="auto">
              <a:xfrm>
                <a:off x="4012" y="3583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61" name="Rectangle 393"/>
              <p:cNvSpPr>
                <a:spLocks noChangeArrowheads="1"/>
              </p:cNvSpPr>
              <p:nvPr/>
            </p:nvSpPr>
            <p:spPr bwMode="auto">
              <a:xfrm>
                <a:off x="4500" y="3583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40.000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62" name="Rectangle 394"/>
              <p:cNvSpPr>
                <a:spLocks noChangeArrowheads="1"/>
              </p:cNvSpPr>
              <p:nvPr/>
            </p:nvSpPr>
            <p:spPr bwMode="auto">
              <a:xfrm>
                <a:off x="4231" y="3583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63" name="Rectangle 395"/>
              <p:cNvSpPr>
                <a:spLocks noChangeArrowheads="1"/>
              </p:cNvSpPr>
              <p:nvPr/>
            </p:nvSpPr>
            <p:spPr bwMode="auto">
              <a:xfrm>
                <a:off x="4486" y="3583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64" name="Rectangle 396"/>
              <p:cNvSpPr>
                <a:spLocks noChangeArrowheads="1"/>
              </p:cNvSpPr>
              <p:nvPr/>
            </p:nvSpPr>
            <p:spPr bwMode="auto">
              <a:xfrm>
                <a:off x="5152" y="3583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67%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65" name="Rectangle 397"/>
              <p:cNvSpPr>
                <a:spLocks noChangeArrowheads="1"/>
              </p:cNvSpPr>
              <p:nvPr/>
            </p:nvSpPr>
            <p:spPr bwMode="auto">
              <a:xfrm>
                <a:off x="269" y="3688"/>
                <a:ext cx="88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FIRST AVAL S.A.G.R.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66" name="Rectangle 398"/>
              <p:cNvSpPr>
                <a:spLocks noChangeArrowheads="1"/>
              </p:cNvSpPr>
              <p:nvPr/>
            </p:nvSpPr>
            <p:spPr bwMode="auto">
              <a:xfrm>
                <a:off x="2023" y="3688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25.000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67" name="Rectangle 399"/>
              <p:cNvSpPr>
                <a:spLocks noChangeArrowheads="1"/>
              </p:cNvSpPr>
              <p:nvPr/>
            </p:nvSpPr>
            <p:spPr bwMode="auto">
              <a:xfrm>
                <a:off x="1834" y="3688"/>
                <a:ext cx="19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68" name="Rectangle 400"/>
              <p:cNvSpPr>
                <a:spLocks noChangeArrowheads="1"/>
              </p:cNvSpPr>
              <p:nvPr/>
            </p:nvSpPr>
            <p:spPr bwMode="auto">
              <a:xfrm>
                <a:off x="2019" y="3688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69" name="Rectangle 401"/>
              <p:cNvSpPr>
                <a:spLocks noChangeArrowheads="1"/>
              </p:cNvSpPr>
              <p:nvPr/>
            </p:nvSpPr>
            <p:spPr bwMode="auto">
              <a:xfrm>
                <a:off x="2674" y="3688"/>
                <a:ext cx="178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65%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70" name="Rectangle 402"/>
              <p:cNvSpPr>
                <a:spLocks noChangeArrowheads="1"/>
              </p:cNvSpPr>
              <p:nvPr/>
            </p:nvSpPr>
            <p:spPr bwMode="auto">
              <a:xfrm>
                <a:off x="3158" y="3688"/>
                <a:ext cx="272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25.000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71" name="Rectangle 403"/>
              <p:cNvSpPr>
                <a:spLocks noChangeArrowheads="1"/>
              </p:cNvSpPr>
              <p:nvPr/>
            </p:nvSpPr>
            <p:spPr bwMode="auto">
              <a:xfrm>
                <a:off x="2902" y="3688"/>
                <a:ext cx="26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     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72" name="Rectangle 404"/>
              <p:cNvSpPr>
                <a:spLocks noChangeArrowheads="1"/>
              </p:cNvSpPr>
              <p:nvPr/>
            </p:nvSpPr>
            <p:spPr bwMode="auto">
              <a:xfrm>
                <a:off x="3157" y="3688"/>
                <a:ext cx="24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1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35574" name="Rectangle 406"/>
            <p:cNvSpPr>
              <a:spLocks noChangeArrowheads="1"/>
            </p:cNvSpPr>
            <p:nvPr/>
          </p:nvSpPr>
          <p:spPr bwMode="auto">
            <a:xfrm>
              <a:off x="4021" y="3688"/>
              <a:ext cx="29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75" name="Rectangle 407"/>
            <p:cNvSpPr>
              <a:spLocks noChangeArrowheads="1"/>
            </p:cNvSpPr>
            <p:nvPr/>
          </p:nvSpPr>
          <p:spPr bwMode="auto">
            <a:xfrm>
              <a:off x="3504" y="3688"/>
              <a:ext cx="533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                     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76" name="Rectangle 408"/>
            <p:cNvSpPr>
              <a:spLocks noChangeArrowheads="1"/>
            </p:cNvSpPr>
            <p:nvPr/>
          </p:nvSpPr>
          <p:spPr bwMode="auto">
            <a:xfrm>
              <a:off x="4012" y="3688"/>
              <a:ext cx="24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77" name="Rectangle 409"/>
            <p:cNvSpPr>
              <a:spLocks noChangeArrowheads="1"/>
            </p:cNvSpPr>
            <p:nvPr/>
          </p:nvSpPr>
          <p:spPr bwMode="auto">
            <a:xfrm>
              <a:off x="4500" y="3688"/>
              <a:ext cx="272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25.000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78" name="Rectangle 410"/>
            <p:cNvSpPr>
              <a:spLocks noChangeArrowheads="1"/>
            </p:cNvSpPr>
            <p:nvPr/>
          </p:nvSpPr>
          <p:spPr bwMode="auto">
            <a:xfrm>
              <a:off x="4231" y="3688"/>
              <a:ext cx="267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          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79" name="Rectangle 411"/>
            <p:cNvSpPr>
              <a:spLocks noChangeArrowheads="1"/>
            </p:cNvSpPr>
            <p:nvPr/>
          </p:nvSpPr>
          <p:spPr bwMode="auto">
            <a:xfrm>
              <a:off x="4486" y="3688"/>
              <a:ext cx="24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80" name="Rectangle 412"/>
            <p:cNvSpPr>
              <a:spLocks noChangeArrowheads="1"/>
            </p:cNvSpPr>
            <p:nvPr/>
          </p:nvSpPr>
          <p:spPr bwMode="auto">
            <a:xfrm>
              <a:off x="5152" y="3688"/>
              <a:ext cx="17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65%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81" name="Rectangle 413"/>
            <p:cNvSpPr>
              <a:spLocks noChangeArrowheads="1"/>
            </p:cNvSpPr>
            <p:nvPr/>
          </p:nvSpPr>
          <p:spPr bwMode="auto">
            <a:xfrm>
              <a:off x="269" y="3790"/>
              <a:ext cx="766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AGROAVAL SAGR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82" name="Rectangle 414"/>
            <p:cNvSpPr>
              <a:spLocks noChangeArrowheads="1"/>
            </p:cNvSpPr>
            <p:nvPr/>
          </p:nvSpPr>
          <p:spPr bwMode="auto">
            <a:xfrm>
              <a:off x="2023" y="3790"/>
              <a:ext cx="272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40.000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83" name="Rectangle 415"/>
            <p:cNvSpPr>
              <a:spLocks noChangeArrowheads="1"/>
            </p:cNvSpPr>
            <p:nvPr/>
          </p:nvSpPr>
          <p:spPr bwMode="auto">
            <a:xfrm>
              <a:off x="1834" y="3790"/>
              <a:ext cx="194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       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84" name="Rectangle 416"/>
            <p:cNvSpPr>
              <a:spLocks noChangeArrowheads="1"/>
            </p:cNvSpPr>
            <p:nvPr/>
          </p:nvSpPr>
          <p:spPr bwMode="auto">
            <a:xfrm>
              <a:off x="2019" y="3790"/>
              <a:ext cx="24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85" name="Rectangle 417"/>
            <p:cNvSpPr>
              <a:spLocks noChangeArrowheads="1"/>
            </p:cNvSpPr>
            <p:nvPr/>
          </p:nvSpPr>
          <p:spPr bwMode="auto">
            <a:xfrm>
              <a:off x="2674" y="3790"/>
              <a:ext cx="17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65%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86" name="Rectangle 418"/>
            <p:cNvSpPr>
              <a:spLocks noChangeArrowheads="1"/>
            </p:cNvSpPr>
            <p:nvPr/>
          </p:nvSpPr>
          <p:spPr bwMode="auto">
            <a:xfrm>
              <a:off x="3158" y="3790"/>
              <a:ext cx="272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40.000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87" name="Rectangle 419"/>
            <p:cNvSpPr>
              <a:spLocks noChangeArrowheads="1"/>
            </p:cNvSpPr>
            <p:nvPr/>
          </p:nvSpPr>
          <p:spPr bwMode="auto">
            <a:xfrm>
              <a:off x="2902" y="3790"/>
              <a:ext cx="267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          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88" name="Rectangle 420"/>
            <p:cNvSpPr>
              <a:spLocks noChangeArrowheads="1"/>
            </p:cNvSpPr>
            <p:nvPr/>
          </p:nvSpPr>
          <p:spPr bwMode="auto">
            <a:xfrm>
              <a:off x="3157" y="3790"/>
              <a:ext cx="24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89" name="Rectangle 421"/>
            <p:cNvSpPr>
              <a:spLocks noChangeArrowheads="1"/>
            </p:cNvSpPr>
            <p:nvPr/>
          </p:nvSpPr>
          <p:spPr bwMode="auto">
            <a:xfrm>
              <a:off x="4021" y="3790"/>
              <a:ext cx="29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90" name="Rectangle 422"/>
            <p:cNvSpPr>
              <a:spLocks noChangeArrowheads="1"/>
            </p:cNvSpPr>
            <p:nvPr/>
          </p:nvSpPr>
          <p:spPr bwMode="auto">
            <a:xfrm>
              <a:off x="3504" y="3790"/>
              <a:ext cx="533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                     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91" name="Rectangle 423"/>
            <p:cNvSpPr>
              <a:spLocks noChangeArrowheads="1"/>
            </p:cNvSpPr>
            <p:nvPr/>
          </p:nvSpPr>
          <p:spPr bwMode="auto">
            <a:xfrm>
              <a:off x="4012" y="3790"/>
              <a:ext cx="24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92" name="Rectangle 424"/>
            <p:cNvSpPr>
              <a:spLocks noChangeArrowheads="1"/>
            </p:cNvSpPr>
            <p:nvPr/>
          </p:nvSpPr>
          <p:spPr bwMode="auto">
            <a:xfrm>
              <a:off x="4500" y="3790"/>
              <a:ext cx="272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40.000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93" name="Rectangle 425"/>
            <p:cNvSpPr>
              <a:spLocks noChangeArrowheads="1"/>
            </p:cNvSpPr>
            <p:nvPr/>
          </p:nvSpPr>
          <p:spPr bwMode="auto">
            <a:xfrm>
              <a:off x="4231" y="3790"/>
              <a:ext cx="267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          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94" name="Rectangle 426"/>
            <p:cNvSpPr>
              <a:spLocks noChangeArrowheads="1"/>
            </p:cNvSpPr>
            <p:nvPr/>
          </p:nvSpPr>
          <p:spPr bwMode="auto">
            <a:xfrm>
              <a:off x="4486" y="3790"/>
              <a:ext cx="24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95" name="Rectangle 427"/>
            <p:cNvSpPr>
              <a:spLocks noChangeArrowheads="1"/>
            </p:cNvSpPr>
            <p:nvPr/>
          </p:nvSpPr>
          <p:spPr bwMode="auto">
            <a:xfrm>
              <a:off x="5152" y="3790"/>
              <a:ext cx="17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65%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96" name="Rectangle 428"/>
            <p:cNvSpPr>
              <a:spLocks noChangeArrowheads="1"/>
            </p:cNvSpPr>
            <p:nvPr/>
          </p:nvSpPr>
          <p:spPr bwMode="auto">
            <a:xfrm>
              <a:off x="269" y="3905"/>
              <a:ext cx="212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Total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97" name="Rectangle 429"/>
            <p:cNvSpPr>
              <a:spLocks noChangeArrowheads="1"/>
            </p:cNvSpPr>
            <p:nvPr/>
          </p:nvSpPr>
          <p:spPr bwMode="auto">
            <a:xfrm>
              <a:off x="1906" y="3905"/>
              <a:ext cx="395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9.476.020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98" name="Rectangle 430"/>
            <p:cNvSpPr>
              <a:spLocks noChangeArrowheads="1"/>
            </p:cNvSpPr>
            <p:nvPr/>
          </p:nvSpPr>
          <p:spPr bwMode="auto">
            <a:xfrm>
              <a:off x="1834" y="3905"/>
              <a:ext cx="73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  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599" name="Rectangle 431"/>
            <p:cNvSpPr>
              <a:spLocks noChangeArrowheads="1"/>
            </p:cNvSpPr>
            <p:nvPr/>
          </p:nvSpPr>
          <p:spPr bwMode="auto">
            <a:xfrm>
              <a:off x="1903" y="3905"/>
              <a:ext cx="24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600" name="Rectangle 432"/>
            <p:cNvSpPr>
              <a:spLocks noChangeArrowheads="1"/>
            </p:cNvSpPr>
            <p:nvPr/>
          </p:nvSpPr>
          <p:spPr bwMode="auto">
            <a:xfrm>
              <a:off x="3042" y="3905"/>
              <a:ext cx="395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8.000.000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601" name="Rectangle 433"/>
            <p:cNvSpPr>
              <a:spLocks noChangeArrowheads="1"/>
            </p:cNvSpPr>
            <p:nvPr/>
          </p:nvSpPr>
          <p:spPr bwMode="auto">
            <a:xfrm>
              <a:off x="2902" y="3905"/>
              <a:ext cx="145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     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602" name="Rectangle 434"/>
            <p:cNvSpPr>
              <a:spLocks noChangeArrowheads="1"/>
            </p:cNvSpPr>
            <p:nvPr/>
          </p:nvSpPr>
          <p:spPr bwMode="auto">
            <a:xfrm>
              <a:off x="3041" y="3905"/>
              <a:ext cx="24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603" name="Rectangle 435"/>
            <p:cNvSpPr>
              <a:spLocks noChangeArrowheads="1"/>
            </p:cNvSpPr>
            <p:nvPr/>
          </p:nvSpPr>
          <p:spPr bwMode="auto">
            <a:xfrm>
              <a:off x="3839" y="3905"/>
              <a:ext cx="32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500.000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604" name="Rectangle 436"/>
            <p:cNvSpPr>
              <a:spLocks noChangeArrowheads="1"/>
            </p:cNvSpPr>
            <p:nvPr/>
          </p:nvSpPr>
          <p:spPr bwMode="auto">
            <a:xfrm>
              <a:off x="3504" y="3905"/>
              <a:ext cx="339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             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605" name="Rectangle 437"/>
            <p:cNvSpPr>
              <a:spLocks noChangeArrowheads="1"/>
            </p:cNvSpPr>
            <p:nvPr/>
          </p:nvSpPr>
          <p:spPr bwMode="auto">
            <a:xfrm>
              <a:off x="3827" y="3905"/>
              <a:ext cx="24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606" name="Rectangle 438"/>
            <p:cNvSpPr>
              <a:spLocks noChangeArrowheads="1"/>
            </p:cNvSpPr>
            <p:nvPr/>
          </p:nvSpPr>
          <p:spPr bwMode="auto">
            <a:xfrm>
              <a:off x="4384" y="3905"/>
              <a:ext cx="395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8.500.000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607" name="Rectangle 439"/>
            <p:cNvSpPr>
              <a:spLocks noChangeArrowheads="1"/>
            </p:cNvSpPr>
            <p:nvPr/>
          </p:nvSpPr>
          <p:spPr bwMode="auto">
            <a:xfrm>
              <a:off x="4231" y="3905"/>
              <a:ext cx="145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     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608" name="Rectangle 440"/>
            <p:cNvSpPr>
              <a:spLocks noChangeArrowheads="1"/>
            </p:cNvSpPr>
            <p:nvPr/>
          </p:nvSpPr>
          <p:spPr bwMode="auto">
            <a:xfrm>
              <a:off x="4370" y="3905"/>
              <a:ext cx="24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609" name="Rectangle 441"/>
            <p:cNvSpPr>
              <a:spLocks noChangeArrowheads="1"/>
            </p:cNvSpPr>
            <p:nvPr/>
          </p:nvSpPr>
          <p:spPr bwMode="auto">
            <a:xfrm>
              <a:off x="241" y="701"/>
              <a:ext cx="24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10" name="Rectangle 442"/>
            <p:cNvSpPr>
              <a:spLocks noChangeArrowheads="1"/>
            </p:cNvSpPr>
            <p:nvPr/>
          </p:nvSpPr>
          <p:spPr bwMode="auto">
            <a:xfrm>
              <a:off x="257" y="717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11" name="Rectangle 443"/>
            <p:cNvSpPr>
              <a:spLocks noChangeArrowheads="1"/>
            </p:cNvSpPr>
            <p:nvPr/>
          </p:nvSpPr>
          <p:spPr bwMode="auto">
            <a:xfrm>
              <a:off x="241" y="701"/>
              <a:ext cx="8" cy="2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12" name="Rectangle 444"/>
            <p:cNvSpPr>
              <a:spLocks noChangeArrowheads="1"/>
            </p:cNvSpPr>
            <p:nvPr/>
          </p:nvSpPr>
          <p:spPr bwMode="auto">
            <a:xfrm>
              <a:off x="257" y="717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13" name="Rectangle 445"/>
            <p:cNvSpPr>
              <a:spLocks noChangeArrowheads="1"/>
            </p:cNvSpPr>
            <p:nvPr/>
          </p:nvSpPr>
          <p:spPr bwMode="auto">
            <a:xfrm>
              <a:off x="257" y="1151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14" name="Rectangle 446"/>
            <p:cNvSpPr>
              <a:spLocks noChangeArrowheads="1"/>
            </p:cNvSpPr>
            <p:nvPr/>
          </p:nvSpPr>
          <p:spPr bwMode="auto">
            <a:xfrm>
              <a:off x="257" y="1151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15" name="Rectangle 447"/>
            <p:cNvSpPr>
              <a:spLocks noChangeArrowheads="1"/>
            </p:cNvSpPr>
            <p:nvPr/>
          </p:nvSpPr>
          <p:spPr bwMode="auto">
            <a:xfrm>
              <a:off x="257" y="1167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16" name="Rectangle 448"/>
            <p:cNvSpPr>
              <a:spLocks noChangeArrowheads="1"/>
            </p:cNvSpPr>
            <p:nvPr/>
          </p:nvSpPr>
          <p:spPr bwMode="auto">
            <a:xfrm>
              <a:off x="5324" y="717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17" name="Rectangle 449"/>
            <p:cNvSpPr>
              <a:spLocks noChangeArrowheads="1"/>
            </p:cNvSpPr>
            <p:nvPr/>
          </p:nvSpPr>
          <p:spPr bwMode="auto">
            <a:xfrm>
              <a:off x="5340" y="701"/>
              <a:ext cx="8" cy="2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18" name="Rectangle 450"/>
            <p:cNvSpPr>
              <a:spLocks noChangeArrowheads="1"/>
            </p:cNvSpPr>
            <p:nvPr/>
          </p:nvSpPr>
          <p:spPr bwMode="auto">
            <a:xfrm>
              <a:off x="5324" y="1151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19" name="Rectangle 451"/>
            <p:cNvSpPr>
              <a:spLocks noChangeArrowheads="1"/>
            </p:cNvSpPr>
            <p:nvPr/>
          </p:nvSpPr>
          <p:spPr bwMode="auto">
            <a:xfrm>
              <a:off x="241" y="725"/>
              <a:ext cx="8" cy="426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20" name="Rectangle 452"/>
            <p:cNvSpPr>
              <a:spLocks noChangeArrowheads="1"/>
            </p:cNvSpPr>
            <p:nvPr/>
          </p:nvSpPr>
          <p:spPr bwMode="auto">
            <a:xfrm>
              <a:off x="257" y="725"/>
              <a:ext cx="8" cy="426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21" name="Rectangle 453"/>
            <p:cNvSpPr>
              <a:spLocks noChangeArrowheads="1"/>
            </p:cNvSpPr>
            <p:nvPr/>
          </p:nvSpPr>
          <p:spPr bwMode="auto">
            <a:xfrm>
              <a:off x="5324" y="725"/>
              <a:ext cx="8" cy="426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22" name="Rectangle 454"/>
            <p:cNvSpPr>
              <a:spLocks noChangeArrowheads="1"/>
            </p:cNvSpPr>
            <p:nvPr/>
          </p:nvSpPr>
          <p:spPr bwMode="auto">
            <a:xfrm>
              <a:off x="5340" y="725"/>
              <a:ext cx="8" cy="426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23" name="Rectangle 455"/>
            <p:cNvSpPr>
              <a:spLocks noChangeArrowheads="1"/>
            </p:cNvSpPr>
            <p:nvPr/>
          </p:nvSpPr>
          <p:spPr bwMode="auto">
            <a:xfrm>
              <a:off x="241" y="1151"/>
              <a:ext cx="8" cy="2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24" name="Rectangle 456"/>
            <p:cNvSpPr>
              <a:spLocks noChangeArrowheads="1"/>
            </p:cNvSpPr>
            <p:nvPr/>
          </p:nvSpPr>
          <p:spPr bwMode="auto">
            <a:xfrm>
              <a:off x="257" y="3886"/>
              <a:ext cx="8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25" name="Rectangle 457"/>
            <p:cNvSpPr>
              <a:spLocks noChangeArrowheads="1"/>
            </p:cNvSpPr>
            <p:nvPr/>
          </p:nvSpPr>
          <p:spPr bwMode="auto">
            <a:xfrm>
              <a:off x="257" y="3902"/>
              <a:ext cx="8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26" name="Rectangle 458"/>
            <p:cNvSpPr>
              <a:spLocks noChangeArrowheads="1"/>
            </p:cNvSpPr>
            <p:nvPr/>
          </p:nvSpPr>
          <p:spPr bwMode="auto">
            <a:xfrm>
              <a:off x="2312" y="3902"/>
              <a:ext cx="8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27" name="Rectangle 459"/>
            <p:cNvSpPr>
              <a:spLocks noChangeArrowheads="1"/>
            </p:cNvSpPr>
            <p:nvPr/>
          </p:nvSpPr>
          <p:spPr bwMode="auto">
            <a:xfrm>
              <a:off x="265" y="3886"/>
              <a:ext cx="2047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28" name="Rectangle 460"/>
            <p:cNvSpPr>
              <a:spLocks noChangeArrowheads="1"/>
            </p:cNvSpPr>
            <p:nvPr/>
          </p:nvSpPr>
          <p:spPr bwMode="auto">
            <a:xfrm>
              <a:off x="265" y="3902"/>
              <a:ext cx="2047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29" name="Rectangle 461"/>
            <p:cNvSpPr>
              <a:spLocks noChangeArrowheads="1"/>
            </p:cNvSpPr>
            <p:nvPr/>
          </p:nvSpPr>
          <p:spPr bwMode="auto">
            <a:xfrm>
              <a:off x="2312" y="3886"/>
              <a:ext cx="24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30" name="Rectangle 462"/>
            <p:cNvSpPr>
              <a:spLocks noChangeArrowheads="1"/>
            </p:cNvSpPr>
            <p:nvPr/>
          </p:nvSpPr>
          <p:spPr bwMode="auto">
            <a:xfrm>
              <a:off x="2328" y="3902"/>
              <a:ext cx="8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31" name="Rectangle 463"/>
            <p:cNvSpPr>
              <a:spLocks noChangeArrowheads="1"/>
            </p:cNvSpPr>
            <p:nvPr/>
          </p:nvSpPr>
          <p:spPr bwMode="auto">
            <a:xfrm>
              <a:off x="2846" y="3902"/>
              <a:ext cx="8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32" name="Rectangle 464"/>
            <p:cNvSpPr>
              <a:spLocks noChangeArrowheads="1"/>
            </p:cNvSpPr>
            <p:nvPr/>
          </p:nvSpPr>
          <p:spPr bwMode="auto">
            <a:xfrm>
              <a:off x="2336" y="3886"/>
              <a:ext cx="510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33" name="Rectangle 465"/>
            <p:cNvSpPr>
              <a:spLocks noChangeArrowheads="1"/>
            </p:cNvSpPr>
            <p:nvPr/>
          </p:nvSpPr>
          <p:spPr bwMode="auto">
            <a:xfrm>
              <a:off x="2336" y="3902"/>
              <a:ext cx="510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34" name="Rectangle 466"/>
            <p:cNvSpPr>
              <a:spLocks noChangeArrowheads="1"/>
            </p:cNvSpPr>
            <p:nvPr/>
          </p:nvSpPr>
          <p:spPr bwMode="auto">
            <a:xfrm>
              <a:off x="2846" y="3886"/>
              <a:ext cx="24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35" name="Rectangle 467"/>
            <p:cNvSpPr>
              <a:spLocks noChangeArrowheads="1"/>
            </p:cNvSpPr>
            <p:nvPr/>
          </p:nvSpPr>
          <p:spPr bwMode="auto">
            <a:xfrm>
              <a:off x="2862" y="3902"/>
              <a:ext cx="8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36" name="Rectangle 468"/>
            <p:cNvSpPr>
              <a:spLocks noChangeArrowheads="1"/>
            </p:cNvSpPr>
            <p:nvPr/>
          </p:nvSpPr>
          <p:spPr bwMode="auto">
            <a:xfrm>
              <a:off x="3447" y="3902"/>
              <a:ext cx="8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37" name="Rectangle 469"/>
            <p:cNvSpPr>
              <a:spLocks noChangeArrowheads="1"/>
            </p:cNvSpPr>
            <p:nvPr/>
          </p:nvSpPr>
          <p:spPr bwMode="auto">
            <a:xfrm>
              <a:off x="2870" y="3886"/>
              <a:ext cx="577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38" name="Rectangle 470"/>
            <p:cNvSpPr>
              <a:spLocks noChangeArrowheads="1"/>
            </p:cNvSpPr>
            <p:nvPr/>
          </p:nvSpPr>
          <p:spPr bwMode="auto">
            <a:xfrm>
              <a:off x="2870" y="3902"/>
              <a:ext cx="577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39" name="Rectangle 471"/>
            <p:cNvSpPr>
              <a:spLocks noChangeArrowheads="1"/>
            </p:cNvSpPr>
            <p:nvPr/>
          </p:nvSpPr>
          <p:spPr bwMode="auto">
            <a:xfrm>
              <a:off x="3447" y="3886"/>
              <a:ext cx="24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40" name="Rectangle 472"/>
            <p:cNvSpPr>
              <a:spLocks noChangeArrowheads="1"/>
            </p:cNvSpPr>
            <p:nvPr/>
          </p:nvSpPr>
          <p:spPr bwMode="auto">
            <a:xfrm>
              <a:off x="3463" y="3902"/>
              <a:ext cx="8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41" name="Rectangle 473"/>
            <p:cNvSpPr>
              <a:spLocks noChangeArrowheads="1"/>
            </p:cNvSpPr>
            <p:nvPr/>
          </p:nvSpPr>
          <p:spPr bwMode="auto">
            <a:xfrm>
              <a:off x="4175" y="3902"/>
              <a:ext cx="8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42" name="Rectangle 474"/>
            <p:cNvSpPr>
              <a:spLocks noChangeArrowheads="1"/>
            </p:cNvSpPr>
            <p:nvPr/>
          </p:nvSpPr>
          <p:spPr bwMode="auto">
            <a:xfrm>
              <a:off x="3471" y="3886"/>
              <a:ext cx="704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43" name="Rectangle 475"/>
            <p:cNvSpPr>
              <a:spLocks noChangeArrowheads="1"/>
            </p:cNvSpPr>
            <p:nvPr/>
          </p:nvSpPr>
          <p:spPr bwMode="auto">
            <a:xfrm>
              <a:off x="3471" y="3902"/>
              <a:ext cx="704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44" name="Rectangle 476"/>
            <p:cNvSpPr>
              <a:spLocks noChangeArrowheads="1"/>
            </p:cNvSpPr>
            <p:nvPr/>
          </p:nvSpPr>
          <p:spPr bwMode="auto">
            <a:xfrm>
              <a:off x="4175" y="3886"/>
              <a:ext cx="24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45" name="Rectangle 477"/>
            <p:cNvSpPr>
              <a:spLocks noChangeArrowheads="1"/>
            </p:cNvSpPr>
            <p:nvPr/>
          </p:nvSpPr>
          <p:spPr bwMode="auto">
            <a:xfrm>
              <a:off x="4191" y="3902"/>
              <a:ext cx="8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46" name="Rectangle 478"/>
            <p:cNvSpPr>
              <a:spLocks noChangeArrowheads="1"/>
            </p:cNvSpPr>
            <p:nvPr/>
          </p:nvSpPr>
          <p:spPr bwMode="auto">
            <a:xfrm>
              <a:off x="4789" y="3902"/>
              <a:ext cx="9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47" name="Rectangle 479"/>
            <p:cNvSpPr>
              <a:spLocks noChangeArrowheads="1"/>
            </p:cNvSpPr>
            <p:nvPr/>
          </p:nvSpPr>
          <p:spPr bwMode="auto">
            <a:xfrm>
              <a:off x="4199" y="3886"/>
              <a:ext cx="590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48" name="Rectangle 480"/>
            <p:cNvSpPr>
              <a:spLocks noChangeArrowheads="1"/>
            </p:cNvSpPr>
            <p:nvPr/>
          </p:nvSpPr>
          <p:spPr bwMode="auto">
            <a:xfrm>
              <a:off x="4199" y="3902"/>
              <a:ext cx="590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49" name="Rectangle 481"/>
            <p:cNvSpPr>
              <a:spLocks noChangeArrowheads="1"/>
            </p:cNvSpPr>
            <p:nvPr/>
          </p:nvSpPr>
          <p:spPr bwMode="auto">
            <a:xfrm>
              <a:off x="4789" y="3886"/>
              <a:ext cx="25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50" name="Rectangle 482"/>
            <p:cNvSpPr>
              <a:spLocks noChangeArrowheads="1"/>
            </p:cNvSpPr>
            <p:nvPr/>
          </p:nvSpPr>
          <p:spPr bwMode="auto">
            <a:xfrm>
              <a:off x="4806" y="3902"/>
              <a:ext cx="8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51" name="Rectangle 483"/>
            <p:cNvSpPr>
              <a:spLocks noChangeArrowheads="1"/>
            </p:cNvSpPr>
            <p:nvPr/>
          </p:nvSpPr>
          <p:spPr bwMode="auto">
            <a:xfrm>
              <a:off x="5340" y="1151"/>
              <a:ext cx="8" cy="2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52" name="Rectangle 484"/>
            <p:cNvSpPr>
              <a:spLocks noChangeArrowheads="1"/>
            </p:cNvSpPr>
            <p:nvPr/>
          </p:nvSpPr>
          <p:spPr bwMode="auto">
            <a:xfrm>
              <a:off x="241" y="1175"/>
              <a:ext cx="8" cy="2711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53" name="Rectangle 485"/>
            <p:cNvSpPr>
              <a:spLocks noChangeArrowheads="1"/>
            </p:cNvSpPr>
            <p:nvPr/>
          </p:nvSpPr>
          <p:spPr bwMode="auto">
            <a:xfrm>
              <a:off x="257" y="1175"/>
              <a:ext cx="8" cy="2711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54" name="Rectangle 486"/>
            <p:cNvSpPr>
              <a:spLocks noChangeArrowheads="1"/>
            </p:cNvSpPr>
            <p:nvPr/>
          </p:nvSpPr>
          <p:spPr bwMode="auto">
            <a:xfrm>
              <a:off x="241" y="3886"/>
              <a:ext cx="8" cy="2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55" name="Rectangle 487"/>
            <p:cNvSpPr>
              <a:spLocks noChangeArrowheads="1"/>
            </p:cNvSpPr>
            <p:nvPr/>
          </p:nvSpPr>
          <p:spPr bwMode="auto">
            <a:xfrm>
              <a:off x="257" y="1167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56" name="Rectangle 488"/>
            <p:cNvSpPr>
              <a:spLocks noChangeArrowheads="1"/>
            </p:cNvSpPr>
            <p:nvPr/>
          </p:nvSpPr>
          <p:spPr bwMode="auto">
            <a:xfrm>
              <a:off x="257" y="4003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57" name="Rectangle 489"/>
            <p:cNvSpPr>
              <a:spLocks noChangeArrowheads="1"/>
            </p:cNvSpPr>
            <p:nvPr/>
          </p:nvSpPr>
          <p:spPr bwMode="auto">
            <a:xfrm>
              <a:off x="241" y="4019"/>
              <a:ext cx="24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58" name="Rectangle 490"/>
            <p:cNvSpPr>
              <a:spLocks noChangeArrowheads="1"/>
            </p:cNvSpPr>
            <p:nvPr/>
          </p:nvSpPr>
          <p:spPr bwMode="auto">
            <a:xfrm>
              <a:off x="2312" y="4003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59" name="Rectangle 491"/>
            <p:cNvSpPr>
              <a:spLocks noChangeArrowheads="1"/>
            </p:cNvSpPr>
            <p:nvPr/>
          </p:nvSpPr>
          <p:spPr bwMode="auto">
            <a:xfrm>
              <a:off x="265" y="4003"/>
              <a:ext cx="2047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60" name="Rectangle 492"/>
            <p:cNvSpPr>
              <a:spLocks noChangeArrowheads="1"/>
            </p:cNvSpPr>
            <p:nvPr/>
          </p:nvSpPr>
          <p:spPr bwMode="auto">
            <a:xfrm>
              <a:off x="265" y="4019"/>
              <a:ext cx="2047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61" name="Rectangle 493"/>
            <p:cNvSpPr>
              <a:spLocks noChangeArrowheads="1"/>
            </p:cNvSpPr>
            <p:nvPr/>
          </p:nvSpPr>
          <p:spPr bwMode="auto">
            <a:xfrm>
              <a:off x="2328" y="4003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62" name="Rectangle 494"/>
            <p:cNvSpPr>
              <a:spLocks noChangeArrowheads="1"/>
            </p:cNvSpPr>
            <p:nvPr/>
          </p:nvSpPr>
          <p:spPr bwMode="auto">
            <a:xfrm>
              <a:off x="2312" y="4019"/>
              <a:ext cx="24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63" name="Rectangle 495"/>
            <p:cNvSpPr>
              <a:spLocks noChangeArrowheads="1"/>
            </p:cNvSpPr>
            <p:nvPr/>
          </p:nvSpPr>
          <p:spPr bwMode="auto">
            <a:xfrm>
              <a:off x="2846" y="4003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64" name="Rectangle 496"/>
            <p:cNvSpPr>
              <a:spLocks noChangeArrowheads="1"/>
            </p:cNvSpPr>
            <p:nvPr/>
          </p:nvSpPr>
          <p:spPr bwMode="auto">
            <a:xfrm>
              <a:off x="2336" y="4003"/>
              <a:ext cx="510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65" name="Rectangle 497"/>
            <p:cNvSpPr>
              <a:spLocks noChangeArrowheads="1"/>
            </p:cNvSpPr>
            <p:nvPr/>
          </p:nvSpPr>
          <p:spPr bwMode="auto">
            <a:xfrm>
              <a:off x="2336" y="4019"/>
              <a:ext cx="510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66" name="Rectangle 498"/>
            <p:cNvSpPr>
              <a:spLocks noChangeArrowheads="1"/>
            </p:cNvSpPr>
            <p:nvPr/>
          </p:nvSpPr>
          <p:spPr bwMode="auto">
            <a:xfrm>
              <a:off x="2862" y="4003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67" name="Rectangle 499"/>
            <p:cNvSpPr>
              <a:spLocks noChangeArrowheads="1"/>
            </p:cNvSpPr>
            <p:nvPr/>
          </p:nvSpPr>
          <p:spPr bwMode="auto">
            <a:xfrm>
              <a:off x="2846" y="4019"/>
              <a:ext cx="24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68" name="Rectangle 500"/>
            <p:cNvSpPr>
              <a:spLocks noChangeArrowheads="1"/>
            </p:cNvSpPr>
            <p:nvPr/>
          </p:nvSpPr>
          <p:spPr bwMode="auto">
            <a:xfrm>
              <a:off x="3447" y="4003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69" name="Rectangle 501"/>
            <p:cNvSpPr>
              <a:spLocks noChangeArrowheads="1"/>
            </p:cNvSpPr>
            <p:nvPr/>
          </p:nvSpPr>
          <p:spPr bwMode="auto">
            <a:xfrm>
              <a:off x="2870" y="4003"/>
              <a:ext cx="577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70" name="Rectangle 502"/>
            <p:cNvSpPr>
              <a:spLocks noChangeArrowheads="1"/>
            </p:cNvSpPr>
            <p:nvPr/>
          </p:nvSpPr>
          <p:spPr bwMode="auto">
            <a:xfrm>
              <a:off x="2870" y="4019"/>
              <a:ext cx="577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71" name="Rectangle 503"/>
            <p:cNvSpPr>
              <a:spLocks noChangeArrowheads="1"/>
            </p:cNvSpPr>
            <p:nvPr/>
          </p:nvSpPr>
          <p:spPr bwMode="auto">
            <a:xfrm>
              <a:off x="3463" y="4003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72" name="Rectangle 504"/>
            <p:cNvSpPr>
              <a:spLocks noChangeArrowheads="1"/>
            </p:cNvSpPr>
            <p:nvPr/>
          </p:nvSpPr>
          <p:spPr bwMode="auto">
            <a:xfrm>
              <a:off x="3447" y="4019"/>
              <a:ext cx="24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73" name="Rectangle 505"/>
            <p:cNvSpPr>
              <a:spLocks noChangeArrowheads="1"/>
            </p:cNvSpPr>
            <p:nvPr/>
          </p:nvSpPr>
          <p:spPr bwMode="auto">
            <a:xfrm>
              <a:off x="4175" y="4003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74" name="Rectangle 506"/>
            <p:cNvSpPr>
              <a:spLocks noChangeArrowheads="1"/>
            </p:cNvSpPr>
            <p:nvPr/>
          </p:nvSpPr>
          <p:spPr bwMode="auto">
            <a:xfrm>
              <a:off x="3471" y="4003"/>
              <a:ext cx="704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75" name="Rectangle 507"/>
            <p:cNvSpPr>
              <a:spLocks noChangeArrowheads="1"/>
            </p:cNvSpPr>
            <p:nvPr/>
          </p:nvSpPr>
          <p:spPr bwMode="auto">
            <a:xfrm>
              <a:off x="3471" y="4019"/>
              <a:ext cx="704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76" name="Rectangle 508"/>
            <p:cNvSpPr>
              <a:spLocks noChangeArrowheads="1"/>
            </p:cNvSpPr>
            <p:nvPr/>
          </p:nvSpPr>
          <p:spPr bwMode="auto">
            <a:xfrm>
              <a:off x="4191" y="4003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77" name="Rectangle 509"/>
            <p:cNvSpPr>
              <a:spLocks noChangeArrowheads="1"/>
            </p:cNvSpPr>
            <p:nvPr/>
          </p:nvSpPr>
          <p:spPr bwMode="auto">
            <a:xfrm>
              <a:off x="4175" y="4019"/>
              <a:ext cx="24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78" name="Rectangle 510"/>
            <p:cNvSpPr>
              <a:spLocks noChangeArrowheads="1"/>
            </p:cNvSpPr>
            <p:nvPr/>
          </p:nvSpPr>
          <p:spPr bwMode="auto">
            <a:xfrm>
              <a:off x="4789" y="4003"/>
              <a:ext cx="9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79" name="Rectangle 511"/>
            <p:cNvSpPr>
              <a:spLocks noChangeArrowheads="1"/>
            </p:cNvSpPr>
            <p:nvPr/>
          </p:nvSpPr>
          <p:spPr bwMode="auto">
            <a:xfrm>
              <a:off x="4199" y="4003"/>
              <a:ext cx="590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80" name="Rectangle 512"/>
            <p:cNvSpPr>
              <a:spLocks noChangeArrowheads="1"/>
            </p:cNvSpPr>
            <p:nvPr/>
          </p:nvSpPr>
          <p:spPr bwMode="auto">
            <a:xfrm>
              <a:off x="4199" y="4019"/>
              <a:ext cx="590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81" name="Rectangle 513"/>
            <p:cNvSpPr>
              <a:spLocks noChangeArrowheads="1"/>
            </p:cNvSpPr>
            <p:nvPr/>
          </p:nvSpPr>
          <p:spPr bwMode="auto">
            <a:xfrm>
              <a:off x="4806" y="4003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82" name="Rectangle 514"/>
            <p:cNvSpPr>
              <a:spLocks noChangeArrowheads="1"/>
            </p:cNvSpPr>
            <p:nvPr/>
          </p:nvSpPr>
          <p:spPr bwMode="auto">
            <a:xfrm>
              <a:off x="4789" y="4019"/>
              <a:ext cx="25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83" name="Rectangle 515"/>
            <p:cNvSpPr>
              <a:spLocks noChangeArrowheads="1"/>
            </p:cNvSpPr>
            <p:nvPr/>
          </p:nvSpPr>
          <p:spPr bwMode="auto">
            <a:xfrm>
              <a:off x="5324" y="1175"/>
              <a:ext cx="8" cy="2711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84" name="Rectangle 516"/>
            <p:cNvSpPr>
              <a:spLocks noChangeArrowheads="1"/>
            </p:cNvSpPr>
            <p:nvPr/>
          </p:nvSpPr>
          <p:spPr bwMode="auto">
            <a:xfrm>
              <a:off x="5340" y="1175"/>
              <a:ext cx="8" cy="2711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85" name="Rectangle 517"/>
            <p:cNvSpPr>
              <a:spLocks noChangeArrowheads="1"/>
            </p:cNvSpPr>
            <p:nvPr/>
          </p:nvSpPr>
          <p:spPr bwMode="auto">
            <a:xfrm>
              <a:off x="5324" y="1167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86" name="Rectangle 518"/>
            <p:cNvSpPr>
              <a:spLocks noChangeArrowheads="1"/>
            </p:cNvSpPr>
            <p:nvPr/>
          </p:nvSpPr>
          <p:spPr bwMode="auto">
            <a:xfrm>
              <a:off x="5340" y="3886"/>
              <a:ext cx="8" cy="2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87" name="Rectangle 519"/>
            <p:cNvSpPr>
              <a:spLocks noChangeArrowheads="1"/>
            </p:cNvSpPr>
            <p:nvPr/>
          </p:nvSpPr>
          <p:spPr bwMode="auto">
            <a:xfrm>
              <a:off x="257" y="4003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88" name="Rectangle 520"/>
            <p:cNvSpPr>
              <a:spLocks noChangeArrowheads="1"/>
            </p:cNvSpPr>
            <p:nvPr/>
          </p:nvSpPr>
          <p:spPr bwMode="auto">
            <a:xfrm>
              <a:off x="241" y="4003"/>
              <a:ext cx="8" cy="2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89" name="Rectangle 521"/>
            <p:cNvSpPr>
              <a:spLocks noChangeArrowheads="1"/>
            </p:cNvSpPr>
            <p:nvPr/>
          </p:nvSpPr>
          <p:spPr bwMode="auto">
            <a:xfrm>
              <a:off x="5340" y="4003"/>
              <a:ext cx="8" cy="2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90" name="Rectangle 522"/>
            <p:cNvSpPr>
              <a:spLocks noChangeArrowheads="1"/>
            </p:cNvSpPr>
            <p:nvPr/>
          </p:nvSpPr>
          <p:spPr bwMode="auto">
            <a:xfrm>
              <a:off x="5324" y="4003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91" name="Rectangle 523"/>
            <p:cNvSpPr>
              <a:spLocks noChangeArrowheads="1"/>
            </p:cNvSpPr>
            <p:nvPr/>
          </p:nvSpPr>
          <p:spPr bwMode="auto">
            <a:xfrm>
              <a:off x="241" y="3910"/>
              <a:ext cx="8" cy="93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92" name="Rectangle 524"/>
            <p:cNvSpPr>
              <a:spLocks noChangeArrowheads="1"/>
            </p:cNvSpPr>
            <p:nvPr/>
          </p:nvSpPr>
          <p:spPr bwMode="auto">
            <a:xfrm>
              <a:off x="257" y="3910"/>
              <a:ext cx="8" cy="93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93" name="Rectangle 525"/>
            <p:cNvSpPr>
              <a:spLocks noChangeArrowheads="1"/>
            </p:cNvSpPr>
            <p:nvPr/>
          </p:nvSpPr>
          <p:spPr bwMode="auto">
            <a:xfrm>
              <a:off x="5324" y="3910"/>
              <a:ext cx="8" cy="93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94" name="Rectangle 526"/>
            <p:cNvSpPr>
              <a:spLocks noChangeArrowheads="1"/>
            </p:cNvSpPr>
            <p:nvPr/>
          </p:nvSpPr>
          <p:spPr bwMode="auto">
            <a:xfrm>
              <a:off x="5340" y="3910"/>
              <a:ext cx="8" cy="93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95" name="Rectangle 527"/>
            <p:cNvSpPr>
              <a:spLocks noChangeArrowheads="1"/>
            </p:cNvSpPr>
            <p:nvPr/>
          </p:nvSpPr>
          <p:spPr bwMode="auto">
            <a:xfrm>
              <a:off x="2312" y="3910"/>
              <a:ext cx="8" cy="93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96" name="Rectangle 528"/>
            <p:cNvSpPr>
              <a:spLocks noChangeArrowheads="1"/>
            </p:cNvSpPr>
            <p:nvPr/>
          </p:nvSpPr>
          <p:spPr bwMode="auto">
            <a:xfrm>
              <a:off x="2328" y="3910"/>
              <a:ext cx="8" cy="93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97" name="Rectangle 529"/>
            <p:cNvSpPr>
              <a:spLocks noChangeArrowheads="1"/>
            </p:cNvSpPr>
            <p:nvPr/>
          </p:nvSpPr>
          <p:spPr bwMode="auto">
            <a:xfrm>
              <a:off x="2312" y="4003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98" name="Rectangle 530"/>
            <p:cNvSpPr>
              <a:spLocks noChangeArrowheads="1"/>
            </p:cNvSpPr>
            <p:nvPr/>
          </p:nvSpPr>
          <p:spPr bwMode="auto">
            <a:xfrm>
              <a:off x="2328" y="4003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699" name="Rectangle 531"/>
            <p:cNvSpPr>
              <a:spLocks noChangeArrowheads="1"/>
            </p:cNvSpPr>
            <p:nvPr/>
          </p:nvSpPr>
          <p:spPr bwMode="auto">
            <a:xfrm>
              <a:off x="2846" y="3910"/>
              <a:ext cx="8" cy="93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00" name="Rectangle 532"/>
            <p:cNvSpPr>
              <a:spLocks noChangeArrowheads="1"/>
            </p:cNvSpPr>
            <p:nvPr/>
          </p:nvSpPr>
          <p:spPr bwMode="auto">
            <a:xfrm>
              <a:off x="2862" y="3910"/>
              <a:ext cx="8" cy="93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01" name="Rectangle 533"/>
            <p:cNvSpPr>
              <a:spLocks noChangeArrowheads="1"/>
            </p:cNvSpPr>
            <p:nvPr/>
          </p:nvSpPr>
          <p:spPr bwMode="auto">
            <a:xfrm>
              <a:off x="2846" y="4003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02" name="Rectangle 534"/>
            <p:cNvSpPr>
              <a:spLocks noChangeArrowheads="1"/>
            </p:cNvSpPr>
            <p:nvPr/>
          </p:nvSpPr>
          <p:spPr bwMode="auto">
            <a:xfrm>
              <a:off x="2862" y="4003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03" name="Rectangle 535"/>
            <p:cNvSpPr>
              <a:spLocks noChangeArrowheads="1"/>
            </p:cNvSpPr>
            <p:nvPr/>
          </p:nvSpPr>
          <p:spPr bwMode="auto">
            <a:xfrm>
              <a:off x="3447" y="3910"/>
              <a:ext cx="8" cy="93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04" name="Rectangle 536"/>
            <p:cNvSpPr>
              <a:spLocks noChangeArrowheads="1"/>
            </p:cNvSpPr>
            <p:nvPr/>
          </p:nvSpPr>
          <p:spPr bwMode="auto">
            <a:xfrm>
              <a:off x="3463" y="3910"/>
              <a:ext cx="8" cy="93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05" name="Rectangle 537"/>
            <p:cNvSpPr>
              <a:spLocks noChangeArrowheads="1"/>
            </p:cNvSpPr>
            <p:nvPr/>
          </p:nvSpPr>
          <p:spPr bwMode="auto">
            <a:xfrm>
              <a:off x="3447" y="4003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06" name="Rectangle 538"/>
            <p:cNvSpPr>
              <a:spLocks noChangeArrowheads="1"/>
            </p:cNvSpPr>
            <p:nvPr/>
          </p:nvSpPr>
          <p:spPr bwMode="auto">
            <a:xfrm>
              <a:off x="3463" y="4003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07" name="Rectangle 539"/>
            <p:cNvSpPr>
              <a:spLocks noChangeArrowheads="1"/>
            </p:cNvSpPr>
            <p:nvPr/>
          </p:nvSpPr>
          <p:spPr bwMode="auto">
            <a:xfrm>
              <a:off x="4175" y="3910"/>
              <a:ext cx="8" cy="93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08" name="Rectangle 540"/>
            <p:cNvSpPr>
              <a:spLocks noChangeArrowheads="1"/>
            </p:cNvSpPr>
            <p:nvPr/>
          </p:nvSpPr>
          <p:spPr bwMode="auto">
            <a:xfrm>
              <a:off x="4191" y="3910"/>
              <a:ext cx="8" cy="93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09" name="Rectangle 541"/>
            <p:cNvSpPr>
              <a:spLocks noChangeArrowheads="1"/>
            </p:cNvSpPr>
            <p:nvPr/>
          </p:nvSpPr>
          <p:spPr bwMode="auto">
            <a:xfrm>
              <a:off x="4175" y="4003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10" name="Rectangle 542"/>
            <p:cNvSpPr>
              <a:spLocks noChangeArrowheads="1"/>
            </p:cNvSpPr>
            <p:nvPr/>
          </p:nvSpPr>
          <p:spPr bwMode="auto">
            <a:xfrm>
              <a:off x="4191" y="4003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11" name="Rectangle 543"/>
            <p:cNvSpPr>
              <a:spLocks noChangeArrowheads="1"/>
            </p:cNvSpPr>
            <p:nvPr/>
          </p:nvSpPr>
          <p:spPr bwMode="auto">
            <a:xfrm>
              <a:off x="4789" y="3910"/>
              <a:ext cx="9" cy="93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12" name="Rectangle 544"/>
            <p:cNvSpPr>
              <a:spLocks noChangeArrowheads="1"/>
            </p:cNvSpPr>
            <p:nvPr/>
          </p:nvSpPr>
          <p:spPr bwMode="auto">
            <a:xfrm>
              <a:off x="4806" y="3910"/>
              <a:ext cx="8" cy="93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13" name="Rectangle 545"/>
            <p:cNvSpPr>
              <a:spLocks noChangeArrowheads="1"/>
            </p:cNvSpPr>
            <p:nvPr/>
          </p:nvSpPr>
          <p:spPr bwMode="auto">
            <a:xfrm>
              <a:off x="4789" y="4003"/>
              <a:ext cx="9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14" name="Rectangle 546"/>
            <p:cNvSpPr>
              <a:spLocks noChangeArrowheads="1"/>
            </p:cNvSpPr>
            <p:nvPr/>
          </p:nvSpPr>
          <p:spPr bwMode="auto">
            <a:xfrm>
              <a:off x="4806" y="4003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15" name="Rectangle 547"/>
            <p:cNvSpPr>
              <a:spLocks noChangeArrowheads="1"/>
            </p:cNvSpPr>
            <p:nvPr/>
          </p:nvSpPr>
          <p:spPr bwMode="auto">
            <a:xfrm>
              <a:off x="5324" y="717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16" name="Rectangle 548"/>
            <p:cNvSpPr>
              <a:spLocks noChangeArrowheads="1"/>
            </p:cNvSpPr>
            <p:nvPr/>
          </p:nvSpPr>
          <p:spPr bwMode="auto">
            <a:xfrm>
              <a:off x="5324" y="701"/>
              <a:ext cx="24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17" name="Rectangle 549"/>
            <p:cNvSpPr>
              <a:spLocks noChangeArrowheads="1"/>
            </p:cNvSpPr>
            <p:nvPr/>
          </p:nvSpPr>
          <p:spPr bwMode="auto">
            <a:xfrm>
              <a:off x="265" y="701"/>
              <a:ext cx="5059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18" name="Rectangle 550"/>
            <p:cNvSpPr>
              <a:spLocks noChangeArrowheads="1"/>
            </p:cNvSpPr>
            <p:nvPr/>
          </p:nvSpPr>
          <p:spPr bwMode="auto">
            <a:xfrm>
              <a:off x="265" y="717"/>
              <a:ext cx="5059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19" name="Rectangle 551"/>
            <p:cNvSpPr>
              <a:spLocks noChangeArrowheads="1"/>
            </p:cNvSpPr>
            <p:nvPr/>
          </p:nvSpPr>
          <p:spPr bwMode="auto">
            <a:xfrm>
              <a:off x="5324" y="1167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20" name="Rectangle 552"/>
            <p:cNvSpPr>
              <a:spLocks noChangeArrowheads="1"/>
            </p:cNvSpPr>
            <p:nvPr/>
          </p:nvSpPr>
          <p:spPr bwMode="auto">
            <a:xfrm>
              <a:off x="5324" y="1151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21" name="Rectangle 553"/>
            <p:cNvSpPr>
              <a:spLocks noChangeArrowheads="1"/>
            </p:cNvSpPr>
            <p:nvPr/>
          </p:nvSpPr>
          <p:spPr bwMode="auto">
            <a:xfrm>
              <a:off x="265" y="1151"/>
              <a:ext cx="5059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22" name="Rectangle 554"/>
            <p:cNvSpPr>
              <a:spLocks noChangeArrowheads="1"/>
            </p:cNvSpPr>
            <p:nvPr/>
          </p:nvSpPr>
          <p:spPr bwMode="auto">
            <a:xfrm>
              <a:off x="265" y="1167"/>
              <a:ext cx="5059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23" name="Rectangle 555"/>
            <p:cNvSpPr>
              <a:spLocks noChangeArrowheads="1"/>
            </p:cNvSpPr>
            <p:nvPr/>
          </p:nvSpPr>
          <p:spPr bwMode="auto">
            <a:xfrm>
              <a:off x="5324" y="3902"/>
              <a:ext cx="8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24" name="Rectangle 556"/>
            <p:cNvSpPr>
              <a:spLocks noChangeArrowheads="1"/>
            </p:cNvSpPr>
            <p:nvPr/>
          </p:nvSpPr>
          <p:spPr bwMode="auto">
            <a:xfrm>
              <a:off x="5324" y="3886"/>
              <a:ext cx="8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25" name="Rectangle 557"/>
            <p:cNvSpPr>
              <a:spLocks noChangeArrowheads="1"/>
            </p:cNvSpPr>
            <p:nvPr/>
          </p:nvSpPr>
          <p:spPr bwMode="auto">
            <a:xfrm>
              <a:off x="4814" y="3886"/>
              <a:ext cx="510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26" name="Rectangle 558"/>
            <p:cNvSpPr>
              <a:spLocks noChangeArrowheads="1"/>
            </p:cNvSpPr>
            <p:nvPr/>
          </p:nvSpPr>
          <p:spPr bwMode="auto">
            <a:xfrm>
              <a:off x="4814" y="3902"/>
              <a:ext cx="510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27" name="Rectangle 559"/>
            <p:cNvSpPr>
              <a:spLocks noChangeArrowheads="1"/>
            </p:cNvSpPr>
            <p:nvPr/>
          </p:nvSpPr>
          <p:spPr bwMode="auto">
            <a:xfrm>
              <a:off x="5324" y="4019"/>
              <a:ext cx="24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28" name="Rectangle 560"/>
            <p:cNvSpPr>
              <a:spLocks noChangeArrowheads="1"/>
            </p:cNvSpPr>
            <p:nvPr/>
          </p:nvSpPr>
          <p:spPr bwMode="auto">
            <a:xfrm>
              <a:off x="5324" y="4003"/>
              <a:ext cx="8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29" name="Rectangle 561"/>
            <p:cNvSpPr>
              <a:spLocks noChangeArrowheads="1"/>
            </p:cNvSpPr>
            <p:nvPr/>
          </p:nvSpPr>
          <p:spPr bwMode="auto">
            <a:xfrm>
              <a:off x="4814" y="4003"/>
              <a:ext cx="510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730" name="Rectangle 562"/>
            <p:cNvSpPr>
              <a:spLocks noChangeArrowheads="1"/>
            </p:cNvSpPr>
            <p:nvPr/>
          </p:nvSpPr>
          <p:spPr bwMode="auto">
            <a:xfrm>
              <a:off x="4814" y="4019"/>
              <a:ext cx="510" cy="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santiago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6278" y="1700811"/>
            <a:ext cx="517172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n 70" descr="edificio banco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3886" y="3565303"/>
            <a:ext cx="438301" cy="37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n 28" descr="edificio banco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24192" y="1628803"/>
            <a:ext cx="909866" cy="142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n 70" descr="edificio banco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44275" y="3573016"/>
            <a:ext cx="438301" cy="37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n 70" descr="edificio banco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24195" y="4293096"/>
            <a:ext cx="438301" cy="37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n 70" descr="edificio banco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48331" y="4077072"/>
            <a:ext cx="438301" cy="37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n 70" descr="edificio banco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92347" y="2780928"/>
            <a:ext cx="438301" cy="37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n 70" descr="edificio banco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00059" y="4797152"/>
            <a:ext cx="438301" cy="37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n 70" descr="edificio banco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88091" y="3068960"/>
            <a:ext cx="438301" cy="37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n 70" descr="edificio banco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40419" y="4869160"/>
            <a:ext cx="438301" cy="37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n 70" descr="edificio banco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28051" y="4077072"/>
            <a:ext cx="438301" cy="37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n 70" descr="edificio banco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36363" y="3645024"/>
            <a:ext cx="438301" cy="37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uadroTexto 20"/>
          <p:cNvSpPr txBox="1">
            <a:spLocks noChangeArrowheads="1"/>
          </p:cNvSpPr>
          <p:nvPr/>
        </p:nvSpPr>
        <p:spPr bwMode="auto">
          <a:xfrm>
            <a:off x="8688288" y="1628803"/>
            <a:ext cx="1651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1400" b="1" dirty="0"/>
              <a:t>Bank Head office</a:t>
            </a:r>
          </a:p>
        </p:txBody>
      </p:sp>
      <p:sp>
        <p:nvSpPr>
          <p:cNvPr id="17" name="Título 1"/>
          <p:cNvSpPr>
            <a:spLocks noGrp="1"/>
          </p:cNvSpPr>
          <p:nvPr>
            <p:ph type="title"/>
          </p:nvPr>
        </p:nvSpPr>
        <p:spPr bwMode="auto">
          <a:xfrm>
            <a:off x="1524000" y="0"/>
            <a:ext cx="8686800" cy="1117920"/>
          </a:xfrm>
          <a:noFill/>
        </p:spPr>
        <p:txBody>
          <a:bodyPr>
            <a:normAutofit/>
          </a:bodyPr>
          <a:lstStyle/>
          <a:p>
            <a:pPr algn="l">
              <a:defRPr/>
            </a:pPr>
            <a:r>
              <a:rPr lang="es-ES_tradnl" b="1" dirty="0" err="1" smtClean="0"/>
              <a:t>Banking</a:t>
            </a:r>
            <a:r>
              <a:rPr lang="es-ES_tradnl" b="1" dirty="0" smtClean="0"/>
              <a:t> </a:t>
            </a:r>
            <a:r>
              <a:rPr lang="es-ES_tradnl" b="1" dirty="0" err="1" smtClean="0"/>
              <a:t>Coverage</a:t>
            </a:r>
            <a:r>
              <a:rPr lang="es-ES_tradnl" b="1" dirty="0" smtClean="0"/>
              <a:t> in Chile/Santiago</a:t>
            </a:r>
          </a:p>
        </p:txBody>
      </p:sp>
      <p:sp>
        <p:nvSpPr>
          <p:cNvPr id="18" name="Marcador de texto 12"/>
          <p:cNvSpPr txBox="1">
            <a:spLocks/>
          </p:cNvSpPr>
          <p:nvPr/>
        </p:nvSpPr>
        <p:spPr bwMode="auto">
          <a:xfrm>
            <a:off x="1524000" y="1071546"/>
            <a:ext cx="5652120" cy="1101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4025" indent="-454025" eaLnBrk="0" hangingPunct="0">
              <a:spcBef>
                <a:spcPts val="2000"/>
              </a:spcBef>
              <a:buClr>
                <a:srgbClr val="A6A6A6"/>
              </a:buClr>
              <a:buSzPct val="90000"/>
              <a:buFont typeface="Wingdings" pitchFamily="2" charset="2"/>
              <a:buChar char=""/>
            </a:pPr>
            <a:r>
              <a:rPr lang="es-ES_tradnl" sz="2000" b="1" dirty="0" err="1">
                <a:solidFill>
                  <a:srgbClr val="262626"/>
                </a:solidFill>
              </a:rPr>
              <a:t>Example</a:t>
            </a:r>
            <a:r>
              <a:rPr lang="es-ES_tradnl" sz="2000" b="1" dirty="0">
                <a:solidFill>
                  <a:srgbClr val="262626"/>
                </a:solidFill>
              </a:rPr>
              <a:t> of </a:t>
            </a:r>
            <a:r>
              <a:rPr lang="es-ES_tradnl" sz="2000" b="1" dirty="0" err="1">
                <a:solidFill>
                  <a:srgbClr val="262626"/>
                </a:solidFill>
              </a:rPr>
              <a:t>leading</a:t>
            </a:r>
            <a:r>
              <a:rPr lang="es-ES_tradnl" sz="2000" b="1" dirty="0">
                <a:solidFill>
                  <a:srgbClr val="262626"/>
                </a:solidFill>
              </a:rPr>
              <a:t> </a:t>
            </a:r>
            <a:r>
              <a:rPr lang="es-ES_tradnl" sz="2000" b="1" dirty="0" err="1">
                <a:solidFill>
                  <a:srgbClr val="262626"/>
                </a:solidFill>
              </a:rPr>
              <a:t>banks</a:t>
            </a:r>
            <a:endParaRPr lang="es-ES_tradnl" sz="2000" b="1" dirty="0">
              <a:solidFill>
                <a:srgbClr val="262626"/>
              </a:solidFill>
            </a:endParaRPr>
          </a:p>
        </p:txBody>
      </p:sp>
      <p:sp>
        <p:nvSpPr>
          <p:cNvPr id="19" name="Marcador de texto 12"/>
          <p:cNvSpPr txBox="1">
            <a:spLocks/>
          </p:cNvSpPr>
          <p:nvPr/>
        </p:nvSpPr>
        <p:spPr bwMode="auto">
          <a:xfrm>
            <a:off x="1309654" y="1571612"/>
            <a:ext cx="4680520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11225" lvl="1" indent="-454025" eaLnBrk="0" hangingPunct="0">
              <a:spcBef>
                <a:spcPts val="2000"/>
              </a:spcBef>
              <a:buClr>
                <a:srgbClr val="A6A6A6"/>
              </a:buClr>
              <a:buSzPct val="90000"/>
              <a:buFont typeface="Wingdings" pitchFamily="2" charset="2"/>
              <a:buChar char=""/>
            </a:pPr>
            <a:r>
              <a:rPr lang="en-US" sz="1600" dirty="0">
                <a:solidFill>
                  <a:srgbClr val="262626"/>
                </a:solidFill>
              </a:rPr>
              <a:t>100 branches in Santiago  (Capital 40% of population)</a:t>
            </a:r>
          </a:p>
          <a:p>
            <a:pPr marL="911225" lvl="1" indent="-454025" eaLnBrk="0" hangingPunct="0">
              <a:spcBef>
                <a:spcPts val="2000"/>
              </a:spcBef>
              <a:buClr>
                <a:srgbClr val="A6A6A6"/>
              </a:buClr>
              <a:buSzPct val="90000"/>
              <a:buFont typeface="Wingdings" pitchFamily="2" charset="2"/>
              <a:buChar char=""/>
            </a:pPr>
            <a:r>
              <a:rPr lang="en-US" sz="1600" dirty="0">
                <a:solidFill>
                  <a:srgbClr val="262626"/>
                </a:solidFill>
              </a:rPr>
              <a:t>+ 400 branches in Chile</a:t>
            </a:r>
          </a:p>
          <a:p>
            <a:pPr marL="911225" lvl="1" indent="-454025" eaLnBrk="0" hangingPunct="0">
              <a:spcBef>
                <a:spcPts val="2000"/>
              </a:spcBef>
              <a:buClr>
                <a:srgbClr val="A6A6A6"/>
              </a:buClr>
              <a:buSzPct val="90000"/>
              <a:buFont typeface="Wingdings" pitchFamily="2" charset="2"/>
              <a:buChar char=""/>
            </a:pPr>
            <a:r>
              <a:rPr lang="en-US" sz="1600" dirty="0">
                <a:solidFill>
                  <a:srgbClr val="262626"/>
                </a:solidFill>
              </a:rPr>
              <a:t> + 8,500 employees</a:t>
            </a:r>
          </a:p>
          <a:p>
            <a:pPr marL="911225" lvl="1" indent="-454025" eaLnBrk="0" hangingPunct="0">
              <a:spcBef>
                <a:spcPts val="2000"/>
              </a:spcBef>
              <a:buClr>
                <a:srgbClr val="A6A6A6"/>
              </a:buClr>
              <a:buSzPct val="90000"/>
              <a:buFont typeface="Wingdings" pitchFamily="2" charset="2"/>
              <a:buChar char=""/>
            </a:pPr>
            <a:r>
              <a:rPr lang="en-US" sz="1600" dirty="0">
                <a:solidFill>
                  <a:srgbClr val="262626"/>
                </a:solidFill>
              </a:rPr>
              <a:t>Leading bank cover </a:t>
            </a:r>
            <a:r>
              <a:rPr lang="en-US" sz="1600" dirty="0" err="1">
                <a:solidFill>
                  <a:srgbClr val="262626"/>
                </a:solidFill>
              </a:rPr>
              <a:t>multisectors</a:t>
            </a:r>
            <a:endParaRPr lang="en-US" sz="1600" dirty="0">
              <a:solidFill>
                <a:srgbClr val="262626"/>
              </a:solidFill>
            </a:endParaRPr>
          </a:p>
          <a:p>
            <a:pPr marL="911225" lvl="1" indent="-454025" eaLnBrk="0" hangingPunct="0">
              <a:spcBef>
                <a:spcPts val="2000"/>
              </a:spcBef>
              <a:buClr>
                <a:srgbClr val="A6A6A6"/>
              </a:buClr>
              <a:buSzPct val="90000"/>
              <a:buFont typeface="Wingdings" pitchFamily="2" charset="2"/>
              <a:buChar char=""/>
            </a:pPr>
            <a:r>
              <a:rPr lang="en-US" sz="1600" dirty="0">
                <a:solidFill>
                  <a:srgbClr val="262626"/>
                </a:solidFill>
              </a:rPr>
              <a:t>1 Leading Banks serves + 60,000 SMEs (total formal market 120,000)</a:t>
            </a:r>
          </a:p>
          <a:p>
            <a:pPr marL="911225" lvl="1" indent="-454025" eaLnBrk="0" hangingPunct="0">
              <a:spcBef>
                <a:spcPts val="2000"/>
              </a:spcBef>
              <a:buClr>
                <a:srgbClr val="A6A6A6"/>
              </a:buClr>
              <a:buSzPct val="90000"/>
              <a:buFont typeface="Wingdings" pitchFamily="2" charset="2"/>
              <a:buChar char=""/>
            </a:pPr>
            <a:r>
              <a:rPr lang="en-US" sz="1600" dirty="0">
                <a:solidFill>
                  <a:srgbClr val="262626"/>
                </a:solidFill>
              </a:rPr>
              <a:t>Microcredit is served through special divisions ( formal market 550.000)</a:t>
            </a:r>
          </a:p>
          <a:p>
            <a:pPr marL="911225" lvl="1" indent="-454025" eaLnBrk="0" hangingPunct="0">
              <a:spcBef>
                <a:spcPts val="2000"/>
              </a:spcBef>
              <a:buClr>
                <a:srgbClr val="A6A6A6"/>
              </a:buClr>
              <a:buSzPct val="90000"/>
              <a:buFont typeface="Wingdings" pitchFamily="2" charset="2"/>
              <a:buChar char=""/>
            </a:pPr>
            <a:r>
              <a:rPr lang="en-US" sz="1600" dirty="0">
                <a:solidFill>
                  <a:srgbClr val="262626"/>
                </a:solidFill>
              </a:rPr>
              <a:t>Together 5 to 6 principal banks cover more than 80% of the SMEs market</a:t>
            </a:r>
          </a:p>
          <a:p>
            <a:pPr marL="911225" lvl="1" indent="-454025" eaLnBrk="0" hangingPunct="0">
              <a:spcBef>
                <a:spcPts val="2000"/>
              </a:spcBef>
              <a:buClr>
                <a:srgbClr val="A6A6A6"/>
              </a:buClr>
              <a:buSzPct val="90000"/>
              <a:buFont typeface="Wingdings" pitchFamily="2" charset="2"/>
              <a:buChar char=""/>
            </a:pPr>
            <a:r>
              <a:rPr lang="en-US" sz="1600" dirty="0">
                <a:solidFill>
                  <a:srgbClr val="262626"/>
                </a:solidFill>
              </a:rPr>
              <a:t>20 banks (local) 5 foreign, Cooperatives Factoring, Leasing, other . FOGAPE, FOGAIN, SGRs etc.</a:t>
            </a:r>
            <a:endParaRPr lang="es-ES_tradnl" sz="1600" dirty="0">
              <a:solidFill>
                <a:srgbClr val="262626"/>
              </a:solidFill>
            </a:endParaRPr>
          </a:p>
        </p:txBody>
      </p:sp>
      <p:sp>
        <p:nvSpPr>
          <p:cNvPr id="20" name="CuadroTexto 20"/>
          <p:cNvSpPr txBox="1">
            <a:spLocks noChangeArrowheads="1"/>
          </p:cNvSpPr>
          <p:nvPr/>
        </p:nvSpPr>
        <p:spPr bwMode="auto">
          <a:xfrm>
            <a:off x="8328248" y="4437115"/>
            <a:ext cx="1651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1400" b="1" dirty="0" err="1"/>
              <a:t>Branch</a:t>
            </a:r>
            <a:endParaRPr lang="es-ES_tradnl" sz="1400" b="1" dirty="0"/>
          </a:p>
        </p:txBody>
      </p:sp>
      <p:sp>
        <p:nvSpPr>
          <p:cNvPr id="21" name="20 CuadroTexto"/>
          <p:cNvSpPr txBox="1"/>
          <p:nvPr/>
        </p:nvSpPr>
        <p:spPr>
          <a:xfrm>
            <a:off x="8328249" y="5373216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SANTIAGO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738285" y="1071549"/>
            <a:ext cx="8715375" cy="48936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1600" dirty="0">
                <a:solidFill>
                  <a:srgbClr val="262626"/>
                </a:solidFill>
              </a:rPr>
              <a:t>Financial Conditions:</a:t>
            </a:r>
          </a:p>
          <a:p>
            <a:pPr algn="just">
              <a:defRPr/>
            </a:pPr>
            <a:endParaRPr lang="en-US" sz="1600" dirty="0">
              <a:solidFill>
                <a:srgbClr val="262626"/>
              </a:solidFill>
            </a:endParaRPr>
          </a:p>
          <a:p>
            <a:pPr lvl="1" algn="just"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262626"/>
                </a:solidFill>
              </a:rPr>
              <a:t>Longer-term financing (IGRs)</a:t>
            </a:r>
            <a:endParaRPr lang="es-CL" sz="1600" dirty="0">
              <a:solidFill>
                <a:srgbClr val="262626"/>
              </a:solidFill>
            </a:endParaRPr>
          </a:p>
          <a:p>
            <a:pPr lvl="1" algn="just"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262626"/>
                </a:solidFill>
              </a:rPr>
              <a:t>Greater amount of credit</a:t>
            </a:r>
          </a:p>
          <a:p>
            <a:pPr lvl="1" algn="just"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262626"/>
                </a:solidFill>
              </a:rPr>
              <a:t>Better financial credits conditions</a:t>
            </a:r>
          </a:p>
          <a:p>
            <a:pPr algn="just">
              <a:defRPr/>
            </a:pPr>
            <a:endParaRPr lang="es-CL" sz="1600" dirty="0">
              <a:solidFill>
                <a:srgbClr val="262626"/>
              </a:solidFill>
            </a:endParaRPr>
          </a:p>
          <a:p>
            <a:pPr algn="just">
              <a:defRPr/>
            </a:pPr>
            <a:r>
              <a:rPr lang="en-US" sz="1600" dirty="0">
                <a:solidFill>
                  <a:srgbClr val="262626"/>
                </a:solidFill>
              </a:rPr>
              <a:t>Access to other customer profile. Some IGRs have specialization in certain segments (Micro, small, medium-sized, agricultural, etc.)</a:t>
            </a:r>
          </a:p>
          <a:p>
            <a:pPr algn="just">
              <a:defRPr/>
            </a:pPr>
            <a:endParaRPr lang="es-CL" sz="1600" dirty="0">
              <a:solidFill>
                <a:srgbClr val="262626"/>
              </a:solidFill>
            </a:endParaRPr>
          </a:p>
          <a:p>
            <a:pPr algn="just">
              <a:defRPr/>
            </a:pPr>
            <a:r>
              <a:rPr lang="en-US" sz="1600" dirty="0">
                <a:solidFill>
                  <a:srgbClr val="262626"/>
                </a:solidFill>
              </a:rPr>
              <a:t>Indirect access to MSMEs through other creditors, financial and non-financial entities (companies, non-bank cooperatives, Factoring and leasing etc..).</a:t>
            </a:r>
          </a:p>
          <a:p>
            <a:pPr algn="just">
              <a:defRPr/>
            </a:pPr>
            <a:endParaRPr lang="es-CL" sz="1600" dirty="0">
              <a:solidFill>
                <a:srgbClr val="262626"/>
              </a:solidFill>
            </a:endParaRPr>
          </a:p>
          <a:p>
            <a:pPr algn="just">
              <a:defRPr/>
            </a:pPr>
            <a:r>
              <a:rPr lang="en-US" sz="1600" dirty="0">
                <a:solidFill>
                  <a:srgbClr val="262626"/>
                </a:solidFill>
              </a:rPr>
              <a:t>Divisibility of the guarantees of the MSMEs.</a:t>
            </a:r>
            <a:r>
              <a:rPr lang="es-CL" sz="1600" dirty="0">
                <a:solidFill>
                  <a:srgbClr val="262626"/>
                </a:solidFill>
                <a:sym typeface="Wingdings" pitchFamily="2" charset="2"/>
              </a:rPr>
              <a:t> </a:t>
            </a:r>
            <a:r>
              <a:rPr lang="en-US" sz="1600" dirty="0">
                <a:solidFill>
                  <a:srgbClr val="262626"/>
                </a:solidFill>
                <a:sym typeface="Wingdings" pitchFamily="2" charset="2"/>
              </a:rPr>
              <a:t>Greater mobility in the credit market</a:t>
            </a:r>
            <a:endParaRPr lang="es-CL" sz="1600" dirty="0">
              <a:solidFill>
                <a:srgbClr val="262626"/>
              </a:solidFill>
            </a:endParaRPr>
          </a:p>
          <a:p>
            <a:pPr algn="just">
              <a:defRPr/>
            </a:pPr>
            <a:endParaRPr lang="es-CL" sz="1600" dirty="0">
              <a:solidFill>
                <a:srgbClr val="262626"/>
              </a:solidFill>
            </a:endParaRPr>
          </a:p>
          <a:p>
            <a:pPr algn="just">
              <a:defRPr/>
            </a:pPr>
            <a:r>
              <a:rPr lang="en-US" sz="1600" dirty="0">
                <a:solidFill>
                  <a:srgbClr val="262626"/>
                </a:solidFill>
              </a:rPr>
              <a:t>Summary: More opportunities for SMEs in access to finance, more business for the IGRs and IFIs</a:t>
            </a:r>
            <a:r>
              <a:rPr lang="es-CL" sz="1600" dirty="0">
                <a:solidFill>
                  <a:srgbClr val="262626"/>
                </a:solidFill>
              </a:rPr>
              <a:t>, </a:t>
            </a:r>
          </a:p>
          <a:p>
            <a:pPr algn="just">
              <a:defRPr/>
            </a:pPr>
            <a:r>
              <a:rPr lang="en-US" sz="1600" dirty="0">
                <a:solidFill>
                  <a:srgbClr val="262626"/>
                </a:solidFill>
                <a:sym typeface="Wingdings" pitchFamily="2" charset="2"/>
              </a:rPr>
              <a:t> </a:t>
            </a:r>
            <a:r>
              <a:rPr lang="en-US" sz="1600" dirty="0">
                <a:solidFill>
                  <a:srgbClr val="262626"/>
                </a:solidFill>
              </a:rPr>
              <a:t>Further development of the financial market and best business opportunity </a:t>
            </a:r>
            <a:r>
              <a:rPr lang="en-US" sz="1600" dirty="0">
                <a:solidFill>
                  <a:srgbClr val="262626"/>
                </a:solidFill>
                <a:sym typeface="Wingdings" pitchFamily="2" charset="2"/>
              </a:rPr>
              <a:t></a:t>
            </a:r>
            <a:endParaRPr lang="es-ES_tradnl" sz="1600" dirty="0">
              <a:solidFill>
                <a:srgbClr val="262626"/>
              </a:solidFill>
            </a:endParaRPr>
          </a:p>
          <a:p>
            <a:pPr algn="just">
              <a:defRPr/>
            </a:pPr>
            <a:endParaRPr lang="es-CL" sz="2000" dirty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defRPr/>
            </a:pPr>
            <a:endParaRPr lang="es-CL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166910" y="285728"/>
            <a:ext cx="7072312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CL" sz="20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SINERGIES </a:t>
            </a:r>
            <a:r>
              <a:rPr lang="es-CL" sz="20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with</a:t>
            </a:r>
            <a:r>
              <a:rPr lang="es-CL" sz="20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CL" sz="20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IGRs</a:t>
            </a:r>
            <a:endParaRPr lang="es-CL" sz="20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6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847853" y="2133600"/>
            <a:ext cx="8424863" cy="3240088"/>
          </a:xfrm>
        </p:spPr>
        <p:txBody>
          <a:bodyPr/>
          <a:lstStyle/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_tradnl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_tradnl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Wich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kind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credit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can 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covered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_tradnl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_tradnl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_tradnl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_tradnl" sz="1400" b="1" dirty="0">
              <a:solidFill>
                <a:srgbClr val="FF0000"/>
              </a:solidFill>
            </a:endParaRPr>
          </a:p>
        </p:txBody>
      </p:sp>
      <p:sp>
        <p:nvSpPr>
          <p:cNvPr id="748547" name="Rectangle 3"/>
          <p:cNvSpPr>
            <a:spLocks noChangeArrowheads="1"/>
          </p:cNvSpPr>
          <p:nvPr/>
        </p:nvSpPr>
        <p:spPr bwMode="auto">
          <a:xfrm>
            <a:off x="1847850" y="188916"/>
            <a:ext cx="48260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s-ES_tradnl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0" name="3 CuadroTexto"/>
          <p:cNvSpPr txBox="1">
            <a:spLocks noChangeArrowheads="1"/>
          </p:cNvSpPr>
          <p:nvPr/>
        </p:nvSpPr>
        <p:spPr bwMode="auto">
          <a:xfrm>
            <a:off x="1809753" y="214316"/>
            <a:ext cx="4143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4000">
                <a:solidFill>
                  <a:srgbClr val="FFFFFF"/>
                </a:solidFill>
              </a:rPr>
              <a:t>FOGAPE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063750" y="0"/>
            <a:ext cx="3887788" cy="1143000"/>
          </a:xfrm>
        </p:spPr>
        <p:txBody>
          <a:bodyPr/>
          <a:lstStyle/>
          <a:p>
            <a:pPr eaLnBrk="1" hangingPunct="1"/>
            <a:r>
              <a:rPr lang="es-CL" dirty="0" smtClean="0"/>
              <a:t>CONDITION OF GUARANTEE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3" y="1052516"/>
            <a:ext cx="8316913" cy="5805487"/>
          </a:xfrm>
        </p:spPr>
        <p:txBody>
          <a:bodyPr/>
          <a:lstStyle/>
          <a:p>
            <a:pPr lvl="1" eaLnBrk="1" hangingPunct="1">
              <a:lnSpc>
                <a:spcPct val="120000"/>
              </a:lnSpc>
              <a:buClr>
                <a:schemeClr val="tx1"/>
              </a:buClr>
              <a:buFontTx/>
              <a:buNone/>
            </a:pPr>
            <a:r>
              <a:rPr lang="en-US" b="1" dirty="0" smtClean="0"/>
              <a:t>Financing that are feasible to guarantee.</a:t>
            </a:r>
          </a:p>
          <a:p>
            <a:pPr lvl="1" eaLnBrk="1" hangingPunct="1">
              <a:lnSpc>
                <a:spcPct val="120000"/>
              </a:lnSpc>
              <a:buClr>
                <a:schemeClr val="tx1"/>
              </a:buClr>
              <a:buFontTx/>
              <a:buNone/>
            </a:pPr>
            <a:endParaRPr lang="en-US" sz="2000" b="1" dirty="0">
              <a:solidFill>
                <a:srgbClr val="FF0000"/>
              </a:solidFill>
            </a:endParaRPr>
          </a:p>
          <a:p>
            <a:pPr lvl="1" eaLnBrk="1" hangingPunct="1">
              <a:lnSpc>
                <a:spcPct val="120000"/>
              </a:lnSpc>
              <a:buClr>
                <a:schemeClr val="tx1"/>
              </a:buClr>
              <a:buFontTx/>
              <a:buNone/>
            </a:pPr>
            <a:r>
              <a:rPr lang="en-US" sz="2000" b="1" dirty="0">
                <a:solidFill>
                  <a:srgbClr val="FF0000"/>
                </a:solidFill>
              </a:rPr>
              <a:t>Objective</a:t>
            </a:r>
            <a:r>
              <a:rPr lang="en-US" sz="2000" b="1" dirty="0"/>
              <a:t>: working capital and investment projects.  </a:t>
            </a:r>
          </a:p>
          <a:p>
            <a:pPr lvl="1" eaLnBrk="1" hangingPunct="1">
              <a:lnSpc>
                <a:spcPct val="120000"/>
              </a:lnSpc>
              <a:buClr>
                <a:schemeClr val="tx1"/>
              </a:buClr>
              <a:buFontTx/>
              <a:buNone/>
            </a:pPr>
            <a:endParaRPr lang="es-ES_tradnl" sz="2000" b="1" dirty="0"/>
          </a:p>
          <a:p>
            <a:pPr lvl="1" eaLnBrk="1" hangingPunct="1">
              <a:lnSpc>
                <a:spcPct val="120000"/>
              </a:lnSpc>
              <a:buClr>
                <a:schemeClr val="tx1"/>
              </a:buClr>
              <a:buFontTx/>
              <a:buNone/>
            </a:pPr>
            <a:r>
              <a:rPr lang="en-US" sz="2000" b="1" dirty="0">
                <a:solidFill>
                  <a:srgbClr val="FF0000"/>
                </a:solidFill>
              </a:rPr>
              <a:t>Products</a:t>
            </a:r>
            <a:r>
              <a:rPr lang="en-US" sz="2000" b="1" dirty="0"/>
              <a:t>: traditional loans, lines of credit, letters of credit, factoring, banks guarantee, leasing.</a:t>
            </a:r>
          </a:p>
          <a:p>
            <a:pPr lvl="1" eaLnBrk="1" hangingPunct="1">
              <a:lnSpc>
                <a:spcPct val="120000"/>
              </a:lnSpc>
              <a:buClr>
                <a:schemeClr val="tx1"/>
              </a:buClr>
              <a:buFontTx/>
              <a:buNone/>
            </a:pPr>
            <a:endParaRPr lang="es-ES_tradnl" sz="2000" b="1" dirty="0"/>
          </a:p>
          <a:p>
            <a:pPr lvl="1" eaLnBrk="1" hangingPunct="1">
              <a:lnSpc>
                <a:spcPct val="120000"/>
              </a:lnSpc>
              <a:buClr>
                <a:schemeClr val="tx1"/>
              </a:buClr>
              <a:buFontTx/>
              <a:buNone/>
            </a:pPr>
            <a:r>
              <a:rPr lang="en-US" sz="2000" b="1" dirty="0">
                <a:solidFill>
                  <a:srgbClr val="FF0000"/>
                </a:solidFill>
              </a:rPr>
              <a:t>Maximum term of Guarantee: </a:t>
            </a:r>
            <a:r>
              <a:rPr lang="en-US" sz="2000" b="1" dirty="0"/>
              <a:t>10 years.  </a:t>
            </a:r>
          </a:p>
          <a:p>
            <a:pPr lvl="1" eaLnBrk="1" hangingPunct="1">
              <a:lnSpc>
                <a:spcPct val="120000"/>
              </a:lnSpc>
              <a:buClr>
                <a:schemeClr val="tx1"/>
              </a:buClr>
              <a:buFontTx/>
              <a:buNone/>
            </a:pPr>
            <a:endParaRPr lang="es-ES_tradnl" sz="2000" b="1" dirty="0"/>
          </a:p>
          <a:p>
            <a:pPr lvl="1" eaLnBrk="1" hangingPunct="1">
              <a:lnSpc>
                <a:spcPct val="120000"/>
              </a:lnSpc>
              <a:buClr>
                <a:schemeClr val="tx1"/>
              </a:buClr>
              <a:buFontTx/>
              <a:buNone/>
            </a:pPr>
            <a:r>
              <a:rPr lang="en-US" sz="2000" b="1" dirty="0">
                <a:solidFill>
                  <a:srgbClr val="FF0000"/>
                </a:solidFill>
              </a:rPr>
              <a:t>Maximum coverage: </a:t>
            </a:r>
            <a:r>
              <a:rPr lang="en-US" sz="2000" b="1" dirty="0"/>
              <a:t>80%, 50% or 30% (depends on the tender, amount of funding and size of company).</a:t>
            </a:r>
            <a:endParaRPr lang="es-ES_tradnl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6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847853" y="2133600"/>
            <a:ext cx="8424863" cy="3240088"/>
          </a:xfrm>
        </p:spPr>
        <p:txBody>
          <a:bodyPr/>
          <a:lstStyle/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_tradnl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_tradnl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How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is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Management of FOGAPE ?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_tradnl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_tradnl" sz="1400" b="1" dirty="0">
              <a:solidFill>
                <a:srgbClr val="FF0000"/>
              </a:solidFill>
            </a:endParaRPr>
          </a:p>
        </p:txBody>
      </p:sp>
      <p:sp>
        <p:nvSpPr>
          <p:cNvPr id="748547" name="Rectangle 3"/>
          <p:cNvSpPr>
            <a:spLocks noChangeArrowheads="1"/>
          </p:cNvSpPr>
          <p:nvPr/>
        </p:nvSpPr>
        <p:spPr bwMode="auto">
          <a:xfrm>
            <a:off x="1847850" y="188916"/>
            <a:ext cx="48260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s-ES_tradnl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0" name="3 CuadroTexto"/>
          <p:cNvSpPr txBox="1">
            <a:spLocks noChangeArrowheads="1"/>
          </p:cNvSpPr>
          <p:nvPr/>
        </p:nvSpPr>
        <p:spPr bwMode="auto">
          <a:xfrm>
            <a:off x="1809753" y="214316"/>
            <a:ext cx="4143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4000">
                <a:solidFill>
                  <a:srgbClr val="FFFFFF"/>
                </a:solidFill>
              </a:rPr>
              <a:t>FOGAPE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6953256" y="5143512"/>
            <a:ext cx="2286000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sz="1600" b="1" dirty="0" err="1">
                <a:solidFill>
                  <a:schemeClr val="accent2"/>
                </a:solidFill>
                <a:latin typeface="Arial Black" pitchFamily="34" charset="0"/>
              </a:rPr>
              <a:t>Systems</a:t>
            </a:r>
            <a:endParaRPr lang="es-ES_tradnl" sz="1600" b="1" dirty="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545795" name="Comment 3"/>
          <p:cNvSpPr>
            <a:spLocks noChangeArrowheads="1"/>
          </p:cNvSpPr>
          <p:nvPr/>
        </p:nvSpPr>
        <p:spPr bwMode="auto">
          <a:xfrm>
            <a:off x="1738282" y="2571747"/>
            <a:ext cx="3929090" cy="166199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_tradnl" sz="2400" b="1" dirty="0">
                <a:solidFill>
                  <a:srgbClr val="003366"/>
                </a:solidFill>
              </a:rPr>
              <a:t>Management of FOGAPE  </a:t>
            </a:r>
            <a:r>
              <a:rPr lang="es-ES_tradnl" sz="1200" b="1" dirty="0">
                <a:solidFill>
                  <a:srgbClr val="003366"/>
                </a:solidFill>
              </a:rPr>
              <a:t>( 5 </a:t>
            </a:r>
            <a:r>
              <a:rPr lang="es-ES_tradnl" sz="1200" b="1" dirty="0" err="1">
                <a:solidFill>
                  <a:srgbClr val="003366"/>
                </a:solidFill>
              </a:rPr>
              <a:t>experts</a:t>
            </a:r>
            <a:r>
              <a:rPr lang="es-ES_tradnl" sz="1200" b="1" dirty="0">
                <a:solidFill>
                  <a:srgbClr val="003366"/>
                </a:solidFill>
              </a:rPr>
              <a:t> </a:t>
            </a:r>
            <a:r>
              <a:rPr lang="es-ES_tradnl" sz="1200" b="1" dirty="0" err="1">
                <a:solidFill>
                  <a:srgbClr val="003366"/>
                </a:solidFill>
              </a:rPr>
              <a:t>profesionals</a:t>
            </a:r>
            <a:r>
              <a:rPr lang="es-ES_tradnl" sz="1200" b="1" dirty="0">
                <a:solidFill>
                  <a:srgbClr val="003366"/>
                </a:solidFill>
              </a:rPr>
              <a:t>)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es-ES_tradnl" sz="1200" b="1" dirty="0">
                <a:solidFill>
                  <a:srgbClr val="003366"/>
                </a:solidFill>
              </a:rPr>
              <a:t>-Manager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es-ES_tradnl" sz="1200" b="1" dirty="0">
                <a:solidFill>
                  <a:srgbClr val="003366"/>
                </a:solidFill>
              </a:rPr>
              <a:t>-Control Manager (</a:t>
            </a:r>
            <a:r>
              <a:rPr lang="es-ES_tradnl" sz="1200" b="1" dirty="0" err="1">
                <a:solidFill>
                  <a:srgbClr val="003366"/>
                </a:solidFill>
              </a:rPr>
              <a:t>experts</a:t>
            </a:r>
            <a:r>
              <a:rPr lang="es-ES_tradnl" sz="1200" b="1" dirty="0">
                <a:solidFill>
                  <a:srgbClr val="003366"/>
                </a:solidFill>
              </a:rPr>
              <a:t> in </a:t>
            </a:r>
            <a:r>
              <a:rPr lang="es-ES_tradnl" sz="1200" b="1" dirty="0" err="1">
                <a:solidFill>
                  <a:srgbClr val="003366"/>
                </a:solidFill>
              </a:rPr>
              <a:t>Risk</a:t>
            </a:r>
            <a:r>
              <a:rPr lang="es-ES_tradnl" sz="1200" b="1" dirty="0">
                <a:solidFill>
                  <a:srgbClr val="003366"/>
                </a:solidFill>
              </a:rPr>
              <a:t>, </a:t>
            </a:r>
            <a:r>
              <a:rPr lang="es-ES_tradnl" sz="1200" b="1" dirty="0" err="1">
                <a:solidFill>
                  <a:srgbClr val="003366"/>
                </a:solidFill>
              </a:rPr>
              <a:t>information</a:t>
            </a:r>
            <a:r>
              <a:rPr lang="es-ES_tradnl" sz="1200" b="1" dirty="0">
                <a:solidFill>
                  <a:srgbClr val="003366"/>
                </a:solidFill>
              </a:rPr>
              <a:t> and data bases)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es-ES_tradnl" sz="1200" b="1" dirty="0">
                <a:solidFill>
                  <a:srgbClr val="003366"/>
                </a:solidFill>
              </a:rPr>
              <a:t>-</a:t>
            </a:r>
            <a:r>
              <a:rPr lang="es-ES_tradnl" sz="1200" b="1" dirty="0" err="1">
                <a:solidFill>
                  <a:srgbClr val="003366"/>
                </a:solidFill>
              </a:rPr>
              <a:t>Systems</a:t>
            </a:r>
            <a:r>
              <a:rPr lang="es-ES_tradnl" sz="1200" b="1" dirty="0">
                <a:solidFill>
                  <a:srgbClr val="003366"/>
                </a:solidFill>
              </a:rPr>
              <a:t> </a:t>
            </a:r>
            <a:r>
              <a:rPr lang="es-ES_tradnl" sz="1200" b="1" dirty="0" err="1">
                <a:solidFill>
                  <a:srgbClr val="003366"/>
                </a:solidFill>
              </a:rPr>
              <a:t>specialist</a:t>
            </a:r>
            <a:endParaRPr lang="es-ES_tradnl" sz="1200" b="1" dirty="0">
              <a:solidFill>
                <a:srgbClr val="003366"/>
              </a:solidFill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10380" y="1000111"/>
            <a:ext cx="2857520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sz="1600" b="1" dirty="0" err="1">
                <a:solidFill>
                  <a:srgbClr val="333399"/>
                </a:solidFill>
                <a:latin typeface="Arial Black" pitchFamily="34" charset="0"/>
              </a:rPr>
              <a:t>Process</a:t>
            </a:r>
            <a:r>
              <a:rPr lang="es-ES_tradnl" sz="1600" b="1" dirty="0">
                <a:solidFill>
                  <a:srgbClr val="333399"/>
                </a:solidFill>
                <a:latin typeface="Arial Black" pitchFamily="34" charset="0"/>
              </a:rPr>
              <a:t> and </a:t>
            </a:r>
            <a:r>
              <a:rPr lang="es-ES_tradnl" sz="1600" b="1" dirty="0" err="1">
                <a:solidFill>
                  <a:srgbClr val="333399"/>
                </a:solidFill>
                <a:latin typeface="Arial Black" pitchFamily="34" charset="0"/>
              </a:rPr>
              <a:t>Operational</a:t>
            </a:r>
            <a:r>
              <a:rPr lang="es-ES_tradnl" sz="1600" b="1" dirty="0">
                <a:solidFill>
                  <a:srgbClr val="333399"/>
                </a:solidFill>
                <a:latin typeface="Arial Black" pitchFamily="34" charset="0"/>
              </a:rPr>
              <a:t> </a:t>
            </a:r>
            <a:r>
              <a:rPr lang="es-ES_tradnl" sz="1600" b="1" dirty="0" err="1">
                <a:solidFill>
                  <a:srgbClr val="333399"/>
                </a:solidFill>
                <a:latin typeface="Arial Black" pitchFamily="34" charset="0"/>
              </a:rPr>
              <a:t>Services</a:t>
            </a:r>
            <a:r>
              <a:rPr lang="es-ES_tradnl" sz="1600" b="1" dirty="0">
                <a:solidFill>
                  <a:srgbClr val="333399"/>
                </a:solidFill>
                <a:latin typeface="Arial Black" pitchFamily="34" charset="0"/>
              </a:rPr>
              <a:t>	</a:t>
            </a:r>
            <a:endParaRPr lang="es-ES_tradnl" sz="1600" b="1" dirty="0">
              <a:solidFill>
                <a:srgbClr val="003366"/>
              </a:solidFill>
              <a:latin typeface="Arial Black" pitchFamily="34" charset="0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775520" y="142852"/>
            <a:ext cx="889248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CL" sz="2000" dirty="0">
                <a:solidFill>
                  <a:schemeClr val="bg1"/>
                </a:solidFill>
              </a:rPr>
              <a:t>MANAGEMENT of FOGAPE</a:t>
            </a:r>
          </a:p>
          <a:p>
            <a:pPr>
              <a:spcBef>
                <a:spcPct val="50000"/>
              </a:spcBef>
            </a:pPr>
            <a:r>
              <a:rPr lang="es-CL" sz="2000" dirty="0" err="1">
                <a:solidFill>
                  <a:schemeClr val="bg1"/>
                </a:solidFill>
              </a:rPr>
              <a:t>Externalization</a:t>
            </a:r>
            <a:r>
              <a:rPr lang="es-CL" sz="20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6953256" y="3857628"/>
            <a:ext cx="2286000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sz="1600" b="1" dirty="0">
                <a:solidFill>
                  <a:schemeClr val="accent2"/>
                </a:solidFill>
                <a:latin typeface="Arial Black" pitchFamily="34" charset="0"/>
              </a:rPr>
              <a:t>LEGAL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6953256" y="4286256"/>
            <a:ext cx="2311096" cy="338554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CL" sz="1600" b="1" dirty="0">
                <a:solidFill>
                  <a:schemeClr val="accent2"/>
                </a:solidFill>
                <a:latin typeface="Arial Black" pitchFamily="34" charset="0"/>
              </a:rPr>
              <a:t>MARKETING 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6953256" y="4714884"/>
            <a:ext cx="2311096" cy="338554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CL" sz="1600" b="1" dirty="0" err="1">
                <a:solidFill>
                  <a:schemeClr val="accent2"/>
                </a:solidFill>
                <a:latin typeface="Arial Black" pitchFamily="34" charset="0"/>
              </a:rPr>
              <a:t>Advertising</a:t>
            </a:r>
            <a:r>
              <a:rPr lang="es-CL" sz="1600" b="1" dirty="0">
                <a:solidFill>
                  <a:schemeClr val="accent2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6953256" y="3000375"/>
            <a:ext cx="2286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sz="1600" b="1" dirty="0" err="1">
                <a:solidFill>
                  <a:schemeClr val="accent2"/>
                </a:solidFill>
                <a:latin typeface="Arial Black" pitchFamily="34" charset="0"/>
              </a:rPr>
              <a:t>Investment</a:t>
            </a:r>
            <a:r>
              <a:rPr lang="es-ES_tradnl" sz="1600" b="1" dirty="0">
                <a:solidFill>
                  <a:schemeClr val="accent2"/>
                </a:solidFill>
                <a:latin typeface="Arial Black" pitchFamily="34" charset="0"/>
              </a:rPr>
              <a:t> of </a:t>
            </a:r>
            <a:r>
              <a:rPr lang="es-ES_tradnl" sz="1600" b="1" dirty="0" err="1">
                <a:solidFill>
                  <a:schemeClr val="accent2"/>
                </a:solidFill>
                <a:latin typeface="Arial Black" pitchFamily="34" charset="0"/>
              </a:rPr>
              <a:t>the</a:t>
            </a:r>
            <a:r>
              <a:rPr lang="es-ES_tradnl" sz="1600" b="1" dirty="0">
                <a:solidFill>
                  <a:schemeClr val="accent2"/>
                </a:solidFill>
                <a:latin typeface="Arial Black" pitchFamily="34" charset="0"/>
              </a:rPr>
              <a:t> FUND</a:t>
            </a:r>
          </a:p>
        </p:txBody>
      </p:sp>
      <p:sp>
        <p:nvSpPr>
          <p:cNvPr id="12303" name="Text Box 16"/>
          <p:cNvSpPr txBox="1">
            <a:spLocks noChangeArrowheads="1"/>
          </p:cNvSpPr>
          <p:nvPr/>
        </p:nvSpPr>
        <p:spPr bwMode="auto">
          <a:xfrm>
            <a:off x="6953256" y="2500306"/>
            <a:ext cx="2786082" cy="338554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CL" sz="1600" b="1" dirty="0" err="1">
                <a:solidFill>
                  <a:schemeClr val="accent2"/>
                </a:solidFill>
                <a:latin typeface="Arial Black" pitchFamily="34" charset="0"/>
              </a:rPr>
              <a:t>Risk</a:t>
            </a:r>
            <a:r>
              <a:rPr lang="es-CL" sz="1600" b="1" dirty="0">
                <a:solidFill>
                  <a:schemeClr val="accent2"/>
                </a:solidFill>
                <a:latin typeface="Arial Black" pitchFamily="34" charset="0"/>
              </a:rPr>
              <a:t> Portfolio </a:t>
            </a:r>
            <a:r>
              <a:rPr lang="es-CL" sz="1600" b="1" dirty="0" err="1">
                <a:solidFill>
                  <a:schemeClr val="accent2"/>
                </a:solidFill>
                <a:latin typeface="Arial Black" pitchFamily="34" charset="0"/>
              </a:rPr>
              <a:t>Analysis</a:t>
            </a:r>
            <a:endParaRPr lang="es-CL" sz="1600" b="1" dirty="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12306" name="Text Box 19"/>
          <p:cNvSpPr txBox="1">
            <a:spLocks noChangeArrowheads="1"/>
          </p:cNvSpPr>
          <p:nvPr/>
        </p:nvSpPr>
        <p:spPr bwMode="auto">
          <a:xfrm>
            <a:off x="6881818" y="2000240"/>
            <a:ext cx="2305050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sz="1600" b="1" dirty="0" err="1">
                <a:solidFill>
                  <a:schemeClr val="accent2"/>
                </a:solidFill>
                <a:latin typeface="Arial Black" pitchFamily="34" charset="0"/>
              </a:rPr>
              <a:t>Accounting</a:t>
            </a:r>
            <a:endParaRPr lang="es-ES_tradnl" sz="1600" b="1" dirty="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12308" name="Text Box 21"/>
          <p:cNvSpPr txBox="1">
            <a:spLocks noChangeArrowheads="1"/>
          </p:cNvSpPr>
          <p:nvPr/>
        </p:nvSpPr>
        <p:spPr bwMode="auto">
          <a:xfrm>
            <a:off x="1524000" y="6237312"/>
            <a:ext cx="9144000" cy="40011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CL" sz="2000" dirty="0">
                <a:latin typeface="Times New Roman" pitchFamily="18" charset="0"/>
              </a:rPr>
              <a:t>FOGAPE </a:t>
            </a:r>
            <a:r>
              <a:rPr lang="es-CL" sz="2000" dirty="0" err="1">
                <a:latin typeface="Times New Roman" pitchFamily="18" charset="0"/>
              </a:rPr>
              <a:t>externalize</a:t>
            </a:r>
            <a:r>
              <a:rPr lang="es-CL" sz="2000" dirty="0">
                <a:latin typeface="Times New Roman" pitchFamily="18" charset="0"/>
              </a:rPr>
              <a:t> </a:t>
            </a:r>
            <a:r>
              <a:rPr lang="es-CL" sz="2000" dirty="0" err="1">
                <a:latin typeface="Times New Roman" pitchFamily="18" charset="0"/>
              </a:rPr>
              <a:t>most</a:t>
            </a:r>
            <a:r>
              <a:rPr lang="es-CL" sz="2000" dirty="0">
                <a:latin typeface="Times New Roman" pitchFamily="18" charset="0"/>
              </a:rPr>
              <a:t> of </a:t>
            </a:r>
            <a:r>
              <a:rPr lang="es-CL" sz="2000" dirty="0" err="1">
                <a:latin typeface="Times New Roman" pitchFamily="18" charset="0"/>
              </a:rPr>
              <a:t>the</a:t>
            </a:r>
            <a:r>
              <a:rPr lang="es-CL" sz="2000" dirty="0">
                <a:latin typeface="Times New Roman" pitchFamily="18" charset="0"/>
              </a:rPr>
              <a:t> </a:t>
            </a:r>
            <a:r>
              <a:rPr lang="es-CL" sz="2000" dirty="0" err="1">
                <a:latin typeface="Times New Roman" pitchFamily="18" charset="0"/>
              </a:rPr>
              <a:t>specialized</a:t>
            </a:r>
            <a:r>
              <a:rPr lang="es-CL" sz="2000" dirty="0">
                <a:latin typeface="Times New Roman" pitchFamily="18" charset="0"/>
              </a:rPr>
              <a:t> </a:t>
            </a:r>
            <a:r>
              <a:rPr lang="es-CL" sz="2000" dirty="0" err="1">
                <a:latin typeface="Times New Roman" pitchFamily="18" charset="0"/>
              </a:rPr>
              <a:t>services</a:t>
            </a:r>
            <a:r>
              <a:rPr lang="es-CL" sz="2000" dirty="0">
                <a:latin typeface="Times New Roman" pitchFamily="18" charset="0"/>
              </a:rPr>
              <a:t>  in </a:t>
            </a:r>
            <a:r>
              <a:rPr lang="es-CL" sz="2000" dirty="0" err="1">
                <a:latin typeface="Times New Roman" pitchFamily="18" charset="0"/>
              </a:rPr>
              <a:t>Bancoestado</a:t>
            </a:r>
            <a:r>
              <a:rPr lang="es-CL" sz="2000" dirty="0">
                <a:latin typeface="Times New Roman" pitchFamily="18" charset="0"/>
              </a:rPr>
              <a:t>. </a:t>
            </a:r>
            <a:endParaRPr lang="es-CL" sz="2400" dirty="0">
              <a:latin typeface="Times New Roman" pitchFamily="18" charset="0"/>
            </a:endParaRPr>
          </a:p>
        </p:txBody>
      </p:sp>
      <p:sp>
        <p:nvSpPr>
          <p:cNvPr id="12313" name="Text Box 19"/>
          <p:cNvSpPr txBox="1">
            <a:spLocks noChangeArrowheads="1"/>
          </p:cNvSpPr>
          <p:nvPr/>
        </p:nvSpPr>
        <p:spPr bwMode="auto">
          <a:xfrm>
            <a:off x="6953256" y="5857892"/>
            <a:ext cx="2305050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sz="1600" b="1" dirty="0" err="1">
                <a:solidFill>
                  <a:schemeClr val="accent2"/>
                </a:solidFill>
                <a:latin typeface="Arial Black" pitchFamily="34" charset="0"/>
              </a:rPr>
              <a:t>Internal</a:t>
            </a:r>
            <a:r>
              <a:rPr lang="es-ES_tradnl" sz="1600" b="1" dirty="0">
                <a:solidFill>
                  <a:schemeClr val="accent2"/>
                </a:solidFill>
                <a:latin typeface="Arial Black" pitchFamily="34" charset="0"/>
              </a:rPr>
              <a:t> </a:t>
            </a:r>
            <a:r>
              <a:rPr lang="es-ES_tradnl" sz="1600" b="1" dirty="0" err="1">
                <a:solidFill>
                  <a:schemeClr val="accent2"/>
                </a:solidFill>
                <a:latin typeface="Arial Black" pitchFamily="34" charset="0"/>
              </a:rPr>
              <a:t>Audit</a:t>
            </a:r>
            <a:endParaRPr lang="es-ES_tradnl" sz="1600" b="1" dirty="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739338" y="6245225"/>
            <a:ext cx="471462" cy="476250"/>
          </a:xfrm>
        </p:spPr>
        <p:txBody>
          <a:bodyPr/>
          <a:lstStyle/>
          <a:p>
            <a:pPr>
              <a:defRPr/>
            </a:pPr>
            <a:fld id="{39830818-CC45-48B9-A45A-790DF81209C1}" type="slidenum">
              <a:rPr lang="es-CL" smtClean="0"/>
              <a:pPr>
                <a:defRPr/>
              </a:pPr>
              <a:t>17</a:t>
            </a:fld>
            <a:endParaRPr lang="es-CL" dirty="0"/>
          </a:p>
        </p:txBody>
      </p:sp>
      <p:sp>
        <p:nvSpPr>
          <p:cNvPr id="26" name="25 Abrir llave"/>
          <p:cNvSpPr/>
          <p:nvPr/>
        </p:nvSpPr>
        <p:spPr>
          <a:xfrm>
            <a:off x="5881686" y="1285860"/>
            <a:ext cx="785818" cy="4572032"/>
          </a:xfrm>
          <a:prstGeom prst="leftBrace">
            <a:avLst>
              <a:gd name="adj1" fmla="val 8333"/>
              <a:gd name="adj2" fmla="val 51389"/>
            </a:avLst>
          </a:prstGeom>
          <a:solidFill>
            <a:srgbClr val="FFC000"/>
          </a:solidFill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COST of FOGAPE  </a:t>
            </a:r>
            <a:endParaRPr lang="es-CL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238348" y="1857367"/>
          <a:ext cx="7579958" cy="3500465"/>
        </p:xfrm>
        <a:graphic>
          <a:graphicData uri="http://schemas.openxmlformats.org/drawingml/2006/table">
            <a:tbl>
              <a:tblPr/>
              <a:tblGrid>
                <a:gridCol w="2866072"/>
                <a:gridCol w="4713886"/>
              </a:tblGrid>
              <a:tr h="7000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2800" dirty="0" smtClean="0">
                          <a:latin typeface="Tahoma"/>
                          <a:ea typeface="Times New Roman"/>
                          <a:cs typeface="Times New Roman"/>
                        </a:rPr>
                        <a:t>ƒ </a:t>
                      </a:r>
                      <a:r>
                        <a:rPr lang="es-CL" sz="2800" dirty="0">
                          <a:latin typeface="Tahoma"/>
                          <a:ea typeface="Times New Roman"/>
                          <a:cs typeface="Times New Roman"/>
                        </a:rPr>
                        <a:t>(R)</a:t>
                      </a:r>
                      <a:endParaRPr lang="es-CL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2800" dirty="0" err="1">
                          <a:latin typeface="Tahoma"/>
                          <a:ea typeface="Times New Roman"/>
                          <a:cs typeface="Times New Roman"/>
                        </a:rPr>
                        <a:t>Value</a:t>
                      </a:r>
                      <a:r>
                        <a:rPr lang="es-CL" sz="2800" dirty="0">
                          <a:latin typeface="Tahoma"/>
                          <a:ea typeface="Times New Roman"/>
                          <a:cs typeface="Times New Roman"/>
                        </a:rPr>
                        <a:t> of </a:t>
                      </a:r>
                      <a:r>
                        <a:rPr lang="es-CL" sz="2800" dirty="0" err="1">
                          <a:latin typeface="Tahoma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s-CL" sz="2800" dirty="0"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CL" sz="2800" dirty="0" err="1">
                          <a:latin typeface="Tahoma"/>
                          <a:ea typeface="Times New Roman"/>
                          <a:cs typeface="Times New Roman"/>
                        </a:rPr>
                        <a:t>Commission</a:t>
                      </a:r>
                      <a:r>
                        <a:rPr lang="es-CL" sz="2800" dirty="0">
                          <a:latin typeface="Tahoma"/>
                          <a:ea typeface="Times New Roman"/>
                          <a:cs typeface="Times New Roman"/>
                        </a:rPr>
                        <a:t> %</a:t>
                      </a:r>
                      <a:endParaRPr lang="es-CL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0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2800" dirty="0">
                          <a:latin typeface="Tahoma"/>
                          <a:ea typeface="Times New Roman"/>
                          <a:cs typeface="Times New Roman"/>
                        </a:rPr>
                        <a:t>ƒ(R) ≤ 1,0</a:t>
                      </a:r>
                      <a:endParaRPr lang="es-CL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2800" dirty="0">
                          <a:latin typeface="Tahoma"/>
                          <a:ea typeface="Times New Roman"/>
                          <a:cs typeface="Times New Roman"/>
                        </a:rPr>
                        <a:t>1,0</a:t>
                      </a:r>
                      <a:endParaRPr lang="es-CL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0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2800">
                          <a:latin typeface="Tahoma"/>
                          <a:ea typeface="Times New Roman"/>
                          <a:cs typeface="Times New Roman"/>
                        </a:rPr>
                        <a:t>1&lt;  ƒ(R) ≤1,3</a:t>
                      </a:r>
                      <a:endParaRPr lang="es-CL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2800" dirty="0">
                          <a:latin typeface="Tahoma"/>
                          <a:ea typeface="Times New Roman"/>
                          <a:cs typeface="Times New Roman"/>
                        </a:rPr>
                        <a:t>1,3</a:t>
                      </a:r>
                      <a:endParaRPr lang="es-CL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0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2800">
                          <a:latin typeface="Tahoma"/>
                          <a:ea typeface="Times New Roman"/>
                          <a:cs typeface="Times New Roman"/>
                        </a:rPr>
                        <a:t>1,3 &lt; ƒ(R) ≤ 1,6</a:t>
                      </a:r>
                      <a:endParaRPr lang="es-CL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2800" dirty="0">
                          <a:latin typeface="Tahoma"/>
                          <a:ea typeface="Times New Roman"/>
                          <a:cs typeface="Times New Roman"/>
                        </a:rPr>
                        <a:t>1,6</a:t>
                      </a:r>
                      <a:endParaRPr lang="es-CL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0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2800" dirty="0">
                          <a:latin typeface="Tahoma"/>
                          <a:ea typeface="Times New Roman"/>
                          <a:cs typeface="Times New Roman"/>
                        </a:rPr>
                        <a:t>1,6 &lt; ƒ(R)  </a:t>
                      </a:r>
                      <a:endParaRPr lang="es-CL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2800" dirty="0">
                          <a:latin typeface="Tahoma"/>
                          <a:ea typeface="Times New Roman"/>
                          <a:cs typeface="Times New Roman"/>
                        </a:rPr>
                        <a:t>2,0</a:t>
                      </a:r>
                      <a:endParaRPr lang="es-CL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1738282" y="5857895"/>
            <a:ext cx="8643966" cy="646331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CL" dirty="0" err="1" smtClean="0"/>
              <a:t>There</a:t>
            </a:r>
            <a:r>
              <a:rPr lang="es-CL" dirty="0" smtClean="0"/>
              <a:t> are </a:t>
            </a:r>
            <a:r>
              <a:rPr lang="es-CL" dirty="0" err="1" smtClean="0"/>
              <a:t>others</a:t>
            </a:r>
            <a:r>
              <a:rPr lang="es-CL" dirty="0" smtClean="0"/>
              <a:t> </a:t>
            </a:r>
            <a:r>
              <a:rPr lang="es-CL" dirty="0" err="1" smtClean="0"/>
              <a:t>indicators</a:t>
            </a:r>
            <a:r>
              <a:rPr lang="es-CL" dirty="0" smtClean="0"/>
              <a:t> </a:t>
            </a:r>
            <a:r>
              <a:rPr lang="es-CL" dirty="0" err="1" smtClean="0"/>
              <a:t>that</a:t>
            </a:r>
            <a:r>
              <a:rPr lang="es-CL" dirty="0" smtClean="0"/>
              <a:t> can </a:t>
            </a:r>
            <a:r>
              <a:rPr lang="es-CL" dirty="0" err="1" smtClean="0"/>
              <a:t>exclude</a:t>
            </a:r>
            <a:r>
              <a:rPr lang="es-CL" dirty="0" smtClean="0"/>
              <a:t> </a:t>
            </a:r>
            <a:r>
              <a:rPr lang="es-CL" dirty="0" err="1" smtClean="0"/>
              <a:t>the</a:t>
            </a:r>
            <a:r>
              <a:rPr lang="es-CL" dirty="0" smtClean="0"/>
              <a:t> </a:t>
            </a:r>
            <a:r>
              <a:rPr lang="es-CL" dirty="0" err="1" smtClean="0"/>
              <a:t>Institutions</a:t>
            </a:r>
            <a:r>
              <a:rPr lang="es-CL" dirty="0" smtClean="0"/>
              <a:t> </a:t>
            </a:r>
            <a:r>
              <a:rPr lang="es-CL" dirty="0" err="1" smtClean="0"/>
              <a:t>that</a:t>
            </a:r>
            <a:r>
              <a:rPr lang="es-CL" dirty="0" smtClean="0"/>
              <a:t> </a:t>
            </a:r>
            <a:r>
              <a:rPr lang="es-CL" dirty="0" err="1" smtClean="0"/>
              <a:t>transmit</a:t>
            </a:r>
            <a:r>
              <a:rPr lang="es-CL" dirty="0" smtClean="0"/>
              <a:t> a </a:t>
            </a:r>
            <a:r>
              <a:rPr lang="es-CL" dirty="0" err="1" smtClean="0"/>
              <a:t>risk</a:t>
            </a:r>
            <a:r>
              <a:rPr lang="es-CL" dirty="0" smtClean="0"/>
              <a:t> </a:t>
            </a:r>
            <a:r>
              <a:rPr lang="es-CL" dirty="0" err="1" smtClean="0"/>
              <a:t>not</a:t>
            </a:r>
            <a:r>
              <a:rPr lang="es-CL" dirty="0" smtClean="0"/>
              <a:t> </a:t>
            </a:r>
            <a:r>
              <a:rPr lang="en-US" dirty="0" smtClean="0"/>
              <a:t>sustainable in the long term to the Fund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919288" y="1341438"/>
            <a:ext cx="6319852" cy="4525962"/>
          </a:xfrm>
        </p:spPr>
        <p:txBody>
          <a:bodyPr/>
          <a:lstStyle/>
          <a:p>
            <a:endParaRPr lang="es-ES_tradnl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s-ES_tradnl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s-ES_tradnl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</a:t>
            </a:r>
            <a:r>
              <a:rPr lang="es-ES_tradnl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Who</a:t>
            </a: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can use </a:t>
            </a:r>
            <a:r>
              <a:rPr lang="es-ES_tradnl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guarantees</a:t>
            </a: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s-ES_tradnl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Beneficiaries</a:t>
            </a: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)?</a:t>
            </a:r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97E69E-907A-4F5F-AE77-BA2EC36B4C5E}" type="slidenum">
              <a:rPr lang="es-CL" smtClean="0"/>
              <a:pPr>
                <a:defRPr/>
              </a:pPr>
              <a:t>19</a:t>
            </a:fld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17" descr="Chile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696" t="6360" r="6008" b="6052"/>
          <a:stretch>
            <a:fillRect/>
          </a:stretch>
        </p:blipFill>
        <p:spPr>
          <a:xfrm>
            <a:off x="5375920" y="1916835"/>
            <a:ext cx="4509494" cy="4525963"/>
          </a:xfrm>
          <a:effectLst>
            <a:outerShdw blurRad="88900" dist="165100" dir="2700000" algn="br">
              <a:srgbClr val="000000">
                <a:alpha val="29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grpSp>
        <p:nvGrpSpPr>
          <p:cNvPr id="2" name="Agrupar 11"/>
          <p:cNvGrpSpPr>
            <a:grpSpLocks/>
          </p:cNvGrpSpPr>
          <p:nvPr/>
        </p:nvGrpSpPr>
        <p:grpSpPr bwMode="auto">
          <a:xfrm>
            <a:off x="7104115" y="3789043"/>
            <a:ext cx="2009775" cy="307975"/>
            <a:chOff x="5707063" y="3678238"/>
            <a:chExt cx="2009775" cy="307975"/>
          </a:xfrm>
        </p:grpSpPr>
        <p:sp>
          <p:nvSpPr>
            <p:cNvPr id="6" name="Elipse 12"/>
            <p:cNvSpPr>
              <a:spLocks noChangeArrowheads="1"/>
            </p:cNvSpPr>
            <p:nvPr/>
          </p:nvSpPr>
          <p:spPr bwMode="auto">
            <a:xfrm>
              <a:off x="5707063" y="3708400"/>
              <a:ext cx="236537" cy="238125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rgbClr val="990000"/>
              </a:solidFill>
              <a:round/>
              <a:headEnd/>
              <a:tailEnd/>
            </a:ln>
            <a:effectLst>
              <a:outerShdw dist="25400" dir="6599969" sx="100999" sy="100999" rotWithShape="0">
                <a:srgbClr val="808080">
                  <a:alpha val="75000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s-CL" dirty="0">
                <a:solidFill>
                  <a:srgbClr val="FFFFFF"/>
                </a:solidFill>
                <a:latin typeface="Calibri" charset="0"/>
                <a:ea typeface="ＭＳ Ｐゴシック" charset="-128"/>
              </a:endParaRPr>
            </a:p>
          </p:txBody>
        </p:sp>
        <p:sp>
          <p:nvSpPr>
            <p:cNvPr id="7" name="CuadroTexto 12"/>
            <p:cNvSpPr txBox="1">
              <a:spLocks noChangeArrowheads="1"/>
            </p:cNvSpPr>
            <p:nvPr/>
          </p:nvSpPr>
          <p:spPr bwMode="auto">
            <a:xfrm>
              <a:off x="5973763" y="3678238"/>
              <a:ext cx="1743075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_tradnl" sz="1400" b="1" dirty="0"/>
                <a:t>SANTIAGO</a:t>
              </a:r>
            </a:p>
          </p:txBody>
        </p:sp>
      </p:grpSp>
      <p:sp>
        <p:nvSpPr>
          <p:cNvPr id="8" name="Rectángulo redondeado 9"/>
          <p:cNvSpPr>
            <a:spLocks noChangeArrowheads="1"/>
          </p:cNvSpPr>
          <p:nvPr/>
        </p:nvSpPr>
        <p:spPr bwMode="auto">
          <a:xfrm>
            <a:off x="5786438" y="3522663"/>
            <a:ext cx="1104900" cy="635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F0000"/>
              </a:gs>
              <a:gs pos="100000">
                <a:srgbClr val="9D2020"/>
              </a:gs>
            </a:gsLst>
            <a:lin ang="5400000"/>
          </a:gradFill>
          <a:ln w="12700">
            <a:solidFill>
              <a:srgbClr val="990000"/>
            </a:solidFill>
            <a:round/>
            <a:headEnd/>
            <a:tailEnd/>
          </a:ln>
          <a:effectLst>
            <a:outerShdw dist="25400" dir="6599969" sx="100999" sy="100999" rotWithShape="0">
              <a:srgbClr val="808080">
                <a:alpha val="7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dirty="0">
                <a:solidFill>
                  <a:srgbClr val="FFFFFF"/>
                </a:solidFill>
                <a:latin typeface="Calibri" charset="0"/>
                <a:ea typeface="ＭＳ Ｐゴシック" charset="-128"/>
              </a:rPr>
              <a:t>CHILE</a:t>
            </a:r>
          </a:p>
        </p:txBody>
      </p:sp>
      <p:sp>
        <p:nvSpPr>
          <p:cNvPr id="9" name="Marcador de texto 12"/>
          <p:cNvSpPr txBox="1">
            <a:spLocks/>
          </p:cNvSpPr>
          <p:nvPr/>
        </p:nvSpPr>
        <p:spPr bwMode="auto">
          <a:xfrm>
            <a:off x="1828803" y="1887538"/>
            <a:ext cx="3338513" cy="298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4025" indent="-454025" eaLnBrk="0" hangingPunct="0">
              <a:spcBef>
                <a:spcPts val="2000"/>
              </a:spcBef>
              <a:buClr>
                <a:srgbClr val="A6A6A6"/>
              </a:buClr>
              <a:buSzPct val="90000"/>
              <a:buFont typeface="Wingdings" pitchFamily="2" charset="2"/>
              <a:buChar char=""/>
            </a:pPr>
            <a:r>
              <a:rPr lang="en-US" dirty="0" smtClean="0"/>
              <a:t>17.000.000 inhabitants</a:t>
            </a:r>
          </a:p>
          <a:p>
            <a:pPr marL="454025" indent="-454025" eaLnBrk="0" hangingPunct="0">
              <a:spcBef>
                <a:spcPts val="2000"/>
              </a:spcBef>
              <a:buClr>
                <a:srgbClr val="A6A6A6"/>
              </a:buClr>
              <a:buSzPct val="90000"/>
              <a:buFont typeface="Wingdings" pitchFamily="2" charset="2"/>
              <a:buChar char=""/>
            </a:pPr>
            <a:r>
              <a:rPr lang="en-US" dirty="0" smtClean="0"/>
              <a:t>1,500,000 companies (8,8%) </a:t>
            </a:r>
          </a:p>
          <a:p>
            <a:pPr marL="454025" indent="-454025" eaLnBrk="0" hangingPunct="0">
              <a:spcBef>
                <a:spcPts val="2000"/>
              </a:spcBef>
              <a:buClr>
                <a:srgbClr val="A6A6A6"/>
              </a:buClr>
              <a:buSzPct val="90000"/>
              <a:buFont typeface="Wingdings" pitchFamily="2" charset="2"/>
              <a:buChar char=""/>
            </a:pPr>
            <a:r>
              <a:rPr lang="en-US" dirty="0" smtClean="0"/>
              <a:t>GDP - per capita (PPP) : US$ 23,000 (2014)</a:t>
            </a:r>
          </a:p>
          <a:p>
            <a:pPr marL="454025" indent="-454025" eaLnBrk="0" hangingPunct="0">
              <a:spcBef>
                <a:spcPts val="2000"/>
              </a:spcBef>
              <a:buClr>
                <a:srgbClr val="A6A6A6"/>
              </a:buClr>
              <a:buSzPct val="90000"/>
              <a:buFont typeface="Wingdings" pitchFamily="2" charset="2"/>
              <a:buChar char=""/>
            </a:pPr>
            <a:r>
              <a:rPr lang="en-US" dirty="0" smtClean="0"/>
              <a:t>Labor force : 8,400,000</a:t>
            </a:r>
          </a:p>
          <a:p>
            <a:pPr marL="454025" indent="-454025" eaLnBrk="0" hangingPunct="0">
              <a:spcBef>
                <a:spcPts val="2000"/>
              </a:spcBef>
              <a:buClr>
                <a:srgbClr val="A6A6A6"/>
              </a:buClr>
              <a:buSzPct val="90000"/>
              <a:buFont typeface="Wingdings" pitchFamily="2" charset="2"/>
              <a:buChar char=""/>
            </a:pPr>
            <a:r>
              <a:rPr lang="en-US" dirty="0" smtClean="0"/>
              <a:t>Unemployment rate : 6,6%</a:t>
            </a:r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pPr algn="l"/>
            <a:r>
              <a:rPr lang="es-ES_tradnl" sz="2800" dirty="0">
                <a:ea typeface="ＭＳ Ｐゴシック" pitchFamily="34" charset="-128"/>
              </a:rPr>
              <a:t>¿ CHILE ?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8096264" y="2500309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South </a:t>
            </a:r>
            <a:r>
              <a:rPr lang="es-ES" dirty="0" err="1" smtClean="0"/>
              <a:t>America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65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919288" y="1341438"/>
            <a:ext cx="4038600" cy="4525962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s-ES_tradnl" sz="2200" b="1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  </a:t>
            </a:r>
            <a:endParaRPr lang="es-ES_tradnl" sz="2000" b="1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0" indent="0" eaLnBrk="1" hangingPunct="1">
              <a:buNone/>
              <a:defRPr/>
            </a:pPr>
            <a:endParaRPr lang="es-ES_tradnl" sz="2000" b="1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0" indent="0" eaLnBrk="1" hangingPunct="1">
              <a:buNone/>
              <a:defRPr/>
            </a:pPr>
            <a:endParaRPr lang="es-ES_tradnl" sz="2000" b="1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0" indent="0" eaLnBrk="1" hangingPunct="1">
              <a:buNone/>
              <a:defRPr/>
            </a:pPr>
            <a:endParaRPr lang="es-ES_tradnl" sz="2000" b="1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0" indent="0" eaLnBrk="1" hangingPunct="1">
              <a:defRPr/>
            </a:pPr>
            <a:endParaRPr lang="es-ES_tradnl" sz="2400" b="1">
              <a:solidFill>
                <a:srgbClr val="003366"/>
              </a:solidFill>
            </a:endParaRPr>
          </a:p>
          <a:p>
            <a:pPr marL="0" indent="0" eaLnBrk="1" hangingPunct="1">
              <a:buNone/>
              <a:defRPr/>
            </a:pPr>
            <a:endParaRPr lang="es-ES_tradnl" sz="280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2035196" y="1790700"/>
          <a:ext cx="7061200" cy="298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4" name="Document" r:id="rId5" imgW="7796425" imgH="3308399" progId="Word.Document.8">
                  <p:embed/>
                </p:oleObj>
              </mc:Choice>
              <mc:Fallback>
                <p:oleObj name="Document" r:id="rId5" imgW="7796425" imgH="3308399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5196" y="1790700"/>
                        <a:ext cx="7061200" cy="298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2661" name="Text Box 5"/>
          <p:cNvSpPr txBox="1">
            <a:spLocks noChangeArrowheads="1"/>
          </p:cNvSpPr>
          <p:nvPr/>
        </p:nvSpPr>
        <p:spPr bwMode="auto">
          <a:xfrm>
            <a:off x="1524000" y="1268413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Font typeface="Monotype Sorts" pitchFamily="2" charset="2"/>
              <a:buNone/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s-ES_tradnl" sz="24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Clasification</a:t>
            </a:r>
            <a:r>
              <a:rPr lang="es-ES_tradnl" sz="24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</a:t>
            </a:r>
            <a:r>
              <a:rPr lang="es-ES_tradnl" sz="24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Enterprises</a:t>
            </a:r>
            <a:r>
              <a:rPr lang="es-ES_tradnl" sz="24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Chile (Anual </a:t>
            </a:r>
            <a:r>
              <a:rPr lang="es-ES_tradnl" sz="24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Turnover</a:t>
            </a:r>
            <a:r>
              <a:rPr lang="es-ES_tradnl" sz="24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endParaRPr lang="es-ES_tradnl" sz="2400" dirty="0">
              <a:solidFill>
                <a:schemeClr val="bg2"/>
              </a:solidFill>
            </a:endParaRPr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1524000" y="0"/>
            <a:ext cx="7162800" cy="83820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s-ES_tradnl" sz="2800" b="1" dirty="0">
                <a:solidFill>
                  <a:srgbClr val="FFFFFF"/>
                </a:solidFill>
              </a:rPr>
              <a:t>General </a:t>
            </a:r>
            <a:r>
              <a:rPr lang="es-ES_tradnl" sz="2800" b="1" dirty="0" err="1">
                <a:solidFill>
                  <a:srgbClr val="FFFFFF"/>
                </a:solidFill>
              </a:rPr>
              <a:t>Context</a:t>
            </a:r>
            <a:r>
              <a:rPr lang="es-ES_tradnl" sz="2800" b="1" dirty="0">
                <a:solidFill>
                  <a:srgbClr val="FFFFFF"/>
                </a:solidFill>
              </a:rPr>
              <a:t> of </a:t>
            </a:r>
            <a:r>
              <a:rPr lang="es-ES_tradnl" sz="2800" b="1" dirty="0" err="1">
                <a:solidFill>
                  <a:srgbClr val="FFFFFF"/>
                </a:solidFill>
              </a:rPr>
              <a:t>Enterprises</a:t>
            </a:r>
            <a:endParaRPr lang="es-ES_tradnl" sz="2800" b="1" dirty="0">
              <a:solidFill>
                <a:srgbClr val="FFFFFF"/>
              </a:solidFill>
            </a:endParaRP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2438400" y="1143000"/>
            <a:ext cx="8305800" cy="0"/>
          </a:xfrm>
          <a:prstGeom prst="line">
            <a:avLst/>
          </a:prstGeom>
          <a:noFill/>
          <a:ln w="12700" cap="sq">
            <a:solidFill>
              <a:srgbClr val="003366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2362200" y="1143000"/>
            <a:ext cx="8305800" cy="0"/>
          </a:xfrm>
          <a:prstGeom prst="line">
            <a:avLst/>
          </a:prstGeom>
          <a:noFill/>
          <a:ln w="12700" cap="sq">
            <a:solidFill>
              <a:schemeClr val="tx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CL"/>
          </a:p>
        </p:txBody>
      </p:sp>
      <p:graphicFrame>
        <p:nvGraphicFramePr>
          <p:cNvPr id="1027" name="Object 9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4167188" y="4357691"/>
          <a:ext cx="3721100" cy="218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5" name="Gráfico" r:id="rId7" imgW="6934200" imgH="4076700" progId="MSGraph.Chart.8">
                  <p:embed followColorScheme="full"/>
                </p:oleObj>
              </mc:Choice>
              <mc:Fallback>
                <p:oleObj name="Gráfico" r:id="rId7" imgW="6934200" imgH="4076700" progId="MSGraph.Chart.8">
                  <p:embed followColorScheme="full"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7188" y="4357691"/>
                        <a:ext cx="3721100" cy="2187575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3" name="Text Box 10"/>
          <p:cNvSpPr txBox="1">
            <a:spLocks noChangeArrowheads="1"/>
          </p:cNvSpPr>
          <p:nvPr/>
        </p:nvSpPr>
        <p:spPr bwMode="auto">
          <a:xfrm>
            <a:off x="7453316" y="5929313"/>
            <a:ext cx="1285875" cy="62706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60000"/>
              </a:lnSpc>
              <a:spcBef>
                <a:spcPct val="50000"/>
              </a:spcBef>
            </a:pPr>
            <a:r>
              <a:rPr lang="es-CL" sz="2000" b="1">
                <a:solidFill>
                  <a:schemeClr val="bg2"/>
                </a:solidFill>
              </a:rPr>
              <a:t>Micro</a:t>
            </a:r>
          </a:p>
          <a:p>
            <a:pPr algn="ctr" eaLnBrk="0" hangingPunct="0">
              <a:lnSpc>
                <a:spcPct val="60000"/>
              </a:lnSpc>
              <a:spcBef>
                <a:spcPct val="50000"/>
              </a:spcBef>
            </a:pPr>
            <a:r>
              <a:rPr lang="es-CL" sz="2000" b="1">
                <a:solidFill>
                  <a:schemeClr val="bg2"/>
                </a:solidFill>
              </a:rPr>
              <a:t>80,8%</a:t>
            </a:r>
          </a:p>
        </p:txBody>
      </p:sp>
      <p:sp>
        <p:nvSpPr>
          <p:cNvPr id="1034" name="Text Box 11"/>
          <p:cNvSpPr txBox="1">
            <a:spLocks noChangeArrowheads="1"/>
          </p:cNvSpPr>
          <p:nvPr/>
        </p:nvSpPr>
        <p:spPr bwMode="auto">
          <a:xfrm>
            <a:off x="3309941" y="4714878"/>
            <a:ext cx="1000125" cy="5492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s-CL" sz="2000" b="1">
                <a:solidFill>
                  <a:schemeClr val="bg2"/>
                </a:solidFill>
              </a:rPr>
              <a:t>Small</a:t>
            </a:r>
          </a:p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s-CL" sz="2000" b="1">
                <a:solidFill>
                  <a:schemeClr val="bg2"/>
                </a:solidFill>
              </a:rPr>
              <a:t>15,9%</a:t>
            </a:r>
          </a:p>
        </p:txBody>
      </p:sp>
      <p:sp>
        <p:nvSpPr>
          <p:cNvPr id="1035" name="Text Box 12"/>
          <p:cNvSpPr txBox="1">
            <a:spLocks noChangeArrowheads="1"/>
          </p:cNvSpPr>
          <p:nvPr/>
        </p:nvSpPr>
        <p:spPr bwMode="auto">
          <a:xfrm>
            <a:off x="4595813" y="3857625"/>
            <a:ext cx="1428750" cy="1169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246063" indent="-246063" algn="ctr" eaLnBrk="0" hangingPunct="0"/>
            <a:r>
              <a:rPr lang="es-ES_tradnl" sz="2000" b="1">
                <a:solidFill>
                  <a:schemeClr val="bg2"/>
                </a:solidFill>
              </a:rPr>
              <a:t>Medium</a:t>
            </a:r>
          </a:p>
          <a:p>
            <a:pPr marL="246063" indent="-246063" algn="ctr" eaLnBrk="0" hangingPunct="0"/>
            <a:r>
              <a:rPr lang="es-ES_tradnl" sz="2000" b="1">
                <a:solidFill>
                  <a:schemeClr val="bg2"/>
                </a:solidFill>
              </a:rPr>
              <a:t>2,2 %</a:t>
            </a:r>
          </a:p>
          <a:p>
            <a:pPr marL="246063" indent="-246063" eaLnBrk="0" hangingPunct="0">
              <a:spcBef>
                <a:spcPct val="50000"/>
              </a:spcBef>
              <a:buClr>
                <a:schemeClr val="accent2"/>
              </a:buClr>
            </a:pPr>
            <a:endParaRPr kumimoji="1" lang="es-CL" sz="2000" b="1">
              <a:solidFill>
                <a:schemeClr val="bg2"/>
              </a:solidFill>
            </a:endParaRPr>
          </a:p>
        </p:txBody>
      </p:sp>
      <p:sp>
        <p:nvSpPr>
          <p:cNvPr id="1036" name="Text Box 13"/>
          <p:cNvSpPr txBox="1">
            <a:spLocks noChangeArrowheads="1"/>
          </p:cNvSpPr>
          <p:nvPr/>
        </p:nvSpPr>
        <p:spPr bwMode="auto">
          <a:xfrm>
            <a:off x="5735641" y="4149725"/>
            <a:ext cx="1360487" cy="1169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246063" indent="-246063" algn="ctr" eaLnBrk="0" hangingPunct="0"/>
            <a:r>
              <a:rPr lang="es-ES_tradnl" sz="2000" b="1">
                <a:solidFill>
                  <a:schemeClr val="bg2"/>
                </a:solidFill>
              </a:rPr>
              <a:t>Large</a:t>
            </a:r>
          </a:p>
          <a:p>
            <a:pPr marL="246063" indent="-246063" algn="ctr" eaLnBrk="0" hangingPunct="0"/>
            <a:r>
              <a:rPr lang="es-ES_tradnl" sz="2000" b="1">
                <a:solidFill>
                  <a:schemeClr val="bg2"/>
                </a:solidFill>
              </a:rPr>
              <a:t>1,1 %</a:t>
            </a:r>
          </a:p>
          <a:p>
            <a:pPr marL="246063" indent="-246063" eaLnBrk="0" hangingPunct="0">
              <a:spcBef>
                <a:spcPct val="50000"/>
              </a:spcBef>
              <a:buClr>
                <a:schemeClr val="accent2"/>
              </a:buClr>
            </a:pPr>
            <a:endParaRPr kumimoji="1" lang="es-CL" sz="2000" b="1">
              <a:solidFill>
                <a:schemeClr val="bg2"/>
              </a:solidFill>
            </a:endParaRPr>
          </a:p>
        </p:txBody>
      </p:sp>
      <p:sp>
        <p:nvSpPr>
          <p:cNvPr id="1037" name="12 CuadroTexto"/>
          <p:cNvSpPr txBox="1">
            <a:spLocks noChangeArrowheads="1"/>
          </p:cNvSpPr>
          <p:nvPr/>
        </p:nvSpPr>
        <p:spPr bwMode="auto">
          <a:xfrm>
            <a:off x="7739066" y="3786190"/>
            <a:ext cx="292893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</a:rPr>
              <a:t>1.500.000 companies, half of which are informal. </a:t>
            </a:r>
          </a:p>
          <a:p>
            <a:endParaRPr lang="en-US" sz="1600" dirty="0">
              <a:solidFill>
                <a:schemeClr val="accent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</a:rPr>
              <a:t>17 million inhabitants, </a:t>
            </a:r>
          </a:p>
          <a:p>
            <a:pPr>
              <a:buFont typeface="Arial" pitchFamily="34" charset="0"/>
              <a:buChar char="•"/>
            </a:pPr>
            <a:endParaRPr lang="en-US" sz="1600" dirty="0">
              <a:solidFill>
                <a:schemeClr val="accent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</a:rPr>
              <a:t>8,8% =Companies/Habitants</a:t>
            </a:r>
            <a:endParaRPr lang="es-CL" sz="16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8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09720" y="142855"/>
            <a:ext cx="4826000" cy="719137"/>
          </a:xfrm>
        </p:spPr>
        <p:txBody>
          <a:bodyPr/>
          <a:lstStyle/>
          <a:p>
            <a:pPr algn="l" eaLnBrk="1" hangingPunct="1"/>
            <a:r>
              <a:rPr lang="es-CL" dirty="0" err="1" smtClean="0"/>
              <a:t>Qualification</a:t>
            </a:r>
            <a:r>
              <a:rPr lang="es-CL" dirty="0" smtClean="0"/>
              <a:t> </a:t>
            </a:r>
            <a:r>
              <a:rPr lang="es-CL" dirty="0" err="1" smtClean="0"/>
              <a:t>To</a:t>
            </a:r>
            <a:r>
              <a:rPr lang="es-CL" dirty="0" smtClean="0"/>
              <a:t> FOGAPE </a:t>
            </a:r>
            <a:br>
              <a:rPr lang="es-CL" dirty="0" smtClean="0"/>
            </a:br>
            <a:r>
              <a:rPr lang="es-CL" dirty="0" smtClean="0"/>
              <a:t>(</a:t>
            </a:r>
            <a:r>
              <a:rPr lang="es-CL" dirty="0" err="1" smtClean="0"/>
              <a:t>Sii</a:t>
            </a:r>
            <a:r>
              <a:rPr lang="es-CL" dirty="0" smtClean="0"/>
              <a:t>, </a:t>
            </a:r>
            <a:r>
              <a:rPr lang="es-CL" dirty="0" err="1" smtClean="0"/>
              <a:t>Internal</a:t>
            </a:r>
            <a:r>
              <a:rPr lang="es-CL" dirty="0" smtClean="0"/>
              <a:t> </a:t>
            </a:r>
            <a:r>
              <a:rPr lang="es-CL" dirty="0" err="1" smtClean="0"/>
              <a:t>Reveniu</a:t>
            </a:r>
            <a:r>
              <a:rPr lang="es-CL" dirty="0" smtClean="0"/>
              <a:t> </a:t>
            </a:r>
            <a:r>
              <a:rPr lang="es-CL" dirty="0" err="1" smtClean="0"/>
              <a:t>Service</a:t>
            </a:r>
            <a:r>
              <a:rPr lang="es-CL" dirty="0" smtClean="0"/>
              <a:t>)</a:t>
            </a:r>
          </a:p>
        </p:txBody>
      </p:sp>
      <p:sp>
        <p:nvSpPr>
          <p:cNvPr id="759811" name="Rectangle 3"/>
          <p:cNvSpPr>
            <a:spLocks noChangeArrowheads="1"/>
          </p:cNvSpPr>
          <p:nvPr/>
        </p:nvSpPr>
        <p:spPr bwMode="auto">
          <a:xfrm>
            <a:off x="1524000" y="6307138"/>
            <a:ext cx="9144000" cy="400050"/>
          </a:xfrm>
          <a:prstGeom prst="rect">
            <a:avLst/>
          </a:prstGeom>
          <a:solidFill>
            <a:srgbClr val="009999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2000" dirty="0">
                <a:solidFill>
                  <a:schemeClr val="bg1"/>
                </a:solidFill>
              </a:rPr>
              <a:t>System delivers levels of size of company and qualification to FOGAPE</a:t>
            </a:r>
            <a:r>
              <a:rPr lang="es-CL" sz="20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7391400" y="5013325"/>
            <a:ext cx="2592388" cy="5032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CL"/>
              <a:t>No Califican</a:t>
            </a: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6024565" y="4929198"/>
            <a:ext cx="1366837" cy="2174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CL" sz="1200" b="1">
                <a:solidFill>
                  <a:srgbClr val="CC3300"/>
                </a:solidFill>
              </a:rPr>
              <a:t>500.000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4810116" y="5214950"/>
            <a:ext cx="11509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CL" sz="1200" b="1">
                <a:solidFill>
                  <a:srgbClr val="CC3300"/>
                </a:solidFill>
              </a:rPr>
              <a:t>500.000</a:t>
            </a:r>
          </a:p>
        </p:txBody>
      </p:sp>
      <p:grpSp>
        <p:nvGrpSpPr>
          <p:cNvPr id="2" name="Group 259"/>
          <p:cNvGrpSpPr>
            <a:grpSpLocks noChangeAspect="1"/>
          </p:cNvGrpSpPr>
          <p:nvPr/>
        </p:nvGrpSpPr>
        <p:grpSpPr bwMode="auto">
          <a:xfrm>
            <a:off x="2095475" y="1142987"/>
            <a:ext cx="7942263" cy="5133975"/>
            <a:chOff x="389" y="621"/>
            <a:chExt cx="5003" cy="3234"/>
          </a:xfrm>
        </p:grpSpPr>
        <p:sp>
          <p:nvSpPr>
            <p:cNvPr id="17679" name="Rectangle 271"/>
            <p:cNvSpPr>
              <a:spLocks noChangeArrowheads="1"/>
            </p:cNvSpPr>
            <p:nvPr/>
          </p:nvSpPr>
          <p:spPr bwMode="auto">
            <a:xfrm>
              <a:off x="2932" y="3348"/>
              <a:ext cx="58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993300"/>
                  </a:solidFill>
                  <a:latin typeface="Arial" pitchFamily="34" charset="0"/>
                </a:rPr>
                <a:t>100.000.000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680" name="Rectangle 272"/>
            <p:cNvSpPr>
              <a:spLocks noChangeArrowheads="1"/>
            </p:cNvSpPr>
            <p:nvPr/>
          </p:nvSpPr>
          <p:spPr bwMode="auto">
            <a:xfrm>
              <a:off x="2180" y="3348"/>
              <a:ext cx="469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993300"/>
                  </a:solidFill>
                  <a:latin typeface="Arial" pitchFamily="34" charset="0"/>
                </a:rPr>
                <a:t>1.000.000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682" name="Rectangle 274"/>
            <p:cNvSpPr>
              <a:spLocks noChangeArrowheads="1"/>
            </p:cNvSpPr>
            <p:nvPr/>
          </p:nvSpPr>
          <p:spPr bwMode="auto">
            <a:xfrm>
              <a:off x="3073" y="3175"/>
              <a:ext cx="469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993300"/>
                  </a:solidFill>
                  <a:latin typeface="Arial" pitchFamily="34" charset="0"/>
                </a:rPr>
                <a:t>1.000.000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686" name="Rectangle 278"/>
            <p:cNvSpPr>
              <a:spLocks noChangeArrowheads="1"/>
            </p:cNvSpPr>
            <p:nvPr/>
          </p:nvSpPr>
          <p:spPr bwMode="auto">
            <a:xfrm>
              <a:off x="2286" y="3002"/>
              <a:ext cx="38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993300"/>
                  </a:solidFill>
                  <a:latin typeface="Arial" pitchFamily="34" charset="0"/>
                </a:rPr>
                <a:t>200.000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688" name="Rectangle 280"/>
            <p:cNvSpPr>
              <a:spLocks noChangeArrowheads="1"/>
            </p:cNvSpPr>
            <p:nvPr/>
          </p:nvSpPr>
          <p:spPr bwMode="auto">
            <a:xfrm>
              <a:off x="3703" y="2799"/>
              <a:ext cx="1657" cy="69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689" name="Rectangle 281"/>
            <p:cNvSpPr>
              <a:spLocks noChangeArrowheads="1"/>
            </p:cNvSpPr>
            <p:nvPr/>
          </p:nvSpPr>
          <p:spPr bwMode="auto">
            <a:xfrm>
              <a:off x="3967" y="3055"/>
              <a:ext cx="91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2200">
                  <a:solidFill>
                    <a:srgbClr val="000000"/>
                  </a:solidFill>
                  <a:latin typeface="Arial" pitchFamily="34" charset="0"/>
                </a:rPr>
                <a:t>No califican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690" name="Rectangle 282"/>
            <p:cNvSpPr>
              <a:spLocks noChangeArrowheads="1"/>
            </p:cNvSpPr>
            <p:nvPr/>
          </p:nvSpPr>
          <p:spPr bwMode="auto">
            <a:xfrm>
              <a:off x="3179" y="2830"/>
              <a:ext cx="38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993300"/>
                  </a:solidFill>
                  <a:latin typeface="Arial" pitchFamily="34" charset="0"/>
                </a:rPr>
                <a:t>200.000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691" name="Rectangle 283"/>
            <p:cNvSpPr>
              <a:spLocks noChangeArrowheads="1"/>
            </p:cNvSpPr>
            <p:nvPr/>
          </p:nvSpPr>
          <p:spPr bwMode="auto">
            <a:xfrm>
              <a:off x="2286" y="2830"/>
              <a:ext cx="38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993300"/>
                  </a:solidFill>
                  <a:latin typeface="Arial" pitchFamily="34" charset="0"/>
                </a:rPr>
                <a:t>100.000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693" name="Rectangle 285"/>
            <p:cNvSpPr>
              <a:spLocks noChangeArrowheads="1"/>
            </p:cNvSpPr>
            <p:nvPr/>
          </p:nvSpPr>
          <p:spPr bwMode="auto">
            <a:xfrm>
              <a:off x="2811" y="2627"/>
              <a:ext cx="892" cy="172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694" name="Rectangle 286"/>
            <p:cNvSpPr>
              <a:spLocks noChangeArrowheads="1"/>
            </p:cNvSpPr>
            <p:nvPr/>
          </p:nvSpPr>
          <p:spPr bwMode="auto">
            <a:xfrm>
              <a:off x="3179" y="2657"/>
              <a:ext cx="38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100.000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695" name="Rectangle 287"/>
            <p:cNvSpPr>
              <a:spLocks noChangeArrowheads="1"/>
            </p:cNvSpPr>
            <p:nvPr/>
          </p:nvSpPr>
          <p:spPr bwMode="auto">
            <a:xfrm>
              <a:off x="2055" y="2627"/>
              <a:ext cx="756" cy="172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696" name="Rectangle 288"/>
            <p:cNvSpPr>
              <a:spLocks noChangeArrowheads="1"/>
            </p:cNvSpPr>
            <p:nvPr/>
          </p:nvSpPr>
          <p:spPr bwMode="auto">
            <a:xfrm>
              <a:off x="2356" y="2657"/>
              <a:ext cx="32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50.000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697" name="Rectangle 289"/>
            <p:cNvSpPr>
              <a:spLocks noChangeArrowheads="1"/>
            </p:cNvSpPr>
            <p:nvPr/>
          </p:nvSpPr>
          <p:spPr bwMode="auto">
            <a:xfrm>
              <a:off x="389" y="2627"/>
              <a:ext cx="1666" cy="172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698" name="Rectangle 290"/>
            <p:cNvSpPr>
              <a:spLocks noChangeArrowheads="1"/>
            </p:cNvSpPr>
            <p:nvPr/>
          </p:nvSpPr>
          <p:spPr bwMode="auto">
            <a:xfrm>
              <a:off x="455" y="2660"/>
              <a:ext cx="1018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>
                  <a:solidFill>
                    <a:srgbClr val="333399"/>
                  </a:solidFill>
                  <a:latin typeface="Arial" pitchFamily="34" charset="0"/>
                </a:rPr>
                <a:t>Empresa Mediana N2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699" name="Rectangle 291"/>
            <p:cNvSpPr>
              <a:spLocks noChangeArrowheads="1"/>
            </p:cNvSpPr>
            <p:nvPr/>
          </p:nvSpPr>
          <p:spPr bwMode="auto">
            <a:xfrm>
              <a:off x="2811" y="2454"/>
              <a:ext cx="892" cy="173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00" name="Rectangle 292"/>
            <p:cNvSpPr>
              <a:spLocks noChangeArrowheads="1"/>
            </p:cNvSpPr>
            <p:nvPr/>
          </p:nvSpPr>
          <p:spPr bwMode="auto">
            <a:xfrm>
              <a:off x="3249" y="2484"/>
              <a:ext cx="32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50.000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01" name="Rectangle 293"/>
            <p:cNvSpPr>
              <a:spLocks noChangeArrowheads="1"/>
            </p:cNvSpPr>
            <p:nvPr/>
          </p:nvSpPr>
          <p:spPr bwMode="auto">
            <a:xfrm>
              <a:off x="2055" y="2454"/>
              <a:ext cx="756" cy="173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02" name="Rectangle 294"/>
            <p:cNvSpPr>
              <a:spLocks noChangeArrowheads="1"/>
            </p:cNvSpPr>
            <p:nvPr/>
          </p:nvSpPr>
          <p:spPr bwMode="auto">
            <a:xfrm>
              <a:off x="2356" y="2484"/>
              <a:ext cx="32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25.000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03" name="Rectangle 295"/>
            <p:cNvSpPr>
              <a:spLocks noChangeArrowheads="1"/>
            </p:cNvSpPr>
            <p:nvPr/>
          </p:nvSpPr>
          <p:spPr bwMode="auto">
            <a:xfrm>
              <a:off x="389" y="2454"/>
              <a:ext cx="1666" cy="173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04" name="Rectangle 296"/>
            <p:cNvSpPr>
              <a:spLocks noChangeArrowheads="1"/>
            </p:cNvSpPr>
            <p:nvPr/>
          </p:nvSpPr>
          <p:spPr bwMode="auto">
            <a:xfrm>
              <a:off x="455" y="2487"/>
              <a:ext cx="1018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>
                  <a:solidFill>
                    <a:srgbClr val="333399"/>
                  </a:solidFill>
                  <a:latin typeface="Arial" pitchFamily="34" charset="0"/>
                </a:rPr>
                <a:t>Empresa Mediana N1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05" name="Rectangle 297"/>
            <p:cNvSpPr>
              <a:spLocks noChangeArrowheads="1"/>
            </p:cNvSpPr>
            <p:nvPr/>
          </p:nvSpPr>
          <p:spPr bwMode="auto">
            <a:xfrm>
              <a:off x="2811" y="2281"/>
              <a:ext cx="892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06" name="Rectangle 298"/>
            <p:cNvSpPr>
              <a:spLocks noChangeArrowheads="1"/>
            </p:cNvSpPr>
            <p:nvPr/>
          </p:nvSpPr>
          <p:spPr bwMode="auto">
            <a:xfrm>
              <a:off x="3249" y="2311"/>
              <a:ext cx="32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25.000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07" name="Rectangle 299"/>
            <p:cNvSpPr>
              <a:spLocks noChangeArrowheads="1"/>
            </p:cNvSpPr>
            <p:nvPr/>
          </p:nvSpPr>
          <p:spPr bwMode="auto">
            <a:xfrm>
              <a:off x="2055" y="2281"/>
              <a:ext cx="756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08" name="Rectangle 300"/>
            <p:cNvSpPr>
              <a:spLocks noChangeArrowheads="1"/>
            </p:cNvSpPr>
            <p:nvPr/>
          </p:nvSpPr>
          <p:spPr bwMode="auto">
            <a:xfrm>
              <a:off x="2356" y="2311"/>
              <a:ext cx="32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14.000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09" name="Rectangle 301"/>
            <p:cNvSpPr>
              <a:spLocks noChangeArrowheads="1"/>
            </p:cNvSpPr>
            <p:nvPr/>
          </p:nvSpPr>
          <p:spPr bwMode="auto">
            <a:xfrm>
              <a:off x="389" y="2281"/>
              <a:ext cx="1666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10" name="Rectangle 302"/>
            <p:cNvSpPr>
              <a:spLocks noChangeArrowheads="1"/>
            </p:cNvSpPr>
            <p:nvPr/>
          </p:nvSpPr>
          <p:spPr bwMode="auto">
            <a:xfrm>
              <a:off x="455" y="2314"/>
              <a:ext cx="30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>
                  <a:solidFill>
                    <a:srgbClr val="333399"/>
                  </a:solidFill>
                  <a:latin typeface="Arial" pitchFamily="34" charset="0"/>
                </a:rPr>
                <a:t>Peque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11" name="Rectangle 303"/>
            <p:cNvSpPr>
              <a:spLocks noChangeArrowheads="1"/>
            </p:cNvSpPr>
            <p:nvPr/>
          </p:nvSpPr>
          <p:spPr bwMode="auto">
            <a:xfrm>
              <a:off x="823" y="2314"/>
              <a:ext cx="59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>
                  <a:solidFill>
                    <a:srgbClr val="333399"/>
                  </a:solidFill>
                  <a:latin typeface="Arial" pitchFamily="34" charset="0"/>
                </a:rPr>
                <a:t>ñ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12" name="Rectangle 304"/>
            <p:cNvSpPr>
              <a:spLocks noChangeArrowheads="1"/>
            </p:cNvSpPr>
            <p:nvPr/>
          </p:nvSpPr>
          <p:spPr bwMode="auto">
            <a:xfrm>
              <a:off x="894" y="2314"/>
              <a:ext cx="70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>
                  <a:solidFill>
                    <a:srgbClr val="333399"/>
                  </a:solidFill>
                  <a:latin typeface="Arial" pitchFamily="34" charset="0"/>
                </a:rPr>
                <a:t>a  Empresa N4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13" name="Rectangle 305"/>
            <p:cNvSpPr>
              <a:spLocks noChangeArrowheads="1"/>
            </p:cNvSpPr>
            <p:nvPr/>
          </p:nvSpPr>
          <p:spPr bwMode="auto">
            <a:xfrm>
              <a:off x="2811" y="2108"/>
              <a:ext cx="892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14" name="Rectangle 306"/>
            <p:cNvSpPr>
              <a:spLocks noChangeArrowheads="1"/>
            </p:cNvSpPr>
            <p:nvPr/>
          </p:nvSpPr>
          <p:spPr bwMode="auto">
            <a:xfrm>
              <a:off x="3249" y="2138"/>
              <a:ext cx="32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14.000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15" name="Rectangle 307"/>
            <p:cNvSpPr>
              <a:spLocks noChangeArrowheads="1"/>
            </p:cNvSpPr>
            <p:nvPr/>
          </p:nvSpPr>
          <p:spPr bwMode="auto">
            <a:xfrm>
              <a:off x="2055" y="2108"/>
              <a:ext cx="756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16" name="Rectangle 308"/>
            <p:cNvSpPr>
              <a:spLocks noChangeArrowheads="1"/>
            </p:cNvSpPr>
            <p:nvPr/>
          </p:nvSpPr>
          <p:spPr bwMode="auto">
            <a:xfrm>
              <a:off x="2356" y="2138"/>
              <a:ext cx="32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10.000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17" name="Rectangle 309"/>
            <p:cNvSpPr>
              <a:spLocks noChangeArrowheads="1"/>
            </p:cNvSpPr>
            <p:nvPr/>
          </p:nvSpPr>
          <p:spPr bwMode="auto">
            <a:xfrm>
              <a:off x="389" y="2108"/>
              <a:ext cx="1666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18" name="Rectangle 310"/>
            <p:cNvSpPr>
              <a:spLocks noChangeArrowheads="1"/>
            </p:cNvSpPr>
            <p:nvPr/>
          </p:nvSpPr>
          <p:spPr bwMode="auto">
            <a:xfrm>
              <a:off x="455" y="2141"/>
              <a:ext cx="30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>
                  <a:solidFill>
                    <a:srgbClr val="333399"/>
                  </a:solidFill>
                  <a:latin typeface="Arial" pitchFamily="34" charset="0"/>
                </a:rPr>
                <a:t>Peque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19" name="Rectangle 311"/>
            <p:cNvSpPr>
              <a:spLocks noChangeArrowheads="1"/>
            </p:cNvSpPr>
            <p:nvPr/>
          </p:nvSpPr>
          <p:spPr bwMode="auto">
            <a:xfrm>
              <a:off x="823" y="2141"/>
              <a:ext cx="59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>
                  <a:solidFill>
                    <a:srgbClr val="333399"/>
                  </a:solidFill>
                  <a:latin typeface="Arial" pitchFamily="34" charset="0"/>
                </a:rPr>
                <a:t>ñ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20" name="Rectangle 312"/>
            <p:cNvSpPr>
              <a:spLocks noChangeArrowheads="1"/>
            </p:cNvSpPr>
            <p:nvPr/>
          </p:nvSpPr>
          <p:spPr bwMode="auto">
            <a:xfrm>
              <a:off x="894" y="2141"/>
              <a:ext cx="70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>
                  <a:solidFill>
                    <a:srgbClr val="333399"/>
                  </a:solidFill>
                  <a:latin typeface="Arial" pitchFamily="34" charset="0"/>
                </a:rPr>
                <a:t>a  Empresa N3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21" name="Rectangle 313"/>
            <p:cNvSpPr>
              <a:spLocks noChangeArrowheads="1"/>
            </p:cNvSpPr>
            <p:nvPr/>
          </p:nvSpPr>
          <p:spPr bwMode="auto">
            <a:xfrm>
              <a:off x="2811" y="1935"/>
              <a:ext cx="892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22" name="Rectangle 314"/>
            <p:cNvSpPr>
              <a:spLocks noChangeArrowheads="1"/>
            </p:cNvSpPr>
            <p:nvPr/>
          </p:nvSpPr>
          <p:spPr bwMode="auto">
            <a:xfrm>
              <a:off x="3249" y="1965"/>
              <a:ext cx="32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10.000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23" name="Rectangle 315"/>
            <p:cNvSpPr>
              <a:spLocks noChangeArrowheads="1"/>
            </p:cNvSpPr>
            <p:nvPr/>
          </p:nvSpPr>
          <p:spPr bwMode="auto">
            <a:xfrm>
              <a:off x="2055" y="1935"/>
              <a:ext cx="756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24" name="Rectangle 316"/>
            <p:cNvSpPr>
              <a:spLocks noChangeArrowheads="1"/>
            </p:cNvSpPr>
            <p:nvPr/>
          </p:nvSpPr>
          <p:spPr bwMode="auto">
            <a:xfrm>
              <a:off x="2427" y="1965"/>
              <a:ext cx="26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5.000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25" name="Rectangle 317"/>
            <p:cNvSpPr>
              <a:spLocks noChangeArrowheads="1"/>
            </p:cNvSpPr>
            <p:nvPr/>
          </p:nvSpPr>
          <p:spPr bwMode="auto">
            <a:xfrm>
              <a:off x="389" y="1935"/>
              <a:ext cx="1666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26" name="Rectangle 318"/>
            <p:cNvSpPr>
              <a:spLocks noChangeArrowheads="1"/>
            </p:cNvSpPr>
            <p:nvPr/>
          </p:nvSpPr>
          <p:spPr bwMode="auto">
            <a:xfrm>
              <a:off x="455" y="1968"/>
              <a:ext cx="30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>
                  <a:solidFill>
                    <a:srgbClr val="333399"/>
                  </a:solidFill>
                  <a:latin typeface="Arial" pitchFamily="34" charset="0"/>
                </a:rPr>
                <a:t>Peque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27" name="Rectangle 319"/>
            <p:cNvSpPr>
              <a:spLocks noChangeArrowheads="1"/>
            </p:cNvSpPr>
            <p:nvPr/>
          </p:nvSpPr>
          <p:spPr bwMode="auto">
            <a:xfrm>
              <a:off x="823" y="1968"/>
              <a:ext cx="59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>
                  <a:solidFill>
                    <a:srgbClr val="333399"/>
                  </a:solidFill>
                  <a:latin typeface="Arial" pitchFamily="34" charset="0"/>
                </a:rPr>
                <a:t>ñ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28" name="Rectangle 320"/>
            <p:cNvSpPr>
              <a:spLocks noChangeArrowheads="1"/>
            </p:cNvSpPr>
            <p:nvPr/>
          </p:nvSpPr>
          <p:spPr bwMode="auto">
            <a:xfrm>
              <a:off x="894" y="1968"/>
              <a:ext cx="70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>
                  <a:solidFill>
                    <a:srgbClr val="333399"/>
                  </a:solidFill>
                  <a:latin typeface="Arial" pitchFamily="34" charset="0"/>
                </a:rPr>
                <a:t>a  Empresa N2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29" name="Rectangle 321"/>
            <p:cNvSpPr>
              <a:spLocks noChangeArrowheads="1"/>
            </p:cNvSpPr>
            <p:nvPr/>
          </p:nvSpPr>
          <p:spPr bwMode="auto">
            <a:xfrm>
              <a:off x="2811" y="1762"/>
              <a:ext cx="892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30" name="Rectangle 322"/>
            <p:cNvSpPr>
              <a:spLocks noChangeArrowheads="1"/>
            </p:cNvSpPr>
            <p:nvPr/>
          </p:nvSpPr>
          <p:spPr bwMode="auto">
            <a:xfrm>
              <a:off x="3320" y="1792"/>
              <a:ext cx="26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5.000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31" name="Rectangle 323"/>
            <p:cNvSpPr>
              <a:spLocks noChangeArrowheads="1"/>
            </p:cNvSpPr>
            <p:nvPr/>
          </p:nvSpPr>
          <p:spPr bwMode="auto">
            <a:xfrm>
              <a:off x="2055" y="1762"/>
              <a:ext cx="756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32" name="Rectangle 324"/>
            <p:cNvSpPr>
              <a:spLocks noChangeArrowheads="1"/>
            </p:cNvSpPr>
            <p:nvPr/>
          </p:nvSpPr>
          <p:spPr bwMode="auto">
            <a:xfrm>
              <a:off x="2427" y="1792"/>
              <a:ext cx="26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2.400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33" name="Rectangle 325"/>
            <p:cNvSpPr>
              <a:spLocks noChangeArrowheads="1"/>
            </p:cNvSpPr>
            <p:nvPr/>
          </p:nvSpPr>
          <p:spPr bwMode="auto">
            <a:xfrm>
              <a:off x="389" y="1762"/>
              <a:ext cx="1666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34" name="Rectangle 326"/>
            <p:cNvSpPr>
              <a:spLocks noChangeArrowheads="1"/>
            </p:cNvSpPr>
            <p:nvPr/>
          </p:nvSpPr>
          <p:spPr bwMode="auto">
            <a:xfrm>
              <a:off x="455" y="1795"/>
              <a:ext cx="30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>
                  <a:solidFill>
                    <a:srgbClr val="333399"/>
                  </a:solidFill>
                  <a:latin typeface="Arial" pitchFamily="34" charset="0"/>
                </a:rPr>
                <a:t>Peque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35" name="Rectangle 327"/>
            <p:cNvSpPr>
              <a:spLocks noChangeArrowheads="1"/>
            </p:cNvSpPr>
            <p:nvPr/>
          </p:nvSpPr>
          <p:spPr bwMode="auto">
            <a:xfrm>
              <a:off x="823" y="1795"/>
              <a:ext cx="59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>
                  <a:solidFill>
                    <a:srgbClr val="333399"/>
                  </a:solidFill>
                  <a:latin typeface="Arial" pitchFamily="34" charset="0"/>
                </a:rPr>
                <a:t>ñ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36" name="Rectangle 328"/>
            <p:cNvSpPr>
              <a:spLocks noChangeArrowheads="1"/>
            </p:cNvSpPr>
            <p:nvPr/>
          </p:nvSpPr>
          <p:spPr bwMode="auto">
            <a:xfrm>
              <a:off x="894" y="1795"/>
              <a:ext cx="70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>
                  <a:solidFill>
                    <a:srgbClr val="333399"/>
                  </a:solidFill>
                  <a:latin typeface="Arial" pitchFamily="34" charset="0"/>
                </a:rPr>
                <a:t>a  Empresa N1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37" name="Rectangle 329"/>
            <p:cNvSpPr>
              <a:spLocks noChangeArrowheads="1"/>
            </p:cNvSpPr>
            <p:nvPr/>
          </p:nvSpPr>
          <p:spPr bwMode="auto">
            <a:xfrm>
              <a:off x="2811" y="1589"/>
              <a:ext cx="892" cy="173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38" name="Rectangle 330"/>
            <p:cNvSpPr>
              <a:spLocks noChangeArrowheads="1"/>
            </p:cNvSpPr>
            <p:nvPr/>
          </p:nvSpPr>
          <p:spPr bwMode="auto">
            <a:xfrm>
              <a:off x="3320" y="1619"/>
              <a:ext cx="26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2.400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39" name="Rectangle 331"/>
            <p:cNvSpPr>
              <a:spLocks noChangeArrowheads="1"/>
            </p:cNvSpPr>
            <p:nvPr/>
          </p:nvSpPr>
          <p:spPr bwMode="auto">
            <a:xfrm>
              <a:off x="2055" y="1589"/>
              <a:ext cx="756" cy="173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40" name="Rectangle 332"/>
            <p:cNvSpPr>
              <a:spLocks noChangeArrowheads="1"/>
            </p:cNvSpPr>
            <p:nvPr/>
          </p:nvSpPr>
          <p:spPr bwMode="auto">
            <a:xfrm>
              <a:off x="2533" y="1619"/>
              <a:ext cx="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600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41" name="Rectangle 333"/>
            <p:cNvSpPr>
              <a:spLocks noChangeArrowheads="1"/>
            </p:cNvSpPr>
            <p:nvPr/>
          </p:nvSpPr>
          <p:spPr bwMode="auto">
            <a:xfrm>
              <a:off x="389" y="1589"/>
              <a:ext cx="1666" cy="173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42" name="Rectangle 334"/>
            <p:cNvSpPr>
              <a:spLocks noChangeArrowheads="1"/>
            </p:cNvSpPr>
            <p:nvPr/>
          </p:nvSpPr>
          <p:spPr bwMode="auto">
            <a:xfrm>
              <a:off x="455" y="1622"/>
              <a:ext cx="87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>
                  <a:solidFill>
                    <a:srgbClr val="333399"/>
                  </a:solidFill>
                  <a:latin typeface="Arial" pitchFamily="34" charset="0"/>
                </a:rPr>
                <a:t>Micro Empresa N3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43" name="Rectangle 335"/>
            <p:cNvSpPr>
              <a:spLocks noChangeArrowheads="1"/>
            </p:cNvSpPr>
            <p:nvPr/>
          </p:nvSpPr>
          <p:spPr bwMode="auto">
            <a:xfrm>
              <a:off x="2811" y="1416"/>
              <a:ext cx="892" cy="173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44" name="Rectangle 336"/>
            <p:cNvSpPr>
              <a:spLocks noChangeArrowheads="1"/>
            </p:cNvSpPr>
            <p:nvPr/>
          </p:nvSpPr>
          <p:spPr bwMode="auto">
            <a:xfrm>
              <a:off x="3426" y="1446"/>
              <a:ext cx="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600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45" name="Rectangle 337"/>
            <p:cNvSpPr>
              <a:spLocks noChangeArrowheads="1"/>
            </p:cNvSpPr>
            <p:nvPr/>
          </p:nvSpPr>
          <p:spPr bwMode="auto">
            <a:xfrm>
              <a:off x="2055" y="1416"/>
              <a:ext cx="756" cy="173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46" name="Rectangle 338"/>
            <p:cNvSpPr>
              <a:spLocks noChangeArrowheads="1"/>
            </p:cNvSpPr>
            <p:nvPr/>
          </p:nvSpPr>
          <p:spPr bwMode="auto">
            <a:xfrm>
              <a:off x="2533" y="1446"/>
              <a:ext cx="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200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47" name="Rectangle 339"/>
            <p:cNvSpPr>
              <a:spLocks noChangeArrowheads="1"/>
            </p:cNvSpPr>
            <p:nvPr/>
          </p:nvSpPr>
          <p:spPr bwMode="auto">
            <a:xfrm>
              <a:off x="389" y="1416"/>
              <a:ext cx="1666" cy="173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48" name="Rectangle 340"/>
            <p:cNvSpPr>
              <a:spLocks noChangeArrowheads="1"/>
            </p:cNvSpPr>
            <p:nvPr/>
          </p:nvSpPr>
          <p:spPr bwMode="auto">
            <a:xfrm>
              <a:off x="455" y="1449"/>
              <a:ext cx="87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>
                  <a:solidFill>
                    <a:srgbClr val="333399"/>
                  </a:solidFill>
                  <a:latin typeface="Arial" pitchFamily="34" charset="0"/>
                </a:rPr>
                <a:t>Micro Empresa N2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49" name="Rectangle 341"/>
            <p:cNvSpPr>
              <a:spLocks noChangeArrowheads="1"/>
            </p:cNvSpPr>
            <p:nvPr/>
          </p:nvSpPr>
          <p:spPr bwMode="auto">
            <a:xfrm>
              <a:off x="3703" y="1244"/>
              <a:ext cx="1657" cy="1555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50" name="Rectangle 342"/>
            <p:cNvSpPr>
              <a:spLocks noChangeArrowheads="1"/>
            </p:cNvSpPr>
            <p:nvPr/>
          </p:nvSpPr>
          <p:spPr bwMode="auto">
            <a:xfrm>
              <a:off x="3770" y="1926"/>
              <a:ext cx="841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2200" b="1">
                  <a:solidFill>
                    <a:srgbClr val="000000"/>
                  </a:solidFill>
                  <a:latin typeface="Arial" pitchFamily="34" charset="0"/>
                </a:rPr>
                <a:t>Califican  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51" name="Rectangle 343"/>
            <p:cNvSpPr>
              <a:spLocks noChangeArrowheads="1"/>
            </p:cNvSpPr>
            <p:nvPr/>
          </p:nvSpPr>
          <p:spPr bwMode="auto">
            <a:xfrm>
              <a:off x="2811" y="1244"/>
              <a:ext cx="892" cy="172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52" name="Rectangle 344"/>
            <p:cNvSpPr>
              <a:spLocks noChangeArrowheads="1"/>
            </p:cNvSpPr>
            <p:nvPr/>
          </p:nvSpPr>
          <p:spPr bwMode="auto">
            <a:xfrm>
              <a:off x="3426" y="1274"/>
              <a:ext cx="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200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53" name="Rectangle 345"/>
            <p:cNvSpPr>
              <a:spLocks noChangeArrowheads="1"/>
            </p:cNvSpPr>
            <p:nvPr/>
          </p:nvSpPr>
          <p:spPr bwMode="auto">
            <a:xfrm>
              <a:off x="2055" y="1244"/>
              <a:ext cx="756" cy="172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54" name="Rectangle 346"/>
            <p:cNvSpPr>
              <a:spLocks noChangeArrowheads="1"/>
            </p:cNvSpPr>
            <p:nvPr/>
          </p:nvSpPr>
          <p:spPr bwMode="auto">
            <a:xfrm>
              <a:off x="2430" y="1274"/>
              <a:ext cx="35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-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55" name="Rectangle 347"/>
            <p:cNvSpPr>
              <a:spLocks noChangeArrowheads="1"/>
            </p:cNvSpPr>
            <p:nvPr/>
          </p:nvSpPr>
          <p:spPr bwMode="auto">
            <a:xfrm>
              <a:off x="389" y="1244"/>
              <a:ext cx="1666" cy="172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56" name="Rectangle 348"/>
            <p:cNvSpPr>
              <a:spLocks noChangeArrowheads="1"/>
            </p:cNvSpPr>
            <p:nvPr/>
          </p:nvSpPr>
          <p:spPr bwMode="auto">
            <a:xfrm>
              <a:off x="455" y="1277"/>
              <a:ext cx="87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>
                  <a:solidFill>
                    <a:srgbClr val="333399"/>
                  </a:solidFill>
                  <a:latin typeface="Arial" pitchFamily="34" charset="0"/>
                </a:rPr>
                <a:t>Micro Empresa N1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57" name="Rectangle 349"/>
            <p:cNvSpPr>
              <a:spLocks noChangeArrowheads="1"/>
            </p:cNvSpPr>
            <p:nvPr/>
          </p:nvSpPr>
          <p:spPr bwMode="auto">
            <a:xfrm>
              <a:off x="3703" y="1019"/>
              <a:ext cx="1657" cy="225"/>
            </a:xfrm>
            <a:prstGeom prst="rect">
              <a:avLst/>
            </a:prstGeom>
            <a:solidFill>
              <a:srgbClr val="0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58" name="Rectangle 350"/>
            <p:cNvSpPr>
              <a:spLocks noChangeArrowheads="1"/>
            </p:cNvSpPr>
            <p:nvPr/>
          </p:nvSpPr>
          <p:spPr bwMode="auto">
            <a:xfrm>
              <a:off x="2811" y="1018"/>
              <a:ext cx="892" cy="226"/>
            </a:xfrm>
            <a:prstGeom prst="rect">
              <a:avLst/>
            </a:prstGeom>
            <a:solidFill>
              <a:srgbClr val="0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59" name="Rectangle 351"/>
            <p:cNvSpPr>
              <a:spLocks noChangeArrowheads="1"/>
            </p:cNvSpPr>
            <p:nvPr/>
          </p:nvSpPr>
          <p:spPr bwMode="auto">
            <a:xfrm>
              <a:off x="3079" y="1052"/>
              <a:ext cx="28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b="1">
                  <a:solidFill>
                    <a:srgbClr val="FFFFFF"/>
                  </a:solidFill>
                  <a:latin typeface="Arial" pitchFamily="34" charset="0"/>
                </a:rPr>
                <a:t>Max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60" name="Rectangle 352"/>
            <p:cNvSpPr>
              <a:spLocks noChangeArrowheads="1"/>
            </p:cNvSpPr>
            <p:nvPr/>
          </p:nvSpPr>
          <p:spPr bwMode="auto">
            <a:xfrm>
              <a:off x="2055" y="1018"/>
              <a:ext cx="756" cy="226"/>
            </a:xfrm>
            <a:prstGeom prst="rect">
              <a:avLst/>
            </a:prstGeom>
            <a:solidFill>
              <a:srgbClr val="0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61" name="Rectangle 353"/>
            <p:cNvSpPr>
              <a:spLocks noChangeArrowheads="1"/>
            </p:cNvSpPr>
            <p:nvPr/>
          </p:nvSpPr>
          <p:spPr bwMode="auto">
            <a:xfrm>
              <a:off x="2276" y="1052"/>
              <a:ext cx="25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b="1">
                  <a:solidFill>
                    <a:srgbClr val="FFFFFF"/>
                  </a:solidFill>
                  <a:latin typeface="Arial" pitchFamily="34" charset="0"/>
                </a:rPr>
                <a:t>Min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62" name="Rectangle 354"/>
            <p:cNvSpPr>
              <a:spLocks noChangeArrowheads="1"/>
            </p:cNvSpPr>
            <p:nvPr/>
          </p:nvSpPr>
          <p:spPr bwMode="auto">
            <a:xfrm>
              <a:off x="3703" y="621"/>
              <a:ext cx="1657" cy="398"/>
            </a:xfrm>
            <a:prstGeom prst="rect">
              <a:avLst/>
            </a:prstGeom>
            <a:solidFill>
              <a:srgbClr val="0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63" name="Rectangle 355"/>
            <p:cNvSpPr>
              <a:spLocks noChangeArrowheads="1"/>
            </p:cNvSpPr>
            <p:nvPr/>
          </p:nvSpPr>
          <p:spPr bwMode="auto">
            <a:xfrm>
              <a:off x="2055" y="621"/>
              <a:ext cx="1648" cy="397"/>
            </a:xfrm>
            <a:prstGeom prst="rect">
              <a:avLst/>
            </a:prstGeom>
            <a:solidFill>
              <a:srgbClr val="0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64" name="Rectangle 356"/>
            <p:cNvSpPr>
              <a:spLocks noChangeArrowheads="1"/>
            </p:cNvSpPr>
            <p:nvPr/>
          </p:nvSpPr>
          <p:spPr bwMode="auto">
            <a:xfrm>
              <a:off x="2206" y="654"/>
              <a:ext cx="110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b="1">
                  <a:solidFill>
                    <a:srgbClr val="FFFFFF"/>
                  </a:solidFill>
                  <a:latin typeface="Arial" pitchFamily="34" charset="0"/>
                </a:rPr>
                <a:t>Nivel de Ventas 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65" name="Rectangle 357"/>
            <p:cNvSpPr>
              <a:spLocks noChangeArrowheads="1"/>
            </p:cNvSpPr>
            <p:nvPr/>
          </p:nvSpPr>
          <p:spPr bwMode="auto">
            <a:xfrm>
              <a:off x="2757" y="826"/>
              <a:ext cx="194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b="1">
                  <a:solidFill>
                    <a:srgbClr val="FFFFFF"/>
                  </a:solidFill>
                  <a:latin typeface="Arial" pitchFamily="34" charset="0"/>
                </a:rPr>
                <a:t>UF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66" name="Rectangle 358"/>
            <p:cNvSpPr>
              <a:spLocks noChangeArrowheads="1"/>
            </p:cNvSpPr>
            <p:nvPr/>
          </p:nvSpPr>
          <p:spPr bwMode="auto">
            <a:xfrm>
              <a:off x="389" y="621"/>
              <a:ext cx="1666" cy="623"/>
            </a:xfrm>
            <a:prstGeom prst="rect">
              <a:avLst/>
            </a:prstGeom>
            <a:solidFill>
              <a:srgbClr val="0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67" name="Rectangle 359"/>
            <p:cNvSpPr>
              <a:spLocks noChangeArrowheads="1"/>
            </p:cNvSpPr>
            <p:nvPr/>
          </p:nvSpPr>
          <p:spPr bwMode="auto">
            <a:xfrm>
              <a:off x="781" y="1052"/>
              <a:ext cx="70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b="1">
                  <a:solidFill>
                    <a:srgbClr val="FFFFFF"/>
                  </a:solidFill>
                  <a:latin typeface="Arial" pitchFamily="34" charset="0"/>
                </a:rPr>
                <a:t>Resultado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768" name="Line 360"/>
            <p:cNvSpPr>
              <a:spLocks noChangeShapeType="1"/>
            </p:cNvSpPr>
            <p:nvPr/>
          </p:nvSpPr>
          <p:spPr bwMode="auto">
            <a:xfrm>
              <a:off x="389" y="621"/>
              <a:ext cx="4971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69" name="Line 361"/>
            <p:cNvSpPr>
              <a:spLocks noChangeShapeType="1"/>
            </p:cNvSpPr>
            <p:nvPr/>
          </p:nvSpPr>
          <p:spPr bwMode="auto">
            <a:xfrm>
              <a:off x="389" y="3854"/>
              <a:ext cx="4971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70" name="Line 362"/>
            <p:cNvSpPr>
              <a:spLocks noChangeShapeType="1"/>
            </p:cNvSpPr>
            <p:nvPr/>
          </p:nvSpPr>
          <p:spPr bwMode="auto">
            <a:xfrm>
              <a:off x="389" y="621"/>
              <a:ext cx="1" cy="3233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71" name="Line 363"/>
            <p:cNvSpPr>
              <a:spLocks noChangeShapeType="1"/>
            </p:cNvSpPr>
            <p:nvPr/>
          </p:nvSpPr>
          <p:spPr bwMode="auto">
            <a:xfrm>
              <a:off x="5360" y="621"/>
              <a:ext cx="1" cy="3233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72" name="Line 364"/>
            <p:cNvSpPr>
              <a:spLocks noChangeShapeType="1"/>
            </p:cNvSpPr>
            <p:nvPr/>
          </p:nvSpPr>
          <p:spPr bwMode="auto">
            <a:xfrm>
              <a:off x="2055" y="621"/>
              <a:ext cx="1" cy="3233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73" name="Line 365"/>
            <p:cNvSpPr>
              <a:spLocks noChangeShapeType="1"/>
            </p:cNvSpPr>
            <p:nvPr/>
          </p:nvSpPr>
          <p:spPr bwMode="auto">
            <a:xfrm>
              <a:off x="2811" y="1019"/>
              <a:ext cx="1" cy="2835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74" name="Line 366"/>
            <p:cNvSpPr>
              <a:spLocks noChangeShapeType="1"/>
            </p:cNvSpPr>
            <p:nvPr/>
          </p:nvSpPr>
          <p:spPr bwMode="auto">
            <a:xfrm>
              <a:off x="2055" y="1019"/>
              <a:ext cx="3305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75" name="Line 367"/>
            <p:cNvSpPr>
              <a:spLocks noChangeShapeType="1"/>
            </p:cNvSpPr>
            <p:nvPr/>
          </p:nvSpPr>
          <p:spPr bwMode="auto">
            <a:xfrm>
              <a:off x="3703" y="621"/>
              <a:ext cx="1" cy="3233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76" name="Line 368"/>
            <p:cNvSpPr>
              <a:spLocks noChangeShapeType="1"/>
            </p:cNvSpPr>
            <p:nvPr/>
          </p:nvSpPr>
          <p:spPr bwMode="auto">
            <a:xfrm>
              <a:off x="389" y="1244"/>
              <a:ext cx="4971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77" name="Line 369"/>
            <p:cNvSpPr>
              <a:spLocks noChangeShapeType="1"/>
            </p:cNvSpPr>
            <p:nvPr/>
          </p:nvSpPr>
          <p:spPr bwMode="auto">
            <a:xfrm>
              <a:off x="389" y="1416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78" name="Line 370"/>
            <p:cNvSpPr>
              <a:spLocks noChangeShapeType="1"/>
            </p:cNvSpPr>
            <p:nvPr/>
          </p:nvSpPr>
          <p:spPr bwMode="auto">
            <a:xfrm>
              <a:off x="389" y="1589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79" name="Line 371"/>
            <p:cNvSpPr>
              <a:spLocks noChangeShapeType="1"/>
            </p:cNvSpPr>
            <p:nvPr/>
          </p:nvSpPr>
          <p:spPr bwMode="auto">
            <a:xfrm>
              <a:off x="389" y="1762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80" name="Line 372"/>
            <p:cNvSpPr>
              <a:spLocks noChangeShapeType="1"/>
            </p:cNvSpPr>
            <p:nvPr/>
          </p:nvSpPr>
          <p:spPr bwMode="auto">
            <a:xfrm>
              <a:off x="389" y="1935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81" name="Line 373"/>
            <p:cNvSpPr>
              <a:spLocks noChangeShapeType="1"/>
            </p:cNvSpPr>
            <p:nvPr/>
          </p:nvSpPr>
          <p:spPr bwMode="auto">
            <a:xfrm>
              <a:off x="389" y="2108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82" name="Line 374"/>
            <p:cNvSpPr>
              <a:spLocks noChangeShapeType="1"/>
            </p:cNvSpPr>
            <p:nvPr/>
          </p:nvSpPr>
          <p:spPr bwMode="auto">
            <a:xfrm>
              <a:off x="389" y="2281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83" name="Line 375"/>
            <p:cNvSpPr>
              <a:spLocks noChangeShapeType="1"/>
            </p:cNvSpPr>
            <p:nvPr/>
          </p:nvSpPr>
          <p:spPr bwMode="auto">
            <a:xfrm>
              <a:off x="389" y="2454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84" name="Line 376"/>
            <p:cNvSpPr>
              <a:spLocks noChangeShapeType="1"/>
            </p:cNvSpPr>
            <p:nvPr/>
          </p:nvSpPr>
          <p:spPr bwMode="auto">
            <a:xfrm>
              <a:off x="389" y="2627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85" name="Line 377"/>
            <p:cNvSpPr>
              <a:spLocks noChangeShapeType="1"/>
            </p:cNvSpPr>
            <p:nvPr/>
          </p:nvSpPr>
          <p:spPr bwMode="auto">
            <a:xfrm>
              <a:off x="389" y="2799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86" name="Line 378"/>
            <p:cNvSpPr>
              <a:spLocks noChangeShapeType="1"/>
            </p:cNvSpPr>
            <p:nvPr/>
          </p:nvSpPr>
          <p:spPr bwMode="auto">
            <a:xfrm>
              <a:off x="389" y="2972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87" name="Line 379"/>
            <p:cNvSpPr>
              <a:spLocks noChangeShapeType="1"/>
            </p:cNvSpPr>
            <p:nvPr/>
          </p:nvSpPr>
          <p:spPr bwMode="auto">
            <a:xfrm>
              <a:off x="389" y="3145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88" name="Line 380"/>
            <p:cNvSpPr>
              <a:spLocks noChangeShapeType="1"/>
            </p:cNvSpPr>
            <p:nvPr/>
          </p:nvSpPr>
          <p:spPr bwMode="auto">
            <a:xfrm>
              <a:off x="389" y="3318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89" name="Line 381"/>
            <p:cNvSpPr>
              <a:spLocks noChangeShapeType="1"/>
            </p:cNvSpPr>
            <p:nvPr/>
          </p:nvSpPr>
          <p:spPr bwMode="auto">
            <a:xfrm>
              <a:off x="389" y="3491"/>
              <a:ext cx="4971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91" name="Rectangle 383"/>
            <p:cNvSpPr>
              <a:spLocks noChangeArrowheads="1"/>
            </p:cNvSpPr>
            <p:nvPr/>
          </p:nvSpPr>
          <p:spPr bwMode="auto">
            <a:xfrm>
              <a:off x="4133" y="3681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es-CL" dirty="0">
                <a:latin typeface="Arial" pitchFamily="34" charset="0"/>
              </a:endParaRPr>
            </a:p>
          </p:txBody>
        </p:sp>
        <p:sp>
          <p:nvSpPr>
            <p:cNvPr id="17795" name="Rectangle 387"/>
            <p:cNvSpPr>
              <a:spLocks noChangeArrowheads="1"/>
            </p:cNvSpPr>
            <p:nvPr/>
          </p:nvSpPr>
          <p:spPr bwMode="auto">
            <a:xfrm>
              <a:off x="3253" y="3677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es-CL" dirty="0">
                <a:latin typeface="Arial" pitchFamily="34" charset="0"/>
              </a:endParaRPr>
            </a:p>
          </p:txBody>
        </p:sp>
        <p:sp>
          <p:nvSpPr>
            <p:cNvPr id="17801" name="Rectangle 393"/>
            <p:cNvSpPr>
              <a:spLocks noChangeArrowheads="1"/>
            </p:cNvSpPr>
            <p:nvPr/>
          </p:nvSpPr>
          <p:spPr bwMode="auto">
            <a:xfrm>
              <a:off x="2932" y="3348"/>
              <a:ext cx="58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993300"/>
                  </a:solidFill>
                  <a:latin typeface="Arial" pitchFamily="34" charset="0"/>
                </a:rPr>
                <a:t>100.000.000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02" name="Rectangle 394"/>
            <p:cNvSpPr>
              <a:spLocks noChangeArrowheads="1"/>
            </p:cNvSpPr>
            <p:nvPr/>
          </p:nvSpPr>
          <p:spPr bwMode="auto">
            <a:xfrm>
              <a:off x="2180" y="3348"/>
              <a:ext cx="469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993300"/>
                  </a:solidFill>
                  <a:latin typeface="Arial" pitchFamily="34" charset="0"/>
                </a:rPr>
                <a:t>1.000.000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03" name="Rectangle 395"/>
            <p:cNvSpPr>
              <a:spLocks noChangeArrowheads="1"/>
            </p:cNvSpPr>
            <p:nvPr/>
          </p:nvSpPr>
          <p:spPr bwMode="auto">
            <a:xfrm>
              <a:off x="455" y="3351"/>
              <a:ext cx="433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dirty="0" err="1">
                  <a:solidFill>
                    <a:srgbClr val="993300"/>
                  </a:solidFill>
                  <a:latin typeface="Arial" pitchFamily="34" charset="0"/>
                </a:rPr>
                <a:t>Large</a:t>
              </a:r>
              <a:r>
                <a:rPr lang="es-CL" sz="1300" dirty="0">
                  <a:solidFill>
                    <a:srgbClr val="993300"/>
                  </a:solidFill>
                  <a:latin typeface="Arial" pitchFamily="34" charset="0"/>
                </a:rPr>
                <a:t> N4</a:t>
              </a:r>
              <a:endParaRPr lang="es-CL" dirty="0">
                <a:latin typeface="Arial" pitchFamily="34" charset="0"/>
              </a:endParaRPr>
            </a:p>
          </p:txBody>
        </p:sp>
        <p:sp>
          <p:nvSpPr>
            <p:cNvPr id="17804" name="Rectangle 396"/>
            <p:cNvSpPr>
              <a:spLocks noChangeArrowheads="1"/>
            </p:cNvSpPr>
            <p:nvPr/>
          </p:nvSpPr>
          <p:spPr bwMode="auto">
            <a:xfrm>
              <a:off x="3073" y="3175"/>
              <a:ext cx="469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993300"/>
                  </a:solidFill>
                  <a:latin typeface="Arial" pitchFamily="34" charset="0"/>
                </a:rPr>
                <a:t>1.000.000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06" name="Rectangle 398"/>
            <p:cNvSpPr>
              <a:spLocks noChangeArrowheads="1"/>
            </p:cNvSpPr>
            <p:nvPr/>
          </p:nvSpPr>
          <p:spPr bwMode="auto">
            <a:xfrm>
              <a:off x="455" y="3178"/>
              <a:ext cx="433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dirty="0" err="1">
                  <a:solidFill>
                    <a:srgbClr val="993300"/>
                  </a:solidFill>
                  <a:latin typeface="Arial" pitchFamily="34" charset="0"/>
                </a:rPr>
                <a:t>Large</a:t>
              </a:r>
              <a:r>
                <a:rPr lang="es-CL" sz="1300" dirty="0">
                  <a:solidFill>
                    <a:srgbClr val="993300"/>
                  </a:solidFill>
                  <a:latin typeface="Arial" pitchFamily="34" charset="0"/>
                </a:rPr>
                <a:t> N3</a:t>
              </a:r>
              <a:endParaRPr lang="es-CL" dirty="0">
                <a:latin typeface="Arial" pitchFamily="34" charset="0"/>
              </a:endParaRPr>
            </a:p>
          </p:txBody>
        </p:sp>
        <p:sp>
          <p:nvSpPr>
            <p:cNvPr id="17808" name="Rectangle 400"/>
            <p:cNvSpPr>
              <a:spLocks noChangeArrowheads="1"/>
            </p:cNvSpPr>
            <p:nvPr/>
          </p:nvSpPr>
          <p:spPr bwMode="auto">
            <a:xfrm>
              <a:off x="2286" y="3002"/>
              <a:ext cx="38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993300"/>
                  </a:solidFill>
                  <a:latin typeface="Arial" pitchFamily="34" charset="0"/>
                </a:rPr>
                <a:t>200.000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09" name="Rectangle 401"/>
            <p:cNvSpPr>
              <a:spLocks noChangeArrowheads="1"/>
            </p:cNvSpPr>
            <p:nvPr/>
          </p:nvSpPr>
          <p:spPr bwMode="auto">
            <a:xfrm>
              <a:off x="455" y="3005"/>
              <a:ext cx="433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dirty="0" err="1">
                  <a:solidFill>
                    <a:srgbClr val="993300"/>
                  </a:solidFill>
                  <a:latin typeface="Arial" pitchFamily="34" charset="0"/>
                </a:rPr>
                <a:t>Large</a:t>
              </a:r>
              <a:r>
                <a:rPr lang="es-CL" sz="1300" dirty="0">
                  <a:solidFill>
                    <a:srgbClr val="993300"/>
                  </a:solidFill>
                  <a:latin typeface="Arial" pitchFamily="34" charset="0"/>
                </a:rPr>
                <a:t> N2</a:t>
              </a:r>
              <a:endParaRPr lang="es-CL" dirty="0">
                <a:latin typeface="Arial" pitchFamily="34" charset="0"/>
              </a:endParaRPr>
            </a:p>
          </p:txBody>
        </p:sp>
        <p:sp>
          <p:nvSpPr>
            <p:cNvPr id="17810" name="Rectangle 402"/>
            <p:cNvSpPr>
              <a:spLocks noChangeArrowheads="1"/>
            </p:cNvSpPr>
            <p:nvPr/>
          </p:nvSpPr>
          <p:spPr bwMode="auto">
            <a:xfrm>
              <a:off x="3703" y="2610"/>
              <a:ext cx="1657" cy="881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11" name="Rectangle 403"/>
            <p:cNvSpPr>
              <a:spLocks noChangeArrowheads="1"/>
            </p:cNvSpPr>
            <p:nvPr/>
          </p:nvSpPr>
          <p:spPr bwMode="auto">
            <a:xfrm>
              <a:off x="3967" y="3055"/>
              <a:ext cx="22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2200" dirty="0">
                  <a:solidFill>
                    <a:srgbClr val="000000"/>
                  </a:solidFill>
                  <a:latin typeface="Arial" pitchFamily="34" charset="0"/>
                </a:rPr>
                <a:t>No</a:t>
              </a:r>
              <a:endParaRPr lang="es-CL" dirty="0">
                <a:latin typeface="Arial" pitchFamily="34" charset="0"/>
              </a:endParaRPr>
            </a:p>
          </p:txBody>
        </p:sp>
        <p:sp>
          <p:nvSpPr>
            <p:cNvPr id="17812" name="Rectangle 404"/>
            <p:cNvSpPr>
              <a:spLocks noChangeArrowheads="1"/>
            </p:cNvSpPr>
            <p:nvPr/>
          </p:nvSpPr>
          <p:spPr bwMode="auto">
            <a:xfrm>
              <a:off x="3179" y="2830"/>
              <a:ext cx="38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993300"/>
                  </a:solidFill>
                  <a:latin typeface="Arial" pitchFamily="34" charset="0"/>
                </a:rPr>
                <a:t>200.000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13" name="Rectangle 405"/>
            <p:cNvSpPr>
              <a:spLocks noChangeArrowheads="1"/>
            </p:cNvSpPr>
            <p:nvPr/>
          </p:nvSpPr>
          <p:spPr bwMode="auto">
            <a:xfrm>
              <a:off x="2286" y="2830"/>
              <a:ext cx="38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993300"/>
                  </a:solidFill>
                  <a:latin typeface="Arial" pitchFamily="34" charset="0"/>
                </a:rPr>
                <a:t>100.000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14" name="Rectangle 406"/>
            <p:cNvSpPr>
              <a:spLocks noChangeArrowheads="1"/>
            </p:cNvSpPr>
            <p:nvPr/>
          </p:nvSpPr>
          <p:spPr bwMode="auto">
            <a:xfrm>
              <a:off x="455" y="2833"/>
              <a:ext cx="433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dirty="0" err="1">
                  <a:solidFill>
                    <a:srgbClr val="993300"/>
                  </a:solidFill>
                  <a:latin typeface="Arial" pitchFamily="34" charset="0"/>
                </a:rPr>
                <a:t>Large</a:t>
              </a:r>
              <a:r>
                <a:rPr lang="es-CL" sz="1300" dirty="0">
                  <a:solidFill>
                    <a:srgbClr val="993300"/>
                  </a:solidFill>
                  <a:latin typeface="Arial" pitchFamily="34" charset="0"/>
                </a:rPr>
                <a:t> N1</a:t>
              </a:r>
              <a:endParaRPr lang="es-CL" dirty="0">
                <a:latin typeface="Arial" pitchFamily="34" charset="0"/>
              </a:endParaRPr>
            </a:p>
          </p:txBody>
        </p:sp>
        <p:sp>
          <p:nvSpPr>
            <p:cNvPr id="17815" name="Rectangle 407"/>
            <p:cNvSpPr>
              <a:spLocks noChangeArrowheads="1"/>
            </p:cNvSpPr>
            <p:nvPr/>
          </p:nvSpPr>
          <p:spPr bwMode="auto">
            <a:xfrm>
              <a:off x="2811" y="2627"/>
              <a:ext cx="892" cy="172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16" name="Rectangle 408"/>
            <p:cNvSpPr>
              <a:spLocks noChangeArrowheads="1"/>
            </p:cNvSpPr>
            <p:nvPr/>
          </p:nvSpPr>
          <p:spPr bwMode="auto">
            <a:xfrm>
              <a:off x="3179" y="2657"/>
              <a:ext cx="38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100.000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17" name="Rectangle 409"/>
            <p:cNvSpPr>
              <a:spLocks noChangeArrowheads="1"/>
            </p:cNvSpPr>
            <p:nvPr/>
          </p:nvSpPr>
          <p:spPr bwMode="auto">
            <a:xfrm>
              <a:off x="2055" y="2627"/>
              <a:ext cx="756" cy="172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18" name="Rectangle 410"/>
            <p:cNvSpPr>
              <a:spLocks noChangeArrowheads="1"/>
            </p:cNvSpPr>
            <p:nvPr/>
          </p:nvSpPr>
          <p:spPr bwMode="auto">
            <a:xfrm>
              <a:off x="2356" y="2657"/>
              <a:ext cx="32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50.000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19" name="Rectangle 411"/>
            <p:cNvSpPr>
              <a:spLocks noChangeArrowheads="1"/>
            </p:cNvSpPr>
            <p:nvPr/>
          </p:nvSpPr>
          <p:spPr bwMode="auto">
            <a:xfrm>
              <a:off x="389" y="2627"/>
              <a:ext cx="1666" cy="172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20" name="Rectangle 412"/>
            <p:cNvSpPr>
              <a:spLocks noChangeArrowheads="1"/>
            </p:cNvSpPr>
            <p:nvPr/>
          </p:nvSpPr>
          <p:spPr bwMode="auto">
            <a:xfrm>
              <a:off x="455" y="2660"/>
              <a:ext cx="538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dirty="0" err="1">
                  <a:solidFill>
                    <a:srgbClr val="333399"/>
                  </a:solidFill>
                  <a:latin typeface="Arial" pitchFamily="34" charset="0"/>
                </a:rPr>
                <a:t>Medium</a:t>
              </a:r>
              <a:r>
                <a:rPr lang="es-CL" sz="1300" dirty="0">
                  <a:solidFill>
                    <a:srgbClr val="333399"/>
                  </a:solidFill>
                  <a:latin typeface="Arial" pitchFamily="34" charset="0"/>
                </a:rPr>
                <a:t> N2</a:t>
              </a:r>
              <a:endParaRPr lang="es-CL" dirty="0">
                <a:latin typeface="Arial" pitchFamily="34" charset="0"/>
              </a:endParaRPr>
            </a:p>
          </p:txBody>
        </p:sp>
        <p:sp>
          <p:nvSpPr>
            <p:cNvPr id="17821" name="Rectangle 413"/>
            <p:cNvSpPr>
              <a:spLocks noChangeArrowheads="1"/>
            </p:cNvSpPr>
            <p:nvPr/>
          </p:nvSpPr>
          <p:spPr bwMode="auto">
            <a:xfrm>
              <a:off x="2811" y="2454"/>
              <a:ext cx="892" cy="173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22" name="Rectangle 414"/>
            <p:cNvSpPr>
              <a:spLocks noChangeArrowheads="1"/>
            </p:cNvSpPr>
            <p:nvPr/>
          </p:nvSpPr>
          <p:spPr bwMode="auto">
            <a:xfrm>
              <a:off x="3249" y="2484"/>
              <a:ext cx="32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50.000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23" name="Rectangle 415"/>
            <p:cNvSpPr>
              <a:spLocks noChangeArrowheads="1"/>
            </p:cNvSpPr>
            <p:nvPr/>
          </p:nvSpPr>
          <p:spPr bwMode="auto">
            <a:xfrm>
              <a:off x="2055" y="2454"/>
              <a:ext cx="756" cy="173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24" name="Rectangle 416"/>
            <p:cNvSpPr>
              <a:spLocks noChangeArrowheads="1"/>
            </p:cNvSpPr>
            <p:nvPr/>
          </p:nvSpPr>
          <p:spPr bwMode="auto">
            <a:xfrm>
              <a:off x="2356" y="2484"/>
              <a:ext cx="32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25.000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25" name="Rectangle 417"/>
            <p:cNvSpPr>
              <a:spLocks noChangeArrowheads="1"/>
            </p:cNvSpPr>
            <p:nvPr/>
          </p:nvSpPr>
          <p:spPr bwMode="auto">
            <a:xfrm>
              <a:off x="389" y="2454"/>
              <a:ext cx="1666" cy="173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26" name="Rectangle 418"/>
            <p:cNvSpPr>
              <a:spLocks noChangeArrowheads="1"/>
            </p:cNvSpPr>
            <p:nvPr/>
          </p:nvSpPr>
          <p:spPr bwMode="auto">
            <a:xfrm>
              <a:off x="455" y="2487"/>
              <a:ext cx="538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dirty="0" err="1">
                  <a:solidFill>
                    <a:srgbClr val="333399"/>
                  </a:solidFill>
                  <a:latin typeface="Arial" pitchFamily="34" charset="0"/>
                </a:rPr>
                <a:t>Medium</a:t>
              </a:r>
              <a:r>
                <a:rPr lang="es-CL" sz="1300" dirty="0">
                  <a:solidFill>
                    <a:srgbClr val="333399"/>
                  </a:solidFill>
                  <a:latin typeface="Arial" pitchFamily="34" charset="0"/>
                </a:rPr>
                <a:t> N1</a:t>
              </a:r>
              <a:endParaRPr lang="es-CL" dirty="0">
                <a:latin typeface="Arial" pitchFamily="34" charset="0"/>
              </a:endParaRPr>
            </a:p>
          </p:txBody>
        </p:sp>
        <p:sp>
          <p:nvSpPr>
            <p:cNvPr id="17827" name="Rectangle 419"/>
            <p:cNvSpPr>
              <a:spLocks noChangeArrowheads="1"/>
            </p:cNvSpPr>
            <p:nvPr/>
          </p:nvSpPr>
          <p:spPr bwMode="auto">
            <a:xfrm>
              <a:off x="2811" y="2281"/>
              <a:ext cx="892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28" name="Rectangle 420"/>
            <p:cNvSpPr>
              <a:spLocks noChangeArrowheads="1"/>
            </p:cNvSpPr>
            <p:nvPr/>
          </p:nvSpPr>
          <p:spPr bwMode="auto">
            <a:xfrm>
              <a:off x="3249" y="2311"/>
              <a:ext cx="32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25.000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29" name="Rectangle 421"/>
            <p:cNvSpPr>
              <a:spLocks noChangeArrowheads="1"/>
            </p:cNvSpPr>
            <p:nvPr/>
          </p:nvSpPr>
          <p:spPr bwMode="auto">
            <a:xfrm>
              <a:off x="2055" y="2281"/>
              <a:ext cx="756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30" name="Rectangle 422"/>
            <p:cNvSpPr>
              <a:spLocks noChangeArrowheads="1"/>
            </p:cNvSpPr>
            <p:nvPr/>
          </p:nvSpPr>
          <p:spPr bwMode="auto">
            <a:xfrm>
              <a:off x="2356" y="2311"/>
              <a:ext cx="32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14.000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31" name="Rectangle 423"/>
            <p:cNvSpPr>
              <a:spLocks noChangeArrowheads="1"/>
            </p:cNvSpPr>
            <p:nvPr/>
          </p:nvSpPr>
          <p:spPr bwMode="auto">
            <a:xfrm>
              <a:off x="389" y="2281"/>
              <a:ext cx="1666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32" name="Rectangle 424"/>
            <p:cNvSpPr>
              <a:spLocks noChangeArrowheads="1"/>
            </p:cNvSpPr>
            <p:nvPr/>
          </p:nvSpPr>
          <p:spPr bwMode="auto">
            <a:xfrm>
              <a:off x="455" y="2314"/>
              <a:ext cx="42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dirty="0">
                  <a:solidFill>
                    <a:srgbClr val="333399"/>
                  </a:solidFill>
                  <a:latin typeface="Arial" pitchFamily="34" charset="0"/>
                </a:rPr>
                <a:t>Small N4</a:t>
              </a:r>
              <a:endParaRPr lang="es-CL" dirty="0">
                <a:latin typeface="Arial" pitchFamily="34" charset="0"/>
              </a:endParaRPr>
            </a:p>
          </p:txBody>
        </p:sp>
        <p:sp>
          <p:nvSpPr>
            <p:cNvPr id="17835" name="Rectangle 427"/>
            <p:cNvSpPr>
              <a:spLocks noChangeArrowheads="1"/>
            </p:cNvSpPr>
            <p:nvPr/>
          </p:nvSpPr>
          <p:spPr bwMode="auto">
            <a:xfrm>
              <a:off x="2811" y="2108"/>
              <a:ext cx="892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36" name="Rectangle 428"/>
            <p:cNvSpPr>
              <a:spLocks noChangeArrowheads="1"/>
            </p:cNvSpPr>
            <p:nvPr/>
          </p:nvSpPr>
          <p:spPr bwMode="auto">
            <a:xfrm>
              <a:off x="3249" y="2138"/>
              <a:ext cx="32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14.000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37" name="Rectangle 429"/>
            <p:cNvSpPr>
              <a:spLocks noChangeArrowheads="1"/>
            </p:cNvSpPr>
            <p:nvPr/>
          </p:nvSpPr>
          <p:spPr bwMode="auto">
            <a:xfrm>
              <a:off x="2055" y="2108"/>
              <a:ext cx="756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38" name="Rectangle 430"/>
            <p:cNvSpPr>
              <a:spLocks noChangeArrowheads="1"/>
            </p:cNvSpPr>
            <p:nvPr/>
          </p:nvSpPr>
          <p:spPr bwMode="auto">
            <a:xfrm>
              <a:off x="2356" y="2138"/>
              <a:ext cx="32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10.000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39" name="Rectangle 431"/>
            <p:cNvSpPr>
              <a:spLocks noChangeArrowheads="1"/>
            </p:cNvSpPr>
            <p:nvPr/>
          </p:nvSpPr>
          <p:spPr bwMode="auto">
            <a:xfrm>
              <a:off x="389" y="2108"/>
              <a:ext cx="1666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s-CL" sz="1300" dirty="0">
                  <a:solidFill>
                    <a:srgbClr val="333399"/>
                  </a:solidFill>
                  <a:latin typeface="Arial" pitchFamily="34" charset="0"/>
                </a:rPr>
                <a:t>Small N3</a:t>
              </a:r>
            </a:p>
          </p:txBody>
        </p:sp>
        <p:sp>
          <p:nvSpPr>
            <p:cNvPr id="17843" name="Rectangle 435"/>
            <p:cNvSpPr>
              <a:spLocks noChangeArrowheads="1"/>
            </p:cNvSpPr>
            <p:nvPr/>
          </p:nvSpPr>
          <p:spPr bwMode="auto">
            <a:xfrm>
              <a:off x="2811" y="1935"/>
              <a:ext cx="892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44" name="Rectangle 436"/>
            <p:cNvSpPr>
              <a:spLocks noChangeArrowheads="1"/>
            </p:cNvSpPr>
            <p:nvPr/>
          </p:nvSpPr>
          <p:spPr bwMode="auto">
            <a:xfrm>
              <a:off x="3249" y="1965"/>
              <a:ext cx="32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10.000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45" name="Rectangle 437"/>
            <p:cNvSpPr>
              <a:spLocks noChangeArrowheads="1"/>
            </p:cNvSpPr>
            <p:nvPr/>
          </p:nvSpPr>
          <p:spPr bwMode="auto">
            <a:xfrm>
              <a:off x="2055" y="1935"/>
              <a:ext cx="756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46" name="Rectangle 438"/>
            <p:cNvSpPr>
              <a:spLocks noChangeArrowheads="1"/>
            </p:cNvSpPr>
            <p:nvPr/>
          </p:nvSpPr>
          <p:spPr bwMode="auto">
            <a:xfrm>
              <a:off x="2427" y="1965"/>
              <a:ext cx="26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5.000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47" name="Rectangle 439"/>
            <p:cNvSpPr>
              <a:spLocks noChangeArrowheads="1"/>
            </p:cNvSpPr>
            <p:nvPr/>
          </p:nvSpPr>
          <p:spPr bwMode="auto">
            <a:xfrm>
              <a:off x="389" y="1935"/>
              <a:ext cx="1666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s-CL" sz="1300" dirty="0">
                  <a:solidFill>
                    <a:srgbClr val="333399"/>
                  </a:solidFill>
                  <a:latin typeface="Arial" pitchFamily="34" charset="0"/>
                </a:rPr>
                <a:t>Small N2</a:t>
              </a:r>
            </a:p>
          </p:txBody>
        </p:sp>
        <p:sp>
          <p:nvSpPr>
            <p:cNvPr id="17849" name="Rectangle 441"/>
            <p:cNvSpPr>
              <a:spLocks noChangeArrowheads="1"/>
            </p:cNvSpPr>
            <p:nvPr/>
          </p:nvSpPr>
          <p:spPr bwMode="auto">
            <a:xfrm>
              <a:off x="823" y="1968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es-CL" dirty="0">
                <a:latin typeface="Arial" pitchFamily="34" charset="0"/>
              </a:endParaRPr>
            </a:p>
          </p:txBody>
        </p:sp>
        <p:sp>
          <p:nvSpPr>
            <p:cNvPr id="17850" name="Rectangle 442"/>
            <p:cNvSpPr>
              <a:spLocks noChangeArrowheads="1"/>
            </p:cNvSpPr>
            <p:nvPr/>
          </p:nvSpPr>
          <p:spPr bwMode="auto">
            <a:xfrm>
              <a:off x="894" y="1968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es-CL" dirty="0">
                <a:latin typeface="Arial" pitchFamily="34" charset="0"/>
              </a:endParaRPr>
            </a:p>
          </p:txBody>
        </p:sp>
        <p:sp>
          <p:nvSpPr>
            <p:cNvPr id="17851" name="Rectangle 443"/>
            <p:cNvSpPr>
              <a:spLocks noChangeArrowheads="1"/>
            </p:cNvSpPr>
            <p:nvPr/>
          </p:nvSpPr>
          <p:spPr bwMode="auto">
            <a:xfrm>
              <a:off x="2811" y="1762"/>
              <a:ext cx="892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52" name="Rectangle 444"/>
            <p:cNvSpPr>
              <a:spLocks noChangeArrowheads="1"/>
            </p:cNvSpPr>
            <p:nvPr/>
          </p:nvSpPr>
          <p:spPr bwMode="auto">
            <a:xfrm>
              <a:off x="3320" y="1792"/>
              <a:ext cx="26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5.000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53" name="Rectangle 445"/>
            <p:cNvSpPr>
              <a:spLocks noChangeArrowheads="1"/>
            </p:cNvSpPr>
            <p:nvPr/>
          </p:nvSpPr>
          <p:spPr bwMode="auto">
            <a:xfrm>
              <a:off x="2055" y="1762"/>
              <a:ext cx="756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54" name="Rectangle 446"/>
            <p:cNvSpPr>
              <a:spLocks noChangeArrowheads="1"/>
            </p:cNvSpPr>
            <p:nvPr/>
          </p:nvSpPr>
          <p:spPr bwMode="auto">
            <a:xfrm>
              <a:off x="2427" y="1792"/>
              <a:ext cx="26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2.400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55" name="Rectangle 447"/>
            <p:cNvSpPr>
              <a:spLocks noChangeArrowheads="1"/>
            </p:cNvSpPr>
            <p:nvPr/>
          </p:nvSpPr>
          <p:spPr bwMode="auto">
            <a:xfrm>
              <a:off x="389" y="1762"/>
              <a:ext cx="1666" cy="17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56" name="Rectangle 448"/>
            <p:cNvSpPr>
              <a:spLocks noChangeArrowheads="1"/>
            </p:cNvSpPr>
            <p:nvPr/>
          </p:nvSpPr>
          <p:spPr bwMode="auto">
            <a:xfrm>
              <a:off x="417" y="1795"/>
              <a:ext cx="29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dirty="0">
                  <a:solidFill>
                    <a:srgbClr val="333399"/>
                  </a:solidFill>
                  <a:latin typeface="Arial" pitchFamily="34" charset="0"/>
                </a:rPr>
                <a:t> Small</a:t>
              </a:r>
              <a:endParaRPr lang="es-CL" dirty="0">
                <a:latin typeface="Arial" pitchFamily="34" charset="0"/>
              </a:endParaRPr>
            </a:p>
          </p:txBody>
        </p:sp>
        <p:sp>
          <p:nvSpPr>
            <p:cNvPr id="17858" name="Rectangle 450"/>
            <p:cNvSpPr>
              <a:spLocks noChangeArrowheads="1"/>
            </p:cNvSpPr>
            <p:nvPr/>
          </p:nvSpPr>
          <p:spPr bwMode="auto">
            <a:xfrm>
              <a:off x="720" y="1800"/>
              <a:ext cx="16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dirty="0">
                  <a:solidFill>
                    <a:srgbClr val="333399"/>
                  </a:solidFill>
                  <a:latin typeface="Arial" pitchFamily="34" charset="0"/>
                </a:rPr>
                <a:t> N1</a:t>
              </a:r>
              <a:endParaRPr lang="es-CL" dirty="0">
                <a:latin typeface="Arial" pitchFamily="34" charset="0"/>
              </a:endParaRPr>
            </a:p>
          </p:txBody>
        </p:sp>
        <p:sp>
          <p:nvSpPr>
            <p:cNvPr id="17859" name="Rectangle 451"/>
            <p:cNvSpPr>
              <a:spLocks noChangeArrowheads="1"/>
            </p:cNvSpPr>
            <p:nvPr/>
          </p:nvSpPr>
          <p:spPr bwMode="auto">
            <a:xfrm>
              <a:off x="2811" y="1589"/>
              <a:ext cx="892" cy="173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60" name="Rectangle 452"/>
            <p:cNvSpPr>
              <a:spLocks noChangeArrowheads="1"/>
            </p:cNvSpPr>
            <p:nvPr/>
          </p:nvSpPr>
          <p:spPr bwMode="auto">
            <a:xfrm>
              <a:off x="3320" y="1619"/>
              <a:ext cx="26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2.400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61" name="Rectangle 453"/>
            <p:cNvSpPr>
              <a:spLocks noChangeArrowheads="1"/>
            </p:cNvSpPr>
            <p:nvPr/>
          </p:nvSpPr>
          <p:spPr bwMode="auto">
            <a:xfrm>
              <a:off x="2055" y="1589"/>
              <a:ext cx="756" cy="173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62" name="Rectangle 454"/>
            <p:cNvSpPr>
              <a:spLocks noChangeArrowheads="1"/>
            </p:cNvSpPr>
            <p:nvPr/>
          </p:nvSpPr>
          <p:spPr bwMode="auto">
            <a:xfrm>
              <a:off x="2533" y="1619"/>
              <a:ext cx="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600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63" name="Rectangle 455"/>
            <p:cNvSpPr>
              <a:spLocks noChangeArrowheads="1"/>
            </p:cNvSpPr>
            <p:nvPr/>
          </p:nvSpPr>
          <p:spPr bwMode="auto">
            <a:xfrm>
              <a:off x="389" y="1589"/>
              <a:ext cx="1666" cy="173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64" name="Rectangle 456"/>
            <p:cNvSpPr>
              <a:spLocks noChangeArrowheads="1"/>
            </p:cNvSpPr>
            <p:nvPr/>
          </p:nvSpPr>
          <p:spPr bwMode="auto">
            <a:xfrm>
              <a:off x="455" y="1622"/>
              <a:ext cx="42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dirty="0">
                  <a:solidFill>
                    <a:srgbClr val="333399"/>
                  </a:solidFill>
                  <a:latin typeface="Arial" pitchFamily="34" charset="0"/>
                </a:rPr>
                <a:t>Micro N3</a:t>
              </a:r>
              <a:endParaRPr lang="es-CL" dirty="0">
                <a:latin typeface="Arial" pitchFamily="34" charset="0"/>
              </a:endParaRPr>
            </a:p>
          </p:txBody>
        </p:sp>
        <p:sp>
          <p:nvSpPr>
            <p:cNvPr id="17865" name="Rectangle 457"/>
            <p:cNvSpPr>
              <a:spLocks noChangeArrowheads="1"/>
            </p:cNvSpPr>
            <p:nvPr/>
          </p:nvSpPr>
          <p:spPr bwMode="auto">
            <a:xfrm>
              <a:off x="2811" y="1416"/>
              <a:ext cx="892" cy="173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66" name="Rectangle 458"/>
            <p:cNvSpPr>
              <a:spLocks noChangeArrowheads="1"/>
            </p:cNvSpPr>
            <p:nvPr/>
          </p:nvSpPr>
          <p:spPr bwMode="auto">
            <a:xfrm>
              <a:off x="3426" y="1446"/>
              <a:ext cx="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600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67" name="Rectangle 459"/>
            <p:cNvSpPr>
              <a:spLocks noChangeArrowheads="1"/>
            </p:cNvSpPr>
            <p:nvPr/>
          </p:nvSpPr>
          <p:spPr bwMode="auto">
            <a:xfrm>
              <a:off x="2055" y="1416"/>
              <a:ext cx="756" cy="173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68" name="Rectangle 460"/>
            <p:cNvSpPr>
              <a:spLocks noChangeArrowheads="1"/>
            </p:cNvSpPr>
            <p:nvPr/>
          </p:nvSpPr>
          <p:spPr bwMode="auto">
            <a:xfrm>
              <a:off x="2533" y="1446"/>
              <a:ext cx="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200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69" name="Rectangle 461"/>
            <p:cNvSpPr>
              <a:spLocks noChangeArrowheads="1"/>
            </p:cNvSpPr>
            <p:nvPr/>
          </p:nvSpPr>
          <p:spPr bwMode="auto">
            <a:xfrm>
              <a:off x="389" y="1416"/>
              <a:ext cx="1666" cy="173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70" name="Rectangle 462"/>
            <p:cNvSpPr>
              <a:spLocks noChangeArrowheads="1"/>
            </p:cNvSpPr>
            <p:nvPr/>
          </p:nvSpPr>
          <p:spPr bwMode="auto">
            <a:xfrm>
              <a:off x="455" y="1449"/>
              <a:ext cx="42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dirty="0">
                  <a:solidFill>
                    <a:srgbClr val="333399"/>
                  </a:solidFill>
                  <a:latin typeface="Arial" pitchFamily="34" charset="0"/>
                </a:rPr>
                <a:t>Micro N2</a:t>
              </a:r>
              <a:endParaRPr lang="es-CL" dirty="0">
                <a:latin typeface="Arial" pitchFamily="34" charset="0"/>
              </a:endParaRPr>
            </a:p>
          </p:txBody>
        </p:sp>
        <p:sp>
          <p:nvSpPr>
            <p:cNvPr id="17871" name="Rectangle 463"/>
            <p:cNvSpPr>
              <a:spLocks noChangeArrowheads="1"/>
            </p:cNvSpPr>
            <p:nvPr/>
          </p:nvSpPr>
          <p:spPr bwMode="auto">
            <a:xfrm>
              <a:off x="3703" y="1244"/>
              <a:ext cx="1657" cy="1141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72" name="Rectangle 464"/>
            <p:cNvSpPr>
              <a:spLocks noChangeArrowheads="1"/>
            </p:cNvSpPr>
            <p:nvPr/>
          </p:nvSpPr>
          <p:spPr bwMode="auto">
            <a:xfrm>
              <a:off x="3770" y="1926"/>
              <a:ext cx="162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2200" b="1" dirty="0" err="1">
                  <a:solidFill>
                    <a:srgbClr val="000000"/>
                  </a:solidFill>
                  <a:latin typeface="Arial" pitchFamily="34" charset="0"/>
                </a:rPr>
                <a:t>Qualify</a:t>
              </a:r>
              <a:r>
                <a:rPr lang="es-CL" sz="2200" b="1" dirty="0">
                  <a:solidFill>
                    <a:srgbClr val="000000"/>
                  </a:solidFill>
                  <a:latin typeface="Arial" pitchFamily="34" charset="0"/>
                </a:rPr>
                <a:t> </a:t>
              </a:r>
              <a:r>
                <a:rPr lang="es-CL" sz="2200" b="1" dirty="0" err="1">
                  <a:solidFill>
                    <a:srgbClr val="000000"/>
                  </a:solidFill>
                  <a:latin typeface="Arial" pitchFamily="34" charset="0"/>
                </a:rPr>
                <a:t>to</a:t>
              </a:r>
              <a:r>
                <a:rPr lang="es-CL" sz="2200" b="1" dirty="0">
                  <a:solidFill>
                    <a:srgbClr val="000000"/>
                  </a:solidFill>
                  <a:latin typeface="Arial" pitchFamily="34" charset="0"/>
                </a:rPr>
                <a:t> FOGAPE</a:t>
              </a:r>
              <a:endParaRPr lang="es-CL" dirty="0">
                <a:latin typeface="Arial" pitchFamily="34" charset="0"/>
              </a:endParaRPr>
            </a:p>
          </p:txBody>
        </p:sp>
        <p:sp>
          <p:nvSpPr>
            <p:cNvPr id="17873" name="Rectangle 465"/>
            <p:cNvSpPr>
              <a:spLocks noChangeArrowheads="1"/>
            </p:cNvSpPr>
            <p:nvPr/>
          </p:nvSpPr>
          <p:spPr bwMode="auto">
            <a:xfrm>
              <a:off x="2790" y="1305"/>
              <a:ext cx="892" cy="172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74" name="Rectangle 466"/>
            <p:cNvSpPr>
              <a:spLocks noChangeArrowheads="1"/>
            </p:cNvSpPr>
            <p:nvPr/>
          </p:nvSpPr>
          <p:spPr bwMode="auto">
            <a:xfrm>
              <a:off x="3426" y="1274"/>
              <a:ext cx="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 dirty="0">
                  <a:solidFill>
                    <a:srgbClr val="333399"/>
                  </a:solidFill>
                  <a:latin typeface="Arial" pitchFamily="34" charset="0"/>
                </a:rPr>
                <a:t>200</a:t>
              </a:r>
              <a:endParaRPr lang="es-CL" dirty="0">
                <a:latin typeface="Arial" pitchFamily="34" charset="0"/>
              </a:endParaRPr>
            </a:p>
          </p:txBody>
        </p:sp>
        <p:sp>
          <p:nvSpPr>
            <p:cNvPr id="17875" name="Rectangle 467"/>
            <p:cNvSpPr>
              <a:spLocks noChangeArrowheads="1"/>
            </p:cNvSpPr>
            <p:nvPr/>
          </p:nvSpPr>
          <p:spPr bwMode="auto">
            <a:xfrm>
              <a:off x="2055" y="1244"/>
              <a:ext cx="756" cy="172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76" name="Rectangle 468"/>
            <p:cNvSpPr>
              <a:spLocks noChangeArrowheads="1"/>
            </p:cNvSpPr>
            <p:nvPr/>
          </p:nvSpPr>
          <p:spPr bwMode="auto">
            <a:xfrm>
              <a:off x="2430" y="1274"/>
              <a:ext cx="35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b="1">
                  <a:solidFill>
                    <a:srgbClr val="333399"/>
                  </a:solidFill>
                  <a:latin typeface="Arial" pitchFamily="34" charset="0"/>
                </a:rPr>
                <a:t>-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77" name="Rectangle 469"/>
            <p:cNvSpPr>
              <a:spLocks noChangeArrowheads="1"/>
            </p:cNvSpPr>
            <p:nvPr/>
          </p:nvSpPr>
          <p:spPr bwMode="auto">
            <a:xfrm>
              <a:off x="389" y="1244"/>
              <a:ext cx="1666" cy="172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78" name="Rectangle 470"/>
            <p:cNvSpPr>
              <a:spLocks noChangeArrowheads="1"/>
            </p:cNvSpPr>
            <p:nvPr/>
          </p:nvSpPr>
          <p:spPr bwMode="auto">
            <a:xfrm>
              <a:off x="455" y="1277"/>
              <a:ext cx="42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300" dirty="0">
                  <a:solidFill>
                    <a:srgbClr val="333399"/>
                  </a:solidFill>
                  <a:latin typeface="Arial" pitchFamily="34" charset="0"/>
                </a:rPr>
                <a:t>Micro N1</a:t>
              </a:r>
              <a:endParaRPr lang="es-CL" dirty="0">
                <a:latin typeface="Arial" pitchFamily="34" charset="0"/>
              </a:endParaRPr>
            </a:p>
          </p:txBody>
        </p:sp>
        <p:sp>
          <p:nvSpPr>
            <p:cNvPr id="17879" name="Rectangle 471"/>
            <p:cNvSpPr>
              <a:spLocks noChangeArrowheads="1"/>
            </p:cNvSpPr>
            <p:nvPr/>
          </p:nvSpPr>
          <p:spPr bwMode="auto">
            <a:xfrm>
              <a:off x="3703" y="1019"/>
              <a:ext cx="1657" cy="225"/>
            </a:xfrm>
            <a:prstGeom prst="rect">
              <a:avLst/>
            </a:prstGeom>
            <a:solidFill>
              <a:srgbClr val="0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80" name="Rectangle 472"/>
            <p:cNvSpPr>
              <a:spLocks noChangeArrowheads="1"/>
            </p:cNvSpPr>
            <p:nvPr/>
          </p:nvSpPr>
          <p:spPr bwMode="auto">
            <a:xfrm>
              <a:off x="2811" y="1018"/>
              <a:ext cx="892" cy="226"/>
            </a:xfrm>
            <a:prstGeom prst="rect">
              <a:avLst/>
            </a:prstGeom>
            <a:solidFill>
              <a:srgbClr val="0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81" name="Rectangle 473"/>
            <p:cNvSpPr>
              <a:spLocks noChangeArrowheads="1"/>
            </p:cNvSpPr>
            <p:nvPr/>
          </p:nvSpPr>
          <p:spPr bwMode="auto">
            <a:xfrm>
              <a:off x="3079" y="1052"/>
              <a:ext cx="28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b="1">
                  <a:solidFill>
                    <a:srgbClr val="FFFFFF"/>
                  </a:solidFill>
                  <a:latin typeface="Arial" pitchFamily="34" charset="0"/>
                </a:rPr>
                <a:t>Max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82" name="Rectangle 474"/>
            <p:cNvSpPr>
              <a:spLocks noChangeArrowheads="1"/>
            </p:cNvSpPr>
            <p:nvPr/>
          </p:nvSpPr>
          <p:spPr bwMode="auto">
            <a:xfrm>
              <a:off x="2055" y="1018"/>
              <a:ext cx="756" cy="226"/>
            </a:xfrm>
            <a:prstGeom prst="rect">
              <a:avLst/>
            </a:prstGeom>
            <a:solidFill>
              <a:srgbClr val="0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83" name="Rectangle 475"/>
            <p:cNvSpPr>
              <a:spLocks noChangeArrowheads="1"/>
            </p:cNvSpPr>
            <p:nvPr/>
          </p:nvSpPr>
          <p:spPr bwMode="auto">
            <a:xfrm>
              <a:off x="2276" y="1052"/>
              <a:ext cx="25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b="1">
                  <a:solidFill>
                    <a:srgbClr val="FFFFFF"/>
                  </a:solidFill>
                  <a:latin typeface="Arial" pitchFamily="34" charset="0"/>
                </a:rPr>
                <a:t>Min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84" name="Rectangle 476"/>
            <p:cNvSpPr>
              <a:spLocks noChangeArrowheads="1"/>
            </p:cNvSpPr>
            <p:nvPr/>
          </p:nvSpPr>
          <p:spPr bwMode="auto">
            <a:xfrm>
              <a:off x="3703" y="621"/>
              <a:ext cx="1657" cy="398"/>
            </a:xfrm>
            <a:prstGeom prst="rect">
              <a:avLst/>
            </a:prstGeom>
            <a:solidFill>
              <a:srgbClr val="0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s-CL" b="1" dirty="0" smtClean="0">
                  <a:solidFill>
                    <a:srgbClr val="FFFFFF"/>
                  </a:solidFill>
                  <a:latin typeface="Arial" pitchFamily="34" charset="0"/>
                </a:rPr>
                <a:t>        </a:t>
              </a:r>
              <a:r>
                <a:rPr lang="es-CL" b="1" dirty="0" err="1" smtClean="0">
                  <a:solidFill>
                    <a:srgbClr val="FFFFFF"/>
                  </a:solidFill>
                  <a:latin typeface="Arial" pitchFamily="34" charset="0"/>
                </a:rPr>
                <a:t>Qualification</a:t>
              </a:r>
              <a:endParaRPr lang="es-CL" b="1" dirty="0" smtClean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17885" name="Rectangle 477"/>
            <p:cNvSpPr>
              <a:spLocks noChangeArrowheads="1"/>
            </p:cNvSpPr>
            <p:nvPr/>
          </p:nvSpPr>
          <p:spPr bwMode="auto">
            <a:xfrm>
              <a:off x="2055" y="621"/>
              <a:ext cx="1648" cy="397"/>
            </a:xfrm>
            <a:prstGeom prst="rect">
              <a:avLst/>
            </a:prstGeom>
            <a:solidFill>
              <a:srgbClr val="0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86" name="Rectangle 478"/>
            <p:cNvSpPr>
              <a:spLocks noChangeArrowheads="1"/>
            </p:cNvSpPr>
            <p:nvPr/>
          </p:nvSpPr>
          <p:spPr bwMode="auto">
            <a:xfrm>
              <a:off x="2206" y="654"/>
              <a:ext cx="1064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b="1" dirty="0">
                  <a:solidFill>
                    <a:srgbClr val="FFFFFF"/>
                  </a:solidFill>
                  <a:latin typeface="Arial" pitchFamily="34" charset="0"/>
                </a:rPr>
                <a:t>Anual </a:t>
              </a:r>
              <a:r>
                <a:rPr lang="es-CL" b="1" dirty="0" err="1">
                  <a:solidFill>
                    <a:srgbClr val="FFFFFF"/>
                  </a:solidFill>
                  <a:latin typeface="Arial" pitchFamily="34" charset="0"/>
                </a:rPr>
                <a:t>Turnover</a:t>
              </a:r>
              <a:endParaRPr lang="es-CL" dirty="0">
                <a:latin typeface="Arial" pitchFamily="34" charset="0"/>
              </a:endParaRPr>
            </a:p>
          </p:txBody>
        </p:sp>
        <p:sp>
          <p:nvSpPr>
            <p:cNvPr id="17887" name="Rectangle 479"/>
            <p:cNvSpPr>
              <a:spLocks noChangeArrowheads="1"/>
            </p:cNvSpPr>
            <p:nvPr/>
          </p:nvSpPr>
          <p:spPr bwMode="auto">
            <a:xfrm>
              <a:off x="2757" y="826"/>
              <a:ext cx="194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b="1">
                  <a:solidFill>
                    <a:srgbClr val="FFFFFF"/>
                  </a:solidFill>
                  <a:latin typeface="Arial" pitchFamily="34" charset="0"/>
                </a:rPr>
                <a:t>UF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7888" name="Rectangle 480"/>
            <p:cNvSpPr>
              <a:spLocks noChangeArrowheads="1"/>
            </p:cNvSpPr>
            <p:nvPr/>
          </p:nvSpPr>
          <p:spPr bwMode="auto">
            <a:xfrm>
              <a:off x="389" y="621"/>
              <a:ext cx="1666" cy="623"/>
            </a:xfrm>
            <a:prstGeom prst="rect">
              <a:avLst/>
            </a:prstGeom>
            <a:solidFill>
              <a:srgbClr val="0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89" name="Rectangle 481"/>
            <p:cNvSpPr>
              <a:spLocks noChangeArrowheads="1"/>
            </p:cNvSpPr>
            <p:nvPr/>
          </p:nvSpPr>
          <p:spPr bwMode="auto">
            <a:xfrm>
              <a:off x="704" y="801"/>
              <a:ext cx="102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b="1" dirty="0" err="1">
                  <a:solidFill>
                    <a:srgbClr val="FFFFFF"/>
                  </a:solidFill>
                  <a:latin typeface="Arial" pitchFamily="34" charset="0"/>
                </a:rPr>
                <a:t>Size</a:t>
              </a:r>
              <a:r>
                <a:rPr lang="es-CL" b="1" dirty="0">
                  <a:solidFill>
                    <a:srgbClr val="FFFFFF"/>
                  </a:solidFill>
                  <a:latin typeface="Arial" pitchFamily="34" charset="0"/>
                </a:rPr>
                <a:t> of </a:t>
              </a:r>
              <a:r>
                <a:rPr lang="es-CL" b="1" dirty="0" err="1">
                  <a:solidFill>
                    <a:srgbClr val="FFFFFF"/>
                  </a:solidFill>
                  <a:latin typeface="Arial" pitchFamily="34" charset="0"/>
                </a:rPr>
                <a:t>MSMEs</a:t>
              </a:r>
              <a:endParaRPr lang="es-CL" dirty="0">
                <a:latin typeface="Arial" pitchFamily="34" charset="0"/>
              </a:endParaRPr>
            </a:p>
          </p:txBody>
        </p:sp>
        <p:sp>
          <p:nvSpPr>
            <p:cNvPr id="17890" name="Line 482"/>
            <p:cNvSpPr>
              <a:spLocks noChangeShapeType="1"/>
            </p:cNvSpPr>
            <p:nvPr/>
          </p:nvSpPr>
          <p:spPr bwMode="auto">
            <a:xfrm>
              <a:off x="389" y="621"/>
              <a:ext cx="4971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91" name="Line 483"/>
            <p:cNvSpPr>
              <a:spLocks noChangeShapeType="1"/>
            </p:cNvSpPr>
            <p:nvPr/>
          </p:nvSpPr>
          <p:spPr bwMode="auto">
            <a:xfrm>
              <a:off x="389" y="3854"/>
              <a:ext cx="4971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92" name="Line 484"/>
            <p:cNvSpPr>
              <a:spLocks noChangeShapeType="1"/>
            </p:cNvSpPr>
            <p:nvPr/>
          </p:nvSpPr>
          <p:spPr bwMode="auto">
            <a:xfrm>
              <a:off x="389" y="621"/>
              <a:ext cx="1" cy="3233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93" name="Line 485"/>
            <p:cNvSpPr>
              <a:spLocks noChangeShapeType="1"/>
            </p:cNvSpPr>
            <p:nvPr/>
          </p:nvSpPr>
          <p:spPr bwMode="auto">
            <a:xfrm>
              <a:off x="5360" y="621"/>
              <a:ext cx="1" cy="3233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94" name="Line 486"/>
            <p:cNvSpPr>
              <a:spLocks noChangeShapeType="1"/>
            </p:cNvSpPr>
            <p:nvPr/>
          </p:nvSpPr>
          <p:spPr bwMode="auto">
            <a:xfrm>
              <a:off x="2055" y="621"/>
              <a:ext cx="1" cy="3233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95" name="Line 487"/>
            <p:cNvSpPr>
              <a:spLocks noChangeShapeType="1"/>
            </p:cNvSpPr>
            <p:nvPr/>
          </p:nvSpPr>
          <p:spPr bwMode="auto">
            <a:xfrm>
              <a:off x="2811" y="1019"/>
              <a:ext cx="1" cy="2835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96" name="Line 488"/>
            <p:cNvSpPr>
              <a:spLocks noChangeShapeType="1"/>
            </p:cNvSpPr>
            <p:nvPr/>
          </p:nvSpPr>
          <p:spPr bwMode="auto">
            <a:xfrm>
              <a:off x="2055" y="1019"/>
              <a:ext cx="3305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97" name="Line 489"/>
            <p:cNvSpPr>
              <a:spLocks noChangeShapeType="1"/>
            </p:cNvSpPr>
            <p:nvPr/>
          </p:nvSpPr>
          <p:spPr bwMode="auto">
            <a:xfrm>
              <a:off x="3703" y="621"/>
              <a:ext cx="1" cy="3233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98" name="Line 490"/>
            <p:cNvSpPr>
              <a:spLocks noChangeShapeType="1"/>
            </p:cNvSpPr>
            <p:nvPr/>
          </p:nvSpPr>
          <p:spPr bwMode="auto">
            <a:xfrm>
              <a:off x="389" y="1244"/>
              <a:ext cx="4971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99" name="Line 491"/>
            <p:cNvSpPr>
              <a:spLocks noChangeShapeType="1"/>
            </p:cNvSpPr>
            <p:nvPr/>
          </p:nvSpPr>
          <p:spPr bwMode="auto">
            <a:xfrm>
              <a:off x="389" y="1416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900" name="Line 492"/>
            <p:cNvSpPr>
              <a:spLocks noChangeShapeType="1"/>
            </p:cNvSpPr>
            <p:nvPr/>
          </p:nvSpPr>
          <p:spPr bwMode="auto">
            <a:xfrm>
              <a:off x="389" y="1589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901" name="Line 493"/>
            <p:cNvSpPr>
              <a:spLocks noChangeShapeType="1"/>
            </p:cNvSpPr>
            <p:nvPr/>
          </p:nvSpPr>
          <p:spPr bwMode="auto">
            <a:xfrm>
              <a:off x="389" y="1762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902" name="Line 494"/>
            <p:cNvSpPr>
              <a:spLocks noChangeShapeType="1"/>
            </p:cNvSpPr>
            <p:nvPr/>
          </p:nvSpPr>
          <p:spPr bwMode="auto">
            <a:xfrm>
              <a:off x="389" y="1935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903" name="Line 495"/>
            <p:cNvSpPr>
              <a:spLocks noChangeShapeType="1"/>
            </p:cNvSpPr>
            <p:nvPr/>
          </p:nvSpPr>
          <p:spPr bwMode="auto">
            <a:xfrm>
              <a:off x="389" y="2108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904" name="Line 496"/>
            <p:cNvSpPr>
              <a:spLocks noChangeShapeType="1"/>
            </p:cNvSpPr>
            <p:nvPr/>
          </p:nvSpPr>
          <p:spPr bwMode="auto">
            <a:xfrm>
              <a:off x="389" y="2281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905" name="Line 497"/>
            <p:cNvSpPr>
              <a:spLocks noChangeShapeType="1"/>
            </p:cNvSpPr>
            <p:nvPr/>
          </p:nvSpPr>
          <p:spPr bwMode="auto">
            <a:xfrm>
              <a:off x="389" y="2454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906" name="Line 498"/>
            <p:cNvSpPr>
              <a:spLocks noChangeShapeType="1"/>
            </p:cNvSpPr>
            <p:nvPr/>
          </p:nvSpPr>
          <p:spPr bwMode="auto">
            <a:xfrm>
              <a:off x="389" y="2627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907" name="Line 499"/>
            <p:cNvSpPr>
              <a:spLocks noChangeShapeType="1"/>
            </p:cNvSpPr>
            <p:nvPr/>
          </p:nvSpPr>
          <p:spPr bwMode="auto">
            <a:xfrm>
              <a:off x="389" y="2799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908" name="Line 500"/>
            <p:cNvSpPr>
              <a:spLocks noChangeShapeType="1"/>
            </p:cNvSpPr>
            <p:nvPr/>
          </p:nvSpPr>
          <p:spPr bwMode="auto">
            <a:xfrm>
              <a:off x="389" y="2972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909" name="Line 501"/>
            <p:cNvSpPr>
              <a:spLocks noChangeShapeType="1"/>
            </p:cNvSpPr>
            <p:nvPr/>
          </p:nvSpPr>
          <p:spPr bwMode="auto">
            <a:xfrm>
              <a:off x="389" y="3145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910" name="Line 502"/>
            <p:cNvSpPr>
              <a:spLocks noChangeShapeType="1"/>
            </p:cNvSpPr>
            <p:nvPr/>
          </p:nvSpPr>
          <p:spPr bwMode="auto">
            <a:xfrm>
              <a:off x="389" y="3318"/>
              <a:ext cx="3314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911" name="Line 503"/>
            <p:cNvSpPr>
              <a:spLocks noChangeShapeType="1"/>
            </p:cNvSpPr>
            <p:nvPr/>
          </p:nvSpPr>
          <p:spPr bwMode="auto">
            <a:xfrm>
              <a:off x="389" y="3491"/>
              <a:ext cx="4971" cy="1"/>
            </a:xfrm>
            <a:prstGeom prst="line">
              <a:avLst/>
            </a:prstGeom>
            <a:noFill/>
            <a:ln w="9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</p:grpSp>
      <p:sp>
        <p:nvSpPr>
          <p:cNvPr id="505" name="504 CuadroTexto"/>
          <p:cNvSpPr txBox="1"/>
          <p:nvPr/>
        </p:nvSpPr>
        <p:spPr>
          <a:xfrm>
            <a:off x="8024826" y="25003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86.000 USD</a:t>
            </a:r>
            <a:endParaRPr lang="es-CL" dirty="0"/>
          </a:p>
        </p:txBody>
      </p:sp>
      <p:cxnSp>
        <p:nvCxnSpPr>
          <p:cNvPr id="507" name="506 Conector recto de flecha"/>
          <p:cNvCxnSpPr>
            <a:stCxn id="505" idx="1"/>
            <a:endCxn id="17859" idx="3"/>
          </p:cNvCxnSpPr>
          <p:nvPr/>
        </p:nvCxnSpPr>
        <p:spPr>
          <a:xfrm rot="10800000" flipV="1">
            <a:off x="7356451" y="2684974"/>
            <a:ext cx="668379" cy="1320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17" name="516 CuadroTexto"/>
          <p:cNvSpPr txBox="1"/>
          <p:nvPr/>
        </p:nvSpPr>
        <p:spPr>
          <a:xfrm>
            <a:off x="8096264" y="385762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1.800.000 USD</a:t>
            </a:r>
            <a:endParaRPr lang="es-CL" dirty="0"/>
          </a:p>
        </p:txBody>
      </p:sp>
      <p:cxnSp>
        <p:nvCxnSpPr>
          <p:cNvPr id="518" name="517 Conector recto de flecha"/>
          <p:cNvCxnSpPr/>
          <p:nvPr/>
        </p:nvCxnSpPr>
        <p:spPr>
          <a:xfrm rot="10800000" flipV="1">
            <a:off x="7381884" y="4000506"/>
            <a:ext cx="785818" cy="2143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5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75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9810" grpId="0" autoUpdateAnimBg="0"/>
      <p:bldP spid="759811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279653" y="1557341"/>
            <a:ext cx="7885113" cy="83099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s-CL" sz="4800" dirty="0">
                <a:solidFill>
                  <a:schemeClr val="bg2"/>
                </a:solidFill>
              </a:rPr>
              <a:t>FOGAPE </a:t>
            </a:r>
            <a:r>
              <a:rPr lang="es-CL" sz="4800" dirty="0" err="1">
                <a:solidFill>
                  <a:schemeClr val="bg2"/>
                </a:solidFill>
              </a:rPr>
              <a:t>Evolution</a:t>
            </a:r>
            <a:endParaRPr lang="es-CL" sz="4800" dirty="0">
              <a:solidFill>
                <a:schemeClr val="bg2"/>
              </a:solidFill>
            </a:endParaRP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068638"/>
            <a:ext cx="9144000" cy="37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47850" y="185741"/>
            <a:ext cx="4826000" cy="719137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b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Participant institutions 2000-2015</a:t>
            </a:r>
            <a:endParaRPr lang="es-CL" b="1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100" name="3 CuadroTexto"/>
          <p:cNvSpPr txBox="1">
            <a:spLocks noChangeArrowheads="1"/>
          </p:cNvSpPr>
          <p:nvPr/>
        </p:nvSpPr>
        <p:spPr bwMode="auto">
          <a:xfrm>
            <a:off x="1524000" y="6211672"/>
            <a:ext cx="9144000" cy="461665"/>
          </a:xfrm>
          <a:prstGeom prst="rect">
            <a:avLst/>
          </a:prstGeom>
          <a:solidFill>
            <a:srgbClr val="467E7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CL" sz="1200" b="1" dirty="0">
                <a:solidFill>
                  <a:schemeClr val="bg1"/>
                </a:solidFill>
              </a:rPr>
              <a:t> 2014: </a:t>
            </a:r>
          </a:p>
          <a:p>
            <a:pPr algn="just">
              <a:buFont typeface="Arial" charset="0"/>
              <a:buChar char="•"/>
            </a:pPr>
            <a:r>
              <a:rPr lang="es-CL" sz="1200" b="1" dirty="0">
                <a:solidFill>
                  <a:schemeClr val="bg1"/>
                </a:solidFill>
              </a:rPr>
              <a:t> </a:t>
            </a:r>
            <a:r>
              <a:rPr lang="es-CL" sz="1200" b="1" dirty="0" err="1">
                <a:solidFill>
                  <a:schemeClr val="bg1"/>
                </a:solidFill>
              </a:rPr>
              <a:t>fusions</a:t>
            </a:r>
            <a:r>
              <a:rPr lang="es-CL" sz="1200" b="1" dirty="0">
                <a:solidFill>
                  <a:schemeClr val="bg1"/>
                </a:solidFill>
              </a:rPr>
              <a:t> of Banks and </a:t>
            </a:r>
            <a:r>
              <a:rPr lang="es-CL" sz="1200" b="1" dirty="0" err="1">
                <a:solidFill>
                  <a:schemeClr val="bg1"/>
                </a:solidFill>
              </a:rPr>
              <a:t>SGRs</a:t>
            </a:r>
            <a:endParaRPr lang="es-CL" sz="1200" b="1" dirty="0">
              <a:solidFill>
                <a:schemeClr val="bg1"/>
              </a:solidFill>
            </a:endParaRPr>
          </a:p>
        </p:txBody>
      </p:sp>
      <p:grpSp>
        <p:nvGrpSpPr>
          <p:cNvPr id="193540" name="Group 4"/>
          <p:cNvGrpSpPr>
            <a:grpSpLocks noChangeAspect="1"/>
          </p:cNvGrpSpPr>
          <p:nvPr/>
        </p:nvGrpSpPr>
        <p:grpSpPr bwMode="auto">
          <a:xfrm>
            <a:off x="1595441" y="1598613"/>
            <a:ext cx="8986837" cy="3473450"/>
            <a:chOff x="45" y="1007"/>
            <a:chExt cx="5661" cy="2188"/>
          </a:xfrm>
        </p:grpSpPr>
        <p:sp>
          <p:nvSpPr>
            <p:cNvPr id="193539" name="AutoShape 3"/>
            <p:cNvSpPr>
              <a:spLocks noChangeAspect="1" noChangeArrowheads="1" noTextEdit="1"/>
            </p:cNvSpPr>
            <p:nvPr/>
          </p:nvSpPr>
          <p:spPr bwMode="auto">
            <a:xfrm>
              <a:off x="45" y="1007"/>
              <a:ext cx="5661" cy="2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grpSp>
          <p:nvGrpSpPr>
            <p:cNvPr id="193741" name="Group 205"/>
            <p:cNvGrpSpPr>
              <a:grpSpLocks/>
            </p:cNvGrpSpPr>
            <p:nvPr/>
          </p:nvGrpSpPr>
          <p:grpSpPr bwMode="auto">
            <a:xfrm>
              <a:off x="47" y="1010"/>
              <a:ext cx="5652" cy="2176"/>
              <a:chOff x="47" y="1010"/>
              <a:chExt cx="5652" cy="2176"/>
            </a:xfrm>
          </p:grpSpPr>
          <p:sp>
            <p:nvSpPr>
              <p:cNvPr id="193541" name="Rectangle 5"/>
              <p:cNvSpPr>
                <a:spLocks noChangeArrowheads="1"/>
              </p:cNvSpPr>
              <p:nvPr/>
            </p:nvSpPr>
            <p:spPr bwMode="auto">
              <a:xfrm>
                <a:off x="47" y="1010"/>
                <a:ext cx="5652" cy="217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93542" name="Rectangle 6"/>
              <p:cNvSpPr>
                <a:spLocks noChangeArrowheads="1"/>
              </p:cNvSpPr>
              <p:nvPr/>
            </p:nvSpPr>
            <p:spPr bwMode="auto">
              <a:xfrm>
                <a:off x="1050" y="1185"/>
                <a:ext cx="4349" cy="116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93543" name="Freeform 7"/>
              <p:cNvSpPr>
                <a:spLocks noEditPoints="1"/>
              </p:cNvSpPr>
              <p:nvPr/>
            </p:nvSpPr>
            <p:spPr bwMode="auto">
              <a:xfrm>
                <a:off x="1052" y="1185"/>
                <a:ext cx="4344" cy="1006"/>
              </a:xfrm>
              <a:custGeom>
                <a:avLst/>
                <a:gdLst/>
                <a:ahLst/>
                <a:cxnLst>
                  <a:cxn ang="0">
                    <a:pos x="0" y="1000"/>
                  </a:cxn>
                  <a:cxn ang="0">
                    <a:pos x="4344" y="1000"/>
                  </a:cxn>
                  <a:cxn ang="0">
                    <a:pos x="4344" y="1006"/>
                  </a:cxn>
                  <a:cxn ang="0">
                    <a:pos x="0" y="1006"/>
                  </a:cxn>
                  <a:cxn ang="0">
                    <a:pos x="0" y="1000"/>
                  </a:cxn>
                  <a:cxn ang="0">
                    <a:pos x="0" y="832"/>
                  </a:cxn>
                  <a:cxn ang="0">
                    <a:pos x="4344" y="832"/>
                  </a:cxn>
                  <a:cxn ang="0">
                    <a:pos x="4344" y="838"/>
                  </a:cxn>
                  <a:cxn ang="0">
                    <a:pos x="0" y="838"/>
                  </a:cxn>
                  <a:cxn ang="0">
                    <a:pos x="0" y="832"/>
                  </a:cxn>
                  <a:cxn ang="0">
                    <a:pos x="0" y="669"/>
                  </a:cxn>
                  <a:cxn ang="0">
                    <a:pos x="4344" y="669"/>
                  </a:cxn>
                  <a:cxn ang="0">
                    <a:pos x="4344" y="675"/>
                  </a:cxn>
                  <a:cxn ang="0">
                    <a:pos x="0" y="675"/>
                  </a:cxn>
                  <a:cxn ang="0">
                    <a:pos x="0" y="669"/>
                  </a:cxn>
                  <a:cxn ang="0">
                    <a:pos x="0" y="500"/>
                  </a:cxn>
                  <a:cxn ang="0">
                    <a:pos x="4344" y="500"/>
                  </a:cxn>
                  <a:cxn ang="0">
                    <a:pos x="4344" y="506"/>
                  </a:cxn>
                  <a:cxn ang="0">
                    <a:pos x="0" y="506"/>
                  </a:cxn>
                  <a:cxn ang="0">
                    <a:pos x="0" y="500"/>
                  </a:cxn>
                  <a:cxn ang="0">
                    <a:pos x="0" y="331"/>
                  </a:cxn>
                  <a:cxn ang="0">
                    <a:pos x="4344" y="331"/>
                  </a:cxn>
                  <a:cxn ang="0">
                    <a:pos x="4344" y="337"/>
                  </a:cxn>
                  <a:cxn ang="0">
                    <a:pos x="0" y="337"/>
                  </a:cxn>
                  <a:cxn ang="0">
                    <a:pos x="0" y="331"/>
                  </a:cxn>
                  <a:cxn ang="0">
                    <a:pos x="0" y="163"/>
                  </a:cxn>
                  <a:cxn ang="0">
                    <a:pos x="4344" y="163"/>
                  </a:cxn>
                  <a:cxn ang="0">
                    <a:pos x="4344" y="169"/>
                  </a:cxn>
                  <a:cxn ang="0">
                    <a:pos x="0" y="169"/>
                  </a:cxn>
                  <a:cxn ang="0">
                    <a:pos x="0" y="163"/>
                  </a:cxn>
                  <a:cxn ang="0">
                    <a:pos x="0" y="0"/>
                  </a:cxn>
                  <a:cxn ang="0">
                    <a:pos x="4344" y="0"/>
                  </a:cxn>
                  <a:cxn ang="0">
                    <a:pos x="4344" y="6"/>
                  </a:cxn>
                  <a:cxn ang="0">
                    <a:pos x="0" y="6"/>
                  </a:cxn>
                  <a:cxn ang="0">
                    <a:pos x="0" y="0"/>
                  </a:cxn>
                </a:cxnLst>
                <a:rect l="0" t="0" r="r" b="b"/>
                <a:pathLst>
                  <a:path w="4344" h="1006">
                    <a:moveTo>
                      <a:pt x="0" y="1000"/>
                    </a:moveTo>
                    <a:lnTo>
                      <a:pt x="4344" y="1000"/>
                    </a:lnTo>
                    <a:lnTo>
                      <a:pt x="4344" y="1006"/>
                    </a:lnTo>
                    <a:lnTo>
                      <a:pt x="0" y="1006"/>
                    </a:lnTo>
                    <a:lnTo>
                      <a:pt x="0" y="1000"/>
                    </a:lnTo>
                    <a:close/>
                    <a:moveTo>
                      <a:pt x="0" y="832"/>
                    </a:moveTo>
                    <a:lnTo>
                      <a:pt x="4344" y="832"/>
                    </a:lnTo>
                    <a:lnTo>
                      <a:pt x="4344" y="838"/>
                    </a:lnTo>
                    <a:lnTo>
                      <a:pt x="0" y="838"/>
                    </a:lnTo>
                    <a:lnTo>
                      <a:pt x="0" y="832"/>
                    </a:lnTo>
                    <a:close/>
                    <a:moveTo>
                      <a:pt x="0" y="669"/>
                    </a:moveTo>
                    <a:lnTo>
                      <a:pt x="4344" y="669"/>
                    </a:lnTo>
                    <a:lnTo>
                      <a:pt x="4344" y="675"/>
                    </a:lnTo>
                    <a:lnTo>
                      <a:pt x="0" y="675"/>
                    </a:lnTo>
                    <a:lnTo>
                      <a:pt x="0" y="669"/>
                    </a:lnTo>
                    <a:close/>
                    <a:moveTo>
                      <a:pt x="0" y="500"/>
                    </a:moveTo>
                    <a:lnTo>
                      <a:pt x="4344" y="500"/>
                    </a:lnTo>
                    <a:lnTo>
                      <a:pt x="4344" y="506"/>
                    </a:lnTo>
                    <a:lnTo>
                      <a:pt x="0" y="506"/>
                    </a:lnTo>
                    <a:lnTo>
                      <a:pt x="0" y="500"/>
                    </a:lnTo>
                    <a:close/>
                    <a:moveTo>
                      <a:pt x="0" y="331"/>
                    </a:moveTo>
                    <a:lnTo>
                      <a:pt x="4344" y="331"/>
                    </a:lnTo>
                    <a:lnTo>
                      <a:pt x="4344" y="337"/>
                    </a:lnTo>
                    <a:lnTo>
                      <a:pt x="0" y="337"/>
                    </a:lnTo>
                    <a:lnTo>
                      <a:pt x="0" y="331"/>
                    </a:lnTo>
                    <a:close/>
                    <a:moveTo>
                      <a:pt x="0" y="163"/>
                    </a:moveTo>
                    <a:lnTo>
                      <a:pt x="4344" y="163"/>
                    </a:lnTo>
                    <a:lnTo>
                      <a:pt x="4344" y="169"/>
                    </a:lnTo>
                    <a:lnTo>
                      <a:pt x="0" y="169"/>
                    </a:lnTo>
                    <a:lnTo>
                      <a:pt x="0" y="163"/>
                    </a:lnTo>
                    <a:close/>
                    <a:moveTo>
                      <a:pt x="0" y="0"/>
                    </a:moveTo>
                    <a:lnTo>
                      <a:pt x="4344" y="0"/>
                    </a:lnTo>
                    <a:lnTo>
                      <a:pt x="4344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68686"/>
              </a:solidFill>
              <a:ln w="5" cap="flat">
                <a:solidFill>
                  <a:srgbClr val="868686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pic>
            <p:nvPicPr>
              <p:cNvPr id="193544" name="Picture 8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092" y="1869"/>
                <a:ext cx="196" cy="5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45" name="Picture 9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092" y="1869"/>
                <a:ext cx="196" cy="5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46" name="Picture 10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362" y="1803"/>
                <a:ext cx="197" cy="6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47" name="Picture 1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362" y="1803"/>
                <a:ext cx="197" cy="6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48" name="Picture 1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632" y="1899"/>
                <a:ext cx="202" cy="5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49" name="Picture 13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1632" y="1899"/>
                <a:ext cx="202" cy="5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50" name="Picture 14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1907" y="1833"/>
                <a:ext cx="197" cy="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51" name="Picture 15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1907" y="1833"/>
                <a:ext cx="197" cy="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52" name="Picture 16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2178" y="1899"/>
                <a:ext cx="196" cy="5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53" name="Picture 17"/>
              <p:cNvPicPr>
                <a:picLocks noChangeAspect="1"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2178" y="1899"/>
                <a:ext cx="196" cy="5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54" name="Picture 18"/>
              <p:cNvPicPr>
                <a:picLocks noChangeAspect="1" noChangeArrowheads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>
                <a:off x="2448" y="1803"/>
                <a:ext cx="201" cy="6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55" name="Picture 19"/>
              <p:cNvPicPr>
                <a:picLocks noChangeAspect="1"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2448" y="1803"/>
                <a:ext cx="201" cy="6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56" name="Picture 20"/>
              <p:cNvPicPr>
                <a:picLocks noChangeAspect="1" noChangeArrowheads="1"/>
              </p:cNvPicPr>
              <p:nvPr/>
            </p:nvPicPr>
            <p:blipFill>
              <a:blip r:embed="rId14"/>
              <a:srcRect/>
              <a:stretch>
                <a:fillRect/>
              </a:stretch>
            </p:blipFill>
            <p:spPr bwMode="auto">
              <a:xfrm>
                <a:off x="2718" y="1899"/>
                <a:ext cx="202" cy="5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57" name="Picture 21"/>
              <p:cNvPicPr>
                <a:picLocks noChangeAspect="1" noChangeArrowheads="1"/>
              </p:cNvPicPr>
              <p:nvPr/>
            </p:nvPicPr>
            <p:blipFill>
              <a:blip r:embed="rId15"/>
              <a:srcRect/>
              <a:stretch>
                <a:fillRect/>
              </a:stretch>
            </p:blipFill>
            <p:spPr bwMode="auto">
              <a:xfrm>
                <a:off x="2718" y="1899"/>
                <a:ext cx="202" cy="5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58" name="Picture 22"/>
              <p:cNvPicPr>
                <a:picLocks noChangeAspect="1" noChangeArrowheads="1"/>
              </p:cNvPicPr>
              <p:nvPr/>
            </p:nvPicPr>
            <p:blipFill>
              <a:blip r:embed="rId16"/>
              <a:srcRect/>
              <a:stretch>
                <a:fillRect/>
              </a:stretch>
            </p:blipFill>
            <p:spPr bwMode="auto">
              <a:xfrm>
                <a:off x="2993" y="1899"/>
                <a:ext cx="197" cy="5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59" name="Picture 23"/>
              <p:cNvPicPr>
                <a:picLocks noChangeAspect="1" noChangeArrowheads="1"/>
              </p:cNvPicPr>
              <p:nvPr/>
            </p:nvPicPr>
            <p:blipFill>
              <a:blip r:embed="rId17"/>
              <a:srcRect/>
              <a:stretch>
                <a:fillRect/>
              </a:stretch>
            </p:blipFill>
            <p:spPr bwMode="auto">
              <a:xfrm>
                <a:off x="2993" y="1899"/>
                <a:ext cx="197" cy="5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60" name="Picture 24"/>
              <p:cNvPicPr>
                <a:picLocks noChangeAspect="1" noChangeArrowheads="1"/>
              </p:cNvPicPr>
              <p:nvPr/>
            </p:nvPicPr>
            <p:blipFill>
              <a:blip r:embed="rId18"/>
              <a:srcRect/>
              <a:stretch>
                <a:fillRect/>
              </a:stretch>
            </p:blipFill>
            <p:spPr bwMode="auto">
              <a:xfrm>
                <a:off x="3264" y="1899"/>
                <a:ext cx="196" cy="5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61" name="Picture 25"/>
              <p:cNvPicPr>
                <a:picLocks noChangeAspect="1" noChangeArrowheads="1"/>
              </p:cNvPicPr>
              <p:nvPr/>
            </p:nvPicPr>
            <p:blipFill>
              <a:blip r:embed="rId19"/>
              <a:srcRect/>
              <a:stretch>
                <a:fillRect/>
              </a:stretch>
            </p:blipFill>
            <p:spPr bwMode="auto">
              <a:xfrm>
                <a:off x="3264" y="1899"/>
                <a:ext cx="196" cy="5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62" name="Picture 26"/>
              <p:cNvPicPr>
                <a:picLocks noChangeAspect="1" noChangeArrowheads="1"/>
              </p:cNvPicPr>
              <p:nvPr/>
            </p:nvPicPr>
            <p:blipFill>
              <a:blip r:embed="rId20"/>
              <a:srcRect/>
              <a:stretch>
                <a:fillRect/>
              </a:stretch>
            </p:blipFill>
            <p:spPr bwMode="auto">
              <a:xfrm>
                <a:off x="3534" y="1833"/>
                <a:ext cx="201" cy="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63" name="Picture 27"/>
              <p:cNvPicPr>
                <a:picLocks noChangeAspect="1" noChangeArrowheads="1"/>
              </p:cNvPicPr>
              <p:nvPr/>
            </p:nvPicPr>
            <p:blipFill>
              <a:blip r:embed="rId21"/>
              <a:srcRect/>
              <a:stretch>
                <a:fillRect/>
              </a:stretch>
            </p:blipFill>
            <p:spPr bwMode="auto">
              <a:xfrm>
                <a:off x="3534" y="1833"/>
                <a:ext cx="201" cy="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64" name="Picture 28"/>
              <p:cNvPicPr>
                <a:picLocks noChangeAspect="1" noChangeArrowheads="1"/>
              </p:cNvPicPr>
              <p:nvPr/>
            </p:nvPicPr>
            <p:blipFill>
              <a:blip r:embed="rId22"/>
              <a:srcRect/>
              <a:stretch>
                <a:fillRect/>
              </a:stretch>
            </p:blipFill>
            <p:spPr bwMode="auto">
              <a:xfrm>
                <a:off x="3809" y="1833"/>
                <a:ext cx="197" cy="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65" name="Picture 29"/>
              <p:cNvPicPr>
                <a:picLocks noChangeAspect="1" noChangeArrowheads="1"/>
              </p:cNvPicPr>
              <p:nvPr/>
            </p:nvPicPr>
            <p:blipFill>
              <a:blip r:embed="rId23"/>
              <a:srcRect/>
              <a:stretch>
                <a:fillRect/>
              </a:stretch>
            </p:blipFill>
            <p:spPr bwMode="auto">
              <a:xfrm>
                <a:off x="3809" y="1833"/>
                <a:ext cx="197" cy="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66" name="Picture 30"/>
              <p:cNvPicPr>
                <a:picLocks noChangeAspect="1" noChangeArrowheads="1"/>
              </p:cNvPicPr>
              <p:nvPr/>
            </p:nvPicPr>
            <p:blipFill>
              <a:blip r:embed="rId24"/>
              <a:srcRect/>
              <a:stretch>
                <a:fillRect/>
              </a:stretch>
            </p:blipFill>
            <p:spPr bwMode="auto">
              <a:xfrm>
                <a:off x="4079" y="1869"/>
                <a:ext cx="197" cy="5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67" name="Picture 31"/>
              <p:cNvPicPr>
                <a:picLocks noChangeAspect="1" noChangeArrowheads="1"/>
              </p:cNvPicPr>
              <p:nvPr/>
            </p:nvPicPr>
            <p:blipFill>
              <a:blip r:embed="rId25"/>
              <a:srcRect/>
              <a:stretch>
                <a:fillRect/>
              </a:stretch>
            </p:blipFill>
            <p:spPr bwMode="auto">
              <a:xfrm>
                <a:off x="4079" y="1869"/>
                <a:ext cx="197" cy="5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68" name="Picture 32"/>
              <p:cNvPicPr>
                <a:picLocks noChangeAspect="1" noChangeArrowheads="1"/>
              </p:cNvPicPr>
              <p:nvPr/>
            </p:nvPicPr>
            <p:blipFill>
              <a:blip r:embed="rId26"/>
              <a:srcRect/>
              <a:stretch>
                <a:fillRect/>
              </a:stretch>
            </p:blipFill>
            <p:spPr bwMode="auto">
              <a:xfrm>
                <a:off x="4350" y="1899"/>
                <a:ext cx="201" cy="5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69" name="Picture 33"/>
              <p:cNvPicPr>
                <a:picLocks noChangeAspect="1" noChangeArrowheads="1"/>
              </p:cNvPicPr>
              <p:nvPr/>
            </p:nvPicPr>
            <p:blipFill>
              <a:blip r:embed="rId27"/>
              <a:srcRect/>
              <a:stretch>
                <a:fillRect/>
              </a:stretch>
            </p:blipFill>
            <p:spPr bwMode="auto">
              <a:xfrm>
                <a:off x="4350" y="1899"/>
                <a:ext cx="201" cy="5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70" name="Picture 34"/>
              <p:cNvPicPr>
                <a:picLocks noChangeAspect="1" noChangeArrowheads="1"/>
              </p:cNvPicPr>
              <p:nvPr/>
            </p:nvPicPr>
            <p:blipFill>
              <a:blip r:embed="rId28"/>
              <a:srcRect/>
              <a:stretch>
                <a:fillRect/>
              </a:stretch>
            </p:blipFill>
            <p:spPr bwMode="auto">
              <a:xfrm>
                <a:off x="4620" y="1899"/>
                <a:ext cx="201" cy="5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71" name="Picture 35"/>
              <p:cNvPicPr>
                <a:picLocks noChangeAspect="1" noChangeArrowheads="1"/>
              </p:cNvPicPr>
              <p:nvPr/>
            </p:nvPicPr>
            <p:blipFill>
              <a:blip r:embed="rId29"/>
              <a:srcRect/>
              <a:stretch>
                <a:fillRect/>
              </a:stretch>
            </p:blipFill>
            <p:spPr bwMode="auto">
              <a:xfrm>
                <a:off x="4620" y="1899"/>
                <a:ext cx="201" cy="5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72" name="Picture 36"/>
              <p:cNvPicPr>
                <a:picLocks noChangeAspect="1" noChangeArrowheads="1"/>
              </p:cNvPicPr>
              <p:nvPr/>
            </p:nvPicPr>
            <p:blipFill>
              <a:blip r:embed="rId30"/>
              <a:srcRect/>
              <a:stretch>
                <a:fillRect/>
              </a:stretch>
            </p:blipFill>
            <p:spPr bwMode="auto">
              <a:xfrm>
                <a:off x="4895" y="1899"/>
                <a:ext cx="197" cy="5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73" name="Picture 37"/>
              <p:cNvPicPr>
                <a:picLocks noChangeAspect="1" noChangeArrowheads="1"/>
              </p:cNvPicPr>
              <p:nvPr/>
            </p:nvPicPr>
            <p:blipFill>
              <a:blip r:embed="rId31"/>
              <a:srcRect/>
              <a:stretch>
                <a:fillRect/>
              </a:stretch>
            </p:blipFill>
            <p:spPr bwMode="auto">
              <a:xfrm>
                <a:off x="4895" y="1899"/>
                <a:ext cx="197" cy="5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74" name="Picture 38"/>
              <p:cNvPicPr>
                <a:picLocks noChangeAspect="1" noChangeArrowheads="1"/>
              </p:cNvPicPr>
              <p:nvPr/>
            </p:nvPicPr>
            <p:blipFill>
              <a:blip r:embed="rId32"/>
              <a:srcRect/>
              <a:stretch>
                <a:fillRect/>
              </a:stretch>
            </p:blipFill>
            <p:spPr bwMode="auto">
              <a:xfrm>
                <a:off x="5165" y="1965"/>
                <a:ext cx="197" cy="4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75" name="Picture 39"/>
              <p:cNvPicPr>
                <a:picLocks noChangeAspect="1" noChangeArrowheads="1"/>
              </p:cNvPicPr>
              <p:nvPr/>
            </p:nvPicPr>
            <p:blipFill>
              <a:blip r:embed="rId33"/>
              <a:srcRect/>
              <a:stretch>
                <a:fillRect/>
              </a:stretch>
            </p:blipFill>
            <p:spPr bwMode="auto">
              <a:xfrm>
                <a:off x="5165" y="1965"/>
                <a:ext cx="197" cy="4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76" name="Picture 40"/>
              <p:cNvPicPr>
                <a:picLocks noChangeAspect="1" noChangeArrowheads="1"/>
              </p:cNvPicPr>
              <p:nvPr/>
            </p:nvPicPr>
            <p:blipFill>
              <a:blip r:embed="rId34"/>
              <a:srcRect/>
              <a:stretch>
                <a:fillRect/>
              </a:stretch>
            </p:blipFill>
            <p:spPr bwMode="auto">
              <a:xfrm>
                <a:off x="2993" y="1803"/>
                <a:ext cx="197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77" name="Picture 41"/>
              <p:cNvPicPr>
                <a:picLocks noChangeAspect="1" noChangeArrowheads="1"/>
              </p:cNvPicPr>
              <p:nvPr/>
            </p:nvPicPr>
            <p:blipFill>
              <a:blip r:embed="rId35"/>
              <a:srcRect/>
              <a:stretch>
                <a:fillRect/>
              </a:stretch>
            </p:blipFill>
            <p:spPr bwMode="auto">
              <a:xfrm>
                <a:off x="2993" y="1803"/>
                <a:ext cx="197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78" name="Picture 42"/>
              <p:cNvPicPr>
                <a:picLocks noChangeAspect="1" noChangeArrowheads="1"/>
              </p:cNvPicPr>
              <p:nvPr/>
            </p:nvPicPr>
            <p:blipFill>
              <a:blip r:embed="rId36"/>
              <a:srcRect/>
              <a:stretch>
                <a:fillRect/>
              </a:stretch>
            </p:blipFill>
            <p:spPr bwMode="auto">
              <a:xfrm>
                <a:off x="3264" y="1766"/>
                <a:ext cx="196" cy="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79" name="Picture 43"/>
              <p:cNvPicPr>
                <a:picLocks noChangeAspect="1" noChangeArrowheads="1"/>
              </p:cNvPicPr>
              <p:nvPr/>
            </p:nvPicPr>
            <p:blipFill>
              <a:blip r:embed="rId37"/>
              <a:srcRect/>
              <a:stretch>
                <a:fillRect/>
              </a:stretch>
            </p:blipFill>
            <p:spPr bwMode="auto">
              <a:xfrm>
                <a:off x="3264" y="1766"/>
                <a:ext cx="196" cy="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80" name="Picture 44"/>
              <p:cNvPicPr>
                <a:picLocks noChangeAspect="1" noChangeArrowheads="1"/>
              </p:cNvPicPr>
              <p:nvPr/>
            </p:nvPicPr>
            <p:blipFill>
              <a:blip r:embed="rId38"/>
              <a:srcRect/>
              <a:stretch>
                <a:fillRect/>
              </a:stretch>
            </p:blipFill>
            <p:spPr bwMode="auto">
              <a:xfrm>
                <a:off x="3534" y="1664"/>
                <a:ext cx="201" cy="2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81" name="Picture 45"/>
              <p:cNvPicPr>
                <a:picLocks noChangeAspect="1" noChangeArrowheads="1"/>
              </p:cNvPicPr>
              <p:nvPr/>
            </p:nvPicPr>
            <p:blipFill>
              <a:blip r:embed="rId39"/>
              <a:srcRect/>
              <a:stretch>
                <a:fillRect/>
              </a:stretch>
            </p:blipFill>
            <p:spPr bwMode="auto">
              <a:xfrm>
                <a:off x="3534" y="1664"/>
                <a:ext cx="201" cy="2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82" name="Picture 46"/>
              <p:cNvPicPr>
                <a:picLocks noChangeAspect="1" noChangeArrowheads="1"/>
              </p:cNvPicPr>
              <p:nvPr/>
            </p:nvPicPr>
            <p:blipFill>
              <a:blip r:embed="rId40"/>
              <a:srcRect/>
              <a:stretch>
                <a:fillRect/>
              </a:stretch>
            </p:blipFill>
            <p:spPr bwMode="auto">
              <a:xfrm>
                <a:off x="3809" y="1664"/>
                <a:ext cx="197" cy="2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83" name="Picture 47"/>
              <p:cNvPicPr>
                <a:picLocks noChangeAspect="1" noChangeArrowheads="1"/>
              </p:cNvPicPr>
              <p:nvPr/>
            </p:nvPicPr>
            <p:blipFill>
              <a:blip r:embed="rId41"/>
              <a:srcRect/>
              <a:stretch>
                <a:fillRect/>
              </a:stretch>
            </p:blipFill>
            <p:spPr bwMode="auto">
              <a:xfrm>
                <a:off x="3809" y="1664"/>
                <a:ext cx="197" cy="2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84" name="Picture 48"/>
              <p:cNvPicPr>
                <a:picLocks noChangeAspect="1" noChangeArrowheads="1"/>
              </p:cNvPicPr>
              <p:nvPr/>
            </p:nvPicPr>
            <p:blipFill>
              <a:blip r:embed="rId42"/>
              <a:srcRect/>
              <a:stretch>
                <a:fillRect/>
              </a:stretch>
            </p:blipFill>
            <p:spPr bwMode="auto">
              <a:xfrm>
                <a:off x="4079" y="1700"/>
                <a:ext cx="197" cy="2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85" name="Picture 49"/>
              <p:cNvPicPr>
                <a:picLocks noChangeAspect="1" noChangeArrowheads="1"/>
              </p:cNvPicPr>
              <p:nvPr/>
            </p:nvPicPr>
            <p:blipFill>
              <a:blip r:embed="rId43"/>
              <a:srcRect/>
              <a:stretch>
                <a:fillRect/>
              </a:stretch>
            </p:blipFill>
            <p:spPr bwMode="auto">
              <a:xfrm>
                <a:off x="4079" y="1700"/>
                <a:ext cx="197" cy="2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86" name="Picture 50"/>
              <p:cNvPicPr>
                <a:picLocks noChangeAspect="1" noChangeArrowheads="1"/>
              </p:cNvPicPr>
              <p:nvPr/>
            </p:nvPicPr>
            <p:blipFill>
              <a:blip r:embed="rId44"/>
              <a:srcRect/>
              <a:stretch>
                <a:fillRect/>
              </a:stretch>
            </p:blipFill>
            <p:spPr bwMode="auto">
              <a:xfrm>
                <a:off x="4350" y="1833"/>
                <a:ext cx="201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87" name="Picture 51"/>
              <p:cNvPicPr>
                <a:picLocks noChangeAspect="1" noChangeArrowheads="1"/>
              </p:cNvPicPr>
              <p:nvPr/>
            </p:nvPicPr>
            <p:blipFill>
              <a:blip r:embed="rId45"/>
              <a:srcRect/>
              <a:stretch>
                <a:fillRect/>
              </a:stretch>
            </p:blipFill>
            <p:spPr bwMode="auto">
              <a:xfrm>
                <a:off x="4350" y="1833"/>
                <a:ext cx="201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88" name="Picture 52"/>
              <p:cNvPicPr>
                <a:picLocks noChangeAspect="1" noChangeArrowheads="1"/>
              </p:cNvPicPr>
              <p:nvPr/>
            </p:nvPicPr>
            <p:blipFill>
              <a:blip r:embed="rId46"/>
              <a:srcRect/>
              <a:stretch>
                <a:fillRect/>
              </a:stretch>
            </p:blipFill>
            <p:spPr bwMode="auto">
              <a:xfrm>
                <a:off x="4620" y="1833"/>
                <a:ext cx="201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89" name="Picture 53"/>
              <p:cNvPicPr>
                <a:picLocks noChangeAspect="1" noChangeArrowheads="1"/>
              </p:cNvPicPr>
              <p:nvPr/>
            </p:nvPicPr>
            <p:blipFill>
              <a:blip r:embed="rId47"/>
              <a:srcRect/>
              <a:stretch>
                <a:fillRect/>
              </a:stretch>
            </p:blipFill>
            <p:spPr bwMode="auto">
              <a:xfrm>
                <a:off x="4620" y="1833"/>
                <a:ext cx="201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90" name="Picture 54"/>
              <p:cNvPicPr>
                <a:picLocks noChangeAspect="1" noChangeArrowheads="1"/>
              </p:cNvPicPr>
              <p:nvPr/>
            </p:nvPicPr>
            <p:blipFill>
              <a:blip r:embed="rId48"/>
              <a:srcRect/>
              <a:stretch>
                <a:fillRect/>
              </a:stretch>
            </p:blipFill>
            <p:spPr bwMode="auto">
              <a:xfrm>
                <a:off x="4895" y="1803"/>
                <a:ext cx="197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91" name="Picture 55"/>
              <p:cNvPicPr>
                <a:picLocks noChangeAspect="1" noChangeArrowheads="1"/>
              </p:cNvPicPr>
              <p:nvPr/>
            </p:nvPicPr>
            <p:blipFill>
              <a:blip r:embed="rId49"/>
              <a:srcRect/>
              <a:stretch>
                <a:fillRect/>
              </a:stretch>
            </p:blipFill>
            <p:spPr bwMode="auto">
              <a:xfrm>
                <a:off x="4895" y="1803"/>
                <a:ext cx="197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92" name="Picture 56"/>
              <p:cNvPicPr>
                <a:picLocks noChangeAspect="1" noChangeArrowheads="1"/>
              </p:cNvPicPr>
              <p:nvPr/>
            </p:nvPicPr>
            <p:blipFill>
              <a:blip r:embed="rId50"/>
              <a:srcRect/>
              <a:stretch>
                <a:fillRect/>
              </a:stretch>
            </p:blipFill>
            <p:spPr bwMode="auto">
              <a:xfrm>
                <a:off x="5165" y="1899"/>
                <a:ext cx="197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93" name="Picture 57"/>
              <p:cNvPicPr>
                <a:picLocks noChangeAspect="1" noChangeArrowheads="1"/>
              </p:cNvPicPr>
              <p:nvPr/>
            </p:nvPicPr>
            <p:blipFill>
              <a:blip r:embed="rId51"/>
              <a:srcRect/>
              <a:stretch>
                <a:fillRect/>
              </a:stretch>
            </p:blipFill>
            <p:spPr bwMode="auto">
              <a:xfrm>
                <a:off x="5165" y="1899"/>
                <a:ext cx="197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94" name="Picture 58"/>
              <p:cNvPicPr>
                <a:picLocks noChangeAspect="1" noChangeArrowheads="1"/>
              </p:cNvPicPr>
              <p:nvPr/>
            </p:nvPicPr>
            <p:blipFill>
              <a:blip r:embed="rId52"/>
              <a:srcRect/>
              <a:stretch>
                <a:fillRect/>
              </a:stretch>
            </p:blipFill>
            <p:spPr bwMode="auto">
              <a:xfrm>
                <a:off x="1362" y="1700"/>
                <a:ext cx="197" cy="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95" name="Picture 59"/>
              <p:cNvPicPr>
                <a:picLocks noChangeAspect="1" noChangeArrowheads="1"/>
              </p:cNvPicPr>
              <p:nvPr/>
            </p:nvPicPr>
            <p:blipFill>
              <a:blip r:embed="rId53"/>
              <a:srcRect/>
              <a:stretch>
                <a:fillRect/>
              </a:stretch>
            </p:blipFill>
            <p:spPr bwMode="auto">
              <a:xfrm>
                <a:off x="1362" y="1700"/>
                <a:ext cx="197" cy="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96" name="Picture 60"/>
              <p:cNvPicPr>
                <a:picLocks noChangeAspect="1" noChangeArrowheads="1"/>
              </p:cNvPicPr>
              <p:nvPr/>
            </p:nvPicPr>
            <p:blipFill>
              <a:blip r:embed="rId54"/>
              <a:srcRect/>
              <a:stretch>
                <a:fillRect/>
              </a:stretch>
            </p:blipFill>
            <p:spPr bwMode="auto">
              <a:xfrm>
                <a:off x="1632" y="1803"/>
                <a:ext cx="202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97" name="Picture 61"/>
              <p:cNvPicPr>
                <a:picLocks noChangeAspect="1" noChangeArrowheads="1"/>
              </p:cNvPicPr>
              <p:nvPr/>
            </p:nvPicPr>
            <p:blipFill>
              <a:blip r:embed="rId55"/>
              <a:srcRect/>
              <a:stretch>
                <a:fillRect/>
              </a:stretch>
            </p:blipFill>
            <p:spPr bwMode="auto">
              <a:xfrm>
                <a:off x="1632" y="1803"/>
                <a:ext cx="202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98" name="Picture 62"/>
              <p:cNvPicPr>
                <a:picLocks noChangeAspect="1" noChangeArrowheads="1"/>
              </p:cNvPicPr>
              <p:nvPr/>
            </p:nvPicPr>
            <p:blipFill>
              <a:blip r:embed="rId56"/>
              <a:srcRect/>
              <a:stretch>
                <a:fillRect/>
              </a:stretch>
            </p:blipFill>
            <p:spPr bwMode="auto">
              <a:xfrm>
                <a:off x="1907" y="1700"/>
                <a:ext cx="197" cy="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599" name="Picture 63"/>
              <p:cNvPicPr>
                <a:picLocks noChangeAspect="1" noChangeArrowheads="1"/>
              </p:cNvPicPr>
              <p:nvPr/>
            </p:nvPicPr>
            <p:blipFill>
              <a:blip r:embed="rId57"/>
              <a:srcRect/>
              <a:stretch>
                <a:fillRect/>
              </a:stretch>
            </p:blipFill>
            <p:spPr bwMode="auto">
              <a:xfrm>
                <a:off x="1907" y="1700"/>
                <a:ext cx="197" cy="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00" name="Picture 64"/>
              <p:cNvPicPr>
                <a:picLocks noChangeAspect="1" noChangeArrowheads="1"/>
              </p:cNvPicPr>
              <p:nvPr/>
            </p:nvPicPr>
            <p:blipFill>
              <a:blip r:embed="rId58"/>
              <a:srcRect/>
              <a:stretch>
                <a:fillRect/>
              </a:stretch>
            </p:blipFill>
            <p:spPr bwMode="auto">
              <a:xfrm>
                <a:off x="2178" y="1803"/>
                <a:ext cx="196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01" name="Picture 65"/>
              <p:cNvPicPr>
                <a:picLocks noChangeAspect="1" noChangeArrowheads="1"/>
              </p:cNvPicPr>
              <p:nvPr/>
            </p:nvPicPr>
            <p:blipFill>
              <a:blip r:embed="rId59"/>
              <a:srcRect/>
              <a:stretch>
                <a:fillRect/>
              </a:stretch>
            </p:blipFill>
            <p:spPr bwMode="auto">
              <a:xfrm>
                <a:off x="2178" y="1803"/>
                <a:ext cx="196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02" name="Picture 66"/>
              <p:cNvPicPr>
                <a:picLocks noChangeAspect="1" noChangeArrowheads="1"/>
              </p:cNvPicPr>
              <p:nvPr/>
            </p:nvPicPr>
            <p:blipFill>
              <a:blip r:embed="rId60"/>
              <a:srcRect/>
              <a:stretch>
                <a:fillRect/>
              </a:stretch>
            </p:blipFill>
            <p:spPr bwMode="auto">
              <a:xfrm>
                <a:off x="2448" y="1730"/>
                <a:ext cx="201" cy="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03" name="Picture 67"/>
              <p:cNvPicPr>
                <a:picLocks noChangeAspect="1" noChangeArrowheads="1"/>
              </p:cNvPicPr>
              <p:nvPr/>
            </p:nvPicPr>
            <p:blipFill>
              <a:blip r:embed="rId61"/>
              <a:srcRect/>
              <a:stretch>
                <a:fillRect/>
              </a:stretch>
            </p:blipFill>
            <p:spPr bwMode="auto">
              <a:xfrm>
                <a:off x="2448" y="1730"/>
                <a:ext cx="201" cy="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04" name="Picture 68"/>
              <p:cNvPicPr>
                <a:picLocks noChangeAspect="1" noChangeArrowheads="1"/>
              </p:cNvPicPr>
              <p:nvPr/>
            </p:nvPicPr>
            <p:blipFill>
              <a:blip r:embed="rId62"/>
              <a:srcRect/>
              <a:stretch>
                <a:fillRect/>
              </a:stretch>
            </p:blipFill>
            <p:spPr bwMode="auto">
              <a:xfrm>
                <a:off x="2718" y="1833"/>
                <a:ext cx="202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05" name="Picture 69"/>
              <p:cNvPicPr>
                <a:picLocks noChangeAspect="1" noChangeArrowheads="1"/>
              </p:cNvPicPr>
              <p:nvPr/>
            </p:nvPicPr>
            <p:blipFill>
              <a:blip r:embed="rId63"/>
              <a:srcRect/>
              <a:stretch>
                <a:fillRect/>
              </a:stretch>
            </p:blipFill>
            <p:spPr bwMode="auto">
              <a:xfrm>
                <a:off x="2718" y="1833"/>
                <a:ext cx="202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06" name="Picture 70"/>
              <p:cNvPicPr>
                <a:picLocks noChangeAspect="1" noChangeArrowheads="1"/>
              </p:cNvPicPr>
              <p:nvPr/>
            </p:nvPicPr>
            <p:blipFill>
              <a:blip r:embed="rId64"/>
              <a:srcRect/>
              <a:stretch>
                <a:fillRect/>
              </a:stretch>
            </p:blipFill>
            <p:spPr bwMode="auto">
              <a:xfrm>
                <a:off x="2993" y="1730"/>
                <a:ext cx="197" cy="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07" name="Picture 71"/>
              <p:cNvPicPr>
                <a:picLocks noChangeAspect="1" noChangeArrowheads="1"/>
              </p:cNvPicPr>
              <p:nvPr/>
            </p:nvPicPr>
            <p:blipFill>
              <a:blip r:embed="rId65"/>
              <a:srcRect/>
              <a:stretch>
                <a:fillRect/>
              </a:stretch>
            </p:blipFill>
            <p:spPr bwMode="auto">
              <a:xfrm>
                <a:off x="2993" y="1730"/>
                <a:ext cx="197" cy="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08" name="Picture 72"/>
              <p:cNvPicPr>
                <a:picLocks noChangeAspect="1" noChangeArrowheads="1"/>
              </p:cNvPicPr>
              <p:nvPr/>
            </p:nvPicPr>
            <p:blipFill>
              <a:blip r:embed="rId66"/>
              <a:srcRect/>
              <a:stretch>
                <a:fillRect/>
              </a:stretch>
            </p:blipFill>
            <p:spPr bwMode="auto">
              <a:xfrm>
                <a:off x="3264" y="1700"/>
                <a:ext cx="196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09" name="Picture 73"/>
              <p:cNvPicPr>
                <a:picLocks noChangeAspect="1" noChangeArrowheads="1"/>
              </p:cNvPicPr>
              <p:nvPr/>
            </p:nvPicPr>
            <p:blipFill>
              <a:blip r:embed="rId67"/>
              <a:srcRect/>
              <a:stretch>
                <a:fillRect/>
              </a:stretch>
            </p:blipFill>
            <p:spPr bwMode="auto">
              <a:xfrm>
                <a:off x="3264" y="1700"/>
                <a:ext cx="196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10" name="Picture 74"/>
              <p:cNvPicPr>
                <a:picLocks noChangeAspect="1" noChangeArrowheads="1"/>
              </p:cNvPicPr>
              <p:nvPr/>
            </p:nvPicPr>
            <p:blipFill>
              <a:blip r:embed="rId68"/>
              <a:srcRect/>
              <a:stretch>
                <a:fillRect/>
              </a:stretch>
            </p:blipFill>
            <p:spPr bwMode="auto">
              <a:xfrm>
                <a:off x="3534" y="1598"/>
                <a:ext cx="201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11" name="Picture 75"/>
              <p:cNvPicPr>
                <a:picLocks noChangeAspect="1" noChangeArrowheads="1"/>
              </p:cNvPicPr>
              <p:nvPr/>
            </p:nvPicPr>
            <p:blipFill>
              <a:blip r:embed="rId69"/>
              <a:srcRect/>
              <a:stretch>
                <a:fillRect/>
              </a:stretch>
            </p:blipFill>
            <p:spPr bwMode="auto">
              <a:xfrm>
                <a:off x="3534" y="1598"/>
                <a:ext cx="201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12" name="Picture 76"/>
              <p:cNvPicPr>
                <a:picLocks noChangeAspect="1" noChangeArrowheads="1"/>
              </p:cNvPicPr>
              <p:nvPr/>
            </p:nvPicPr>
            <p:blipFill>
              <a:blip r:embed="rId70"/>
              <a:srcRect/>
              <a:stretch>
                <a:fillRect/>
              </a:stretch>
            </p:blipFill>
            <p:spPr bwMode="auto">
              <a:xfrm>
                <a:off x="3809" y="1598"/>
                <a:ext cx="197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13" name="Picture 77"/>
              <p:cNvPicPr>
                <a:picLocks noChangeAspect="1" noChangeArrowheads="1"/>
              </p:cNvPicPr>
              <p:nvPr/>
            </p:nvPicPr>
            <p:blipFill>
              <a:blip r:embed="rId71"/>
              <a:srcRect/>
              <a:stretch>
                <a:fillRect/>
              </a:stretch>
            </p:blipFill>
            <p:spPr bwMode="auto">
              <a:xfrm>
                <a:off x="3809" y="1598"/>
                <a:ext cx="197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14" name="Picture 78"/>
              <p:cNvPicPr>
                <a:picLocks noChangeAspect="1" noChangeArrowheads="1"/>
              </p:cNvPicPr>
              <p:nvPr/>
            </p:nvPicPr>
            <p:blipFill>
              <a:blip r:embed="rId72"/>
              <a:srcRect/>
              <a:stretch>
                <a:fillRect/>
              </a:stretch>
            </p:blipFill>
            <p:spPr bwMode="auto">
              <a:xfrm>
                <a:off x="4079" y="1598"/>
                <a:ext cx="197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15" name="Picture 79"/>
              <p:cNvPicPr>
                <a:picLocks noChangeAspect="1" noChangeArrowheads="1"/>
              </p:cNvPicPr>
              <p:nvPr/>
            </p:nvPicPr>
            <p:blipFill>
              <a:blip r:embed="rId73"/>
              <a:srcRect/>
              <a:stretch>
                <a:fillRect/>
              </a:stretch>
            </p:blipFill>
            <p:spPr bwMode="auto">
              <a:xfrm>
                <a:off x="4079" y="1598"/>
                <a:ext cx="197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16" name="Picture 80"/>
              <p:cNvPicPr>
                <a:picLocks noChangeAspect="1" noChangeArrowheads="1"/>
              </p:cNvPicPr>
              <p:nvPr/>
            </p:nvPicPr>
            <p:blipFill>
              <a:blip r:embed="rId74"/>
              <a:srcRect/>
              <a:stretch>
                <a:fillRect/>
              </a:stretch>
            </p:blipFill>
            <p:spPr bwMode="auto">
              <a:xfrm>
                <a:off x="4350" y="1730"/>
                <a:ext cx="201" cy="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17" name="Picture 81"/>
              <p:cNvPicPr>
                <a:picLocks noChangeAspect="1" noChangeArrowheads="1"/>
              </p:cNvPicPr>
              <p:nvPr/>
            </p:nvPicPr>
            <p:blipFill>
              <a:blip r:embed="rId75"/>
              <a:srcRect/>
              <a:stretch>
                <a:fillRect/>
              </a:stretch>
            </p:blipFill>
            <p:spPr bwMode="auto">
              <a:xfrm>
                <a:off x="4350" y="1730"/>
                <a:ext cx="201" cy="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18" name="Picture 82"/>
              <p:cNvPicPr>
                <a:picLocks noChangeAspect="1" noChangeArrowheads="1"/>
              </p:cNvPicPr>
              <p:nvPr/>
            </p:nvPicPr>
            <p:blipFill>
              <a:blip r:embed="rId76"/>
              <a:srcRect/>
              <a:stretch>
                <a:fillRect/>
              </a:stretch>
            </p:blipFill>
            <p:spPr bwMode="auto">
              <a:xfrm>
                <a:off x="4620" y="1730"/>
                <a:ext cx="201" cy="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19" name="Picture 83"/>
              <p:cNvPicPr>
                <a:picLocks noChangeAspect="1" noChangeArrowheads="1"/>
              </p:cNvPicPr>
              <p:nvPr/>
            </p:nvPicPr>
            <p:blipFill>
              <a:blip r:embed="rId77"/>
              <a:srcRect/>
              <a:stretch>
                <a:fillRect/>
              </a:stretch>
            </p:blipFill>
            <p:spPr bwMode="auto">
              <a:xfrm>
                <a:off x="4620" y="1730"/>
                <a:ext cx="201" cy="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20" name="Picture 84"/>
              <p:cNvPicPr>
                <a:picLocks noChangeAspect="1" noChangeArrowheads="1"/>
              </p:cNvPicPr>
              <p:nvPr/>
            </p:nvPicPr>
            <p:blipFill>
              <a:blip r:embed="rId78"/>
              <a:srcRect/>
              <a:stretch>
                <a:fillRect/>
              </a:stretch>
            </p:blipFill>
            <p:spPr bwMode="auto">
              <a:xfrm>
                <a:off x="4895" y="1730"/>
                <a:ext cx="197" cy="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21" name="Picture 85"/>
              <p:cNvPicPr>
                <a:picLocks noChangeAspect="1" noChangeArrowheads="1"/>
              </p:cNvPicPr>
              <p:nvPr/>
            </p:nvPicPr>
            <p:blipFill>
              <a:blip r:embed="rId79"/>
              <a:srcRect/>
              <a:stretch>
                <a:fillRect/>
              </a:stretch>
            </p:blipFill>
            <p:spPr bwMode="auto">
              <a:xfrm>
                <a:off x="4895" y="1730"/>
                <a:ext cx="197" cy="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22" name="Picture 86"/>
              <p:cNvPicPr>
                <a:picLocks noChangeAspect="1" noChangeArrowheads="1"/>
              </p:cNvPicPr>
              <p:nvPr/>
            </p:nvPicPr>
            <p:blipFill>
              <a:blip r:embed="rId80"/>
              <a:srcRect/>
              <a:stretch>
                <a:fillRect/>
              </a:stretch>
            </p:blipFill>
            <p:spPr bwMode="auto">
              <a:xfrm>
                <a:off x="5165" y="1833"/>
                <a:ext cx="197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23" name="Picture 87"/>
              <p:cNvPicPr>
                <a:picLocks noChangeAspect="1" noChangeArrowheads="1"/>
              </p:cNvPicPr>
              <p:nvPr/>
            </p:nvPicPr>
            <p:blipFill>
              <a:blip r:embed="rId81"/>
              <a:srcRect/>
              <a:stretch>
                <a:fillRect/>
              </a:stretch>
            </p:blipFill>
            <p:spPr bwMode="auto">
              <a:xfrm>
                <a:off x="5165" y="1833"/>
                <a:ext cx="197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24" name="Picture 88"/>
              <p:cNvPicPr>
                <a:picLocks noChangeAspect="1" noChangeArrowheads="1"/>
              </p:cNvPicPr>
              <p:nvPr/>
            </p:nvPicPr>
            <p:blipFill>
              <a:blip r:embed="rId82"/>
              <a:srcRect/>
              <a:stretch>
                <a:fillRect/>
              </a:stretch>
            </p:blipFill>
            <p:spPr bwMode="auto">
              <a:xfrm>
                <a:off x="3534" y="1465"/>
                <a:ext cx="201" cy="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25" name="Picture 89"/>
              <p:cNvPicPr>
                <a:picLocks noChangeAspect="1" noChangeArrowheads="1"/>
              </p:cNvPicPr>
              <p:nvPr/>
            </p:nvPicPr>
            <p:blipFill>
              <a:blip r:embed="rId83"/>
              <a:srcRect/>
              <a:stretch>
                <a:fillRect/>
              </a:stretch>
            </p:blipFill>
            <p:spPr bwMode="auto">
              <a:xfrm>
                <a:off x="3534" y="1465"/>
                <a:ext cx="201" cy="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26" name="Picture 90"/>
              <p:cNvPicPr>
                <a:picLocks noChangeAspect="1" noChangeArrowheads="1"/>
              </p:cNvPicPr>
              <p:nvPr/>
            </p:nvPicPr>
            <p:blipFill>
              <a:blip r:embed="rId84"/>
              <a:srcRect/>
              <a:stretch>
                <a:fillRect/>
              </a:stretch>
            </p:blipFill>
            <p:spPr bwMode="auto">
              <a:xfrm>
                <a:off x="3809" y="1369"/>
                <a:ext cx="197" cy="3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27" name="Picture 91"/>
              <p:cNvPicPr>
                <a:picLocks noChangeAspect="1" noChangeArrowheads="1"/>
              </p:cNvPicPr>
              <p:nvPr/>
            </p:nvPicPr>
            <p:blipFill>
              <a:blip r:embed="rId85"/>
              <a:srcRect/>
              <a:stretch>
                <a:fillRect/>
              </a:stretch>
            </p:blipFill>
            <p:spPr bwMode="auto">
              <a:xfrm>
                <a:off x="3809" y="1369"/>
                <a:ext cx="197" cy="3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28" name="Picture 92"/>
              <p:cNvPicPr>
                <a:picLocks noChangeAspect="1" noChangeArrowheads="1"/>
              </p:cNvPicPr>
              <p:nvPr/>
            </p:nvPicPr>
            <p:blipFill>
              <a:blip r:embed="rId86"/>
              <a:srcRect/>
              <a:stretch>
                <a:fillRect/>
              </a:stretch>
            </p:blipFill>
            <p:spPr bwMode="auto">
              <a:xfrm>
                <a:off x="4079" y="1266"/>
                <a:ext cx="197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29" name="Picture 93"/>
              <p:cNvPicPr>
                <a:picLocks noChangeAspect="1" noChangeArrowheads="1"/>
              </p:cNvPicPr>
              <p:nvPr/>
            </p:nvPicPr>
            <p:blipFill>
              <a:blip r:embed="rId87"/>
              <a:srcRect/>
              <a:stretch>
                <a:fillRect/>
              </a:stretch>
            </p:blipFill>
            <p:spPr bwMode="auto">
              <a:xfrm>
                <a:off x="4079" y="1266"/>
                <a:ext cx="197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30" name="Picture 94"/>
              <p:cNvPicPr>
                <a:picLocks noChangeAspect="1" noChangeArrowheads="1"/>
              </p:cNvPicPr>
              <p:nvPr/>
            </p:nvPicPr>
            <p:blipFill>
              <a:blip r:embed="rId88"/>
              <a:srcRect/>
              <a:stretch>
                <a:fillRect/>
              </a:stretch>
            </p:blipFill>
            <p:spPr bwMode="auto">
              <a:xfrm>
                <a:off x="4350" y="1332"/>
                <a:ext cx="201" cy="4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31" name="Picture 95"/>
              <p:cNvPicPr>
                <a:picLocks noChangeAspect="1" noChangeArrowheads="1"/>
              </p:cNvPicPr>
              <p:nvPr/>
            </p:nvPicPr>
            <p:blipFill>
              <a:blip r:embed="rId89"/>
              <a:srcRect/>
              <a:stretch>
                <a:fillRect/>
              </a:stretch>
            </p:blipFill>
            <p:spPr bwMode="auto">
              <a:xfrm>
                <a:off x="4350" y="1332"/>
                <a:ext cx="201" cy="4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32" name="Picture 96"/>
              <p:cNvPicPr>
                <a:picLocks noChangeAspect="1" noChangeArrowheads="1"/>
              </p:cNvPicPr>
              <p:nvPr/>
            </p:nvPicPr>
            <p:blipFill>
              <a:blip r:embed="rId90"/>
              <a:srcRect/>
              <a:stretch>
                <a:fillRect/>
              </a:stretch>
            </p:blipFill>
            <p:spPr bwMode="auto">
              <a:xfrm>
                <a:off x="4620" y="1332"/>
                <a:ext cx="201" cy="4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33" name="Picture 97"/>
              <p:cNvPicPr>
                <a:picLocks noChangeAspect="1" noChangeArrowheads="1"/>
              </p:cNvPicPr>
              <p:nvPr/>
            </p:nvPicPr>
            <p:blipFill>
              <a:blip r:embed="rId91"/>
              <a:srcRect/>
              <a:stretch>
                <a:fillRect/>
              </a:stretch>
            </p:blipFill>
            <p:spPr bwMode="auto">
              <a:xfrm>
                <a:off x="4620" y="1332"/>
                <a:ext cx="201" cy="4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34" name="Picture 98"/>
              <p:cNvPicPr>
                <a:picLocks noChangeAspect="1" noChangeArrowheads="1"/>
              </p:cNvPicPr>
              <p:nvPr/>
            </p:nvPicPr>
            <p:blipFill>
              <a:blip r:embed="rId92"/>
              <a:srcRect/>
              <a:stretch>
                <a:fillRect/>
              </a:stretch>
            </p:blipFill>
            <p:spPr bwMode="auto">
              <a:xfrm>
                <a:off x="4895" y="1399"/>
                <a:ext cx="197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35" name="Picture 99"/>
              <p:cNvPicPr>
                <a:picLocks noChangeAspect="1" noChangeArrowheads="1"/>
              </p:cNvPicPr>
              <p:nvPr/>
            </p:nvPicPr>
            <p:blipFill>
              <a:blip r:embed="rId93"/>
              <a:srcRect/>
              <a:stretch>
                <a:fillRect/>
              </a:stretch>
            </p:blipFill>
            <p:spPr bwMode="auto">
              <a:xfrm>
                <a:off x="4895" y="1399"/>
                <a:ext cx="197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36" name="Picture 100"/>
              <p:cNvPicPr>
                <a:picLocks noChangeAspect="1" noChangeArrowheads="1"/>
              </p:cNvPicPr>
              <p:nvPr/>
            </p:nvPicPr>
            <p:blipFill>
              <a:blip r:embed="rId94"/>
              <a:srcRect/>
              <a:stretch>
                <a:fillRect/>
              </a:stretch>
            </p:blipFill>
            <p:spPr bwMode="auto">
              <a:xfrm>
                <a:off x="5165" y="1501"/>
                <a:ext cx="197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37" name="Picture 101"/>
              <p:cNvPicPr>
                <a:picLocks noChangeAspect="1" noChangeArrowheads="1"/>
              </p:cNvPicPr>
              <p:nvPr/>
            </p:nvPicPr>
            <p:blipFill>
              <a:blip r:embed="rId95"/>
              <a:srcRect/>
              <a:stretch>
                <a:fillRect/>
              </a:stretch>
            </p:blipFill>
            <p:spPr bwMode="auto">
              <a:xfrm>
                <a:off x="5165" y="1501"/>
                <a:ext cx="197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38" name="Picture 102"/>
              <p:cNvPicPr>
                <a:picLocks noChangeAspect="1" noChangeArrowheads="1"/>
              </p:cNvPicPr>
              <p:nvPr/>
            </p:nvPicPr>
            <p:blipFill>
              <a:blip r:embed="rId96"/>
              <a:srcRect/>
              <a:stretch>
                <a:fillRect/>
              </a:stretch>
            </p:blipFill>
            <p:spPr bwMode="auto">
              <a:xfrm>
                <a:off x="1106" y="1875"/>
                <a:ext cx="163" cy="4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39" name="Picture 103"/>
              <p:cNvPicPr>
                <a:picLocks noChangeAspect="1" noChangeArrowheads="1"/>
              </p:cNvPicPr>
              <p:nvPr/>
            </p:nvPicPr>
            <p:blipFill>
              <a:blip r:embed="rId97"/>
              <a:srcRect/>
              <a:stretch>
                <a:fillRect/>
              </a:stretch>
            </p:blipFill>
            <p:spPr bwMode="auto">
              <a:xfrm>
                <a:off x="1106" y="1875"/>
                <a:ext cx="163" cy="4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40" name="Picture 104"/>
              <p:cNvPicPr>
                <a:picLocks noChangeAspect="1" noChangeArrowheads="1"/>
              </p:cNvPicPr>
              <p:nvPr/>
            </p:nvPicPr>
            <p:blipFill>
              <a:blip r:embed="rId98"/>
              <a:srcRect/>
              <a:stretch>
                <a:fillRect/>
              </a:stretch>
            </p:blipFill>
            <p:spPr bwMode="auto">
              <a:xfrm>
                <a:off x="1377" y="1809"/>
                <a:ext cx="162" cy="5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41" name="Picture 105"/>
              <p:cNvPicPr>
                <a:picLocks noChangeAspect="1" noChangeArrowheads="1"/>
              </p:cNvPicPr>
              <p:nvPr/>
            </p:nvPicPr>
            <p:blipFill>
              <a:blip r:embed="rId99"/>
              <a:srcRect/>
              <a:stretch>
                <a:fillRect/>
              </a:stretch>
            </p:blipFill>
            <p:spPr bwMode="auto">
              <a:xfrm>
                <a:off x="1377" y="1809"/>
                <a:ext cx="162" cy="5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42" name="Picture 106"/>
              <p:cNvPicPr>
                <a:picLocks noChangeAspect="1" noChangeArrowheads="1"/>
              </p:cNvPicPr>
              <p:nvPr/>
            </p:nvPicPr>
            <p:blipFill>
              <a:blip r:embed="rId100"/>
              <a:srcRect/>
              <a:stretch>
                <a:fillRect/>
              </a:stretch>
            </p:blipFill>
            <p:spPr bwMode="auto">
              <a:xfrm>
                <a:off x="1647" y="1905"/>
                <a:ext cx="167" cy="4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43" name="Picture 107"/>
              <p:cNvPicPr>
                <a:picLocks noChangeAspect="1" noChangeArrowheads="1"/>
              </p:cNvPicPr>
              <p:nvPr/>
            </p:nvPicPr>
            <p:blipFill>
              <a:blip r:embed="rId101"/>
              <a:srcRect/>
              <a:stretch>
                <a:fillRect/>
              </a:stretch>
            </p:blipFill>
            <p:spPr bwMode="auto">
              <a:xfrm>
                <a:off x="1647" y="1905"/>
                <a:ext cx="167" cy="4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44" name="Picture 108"/>
              <p:cNvPicPr>
                <a:picLocks noChangeAspect="1" noChangeArrowheads="1"/>
              </p:cNvPicPr>
              <p:nvPr/>
            </p:nvPicPr>
            <p:blipFill>
              <a:blip r:embed="rId102"/>
              <a:srcRect/>
              <a:stretch>
                <a:fillRect/>
              </a:stretch>
            </p:blipFill>
            <p:spPr bwMode="auto">
              <a:xfrm>
                <a:off x="1922" y="1839"/>
                <a:ext cx="162" cy="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45" name="Picture 109"/>
              <p:cNvPicPr>
                <a:picLocks noChangeAspect="1" noChangeArrowheads="1"/>
              </p:cNvPicPr>
              <p:nvPr/>
            </p:nvPicPr>
            <p:blipFill>
              <a:blip r:embed="rId103"/>
              <a:srcRect/>
              <a:stretch>
                <a:fillRect/>
              </a:stretch>
            </p:blipFill>
            <p:spPr bwMode="auto">
              <a:xfrm>
                <a:off x="1922" y="1839"/>
                <a:ext cx="162" cy="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46" name="Picture 110"/>
              <p:cNvPicPr>
                <a:picLocks noChangeAspect="1" noChangeArrowheads="1"/>
              </p:cNvPicPr>
              <p:nvPr/>
            </p:nvPicPr>
            <p:blipFill>
              <a:blip r:embed="rId104"/>
              <a:srcRect/>
              <a:stretch>
                <a:fillRect/>
              </a:stretch>
            </p:blipFill>
            <p:spPr bwMode="auto">
              <a:xfrm>
                <a:off x="2192" y="1905"/>
                <a:ext cx="163" cy="4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47" name="Picture 111"/>
              <p:cNvPicPr>
                <a:picLocks noChangeAspect="1" noChangeArrowheads="1"/>
              </p:cNvPicPr>
              <p:nvPr/>
            </p:nvPicPr>
            <p:blipFill>
              <a:blip r:embed="rId105"/>
              <a:srcRect/>
              <a:stretch>
                <a:fillRect/>
              </a:stretch>
            </p:blipFill>
            <p:spPr bwMode="auto">
              <a:xfrm>
                <a:off x="2192" y="1905"/>
                <a:ext cx="163" cy="4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48" name="Picture 112"/>
              <p:cNvPicPr>
                <a:picLocks noChangeAspect="1" noChangeArrowheads="1"/>
              </p:cNvPicPr>
              <p:nvPr/>
            </p:nvPicPr>
            <p:blipFill>
              <a:blip r:embed="rId106"/>
              <a:srcRect/>
              <a:stretch>
                <a:fillRect/>
              </a:stretch>
            </p:blipFill>
            <p:spPr bwMode="auto">
              <a:xfrm>
                <a:off x="2463" y="1809"/>
                <a:ext cx="167" cy="5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49" name="Picture 113"/>
              <p:cNvPicPr>
                <a:picLocks noChangeAspect="1" noChangeArrowheads="1"/>
              </p:cNvPicPr>
              <p:nvPr/>
            </p:nvPicPr>
            <p:blipFill>
              <a:blip r:embed="rId107"/>
              <a:srcRect/>
              <a:stretch>
                <a:fillRect/>
              </a:stretch>
            </p:blipFill>
            <p:spPr bwMode="auto">
              <a:xfrm>
                <a:off x="2463" y="1809"/>
                <a:ext cx="167" cy="5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50" name="Picture 114"/>
              <p:cNvPicPr>
                <a:picLocks noChangeAspect="1" noChangeArrowheads="1"/>
              </p:cNvPicPr>
              <p:nvPr/>
            </p:nvPicPr>
            <p:blipFill>
              <a:blip r:embed="rId108"/>
              <a:srcRect/>
              <a:stretch>
                <a:fillRect/>
              </a:stretch>
            </p:blipFill>
            <p:spPr bwMode="auto">
              <a:xfrm>
                <a:off x="2733" y="1905"/>
                <a:ext cx="167" cy="4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51" name="Picture 115"/>
              <p:cNvPicPr>
                <a:picLocks noChangeAspect="1" noChangeArrowheads="1"/>
              </p:cNvPicPr>
              <p:nvPr/>
            </p:nvPicPr>
            <p:blipFill>
              <a:blip r:embed="rId109"/>
              <a:srcRect/>
              <a:stretch>
                <a:fillRect/>
              </a:stretch>
            </p:blipFill>
            <p:spPr bwMode="auto">
              <a:xfrm>
                <a:off x="2733" y="1905"/>
                <a:ext cx="167" cy="4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52" name="Picture 116"/>
              <p:cNvPicPr>
                <a:picLocks noChangeAspect="1" noChangeArrowheads="1"/>
              </p:cNvPicPr>
              <p:nvPr/>
            </p:nvPicPr>
            <p:blipFill>
              <a:blip r:embed="rId110"/>
              <a:srcRect/>
              <a:stretch>
                <a:fillRect/>
              </a:stretch>
            </p:blipFill>
            <p:spPr bwMode="auto">
              <a:xfrm>
                <a:off x="3008" y="1905"/>
                <a:ext cx="162" cy="4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53" name="Picture 117"/>
              <p:cNvPicPr>
                <a:picLocks noChangeAspect="1" noChangeArrowheads="1"/>
              </p:cNvPicPr>
              <p:nvPr/>
            </p:nvPicPr>
            <p:blipFill>
              <a:blip r:embed="rId111"/>
              <a:srcRect/>
              <a:stretch>
                <a:fillRect/>
              </a:stretch>
            </p:blipFill>
            <p:spPr bwMode="auto">
              <a:xfrm>
                <a:off x="3008" y="1905"/>
                <a:ext cx="162" cy="4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54" name="Picture 118"/>
              <p:cNvPicPr>
                <a:picLocks noChangeAspect="1" noChangeArrowheads="1"/>
              </p:cNvPicPr>
              <p:nvPr/>
            </p:nvPicPr>
            <p:blipFill>
              <a:blip r:embed="rId112"/>
              <a:srcRect/>
              <a:stretch>
                <a:fillRect/>
              </a:stretch>
            </p:blipFill>
            <p:spPr bwMode="auto">
              <a:xfrm>
                <a:off x="3278" y="1905"/>
                <a:ext cx="163" cy="4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55" name="Picture 119"/>
              <p:cNvPicPr>
                <a:picLocks noChangeAspect="1" noChangeArrowheads="1"/>
              </p:cNvPicPr>
              <p:nvPr/>
            </p:nvPicPr>
            <p:blipFill>
              <a:blip r:embed="rId113"/>
              <a:srcRect/>
              <a:stretch>
                <a:fillRect/>
              </a:stretch>
            </p:blipFill>
            <p:spPr bwMode="auto">
              <a:xfrm>
                <a:off x="3278" y="1905"/>
                <a:ext cx="163" cy="4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56" name="Picture 120"/>
              <p:cNvPicPr>
                <a:picLocks noChangeAspect="1" noChangeArrowheads="1"/>
              </p:cNvPicPr>
              <p:nvPr/>
            </p:nvPicPr>
            <p:blipFill>
              <a:blip r:embed="rId114"/>
              <a:srcRect/>
              <a:stretch>
                <a:fillRect/>
              </a:stretch>
            </p:blipFill>
            <p:spPr bwMode="auto">
              <a:xfrm>
                <a:off x="3549" y="1839"/>
                <a:ext cx="167" cy="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57" name="Picture 121"/>
              <p:cNvPicPr>
                <a:picLocks noChangeAspect="1" noChangeArrowheads="1"/>
              </p:cNvPicPr>
              <p:nvPr/>
            </p:nvPicPr>
            <p:blipFill>
              <a:blip r:embed="rId115"/>
              <a:srcRect/>
              <a:stretch>
                <a:fillRect/>
              </a:stretch>
            </p:blipFill>
            <p:spPr bwMode="auto">
              <a:xfrm>
                <a:off x="3549" y="1839"/>
                <a:ext cx="167" cy="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58" name="Picture 122"/>
              <p:cNvPicPr>
                <a:picLocks noChangeAspect="1" noChangeArrowheads="1"/>
              </p:cNvPicPr>
              <p:nvPr/>
            </p:nvPicPr>
            <p:blipFill>
              <a:blip r:embed="rId116"/>
              <a:srcRect/>
              <a:stretch>
                <a:fillRect/>
              </a:stretch>
            </p:blipFill>
            <p:spPr bwMode="auto">
              <a:xfrm>
                <a:off x="3824" y="1839"/>
                <a:ext cx="162" cy="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59" name="Picture 123"/>
              <p:cNvPicPr>
                <a:picLocks noChangeAspect="1" noChangeArrowheads="1"/>
              </p:cNvPicPr>
              <p:nvPr/>
            </p:nvPicPr>
            <p:blipFill>
              <a:blip r:embed="rId117"/>
              <a:srcRect/>
              <a:stretch>
                <a:fillRect/>
              </a:stretch>
            </p:blipFill>
            <p:spPr bwMode="auto">
              <a:xfrm>
                <a:off x="3824" y="1839"/>
                <a:ext cx="162" cy="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60" name="Picture 124"/>
              <p:cNvPicPr>
                <a:picLocks noChangeAspect="1" noChangeArrowheads="1"/>
              </p:cNvPicPr>
              <p:nvPr/>
            </p:nvPicPr>
            <p:blipFill>
              <a:blip r:embed="rId118"/>
              <a:srcRect/>
              <a:stretch>
                <a:fillRect/>
              </a:stretch>
            </p:blipFill>
            <p:spPr bwMode="auto">
              <a:xfrm>
                <a:off x="4094" y="1875"/>
                <a:ext cx="162" cy="4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61" name="Picture 125"/>
              <p:cNvPicPr>
                <a:picLocks noChangeAspect="1" noChangeArrowheads="1"/>
              </p:cNvPicPr>
              <p:nvPr/>
            </p:nvPicPr>
            <p:blipFill>
              <a:blip r:embed="rId119"/>
              <a:srcRect/>
              <a:stretch>
                <a:fillRect/>
              </a:stretch>
            </p:blipFill>
            <p:spPr bwMode="auto">
              <a:xfrm>
                <a:off x="4094" y="1875"/>
                <a:ext cx="162" cy="4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62" name="Picture 126"/>
              <p:cNvPicPr>
                <a:picLocks noChangeAspect="1" noChangeArrowheads="1"/>
              </p:cNvPicPr>
              <p:nvPr/>
            </p:nvPicPr>
            <p:blipFill>
              <a:blip r:embed="rId120"/>
              <a:srcRect/>
              <a:stretch>
                <a:fillRect/>
              </a:stretch>
            </p:blipFill>
            <p:spPr bwMode="auto">
              <a:xfrm>
                <a:off x="4364" y="1905"/>
                <a:ext cx="168" cy="4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63" name="Picture 127"/>
              <p:cNvPicPr>
                <a:picLocks noChangeAspect="1" noChangeArrowheads="1"/>
              </p:cNvPicPr>
              <p:nvPr/>
            </p:nvPicPr>
            <p:blipFill>
              <a:blip r:embed="rId121"/>
              <a:srcRect/>
              <a:stretch>
                <a:fillRect/>
              </a:stretch>
            </p:blipFill>
            <p:spPr bwMode="auto">
              <a:xfrm>
                <a:off x="4364" y="1905"/>
                <a:ext cx="168" cy="4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64" name="Picture 128"/>
              <p:cNvPicPr>
                <a:picLocks noChangeAspect="1" noChangeArrowheads="1"/>
              </p:cNvPicPr>
              <p:nvPr/>
            </p:nvPicPr>
            <p:blipFill>
              <a:blip r:embed="rId122"/>
              <a:srcRect/>
              <a:stretch>
                <a:fillRect/>
              </a:stretch>
            </p:blipFill>
            <p:spPr bwMode="auto">
              <a:xfrm>
                <a:off x="4635" y="1905"/>
                <a:ext cx="167" cy="4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65" name="Picture 129"/>
              <p:cNvPicPr>
                <a:picLocks noChangeAspect="1" noChangeArrowheads="1"/>
              </p:cNvPicPr>
              <p:nvPr/>
            </p:nvPicPr>
            <p:blipFill>
              <a:blip r:embed="rId123"/>
              <a:srcRect/>
              <a:stretch>
                <a:fillRect/>
              </a:stretch>
            </p:blipFill>
            <p:spPr bwMode="auto">
              <a:xfrm>
                <a:off x="4635" y="1905"/>
                <a:ext cx="167" cy="4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66" name="Picture 130"/>
              <p:cNvPicPr>
                <a:picLocks noChangeAspect="1" noChangeArrowheads="1"/>
              </p:cNvPicPr>
              <p:nvPr/>
            </p:nvPicPr>
            <p:blipFill>
              <a:blip r:embed="rId124"/>
              <a:srcRect/>
              <a:stretch>
                <a:fillRect/>
              </a:stretch>
            </p:blipFill>
            <p:spPr bwMode="auto">
              <a:xfrm>
                <a:off x="4910" y="1905"/>
                <a:ext cx="162" cy="4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67" name="Picture 131"/>
              <p:cNvPicPr>
                <a:picLocks noChangeAspect="1" noChangeArrowheads="1"/>
              </p:cNvPicPr>
              <p:nvPr/>
            </p:nvPicPr>
            <p:blipFill>
              <a:blip r:embed="rId125"/>
              <a:srcRect/>
              <a:stretch>
                <a:fillRect/>
              </a:stretch>
            </p:blipFill>
            <p:spPr bwMode="auto">
              <a:xfrm>
                <a:off x="4910" y="1905"/>
                <a:ext cx="162" cy="4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68" name="Picture 132"/>
              <p:cNvPicPr>
                <a:picLocks noChangeAspect="1" noChangeArrowheads="1"/>
              </p:cNvPicPr>
              <p:nvPr/>
            </p:nvPicPr>
            <p:blipFill>
              <a:blip r:embed="rId126"/>
              <a:srcRect/>
              <a:stretch>
                <a:fillRect/>
              </a:stretch>
            </p:blipFill>
            <p:spPr bwMode="auto">
              <a:xfrm>
                <a:off x="5180" y="1971"/>
                <a:ext cx="162" cy="3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69" name="Picture 133"/>
              <p:cNvPicPr>
                <a:picLocks noChangeAspect="1" noChangeArrowheads="1"/>
              </p:cNvPicPr>
              <p:nvPr/>
            </p:nvPicPr>
            <p:blipFill>
              <a:blip r:embed="rId127"/>
              <a:srcRect/>
              <a:stretch>
                <a:fillRect/>
              </a:stretch>
            </p:blipFill>
            <p:spPr bwMode="auto">
              <a:xfrm>
                <a:off x="5180" y="1971"/>
                <a:ext cx="162" cy="3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70" name="Picture 134"/>
              <p:cNvPicPr>
                <a:picLocks noChangeAspect="1" noChangeArrowheads="1"/>
              </p:cNvPicPr>
              <p:nvPr/>
            </p:nvPicPr>
            <p:blipFill>
              <a:blip r:embed="rId128"/>
              <a:srcRect/>
              <a:stretch>
                <a:fillRect/>
              </a:stretch>
            </p:blipFill>
            <p:spPr bwMode="auto">
              <a:xfrm>
                <a:off x="3008" y="1809"/>
                <a:ext cx="162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71" name="Picture 135"/>
              <p:cNvPicPr>
                <a:picLocks noChangeAspect="1" noChangeArrowheads="1"/>
              </p:cNvPicPr>
              <p:nvPr/>
            </p:nvPicPr>
            <p:blipFill>
              <a:blip r:embed="rId129"/>
              <a:srcRect/>
              <a:stretch>
                <a:fillRect/>
              </a:stretch>
            </p:blipFill>
            <p:spPr bwMode="auto">
              <a:xfrm>
                <a:off x="3008" y="1809"/>
                <a:ext cx="162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72" name="Picture 136"/>
              <p:cNvPicPr>
                <a:picLocks noChangeAspect="1" noChangeArrowheads="1"/>
              </p:cNvPicPr>
              <p:nvPr/>
            </p:nvPicPr>
            <p:blipFill>
              <a:blip r:embed="rId130"/>
              <a:srcRect/>
              <a:stretch>
                <a:fillRect/>
              </a:stretch>
            </p:blipFill>
            <p:spPr bwMode="auto">
              <a:xfrm>
                <a:off x="3278" y="1772"/>
                <a:ext cx="163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73" name="Picture 137"/>
              <p:cNvPicPr>
                <a:picLocks noChangeAspect="1" noChangeArrowheads="1"/>
              </p:cNvPicPr>
              <p:nvPr/>
            </p:nvPicPr>
            <p:blipFill>
              <a:blip r:embed="rId131"/>
              <a:srcRect/>
              <a:stretch>
                <a:fillRect/>
              </a:stretch>
            </p:blipFill>
            <p:spPr bwMode="auto">
              <a:xfrm>
                <a:off x="3278" y="1772"/>
                <a:ext cx="163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74" name="Picture 138"/>
              <p:cNvPicPr>
                <a:picLocks noChangeAspect="1" noChangeArrowheads="1"/>
              </p:cNvPicPr>
              <p:nvPr/>
            </p:nvPicPr>
            <p:blipFill>
              <a:blip r:embed="rId132"/>
              <a:srcRect/>
              <a:stretch>
                <a:fillRect/>
              </a:stretch>
            </p:blipFill>
            <p:spPr bwMode="auto">
              <a:xfrm>
                <a:off x="3549" y="1670"/>
                <a:ext cx="167" cy="1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75" name="Picture 139"/>
              <p:cNvPicPr>
                <a:picLocks noChangeAspect="1" noChangeArrowheads="1"/>
              </p:cNvPicPr>
              <p:nvPr/>
            </p:nvPicPr>
            <p:blipFill>
              <a:blip r:embed="rId133"/>
              <a:srcRect/>
              <a:stretch>
                <a:fillRect/>
              </a:stretch>
            </p:blipFill>
            <p:spPr bwMode="auto">
              <a:xfrm>
                <a:off x="3549" y="1670"/>
                <a:ext cx="167" cy="1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76" name="Picture 140"/>
              <p:cNvPicPr>
                <a:picLocks noChangeAspect="1" noChangeArrowheads="1"/>
              </p:cNvPicPr>
              <p:nvPr/>
            </p:nvPicPr>
            <p:blipFill>
              <a:blip r:embed="rId134"/>
              <a:srcRect/>
              <a:stretch>
                <a:fillRect/>
              </a:stretch>
            </p:blipFill>
            <p:spPr bwMode="auto">
              <a:xfrm>
                <a:off x="3824" y="1670"/>
                <a:ext cx="162" cy="1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77" name="Picture 141"/>
              <p:cNvPicPr>
                <a:picLocks noChangeAspect="1" noChangeArrowheads="1"/>
              </p:cNvPicPr>
              <p:nvPr/>
            </p:nvPicPr>
            <p:blipFill>
              <a:blip r:embed="rId135"/>
              <a:srcRect/>
              <a:stretch>
                <a:fillRect/>
              </a:stretch>
            </p:blipFill>
            <p:spPr bwMode="auto">
              <a:xfrm>
                <a:off x="3824" y="1670"/>
                <a:ext cx="162" cy="1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78" name="Picture 142"/>
              <p:cNvPicPr>
                <a:picLocks noChangeAspect="1" noChangeArrowheads="1"/>
              </p:cNvPicPr>
              <p:nvPr/>
            </p:nvPicPr>
            <p:blipFill>
              <a:blip r:embed="rId136"/>
              <a:srcRect/>
              <a:stretch>
                <a:fillRect/>
              </a:stretch>
            </p:blipFill>
            <p:spPr bwMode="auto">
              <a:xfrm>
                <a:off x="4094" y="1706"/>
                <a:ext cx="162" cy="1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79" name="Picture 143"/>
              <p:cNvPicPr>
                <a:picLocks noChangeAspect="1" noChangeArrowheads="1"/>
              </p:cNvPicPr>
              <p:nvPr/>
            </p:nvPicPr>
            <p:blipFill>
              <a:blip r:embed="rId137"/>
              <a:srcRect/>
              <a:stretch>
                <a:fillRect/>
              </a:stretch>
            </p:blipFill>
            <p:spPr bwMode="auto">
              <a:xfrm>
                <a:off x="4094" y="1706"/>
                <a:ext cx="162" cy="1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80" name="Picture 144"/>
              <p:cNvPicPr>
                <a:picLocks noChangeAspect="1" noChangeArrowheads="1"/>
              </p:cNvPicPr>
              <p:nvPr/>
            </p:nvPicPr>
            <p:blipFill>
              <a:blip r:embed="rId138"/>
              <a:srcRect/>
              <a:stretch>
                <a:fillRect/>
              </a:stretch>
            </p:blipFill>
            <p:spPr bwMode="auto">
              <a:xfrm>
                <a:off x="4364" y="1839"/>
                <a:ext cx="168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81" name="Picture 145"/>
              <p:cNvPicPr>
                <a:picLocks noChangeAspect="1" noChangeArrowheads="1"/>
              </p:cNvPicPr>
              <p:nvPr/>
            </p:nvPicPr>
            <p:blipFill>
              <a:blip r:embed="rId139"/>
              <a:srcRect/>
              <a:stretch>
                <a:fillRect/>
              </a:stretch>
            </p:blipFill>
            <p:spPr bwMode="auto">
              <a:xfrm>
                <a:off x="4364" y="1839"/>
                <a:ext cx="168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82" name="Picture 146"/>
              <p:cNvPicPr>
                <a:picLocks noChangeAspect="1" noChangeArrowheads="1"/>
              </p:cNvPicPr>
              <p:nvPr/>
            </p:nvPicPr>
            <p:blipFill>
              <a:blip r:embed="rId140"/>
              <a:srcRect/>
              <a:stretch>
                <a:fillRect/>
              </a:stretch>
            </p:blipFill>
            <p:spPr bwMode="auto">
              <a:xfrm>
                <a:off x="4635" y="1839"/>
                <a:ext cx="167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83" name="Picture 147"/>
              <p:cNvPicPr>
                <a:picLocks noChangeAspect="1" noChangeArrowheads="1"/>
              </p:cNvPicPr>
              <p:nvPr/>
            </p:nvPicPr>
            <p:blipFill>
              <a:blip r:embed="rId141"/>
              <a:srcRect/>
              <a:stretch>
                <a:fillRect/>
              </a:stretch>
            </p:blipFill>
            <p:spPr bwMode="auto">
              <a:xfrm>
                <a:off x="4635" y="1839"/>
                <a:ext cx="167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84" name="Picture 148"/>
              <p:cNvPicPr>
                <a:picLocks noChangeAspect="1" noChangeArrowheads="1"/>
              </p:cNvPicPr>
              <p:nvPr/>
            </p:nvPicPr>
            <p:blipFill>
              <a:blip r:embed="rId142"/>
              <a:srcRect/>
              <a:stretch>
                <a:fillRect/>
              </a:stretch>
            </p:blipFill>
            <p:spPr bwMode="auto">
              <a:xfrm>
                <a:off x="4910" y="1809"/>
                <a:ext cx="162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85" name="Picture 149"/>
              <p:cNvPicPr>
                <a:picLocks noChangeAspect="1" noChangeArrowheads="1"/>
              </p:cNvPicPr>
              <p:nvPr/>
            </p:nvPicPr>
            <p:blipFill>
              <a:blip r:embed="rId143"/>
              <a:srcRect/>
              <a:stretch>
                <a:fillRect/>
              </a:stretch>
            </p:blipFill>
            <p:spPr bwMode="auto">
              <a:xfrm>
                <a:off x="4910" y="1809"/>
                <a:ext cx="162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86" name="Picture 150"/>
              <p:cNvPicPr>
                <a:picLocks noChangeAspect="1" noChangeArrowheads="1"/>
              </p:cNvPicPr>
              <p:nvPr/>
            </p:nvPicPr>
            <p:blipFill>
              <a:blip r:embed="rId144"/>
              <a:srcRect/>
              <a:stretch>
                <a:fillRect/>
              </a:stretch>
            </p:blipFill>
            <p:spPr bwMode="auto">
              <a:xfrm>
                <a:off x="5180" y="1905"/>
                <a:ext cx="162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87" name="Picture 151"/>
              <p:cNvPicPr>
                <a:picLocks noChangeAspect="1" noChangeArrowheads="1"/>
              </p:cNvPicPr>
              <p:nvPr/>
            </p:nvPicPr>
            <p:blipFill>
              <a:blip r:embed="rId145"/>
              <a:srcRect/>
              <a:stretch>
                <a:fillRect/>
              </a:stretch>
            </p:blipFill>
            <p:spPr bwMode="auto">
              <a:xfrm>
                <a:off x="5180" y="1905"/>
                <a:ext cx="162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88" name="Picture 152"/>
              <p:cNvPicPr>
                <a:picLocks noChangeAspect="1" noChangeArrowheads="1"/>
              </p:cNvPicPr>
              <p:nvPr/>
            </p:nvPicPr>
            <p:blipFill>
              <a:blip r:embed="rId146"/>
              <a:srcRect/>
              <a:stretch>
                <a:fillRect/>
              </a:stretch>
            </p:blipFill>
            <p:spPr bwMode="auto">
              <a:xfrm>
                <a:off x="1377" y="1706"/>
                <a:ext cx="162" cy="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89" name="Picture 153"/>
              <p:cNvPicPr>
                <a:picLocks noChangeAspect="1" noChangeArrowheads="1"/>
              </p:cNvPicPr>
              <p:nvPr/>
            </p:nvPicPr>
            <p:blipFill>
              <a:blip r:embed="rId147"/>
              <a:srcRect/>
              <a:stretch>
                <a:fillRect/>
              </a:stretch>
            </p:blipFill>
            <p:spPr bwMode="auto">
              <a:xfrm>
                <a:off x="1377" y="1706"/>
                <a:ext cx="162" cy="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90" name="Picture 154"/>
              <p:cNvPicPr>
                <a:picLocks noChangeAspect="1" noChangeArrowheads="1"/>
              </p:cNvPicPr>
              <p:nvPr/>
            </p:nvPicPr>
            <p:blipFill>
              <a:blip r:embed="rId148"/>
              <a:srcRect/>
              <a:stretch>
                <a:fillRect/>
              </a:stretch>
            </p:blipFill>
            <p:spPr bwMode="auto">
              <a:xfrm>
                <a:off x="1647" y="1809"/>
                <a:ext cx="16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91" name="Picture 155"/>
              <p:cNvPicPr>
                <a:picLocks noChangeAspect="1" noChangeArrowheads="1"/>
              </p:cNvPicPr>
              <p:nvPr/>
            </p:nvPicPr>
            <p:blipFill>
              <a:blip r:embed="rId149"/>
              <a:srcRect/>
              <a:stretch>
                <a:fillRect/>
              </a:stretch>
            </p:blipFill>
            <p:spPr bwMode="auto">
              <a:xfrm>
                <a:off x="1647" y="1809"/>
                <a:ext cx="16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92" name="Picture 156"/>
              <p:cNvPicPr>
                <a:picLocks noChangeAspect="1" noChangeArrowheads="1"/>
              </p:cNvPicPr>
              <p:nvPr/>
            </p:nvPicPr>
            <p:blipFill>
              <a:blip r:embed="rId150"/>
              <a:srcRect/>
              <a:stretch>
                <a:fillRect/>
              </a:stretch>
            </p:blipFill>
            <p:spPr bwMode="auto">
              <a:xfrm>
                <a:off x="1922" y="1706"/>
                <a:ext cx="162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93" name="Picture 157"/>
              <p:cNvPicPr>
                <a:picLocks noChangeAspect="1" noChangeArrowheads="1"/>
              </p:cNvPicPr>
              <p:nvPr/>
            </p:nvPicPr>
            <p:blipFill>
              <a:blip r:embed="rId151"/>
              <a:srcRect/>
              <a:stretch>
                <a:fillRect/>
              </a:stretch>
            </p:blipFill>
            <p:spPr bwMode="auto">
              <a:xfrm>
                <a:off x="1922" y="1706"/>
                <a:ext cx="162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94" name="Picture 158"/>
              <p:cNvPicPr>
                <a:picLocks noChangeAspect="1" noChangeArrowheads="1"/>
              </p:cNvPicPr>
              <p:nvPr/>
            </p:nvPicPr>
            <p:blipFill>
              <a:blip r:embed="rId152"/>
              <a:srcRect/>
              <a:stretch>
                <a:fillRect/>
              </a:stretch>
            </p:blipFill>
            <p:spPr bwMode="auto">
              <a:xfrm>
                <a:off x="2192" y="1809"/>
                <a:ext cx="163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95" name="Picture 159"/>
              <p:cNvPicPr>
                <a:picLocks noChangeAspect="1" noChangeArrowheads="1"/>
              </p:cNvPicPr>
              <p:nvPr/>
            </p:nvPicPr>
            <p:blipFill>
              <a:blip r:embed="rId153"/>
              <a:srcRect/>
              <a:stretch>
                <a:fillRect/>
              </a:stretch>
            </p:blipFill>
            <p:spPr bwMode="auto">
              <a:xfrm>
                <a:off x="2192" y="1809"/>
                <a:ext cx="163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96" name="Picture 160"/>
              <p:cNvPicPr>
                <a:picLocks noChangeAspect="1" noChangeArrowheads="1"/>
              </p:cNvPicPr>
              <p:nvPr/>
            </p:nvPicPr>
            <p:blipFill>
              <a:blip r:embed="rId154"/>
              <a:srcRect/>
              <a:stretch>
                <a:fillRect/>
              </a:stretch>
            </p:blipFill>
            <p:spPr bwMode="auto">
              <a:xfrm>
                <a:off x="2463" y="1736"/>
                <a:ext cx="167" cy="1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97" name="Picture 161"/>
              <p:cNvPicPr>
                <a:picLocks noChangeAspect="1" noChangeArrowheads="1"/>
              </p:cNvPicPr>
              <p:nvPr/>
            </p:nvPicPr>
            <p:blipFill>
              <a:blip r:embed="rId155"/>
              <a:srcRect/>
              <a:stretch>
                <a:fillRect/>
              </a:stretch>
            </p:blipFill>
            <p:spPr bwMode="auto">
              <a:xfrm>
                <a:off x="2463" y="1736"/>
                <a:ext cx="167" cy="1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98" name="Picture 162"/>
              <p:cNvPicPr>
                <a:picLocks noChangeAspect="1" noChangeArrowheads="1"/>
              </p:cNvPicPr>
              <p:nvPr/>
            </p:nvPicPr>
            <p:blipFill>
              <a:blip r:embed="rId156"/>
              <a:srcRect/>
              <a:stretch>
                <a:fillRect/>
              </a:stretch>
            </p:blipFill>
            <p:spPr bwMode="auto">
              <a:xfrm>
                <a:off x="2733" y="1839"/>
                <a:ext cx="167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699" name="Picture 163"/>
              <p:cNvPicPr>
                <a:picLocks noChangeAspect="1" noChangeArrowheads="1"/>
              </p:cNvPicPr>
              <p:nvPr/>
            </p:nvPicPr>
            <p:blipFill>
              <a:blip r:embed="rId157"/>
              <a:srcRect/>
              <a:stretch>
                <a:fillRect/>
              </a:stretch>
            </p:blipFill>
            <p:spPr bwMode="auto">
              <a:xfrm>
                <a:off x="2733" y="1839"/>
                <a:ext cx="167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00" name="Picture 164"/>
              <p:cNvPicPr>
                <a:picLocks noChangeAspect="1" noChangeArrowheads="1"/>
              </p:cNvPicPr>
              <p:nvPr/>
            </p:nvPicPr>
            <p:blipFill>
              <a:blip r:embed="rId158"/>
              <a:srcRect/>
              <a:stretch>
                <a:fillRect/>
              </a:stretch>
            </p:blipFill>
            <p:spPr bwMode="auto">
              <a:xfrm>
                <a:off x="3008" y="1736"/>
                <a:ext cx="162" cy="1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01" name="Picture 165"/>
              <p:cNvPicPr>
                <a:picLocks noChangeAspect="1" noChangeArrowheads="1"/>
              </p:cNvPicPr>
              <p:nvPr/>
            </p:nvPicPr>
            <p:blipFill>
              <a:blip r:embed="rId159"/>
              <a:srcRect/>
              <a:stretch>
                <a:fillRect/>
              </a:stretch>
            </p:blipFill>
            <p:spPr bwMode="auto">
              <a:xfrm>
                <a:off x="3008" y="1736"/>
                <a:ext cx="162" cy="1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02" name="Picture 166"/>
              <p:cNvPicPr>
                <a:picLocks noChangeAspect="1" noChangeArrowheads="1"/>
              </p:cNvPicPr>
              <p:nvPr/>
            </p:nvPicPr>
            <p:blipFill>
              <a:blip r:embed="rId160"/>
              <a:srcRect/>
              <a:stretch>
                <a:fillRect/>
              </a:stretch>
            </p:blipFill>
            <p:spPr bwMode="auto">
              <a:xfrm>
                <a:off x="3278" y="1706"/>
                <a:ext cx="163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03" name="Picture 167"/>
              <p:cNvPicPr>
                <a:picLocks noChangeAspect="1" noChangeArrowheads="1"/>
              </p:cNvPicPr>
              <p:nvPr/>
            </p:nvPicPr>
            <p:blipFill>
              <a:blip r:embed="rId161"/>
              <a:srcRect/>
              <a:stretch>
                <a:fillRect/>
              </a:stretch>
            </p:blipFill>
            <p:spPr bwMode="auto">
              <a:xfrm>
                <a:off x="3278" y="1706"/>
                <a:ext cx="163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04" name="Picture 168"/>
              <p:cNvPicPr>
                <a:picLocks noChangeAspect="1" noChangeArrowheads="1"/>
              </p:cNvPicPr>
              <p:nvPr/>
            </p:nvPicPr>
            <p:blipFill>
              <a:blip r:embed="rId162"/>
              <a:srcRect/>
              <a:stretch>
                <a:fillRect/>
              </a:stretch>
            </p:blipFill>
            <p:spPr bwMode="auto">
              <a:xfrm>
                <a:off x="3549" y="1604"/>
                <a:ext cx="167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05" name="Picture 169"/>
              <p:cNvPicPr>
                <a:picLocks noChangeAspect="1" noChangeArrowheads="1"/>
              </p:cNvPicPr>
              <p:nvPr/>
            </p:nvPicPr>
            <p:blipFill>
              <a:blip r:embed="rId163"/>
              <a:srcRect/>
              <a:stretch>
                <a:fillRect/>
              </a:stretch>
            </p:blipFill>
            <p:spPr bwMode="auto">
              <a:xfrm>
                <a:off x="3549" y="1604"/>
                <a:ext cx="167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06" name="Picture 170"/>
              <p:cNvPicPr>
                <a:picLocks noChangeAspect="1" noChangeArrowheads="1"/>
              </p:cNvPicPr>
              <p:nvPr/>
            </p:nvPicPr>
            <p:blipFill>
              <a:blip r:embed="rId164"/>
              <a:srcRect/>
              <a:stretch>
                <a:fillRect/>
              </a:stretch>
            </p:blipFill>
            <p:spPr bwMode="auto">
              <a:xfrm>
                <a:off x="3824" y="1604"/>
                <a:ext cx="162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07" name="Picture 171"/>
              <p:cNvPicPr>
                <a:picLocks noChangeAspect="1" noChangeArrowheads="1"/>
              </p:cNvPicPr>
              <p:nvPr/>
            </p:nvPicPr>
            <p:blipFill>
              <a:blip r:embed="rId165"/>
              <a:srcRect/>
              <a:stretch>
                <a:fillRect/>
              </a:stretch>
            </p:blipFill>
            <p:spPr bwMode="auto">
              <a:xfrm>
                <a:off x="3824" y="1604"/>
                <a:ext cx="162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08" name="Picture 172"/>
              <p:cNvPicPr>
                <a:picLocks noChangeAspect="1" noChangeArrowheads="1"/>
              </p:cNvPicPr>
              <p:nvPr/>
            </p:nvPicPr>
            <p:blipFill>
              <a:blip r:embed="rId166"/>
              <a:srcRect/>
              <a:stretch>
                <a:fillRect/>
              </a:stretch>
            </p:blipFill>
            <p:spPr bwMode="auto">
              <a:xfrm>
                <a:off x="4094" y="1604"/>
                <a:ext cx="162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09" name="Picture 173"/>
              <p:cNvPicPr>
                <a:picLocks noChangeAspect="1" noChangeArrowheads="1"/>
              </p:cNvPicPr>
              <p:nvPr/>
            </p:nvPicPr>
            <p:blipFill>
              <a:blip r:embed="rId167"/>
              <a:srcRect/>
              <a:stretch>
                <a:fillRect/>
              </a:stretch>
            </p:blipFill>
            <p:spPr bwMode="auto">
              <a:xfrm>
                <a:off x="4094" y="1604"/>
                <a:ext cx="162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10" name="Picture 174"/>
              <p:cNvPicPr>
                <a:picLocks noChangeAspect="1" noChangeArrowheads="1"/>
              </p:cNvPicPr>
              <p:nvPr/>
            </p:nvPicPr>
            <p:blipFill>
              <a:blip r:embed="rId168"/>
              <a:srcRect/>
              <a:stretch>
                <a:fillRect/>
              </a:stretch>
            </p:blipFill>
            <p:spPr bwMode="auto">
              <a:xfrm>
                <a:off x="4364" y="1736"/>
                <a:ext cx="168" cy="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11" name="Picture 175"/>
              <p:cNvPicPr>
                <a:picLocks noChangeAspect="1" noChangeArrowheads="1"/>
              </p:cNvPicPr>
              <p:nvPr/>
            </p:nvPicPr>
            <p:blipFill>
              <a:blip r:embed="rId169"/>
              <a:srcRect/>
              <a:stretch>
                <a:fillRect/>
              </a:stretch>
            </p:blipFill>
            <p:spPr bwMode="auto">
              <a:xfrm>
                <a:off x="4364" y="1736"/>
                <a:ext cx="168" cy="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12" name="Picture 176"/>
              <p:cNvPicPr>
                <a:picLocks noChangeAspect="1" noChangeArrowheads="1"/>
              </p:cNvPicPr>
              <p:nvPr/>
            </p:nvPicPr>
            <p:blipFill>
              <a:blip r:embed="rId170"/>
              <a:srcRect/>
              <a:stretch>
                <a:fillRect/>
              </a:stretch>
            </p:blipFill>
            <p:spPr bwMode="auto">
              <a:xfrm>
                <a:off x="4635" y="1736"/>
                <a:ext cx="167" cy="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13" name="Picture 177"/>
              <p:cNvPicPr>
                <a:picLocks noChangeAspect="1" noChangeArrowheads="1"/>
              </p:cNvPicPr>
              <p:nvPr/>
            </p:nvPicPr>
            <p:blipFill>
              <a:blip r:embed="rId171"/>
              <a:srcRect/>
              <a:stretch>
                <a:fillRect/>
              </a:stretch>
            </p:blipFill>
            <p:spPr bwMode="auto">
              <a:xfrm>
                <a:off x="4635" y="1736"/>
                <a:ext cx="167" cy="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14" name="Picture 178"/>
              <p:cNvPicPr>
                <a:picLocks noChangeAspect="1" noChangeArrowheads="1"/>
              </p:cNvPicPr>
              <p:nvPr/>
            </p:nvPicPr>
            <p:blipFill>
              <a:blip r:embed="rId172"/>
              <a:srcRect/>
              <a:stretch>
                <a:fillRect/>
              </a:stretch>
            </p:blipFill>
            <p:spPr bwMode="auto">
              <a:xfrm>
                <a:off x="4910" y="1736"/>
                <a:ext cx="162" cy="1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15" name="Picture 179"/>
              <p:cNvPicPr>
                <a:picLocks noChangeAspect="1" noChangeArrowheads="1"/>
              </p:cNvPicPr>
              <p:nvPr/>
            </p:nvPicPr>
            <p:blipFill>
              <a:blip r:embed="rId173"/>
              <a:srcRect/>
              <a:stretch>
                <a:fillRect/>
              </a:stretch>
            </p:blipFill>
            <p:spPr bwMode="auto">
              <a:xfrm>
                <a:off x="4910" y="1736"/>
                <a:ext cx="162" cy="1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16" name="Picture 180"/>
              <p:cNvPicPr>
                <a:picLocks noChangeAspect="1" noChangeArrowheads="1"/>
              </p:cNvPicPr>
              <p:nvPr/>
            </p:nvPicPr>
            <p:blipFill>
              <a:blip r:embed="rId174"/>
              <a:srcRect/>
              <a:stretch>
                <a:fillRect/>
              </a:stretch>
            </p:blipFill>
            <p:spPr bwMode="auto">
              <a:xfrm>
                <a:off x="5180" y="1839"/>
                <a:ext cx="162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17" name="Picture 181"/>
              <p:cNvPicPr>
                <a:picLocks noChangeAspect="1" noChangeArrowheads="1"/>
              </p:cNvPicPr>
              <p:nvPr/>
            </p:nvPicPr>
            <p:blipFill>
              <a:blip r:embed="rId175"/>
              <a:srcRect/>
              <a:stretch>
                <a:fillRect/>
              </a:stretch>
            </p:blipFill>
            <p:spPr bwMode="auto">
              <a:xfrm>
                <a:off x="5180" y="1839"/>
                <a:ext cx="162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18" name="Picture 182"/>
              <p:cNvPicPr>
                <a:picLocks noChangeAspect="1" noChangeArrowheads="1"/>
              </p:cNvPicPr>
              <p:nvPr/>
            </p:nvPicPr>
            <p:blipFill>
              <a:blip r:embed="rId176"/>
              <a:srcRect/>
              <a:stretch>
                <a:fillRect/>
              </a:stretch>
            </p:blipFill>
            <p:spPr bwMode="auto">
              <a:xfrm>
                <a:off x="3549" y="1471"/>
                <a:ext cx="167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19" name="Picture 183"/>
              <p:cNvPicPr>
                <a:picLocks noChangeAspect="1" noChangeArrowheads="1"/>
              </p:cNvPicPr>
              <p:nvPr/>
            </p:nvPicPr>
            <p:blipFill>
              <a:blip r:embed="rId177"/>
              <a:srcRect/>
              <a:stretch>
                <a:fillRect/>
              </a:stretch>
            </p:blipFill>
            <p:spPr bwMode="auto">
              <a:xfrm>
                <a:off x="3549" y="1471"/>
                <a:ext cx="167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20" name="Picture 184"/>
              <p:cNvPicPr>
                <a:picLocks noChangeAspect="1" noChangeArrowheads="1"/>
              </p:cNvPicPr>
              <p:nvPr/>
            </p:nvPicPr>
            <p:blipFill>
              <a:blip r:embed="rId178"/>
              <a:srcRect/>
              <a:stretch>
                <a:fillRect/>
              </a:stretch>
            </p:blipFill>
            <p:spPr bwMode="auto">
              <a:xfrm>
                <a:off x="3824" y="1375"/>
                <a:ext cx="162" cy="2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21" name="Picture 185"/>
              <p:cNvPicPr>
                <a:picLocks noChangeAspect="1" noChangeArrowheads="1"/>
              </p:cNvPicPr>
              <p:nvPr/>
            </p:nvPicPr>
            <p:blipFill>
              <a:blip r:embed="rId179"/>
              <a:srcRect/>
              <a:stretch>
                <a:fillRect/>
              </a:stretch>
            </p:blipFill>
            <p:spPr bwMode="auto">
              <a:xfrm>
                <a:off x="3824" y="1375"/>
                <a:ext cx="162" cy="2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22" name="Picture 186"/>
              <p:cNvPicPr>
                <a:picLocks noChangeAspect="1" noChangeArrowheads="1"/>
              </p:cNvPicPr>
              <p:nvPr/>
            </p:nvPicPr>
            <p:blipFill>
              <a:blip r:embed="rId180"/>
              <a:srcRect/>
              <a:stretch>
                <a:fillRect/>
              </a:stretch>
            </p:blipFill>
            <p:spPr bwMode="auto">
              <a:xfrm>
                <a:off x="4094" y="1272"/>
                <a:ext cx="162" cy="3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23" name="Picture 187"/>
              <p:cNvPicPr>
                <a:picLocks noChangeAspect="1" noChangeArrowheads="1"/>
              </p:cNvPicPr>
              <p:nvPr/>
            </p:nvPicPr>
            <p:blipFill>
              <a:blip r:embed="rId181"/>
              <a:srcRect/>
              <a:stretch>
                <a:fillRect/>
              </a:stretch>
            </p:blipFill>
            <p:spPr bwMode="auto">
              <a:xfrm>
                <a:off x="4094" y="1272"/>
                <a:ext cx="162" cy="3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24" name="Picture 188"/>
              <p:cNvPicPr>
                <a:picLocks noChangeAspect="1" noChangeArrowheads="1"/>
              </p:cNvPicPr>
              <p:nvPr/>
            </p:nvPicPr>
            <p:blipFill>
              <a:blip r:embed="rId182"/>
              <a:srcRect/>
              <a:stretch>
                <a:fillRect/>
              </a:stretch>
            </p:blipFill>
            <p:spPr bwMode="auto">
              <a:xfrm>
                <a:off x="4364" y="1339"/>
                <a:ext cx="168" cy="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25" name="Picture 189"/>
              <p:cNvPicPr>
                <a:picLocks noChangeAspect="1" noChangeArrowheads="1"/>
              </p:cNvPicPr>
              <p:nvPr/>
            </p:nvPicPr>
            <p:blipFill>
              <a:blip r:embed="rId183"/>
              <a:srcRect/>
              <a:stretch>
                <a:fillRect/>
              </a:stretch>
            </p:blipFill>
            <p:spPr bwMode="auto">
              <a:xfrm>
                <a:off x="4364" y="1339"/>
                <a:ext cx="168" cy="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26" name="Picture 190"/>
              <p:cNvPicPr>
                <a:picLocks noChangeAspect="1" noChangeArrowheads="1"/>
              </p:cNvPicPr>
              <p:nvPr/>
            </p:nvPicPr>
            <p:blipFill>
              <a:blip r:embed="rId184"/>
              <a:srcRect/>
              <a:stretch>
                <a:fillRect/>
              </a:stretch>
            </p:blipFill>
            <p:spPr bwMode="auto">
              <a:xfrm>
                <a:off x="4635" y="1339"/>
                <a:ext cx="167" cy="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27" name="Picture 191"/>
              <p:cNvPicPr>
                <a:picLocks noChangeAspect="1" noChangeArrowheads="1"/>
              </p:cNvPicPr>
              <p:nvPr/>
            </p:nvPicPr>
            <p:blipFill>
              <a:blip r:embed="rId185"/>
              <a:srcRect/>
              <a:stretch>
                <a:fillRect/>
              </a:stretch>
            </p:blipFill>
            <p:spPr bwMode="auto">
              <a:xfrm>
                <a:off x="4635" y="1339"/>
                <a:ext cx="167" cy="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28" name="Picture 192"/>
              <p:cNvPicPr>
                <a:picLocks noChangeAspect="1" noChangeArrowheads="1"/>
              </p:cNvPicPr>
              <p:nvPr/>
            </p:nvPicPr>
            <p:blipFill>
              <a:blip r:embed="rId186"/>
              <a:srcRect/>
              <a:stretch>
                <a:fillRect/>
              </a:stretch>
            </p:blipFill>
            <p:spPr bwMode="auto">
              <a:xfrm>
                <a:off x="4910" y="1405"/>
                <a:ext cx="162" cy="3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29" name="Picture 193"/>
              <p:cNvPicPr>
                <a:picLocks noChangeAspect="1" noChangeArrowheads="1"/>
              </p:cNvPicPr>
              <p:nvPr/>
            </p:nvPicPr>
            <p:blipFill>
              <a:blip r:embed="rId187"/>
              <a:srcRect/>
              <a:stretch>
                <a:fillRect/>
              </a:stretch>
            </p:blipFill>
            <p:spPr bwMode="auto">
              <a:xfrm>
                <a:off x="4910" y="1405"/>
                <a:ext cx="162" cy="3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30" name="Picture 194"/>
              <p:cNvPicPr>
                <a:picLocks noChangeAspect="1" noChangeArrowheads="1"/>
              </p:cNvPicPr>
              <p:nvPr/>
            </p:nvPicPr>
            <p:blipFill>
              <a:blip r:embed="rId188"/>
              <a:srcRect/>
              <a:stretch>
                <a:fillRect/>
              </a:stretch>
            </p:blipFill>
            <p:spPr bwMode="auto">
              <a:xfrm>
                <a:off x="5180" y="1507"/>
                <a:ext cx="162" cy="3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731" name="Picture 195"/>
              <p:cNvPicPr>
                <a:picLocks noChangeAspect="1" noChangeArrowheads="1"/>
              </p:cNvPicPr>
              <p:nvPr/>
            </p:nvPicPr>
            <p:blipFill>
              <a:blip r:embed="rId189"/>
              <a:srcRect/>
              <a:stretch>
                <a:fillRect/>
              </a:stretch>
            </p:blipFill>
            <p:spPr bwMode="auto">
              <a:xfrm>
                <a:off x="5180" y="1507"/>
                <a:ext cx="162" cy="3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3732" name="Rectangle 196"/>
              <p:cNvSpPr>
                <a:spLocks noChangeArrowheads="1"/>
              </p:cNvSpPr>
              <p:nvPr/>
            </p:nvSpPr>
            <p:spPr bwMode="auto">
              <a:xfrm>
                <a:off x="5394" y="1188"/>
                <a:ext cx="5" cy="1169"/>
              </a:xfrm>
              <a:prstGeom prst="rect">
                <a:avLst/>
              </a:prstGeom>
              <a:solidFill>
                <a:srgbClr val="868686"/>
              </a:solidFill>
              <a:ln w="5" cap="flat">
                <a:solidFill>
                  <a:srgbClr val="868686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93733" name="Freeform 197"/>
              <p:cNvSpPr>
                <a:spLocks noEditPoints="1"/>
              </p:cNvSpPr>
              <p:nvPr/>
            </p:nvSpPr>
            <p:spPr bwMode="auto">
              <a:xfrm>
                <a:off x="5396" y="1185"/>
                <a:ext cx="25" cy="1175"/>
              </a:xfrm>
              <a:custGeom>
                <a:avLst/>
                <a:gdLst/>
                <a:ahLst/>
                <a:cxnLst>
                  <a:cxn ang="0">
                    <a:pos x="0" y="1169"/>
                  </a:cxn>
                  <a:cxn ang="0">
                    <a:pos x="25" y="1169"/>
                  </a:cxn>
                  <a:cxn ang="0">
                    <a:pos x="25" y="1175"/>
                  </a:cxn>
                  <a:cxn ang="0">
                    <a:pos x="0" y="1175"/>
                  </a:cxn>
                  <a:cxn ang="0">
                    <a:pos x="0" y="1169"/>
                  </a:cxn>
                  <a:cxn ang="0">
                    <a:pos x="0" y="1000"/>
                  </a:cxn>
                  <a:cxn ang="0">
                    <a:pos x="25" y="1000"/>
                  </a:cxn>
                  <a:cxn ang="0">
                    <a:pos x="25" y="1006"/>
                  </a:cxn>
                  <a:cxn ang="0">
                    <a:pos x="0" y="1006"/>
                  </a:cxn>
                  <a:cxn ang="0">
                    <a:pos x="0" y="1000"/>
                  </a:cxn>
                  <a:cxn ang="0">
                    <a:pos x="0" y="832"/>
                  </a:cxn>
                  <a:cxn ang="0">
                    <a:pos x="25" y="832"/>
                  </a:cxn>
                  <a:cxn ang="0">
                    <a:pos x="25" y="838"/>
                  </a:cxn>
                  <a:cxn ang="0">
                    <a:pos x="0" y="838"/>
                  </a:cxn>
                  <a:cxn ang="0">
                    <a:pos x="0" y="832"/>
                  </a:cxn>
                  <a:cxn ang="0">
                    <a:pos x="0" y="669"/>
                  </a:cxn>
                  <a:cxn ang="0">
                    <a:pos x="25" y="669"/>
                  </a:cxn>
                  <a:cxn ang="0">
                    <a:pos x="25" y="675"/>
                  </a:cxn>
                  <a:cxn ang="0">
                    <a:pos x="0" y="675"/>
                  </a:cxn>
                  <a:cxn ang="0">
                    <a:pos x="0" y="669"/>
                  </a:cxn>
                  <a:cxn ang="0">
                    <a:pos x="0" y="500"/>
                  </a:cxn>
                  <a:cxn ang="0">
                    <a:pos x="25" y="500"/>
                  </a:cxn>
                  <a:cxn ang="0">
                    <a:pos x="25" y="506"/>
                  </a:cxn>
                  <a:cxn ang="0">
                    <a:pos x="0" y="506"/>
                  </a:cxn>
                  <a:cxn ang="0">
                    <a:pos x="0" y="500"/>
                  </a:cxn>
                  <a:cxn ang="0">
                    <a:pos x="0" y="331"/>
                  </a:cxn>
                  <a:cxn ang="0">
                    <a:pos x="25" y="331"/>
                  </a:cxn>
                  <a:cxn ang="0">
                    <a:pos x="25" y="337"/>
                  </a:cxn>
                  <a:cxn ang="0">
                    <a:pos x="0" y="337"/>
                  </a:cxn>
                  <a:cxn ang="0">
                    <a:pos x="0" y="331"/>
                  </a:cxn>
                  <a:cxn ang="0">
                    <a:pos x="0" y="163"/>
                  </a:cxn>
                  <a:cxn ang="0">
                    <a:pos x="25" y="163"/>
                  </a:cxn>
                  <a:cxn ang="0">
                    <a:pos x="25" y="169"/>
                  </a:cxn>
                  <a:cxn ang="0">
                    <a:pos x="0" y="169"/>
                  </a:cxn>
                  <a:cxn ang="0">
                    <a:pos x="0" y="163"/>
                  </a:cxn>
                  <a:cxn ang="0">
                    <a:pos x="0" y="0"/>
                  </a:cxn>
                  <a:cxn ang="0">
                    <a:pos x="25" y="0"/>
                  </a:cxn>
                  <a:cxn ang="0">
                    <a:pos x="25" y="6"/>
                  </a:cxn>
                  <a:cxn ang="0">
                    <a:pos x="0" y="6"/>
                  </a:cxn>
                  <a:cxn ang="0">
                    <a:pos x="0" y="0"/>
                  </a:cxn>
                </a:cxnLst>
                <a:rect l="0" t="0" r="r" b="b"/>
                <a:pathLst>
                  <a:path w="25" h="1175">
                    <a:moveTo>
                      <a:pt x="0" y="1169"/>
                    </a:moveTo>
                    <a:lnTo>
                      <a:pt x="25" y="1169"/>
                    </a:lnTo>
                    <a:lnTo>
                      <a:pt x="25" y="1175"/>
                    </a:lnTo>
                    <a:lnTo>
                      <a:pt x="0" y="1175"/>
                    </a:lnTo>
                    <a:lnTo>
                      <a:pt x="0" y="1169"/>
                    </a:lnTo>
                    <a:close/>
                    <a:moveTo>
                      <a:pt x="0" y="1000"/>
                    </a:moveTo>
                    <a:lnTo>
                      <a:pt x="25" y="1000"/>
                    </a:lnTo>
                    <a:lnTo>
                      <a:pt x="25" y="1006"/>
                    </a:lnTo>
                    <a:lnTo>
                      <a:pt x="0" y="1006"/>
                    </a:lnTo>
                    <a:lnTo>
                      <a:pt x="0" y="1000"/>
                    </a:lnTo>
                    <a:close/>
                    <a:moveTo>
                      <a:pt x="0" y="832"/>
                    </a:moveTo>
                    <a:lnTo>
                      <a:pt x="25" y="832"/>
                    </a:lnTo>
                    <a:lnTo>
                      <a:pt x="25" y="838"/>
                    </a:lnTo>
                    <a:lnTo>
                      <a:pt x="0" y="838"/>
                    </a:lnTo>
                    <a:lnTo>
                      <a:pt x="0" y="832"/>
                    </a:lnTo>
                    <a:close/>
                    <a:moveTo>
                      <a:pt x="0" y="669"/>
                    </a:moveTo>
                    <a:lnTo>
                      <a:pt x="25" y="669"/>
                    </a:lnTo>
                    <a:lnTo>
                      <a:pt x="25" y="675"/>
                    </a:lnTo>
                    <a:lnTo>
                      <a:pt x="0" y="675"/>
                    </a:lnTo>
                    <a:lnTo>
                      <a:pt x="0" y="669"/>
                    </a:lnTo>
                    <a:close/>
                    <a:moveTo>
                      <a:pt x="0" y="500"/>
                    </a:moveTo>
                    <a:lnTo>
                      <a:pt x="25" y="500"/>
                    </a:lnTo>
                    <a:lnTo>
                      <a:pt x="25" y="506"/>
                    </a:lnTo>
                    <a:lnTo>
                      <a:pt x="0" y="506"/>
                    </a:lnTo>
                    <a:lnTo>
                      <a:pt x="0" y="500"/>
                    </a:lnTo>
                    <a:close/>
                    <a:moveTo>
                      <a:pt x="0" y="331"/>
                    </a:moveTo>
                    <a:lnTo>
                      <a:pt x="25" y="331"/>
                    </a:lnTo>
                    <a:lnTo>
                      <a:pt x="25" y="337"/>
                    </a:lnTo>
                    <a:lnTo>
                      <a:pt x="0" y="337"/>
                    </a:lnTo>
                    <a:lnTo>
                      <a:pt x="0" y="331"/>
                    </a:lnTo>
                    <a:close/>
                    <a:moveTo>
                      <a:pt x="0" y="163"/>
                    </a:moveTo>
                    <a:lnTo>
                      <a:pt x="25" y="163"/>
                    </a:lnTo>
                    <a:lnTo>
                      <a:pt x="25" y="169"/>
                    </a:lnTo>
                    <a:lnTo>
                      <a:pt x="0" y="169"/>
                    </a:lnTo>
                    <a:lnTo>
                      <a:pt x="0" y="163"/>
                    </a:lnTo>
                    <a:close/>
                    <a:moveTo>
                      <a:pt x="0" y="0"/>
                    </a:moveTo>
                    <a:lnTo>
                      <a:pt x="25" y="0"/>
                    </a:lnTo>
                    <a:lnTo>
                      <a:pt x="25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68686"/>
              </a:solidFill>
              <a:ln w="5" cap="flat">
                <a:solidFill>
                  <a:srgbClr val="868686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93734" name="Rectangle 198"/>
              <p:cNvSpPr>
                <a:spLocks noChangeArrowheads="1"/>
              </p:cNvSpPr>
              <p:nvPr/>
            </p:nvSpPr>
            <p:spPr bwMode="auto">
              <a:xfrm>
                <a:off x="1050" y="1188"/>
                <a:ext cx="5" cy="1169"/>
              </a:xfrm>
              <a:prstGeom prst="rect">
                <a:avLst/>
              </a:prstGeom>
              <a:solidFill>
                <a:srgbClr val="868686"/>
              </a:solidFill>
              <a:ln w="5" cap="flat">
                <a:solidFill>
                  <a:srgbClr val="868686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93735" name="Rectangle 199"/>
              <p:cNvSpPr>
                <a:spLocks noChangeArrowheads="1"/>
              </p:cNvSpPr>
              <p:nvPr/>
            </p:nvSpPr>
            <p:spPr bwMode="auto">
              <a:xfrm>
                <a:off x="1052" y="2354"/>
                <a:ext cx="4344" cy="6"/>
              </a:xfrm>
              <a:prstGeom prst="rect">
                <a:avLst/>
              </a:prstGeom>
              <a:solidFill>
                <a:srgbClr val="868686"/>
              </a:solidFill>
              <a:ln w="5" cap="flat">
                <a:solidFill>
                  <a:srgbClr val="868686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93736" name="Rectangle 200"/>
              <p:cNvSpPr>
                <a:spLocks noChangeArrowheads="1"/>
              </p:cNvSpPr>
              <p:nvPr/>
            </p:nvSpPr>
            <p:spPr bwMode="auto">
              <a:xfrm>
                <a:off x="1052" y="2354"/>
                <a:ext cx="4344" cy="6"/>
              </a:xfrm>
              <a:prstGeom prst="rect">
                <a:avLst/>
              </a:prstGeom>
              <a:solidFill>
                <a:srgbClr val="868686"/>
              </a:solidFill>
              <a:ln w="5" cap="flat">
                <a:solidFill>
                  <a:srgbClr val="868686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93737" name="Freeform 201"/>
              <p:cNvSpPr>
                <a:spLocks noEditPoints="1"/>
              </p:cNvSpPr>
              <p:nvPr/>
            </p:nvSpPr>
            <p:spPr bwMode="auto">
              <a:xfrm>
                <a:off x="1050" y="2357"/>
                <a:ext cx="4349" cy="145"/>
              </a:xfrm>
              <a:custGeom>
                <a:avLst/>
                <a:gdLst/>
                <a:ahLst/>
                <a:cxnLst>
                  <a:cxn ang="0">
                    <a:pos x="5" y="145"/>
                  </a:cxn>
                  <a:cxn ang="0">
                    <a:pos x="0" y="0"/>
                  </a:cxn>
                  <a:cxn ang="0">
                    <a:pos x="275" y="0"/>
                  </a:cxn>
                  <a:cxn ang="0">
                    <a:pos x="270" y="145"/>
                  </a:cxn>
                  <a:cxn ang="0">
                    <a:pos x="275" y="0"/>
                  </a:cxn>
                  <a:cxn ang="0">
                    <a:pos x="545" y="145"/>
                  </a:cxn>
                  <a:cxn ang="0">
                    <a:pos x="540" y="0"/>
                  </a:cxn>
                  <a:cxn ang="0">
                    <a:pos x="821" y="0"/>
                  </a:cxn>
                  <a:cxn ang="0">
                    <a:pos x="816" y="145"/>
                  </a:cxn>
                  <a:cxn ang="0">
                    <a:pos x="821" y="0"/>
                  </a:cxn>
                  <a:cxn ang="0">
                    <a:pos x="1091" y="145"/>
                  </a:cxn>
                  <a:cxn ang="0">
                    <a:pos x="1086" y="0"/>
                  </a:cxn>
                  <a:cxn ang="0">
                    <a:pos x="1361" y="0"/>
                  </a:cxn>
                  <a:cxn ang="0">
                    <a:pos x="1356" y="145"/>
                  </a:cxn>
                  <a:cxn ang="0">
                    <a:pos x="1361" y="0"/>
                  </a:cxn>
                  <a:cxn ang="0">
                    <a:pos x="1636" y="145"/>
                  </a:cxn>
                  <a:cxn ang="0">
                    <a:pos x="1631" y="0"/>
                  </a:cxn>
                  <a:cxn ang="0">
                    <a:pos x="1907" y="0"/>
                  </a:cxn>
                  <a:cxn ang="0">
                    <a:pos x="1902" y="145"/>
                  </a:cxn>
                  <a:cxn ang="0">
                    <a:pos x="1907" y="0"/>
                  </a:cxn>
                  <a:cxn ang="0">
                    <a:pos x="2177" y="145"/>
                  </a:cxn>
                  <a:cxn ang="0">
                    <a:pos x="2172" y="0"/>
                  </a:cxn>
                  <a:cxn ang="0">
                    <a:pos x="2447" y="0"/>
                  </a:cxn>
                  <a:cxn ang="0">
                    <a:pos x="2442" y="145"/>
                  </a:cxn>
                  <a:cxn ang="0">
                    <a:pos x="2447" y="0"/>
                  </a:cxn>
                  <a:cxn ang="0">
                    <a:pos x="2722" y="145"/>
                  </a:cxn>
                  <a:cxn ang="0">
                    <a:pos x="2717" y="0"/>
                  </a:cxn>
                  <a:cxn ang="0">
                    <a:pos x="2993" y="0"/>
                  </a:cxn>
                  <a:cxn ang="0">
                    <a:pos x="2988" y="145"/>
                  </a:cxn>
                  <a:cxn ang="0">
                    <a:pos x="2993" y="0"/>
                  </a:cxn>
                  <a:cxn ang="0">
                    <a:pos x="3263" y="145"/>
                  </a:cxn>
                  <a:cxn ang="0">
                    <a:pos x="3258" y="0"/>
                  </a:cxn>
                  <a:cxn ang="0">
                    <a:pos x="3533" y="0"/>
                  </a:cxn>
                  <a:cxn ang="0">
                    <a:pos x="3528" y="145"/>
                  </a:cxn>
                  <a:cxn ang="0">
                    <a:pos x="3533" y="0"/>
                  </a:cxn>
                  <a:cxn ang="0">
                    <a:pos x="3808" y="145"/>
                  </a:cxn>
                  <a:cxn ang="0">
                    <a:pos x="3803" y="0"/>
                  </a:cxn>
                  <a:cxn ang="0">
                    <a:pos x="4079" y="0"/>
                  </a:cxn>
                  <a:cxn ang="0">
                    <a:pos x="4074" y="145"/>
                  </a:cxn>
                  <a:cxn ang="0">
                    <a:pos x="4079" y="0"/>
                  </a:cxn>
                  <a:cxn ang="0">
                    <a:pos x="4349" y="145"/>
                  </a:cxn>
                  <a:cxn ang="0">
                    <a:pos x="4344" y="0"/>
                  </a:cxn>
                </a:cxnLst>
                <a:rect l="0" t="0" r="r" b="b"/>
                <a:pathLst>
                  <a:path w="4349" h="145">
                    <a:moveTo>
                      <a:pt x="5" y="0"/>
                    </a:moveTo>
                    <a:lnTo>
                      <a:pt x="5" y="145"/>
                    </a:lnTo>
                    <a:lnTo>
                      <a:pt x="0" y="145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  <a:moveTo>
                      <a:pt x="275" y="0"/>
                    </a:moveTo>
                    <a:lnTo>
                      <a:pt x="275" y="145"/>
                    </a:lnTo>
                    <a:lnTo>
                      <a:pt x="270" y="145"/>
                    </a:lnTo>
                    <a:lnTo>
                      <a:pt x="270" y="0"/>
                    </a:lnTo>
                    <a:lnTo>
                      <a:pt x="275" y="0"/>
                    </a:lnTo>
                    <a:close/>
                    <a:moveTo>
                      <a:pt x="545" y="0"/>
                    </a:moveTo>
                    <a:lnTo>
                      <a:pt x="545" y="145"/>
                    </a:lnTo>
                    <a:lnTo>
                      <a:pt x="540" y="145"/>
                    </a:lnTo>
                    <a:lnTo>
                      <a:pt x="540" y="0"/>
                    </a:lnTo>
                    <a:lnTo>
                      <a:pt x="545" y="0"/>
                    </a:lnTo>
                    <a:close/>
                    <a:moveTo>
                      <a:pt x="821" y="0"/>
                    </a:moveTo>
                    <a:lnTo>
                      <a:pt x="821" y="145"/>
                    </a:lnTo>
                    <a:lnTo>
                      <a:pt x="816" y="145"/>
                    </a:lnTo>
                    <a:lnTo>
                      <a:pt x="816" y="0"/>
                    </a:lnTo>
                    <a:lnTo>
                      <a:pt x="821" y="0"/>
                    </a:lnTo>
                    <a:close/>
                    <a:moveTo>
                      <a:pt x="1091" y="0"/>
                    </a:moveTo>
                    <a:lnTo>
                      <a:pt x="1091" y="145"/>
                    </a:lnTo>
                    <a:lnTo>
                      <a:pt x="1086" y="145"/>
                    </a:lnTo>
                    <a:lnTo>
                      <a:pt x="1086" y="0"/>
                    </a:lnTo>
                    <a:lnTo>
                      <a:pt x="1091" y="0"/>
                    </a:lnTo>
                    <a:close/>
                    <a:moveTo>
                      <a:pt x="1361" y="0"/>
                    </a:moveTo>
                    <a:lnTo>
                      <a:pt x="1361" y="145"/>
                    </a:lnTo>
                    <a:lnTo>
                      <a:pt x="1356" y="145"/>
                    </a:lnTo>
                    <a:lnTo>
                      <a:pt x="1356" y="0"/>
                    </a:lnTo>
                    <a:lnTo>
                      <a:pt x="1361" y="0"/>
                    </a:lnTo>
                    <a:close/>
                    <a:moveTo>
                      <a:pt x="1636" y="0"/>
                    </a:moveTo>
                    <a:lnTo>
                      <a:pt x="1636" y="145"/>
                    </a:lnTo>
                    <a:lnTo>
                      <a:pt x="1631" y="145"/>
                    </a:lnTo>
                    <a:lnTo>
                      <a:pt x="1631" y="0"/>
                    </a:lnTo>
                    <a:lnTo>
                      <a:pt x="1636" y="0"/>
                    </a:lnTo>
                    <a:close/>
                    <a:moveTo>
                      <a:pt x="1907" y="0"/>
                    </a:moveTo>
                    <a:lnTo>
                      <a:pt x="1907" y="145"/>
                    </a:lnTo>
                    <a:lnTo>
                      <a:pt x="1902" y="145"/>
                    </a:lnTo>
                    <a:lnTo>
                      <a:pt x="1902" y="0"/>
                    </a:lnTo>
                    <a:lnTo>
                      <a:pt x="1907" y="0"/>
                    </a:lnTo>
                    <a:close/>
                    <a:moveTo>
                      <a:pt x="2177" y="0"/>
                    </a:moveTo>
                    <a:lnTo>
                      <a:pt x="2177" y="145"/>
                    </a:lnTo>
                    <a:lnTo>
                      <a:pt x="2172" y="145"/>
                    </a:lnTo>
                    <a:lnTo>
                      <a:pt x="2172" y="0"/>
                    </a:lnTo>
                    <a:lnTo>
                      <a:pt x="2177" y="0"/>
                    </a:lnTo>
                    <a:close/>
                    <a:moveTo>
                      <a:pt x="2447" y="0"/>
                    </a:moveTo>
                    <a:lnTo>
                      <a:pt x="2447" y="145"/>
                    </a:lnTo>
                    <a:lnTo>
                      <a:pt x="2442" y="145"/>
                    </a:lnTo>
                    <a:lnTo>
                      <a:pt x="2442" y="0"/>
                    </a:lnTo>
                    <a:lnTo>
                      <a:pt x="2447" y="0"/>
                    </a:lnTo>
                    <a:close/>
                    <a:moveTo>
                      <a:pt x="2722" y="0"/>
                    </a:moveTo>
                    <a:lnTo>
                      <a:pt x="2722" y="145"/>
                    </a:lnTo>
                    <a:lnTo>
                      <a:pt x="2717" y="145"/>
                    </a:lnTo>
                    <a:lnTo>
                      <a:pt x="2717" y="0"/>
                    </a:lnTo>
                    <a:lnTo>
                      <a:pt x="2722" y="0"/>
                    </a:lnTo>
                    <a:close/>
                    <a:moveTo>
                      <a:pt x="2993" y="0"/>
                    </a:moveTo>
                    <a:lnTo>
                      <a:pt x="2993" y="145"/>
                    </a:lnTo>
                    <a:lnTo>
                      <a:pt x="2988" y="145"/>
                    </a:lnTo>
                    <a:lnTo>
                      <a:pt x="2988" y="0"/>
                    </a:lnTo>
                    <a:lnTo>
                      <a:pt x="2993" y="0"/>
                    </a:lnTo>
                    <a:close/>
                    <a:moveTo>
                      <a:pt x="3263" y="0"/>
                    </a:moveTo>
                    <a:lnTo>
                      <a:pt x="3263" y="145"/>
                    </a:lnTo>
                    <a:lnTo>
                      <a:pt x="3258" y="145"/>
                    </a:lnTo>
                    <a:lnTo>
                      <a:pt x="3258" y="0"/>
                    </a:lnTo>
                    <a:lnTo>
                      <a:pt x="3263" y="0"/>
                    </a:lnTo>
                    <a:close/>
                    <a:moveTo>
                      <a:pt x="3533" y="0"/>
                    </a:moveTo>
                    <a:lnTo>
                      <a:pt x="3533" y="145"/>
                    </a:lnTo>
                    <a:lnTo>
                      <a:pt x="3528" y="145"/>
                    </a:lnTo>
                    <a:lnTo>
                      <a:pt x="3528" y="0"/>
                    </a:lnTo>
                    <a:lnTo>
                      <a:pt x="3533" y="0"/>
                    </a:lnTo>
                    <a:close/>
                    <a:moveTo>
                      <a:pt x="3808" y="0"/>
                    </a:moveTo>
                    <a:lnTo>
                      <a:pt x="3808" y="145"/>
                    </a:lnTo>
                    <a:lnTo>
                      <a:pt x="3803" y="145"/>
                    </a:lnTo>
                    <a:lnTo>
                      <a:pt x="3803" y="0"/>
                    </a:lnTo>
                    <a:lnTo>
                      <a:pt x="3808" y="0"/>
                    </a:lnTo>
                    <a:close/>
                    <a:moveTo>
                      <a:pt x="4079" y="0"/>
                    </a:moveTo>
                    <a:lnTo>
                      <a:pt x="4079" y="145"/>
                    </a:lnTo>
                    <a:lnTo>
                      <a:pt x="4074" y="145"/>
                    </a:lnTo>
                    <a:lnTo>
                      <a:pt x="4074" y="0"/>
                    </a:lnTo>
                    <a:lnTo>
                      <a:pt x="4079" y="0"/>
                    </a:lnTo>
                    <a:close/>
                    <a:moveTo>
                      <a:pt x="4349" y="0"/>
                    </a:moveTo>
                    <a:lnTo>
                      <a:pt x="4349" y="145"/>
                    </a:lnTo>
                    <a:lnTo>
                      <a:pt x="4344" y="145"/>
                    </a:lnTo>
                    <a:lnTo>
                      <a:pt x="4344" y="0"/>
                    </a:lnTo>
                    <a:lnTo>
                      <a:pt x="4349" y="0"/>
                    </a:lnTo>
                    <a:close/>
                  </a:path>
                </a:pathLst>
              </a:custGeom>
              <a:solidFill>
                <a:srgbClr val="868686"/>
              </a:solidFill>
              <a:ln w="5" cap="flat">
                <a:solidFill>
                  <a:srgbClr val="868686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93738" name="Rectangle 202"/>
              <p:cNvSpPr>
                <a:spLocks noChangeArrowheads="1"/>
              </p:cNvSpPr>
              <p:nvPr/>
            </p:nvSpPr>
            <p:spPr bwMode="auto">
              <a:xfrm>
                <a:off x="1120" y="2384"/>
                <a:ext cx="166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000">
                    <a:solidFill>
                      <a:srgbClr val="000000"/>
                    </a:solidFill>
                    <a:latin typeface="Calibri" pitchFamily="34" charset="0"/>
                    <a:cs typeface="Arial" pitchFamily="34" charset="0"/>
                  </a:rPr>
                  <a:t>2000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739" name="Rectangle 203"/>
              <p:cNvSpPr>
                <a:spLocks noChangeArrowheads="1"/>
              </p:cNvSpPr>
              <p:nvPr/>
            </p:nvSpPr>
            <p:spPr bwMode="auto">
              <a:xfrm>
                <a:off x="1391" y="2384"/>
                <a:ext cx="166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000">
                    <a:solidFill>
                      <a:srgbClr val="000000"/>
                    </a:solidFill>
                    <a:latin typeface="Calibri" pitchFamily="34" charset="0"/>
                    <a:cs typeface="Arial" pitchFamily="34" charset="0"/>
                  </a:rPr>
                  <a:t>2001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740" name="Rectangle 204"/>
              <p:cNvSpPr>
                <a:spLocks noChangeArrowheads="1"/>
              </p:cNvSpPr>
              <p:nvPr/>
            </p:nvSpPr>
            <p:spPr bwMode="auto">
              <a:xfrm>
                <a:off x="1663" y="2384"/>
                <a:ext cx="166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s-CL" sz="1000">
                    <a:solidFill>
                      <a:srgbClr val="000000"/>
                    </a:solidFill>
                    <a:latin typeface="Calibri" pitchFamily="34" charset="0"/>
                    <a:cs typeface="Arial" pitchFamily="34" charset="0"/>
                  </a:rPr>
                  <a:t>2002</a:t>
                </a:r>
                <a:endParaRPr lang="es-CL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93742" name="Rectangle 206"/>
            <p:cNvSpPr>
              <a:spLocks noChangeArrowheads="1"/>
            </p:cNvSpPr>
            <p:nvPr/>
          </p:nvSpPr>
          <p:spPr bwMode="auto">
            <a:xfrm>
              <a:off x="1934" y="2384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2003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43" name="Rectangle 207"/>
            <p:cNvSpPr>
              <a:spLocks noChangeArrowheads="1"/>
            </p:cNvSpPr>
            <p:nvPr/>
          </p:nvSpPr>
          <p:spPr bwMode="auto">
            <a:xfrm>
              <a:off x="2206" y="2384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2004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44" name="Rectangle 208"/>
            <p:cNvSpPr>
              <a:spLocks noChangeArrowheads="1"/>
            </p:cNvSpPr>
            <p:nvPr/>
          </p:nvSpPr>
          <p:spPr bwMode="auto">
            <a:xfrm>
              <a:off x="2478" y="2384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2005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45" name="Rectangle 209"/>
            <p:cNvSpPr>
              <a:spLocks noChangeArrowheads="1"/>
            </p:cNvSpPr>
            <p:nvPr/>
          </p:nvSpPr>
          <p:spPr bwMode="auto">
            <a:xfrm>
              <a:off x="2749" y="2384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2006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46" name="Rectangle 210"/>
            <p:cNvSpPr>
              <a:spLocks noChangeArrowheads="1"/>
            </p:cNvSpPr>
            <p:nvPr/>
          </p:nvSpPr>
          <p:spPr bwMode="auto">
            <a:xfrm>
              <a:off x="3021" y="2384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2007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47" name="Rectangle 211"/>
            <p:cNvSpPr>
              <a:spLocks noChangeArrowheads="1"/>
            </p:cNvSpPr>
            <p:nvPr/>
          </p:nvSpPr>
          <p:spPr bwMode="auto">
            <a:xfrm>
              <a:off x="3293" y="2384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2008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48" name="Rectangle 212"/>
            <p:cNvSpPr>
              <a:spLocks noChangeArrowheads="1"/>
            </p:cNvSpPr>
            <p:nvPr/>
          </p:nvSpPr>
          <p:spPr bwMode="auto">
            <a:xfrm>
              <a:off x="3564" y="2384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2009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49" name="Rectangle 213"/>
            <p:cNvSpPr>
              <a:spLocks noChangeArrowheads="1"/>
            </p:cNvSpPr>
            <p:nvPr/>
          </p:nvSpPr>
          <p:spPr bwMode="auto">
            <a:xfrm>
              <a:off x="3836" y="2384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2010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50" name="Rectangle 214"/>
            <p:cNvSpPr>
              <a:spLocks noChangeArrowheads="1"/>
            </p:cNvSpPr>
            <p:nvPr/>
          </p:nvSpPr>
          <p:spPr bwMode="auto">
            <a:xfrm>
              <a:off x="4108" y="2384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2011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51" name="Rectangle 215"/>
            <p:cNvSpPr>
              <a:spLocks noChangeArrowheads="1"/>
            </p:cNvSpPr>
            <p:nvPr/>
          </p:nvSpPr>
          <p:spPr bwMode="auto">
            <a:xfrm>
              <a:off x="4379" y="2384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2012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52" name="Rectangle 216"/>
            <p:cNvSpPr>
              <a:spLocks noChangeArrowheads="1"/>
            </p:cNvSpPr>
            <p:nvPr/>
          </p:nvSpPr>
          <p:spPr bwMode="auto">
            <a:xfrm>
              <a:off x="4651" y="2384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2013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53" name="Rectangle 217"/>
            <p:cNvSpPr>
              <a:spLocks noChangeArrowheads="1"/>
            </p:cNvSpPr>
            <p:nvPr/>
          </p:nvSpPr>
          <p:spPr bwMode="auto">
            <a:xfrm>
              <a:off x="4923" y="2384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2014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54" name="Rectangle 218"/>
            <p:cNvSpPr>
              <a:spLocks noChangeArrowheads="1"/>
            </p:cNvSpPr>
            <p:nvPr/>
          </p:nvSpPr>
          <p:spPr bwMode="auto">
            <a:xfrm>
              <a:off x="5194" y="2384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2015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55" name="Freeform 219"/>
            <p:cNvSpPr>
              <a:spLocks noEditPoints="1"/>
            </p:cNvSpPr>
            <p:nvPr/>
          </p:nvSpPr>
          <p:spPr bwMode="auto">
            <a:xfrm>
              <a:off x="608" y="2499"/>
              <a:ext cx="4791" cy="135"/>
            </a:xfrm>
            <a:custGeom>
              <a:avLst/>
              <a:gdLst/>
              <a:ahLst/>
              <a:cxnLst>
                <a:cxn ang="0">
                  <a:pos x="4788" y="6"/>
                </a:cxn>
                <a:cxn ang="0">
                  <a:pos x="5" y="3"/>
                </a:cxn>
                <a:cxn ang="0">
                  <a:pos x="0" y="3"/>
                </a:cxn>
                <a:cxn ang="0">
                  <a:pos x="447" y="135"/>
                </a:cxn>
                <a:cxn ang="0">
                  <a:pos x="447" y="3"/>
                </a:cxn>
                <a:cxn ang="0">
                  <a:pos x="442" y="135"/>
                </a:cxn>
                <a:cxn ang="0">
                  <a:pos x="717" y="3"/>
                </a:cxn>
                <a:cxn ang="0">
                  <a:pos x="712" y="3"/>
                </a:cxn>
                <a:cxn ang="0">
                  <a:pos x="717" y="135"/>
                </a:cxn>
                <a:cxn ang="0">
                  <a:pos x="717" y="3"/>
                </a:cxn>
                <a:cxn ang="0">
                  <a:pos x="982" y="135"/>
                </a:cxn>
                <a:cxn ang="0">
                  <a:pos x="987" y="3"/>
                </a:cxn>
                <a:cxn ang="0">
                  <a:pos x="982" y="3"/>
                </a:cxn>
                <a:cxn ang="0">
                  <a:pos x="1263" y="135"/>
                </a:cxn>
                <a:cxn ang="0">
                  <a:pos x="1263" y="3"/>
                </a:cxn>
                <a:cxn ang="0">
                  <a:pos x="1258" y="135"/>
                </a:cxn>
                <a:cxn ang="0">
                  <a:pos x="1533" y="3"/>
                </a:cxn>
                <a:cxn ang="0">
                  <a:pos x="1528" y="3"/>
                </a:cxn>
                <a:cxn ang="0">
                  <a:pos x="1533" y="135"/>
                </a:cxn>
                <a:cxn ang="0">
                  <a:pos x="1533" y="3"/>
                </a:cxn>
                <a:cxn ang="0">
                  <a:pos x="1798" y="135"/>
                </a:cxn>
                <a:cxn ang="0">
                  <a:pos x="1803" y="3"/>
                </a:cxn>
                <a:cxn ang="0">
                  <a:pos x="1798" y="3"/>
                </a:cxn>
                <a:cxn ang="0">
                  <a:pos x="2078" y="135"/>
                </a:cxn>
                <a:cxn ang="0">
                  <a:pos x="2078" y="3"/>
                </a:cxn>
                <a:cxn ang="0">
                  <a:pos x="2073" y="135"/>
                </a:cxn>
                <a:cxn ang="0">
                  <a:pos x="2349" y="3"/>
                </a:cxn>
                <a:cxn ang="0">
                  <a:pos x="2344" y="3"/>
                </a:cxn>
                <a:cxn ang="0">
                  <a:pos x="2349" y="135"/>
                </a:cxn>
                <a:cxn ang="0">
                  <a:pos x="2349" y="3"/>
                </a:cxn>
                <a:cxn ang="0">
                  <a:pos x="2614" y="135"/>
                </a:cxn>
                <a:cxn ang="0">
                  <a:pos x="2619" y="3"/>
                </a:cxn>
                <a:cxn ang="0">
                  <a:pos x="2614" y="3"/>
                </a:cxn>
                <a:cxn ang="0">
                  <a:pos x="2889" y="135"/>
                </a:cxn>
                <a:cxn ang="0">
                  <a:pos x="2889" y="3"/>
                </a:cxn>
                <a:cxn ang="0">
                  <a:pos x="2884" y="135"/>
                </a:cxn>
                <a:cxn ang="0">
                  <a:pos x="3164" y="3"/>
                </a:cxn>
                <a:cxn ang="0">
                  <a:pos x="3159" y="3"/>
                </a:cxn>
                <a:cxn ang="0">
                  <a:pos x="3164" y="135"/>
                </a:cxn>
                <a:cxn ang="0">
                  <a:pos x="3164" y="3"/>
                </a:cxn>
                <a:cxn ang="0">
                  <a:pos x="3430" y="135"/>
                </a:cxn>
                <a:cxn ang="0">
                  <a:pos x="3435" y="3"/>
                </a:cxn>
                <a:cxn ang="0">
                  <a:pos x="3430" y="3"/>
                </a:cxn>
                <a:cxn ang="0">
                  <a:pos x="3705" y="135"/>
                </a:cxn>
                <a:cxn ang="0">
                  <a:pos x="3705" y="3"/>
                </a:cxn>
                <a:cxn ang="0">
                  <a:pos x="3700" y="135"/>
                </a:cxn>
                <a:cxn ang="0">
                  <a:pos x="3975" y="3"/>
                </a:cxn>
                <a:cxn ang="0">
                  <a:pos x="3970" y="3"/>
                </a:cxn>
                <a:cxn ang="0">
                  <a:pos x="3975" y="135"/>
                </a:cxn>
                <a:cxn ang="0">
                  <a:pos x="3975" y="3"/>
                </a:cxn>
                <a:cxn ang="0">
                  <a:pos x="4245" y="135"/>
                </a:cxn>
                <a:cxn ang="0">
                  <a:pos x="4250" y="3"/>
                </a:cxn>
                <a:cxn ang="0">
                  <a:pos x="4245" y="3"/>
                </a:cxn>
                <a:cxn ang="0">
                  <a:pos x="4521" y="135"/>
                </a:cxn>
                <a:cxn ang="0">
                  <a:pos x="4521" y="3"/>
                </a:cxn>
                <a:cxn ang="0">
                  <a:pos x="4516" y="135"/>
                </a:cxn>
                <a:cxn ang="0">
                  <a:pos x="4791" y="3"/>
                </a:cxn>
                <a:cxn ang="0">
                  <a:pos x="4786" y="3"/>
                </a:cxn>
                <a:cxn ang="0">
                  <a:pos x="4791" y="135"/>
                </a:cxn>
                <a:cxn ang="0">
                  <a:pos x="4791" y="3"/>
                </a:cxn>
              </a:cxnLst>
              <a:rect l="0" t="0" r="r" b="b"/>
              <a:pathLst>
                <a:path w="4791" h="135">
                  <a:moveTo>
                    <a:pt x="2" y="0"/>
                  </a:moveTo>
                  <a:lnTo>
                    <a:pt x="4788" y="0"/>
                  </a:lnTo>
                  <a:lnTo>
                    <a:pt x="4788" y="6"/>
                  </a:lnTo>
                  <a:lnTo>
                    <a:pt x="2" y="6"/>
                  </a:lnTo>
                  <a:lnTo>
                    <a:pt x="2" y="0"/>
                  </a:lnTo>
                  <a:close/>
                  <a:moveTo>
                    <a:pt x="5" y="3"/>
                  </a:moveTo>
                  <a:lnTo>
                    <a:pt x="5" y="135"/>
                  </a:lnTo>
                  <a:lnTo>
                    <a:pt x="0" y="135"/>
                  </a:lnTo>
                  <a:lnTo>
                    <a:pt x="0" y="3"/>
                  </a:lnTo>
                  <a:lnTo>
                    <a:pt x="5" y="3"/>
                  </a:lnTo>
                  <a:close/>
                  <a:moveTo>
                    <a:pt x="447" y="3"/>
                  </a:moveTo>
                  <a:lnTo>
                    <a:pt x="447" y="135"/>
                  </a:lnTo>
                  <a:lnTo>
                    <a:pt x="442" y="135"/>
                  </a:lnTo>
                  <a:lnTo>
                    <a:pt x="442" y="3"/>
                  </a:lnTo>
                  <a:lnTo>
                    <a:pt x="447" y="3"/>
                  </a:lnTo>
                  <a:close/>
                  <a:moveTo>
                    <a:pt x="447" y="3"/>
                  </a:moveTo>
                  <a:lnTo>
                    <a:pt x="447" y="135"/>
                  </a:lnTo>
                  <a:lnTo>
                    <a:pt x="442" y="135"/>
                  </a:lnTo>
                  <a:lnTo>
                    <a:pt x="442" y="3"/>
                  </a:lnTo>
                  <a:lnTo>
                    <a:pt x="447" y="3"/>
                  </a:lnTo>
                  <a:close/>
                  <a:moveTo>
                    <a:pt x="717" y="3"/>
                  </a:moveTo>
                  <a:lnTo>
                    <a:pt x="717" y="135"/>
                  </a:lnTo>
                  <a:lnTo>
                    <a:pt x="712" y="135"/>
                  </a:lnTo>
                  <a:lnTo>
                    <a:pt x="712" y="3"/>
                  </a:lnTo>
                  <a:lnTo>
                    <a:pt x="717" y="3"/>
                  </a:lnTo>
                  <a:close/>
                  <a:moveTo>
                    <a:pt x="717" y="3"/>
                  </a:moveTo>
                  <a:lnTo>
                    <a:pt x="717" y="135"/>
                  </a:lnTo>
                  <a:lnTo>
                    <a:pt x="712" y="135"/>
                  </a:lnTo>
                  <a:lnTo>
                    <a:pt x="712" y="3"/>
                  </a:lnTo>
                  <a:lnTo>
                    <a:pt x="717" y="3"/>
                  </a:lnTo>
                  <a:close/>
                  <a:moveTo>
                    <a:pt x="987" y="3"/>
                  </a:moveTo>
                  <a:lnTo>
                    <a:pt x="987" y="135"/>
                  </a:lnTo>
                  <a:lnTo>
                    <a:pt x="982" y="135"/>
                  </a:lnTo>
                  <a:lnTo>
                    <a:pt x="982" y="3"/>
                  </a:lnTo>
                  <a:lnTo>
                    <a:pt x="987" y="3"/>
                  </a:lnTo>
                  <a:close/>
                  <a:moveTo>
                    <a:pt x="987" y="3"/>
                  </a:moveTo>
                  <a:lnTo>
                    <a:pt x="987" y="135"/>
                  </a:lnTo>
                  <a:lnTo>
                    <a:pt x="982" y="135"/>
                  </a:lnTo>
                  <a:lnTo>
                    <a:pt x="982" y="3"/>
                  </a:lnTo>
                  <a:lnTo>
                    <a:pt x="987" y="3"/>
                  </a:lnTo>
                  <a:close/>
                  <a:moveTo>
                    <a:pt x="1263" y="3"/>
                  </a:moveTo>
                  <a:lnTo>
                    <a:pt x="1263" y="135"/>
                  </a:lnTo>
                  <a:lnTo>
                    <a:pt x="1258" y="135"/>
                  </a:lnTo>
                  <a:lnTo>
                    <a:pt x="1258" y="3"/>
                  </a:lnTo>
                  <a:lnTo>
                    <a:pt x="1263" y="3"/>
                  </a:lnTo>
                  <a:close/>
                  <a:moveTo>
                    <a:pt x="1263" y="3"/>
                  </a:moveTo>
                  <a:lnTo>
                    <a:pt x="1263" y="135"/>
                  </a:lnTo>
                  <a:lnTo>
                    <a:pt x="1258" y="135"/>
                  </a:lnTo>
                  <a:lnTo>
                    <a:pt x="1258" y="3"/>
                  </a:lnTo>
                  <a:lnTo>
                    <a:pt x="1263" y="3"/>
                  </a:lnTo>
                  <a:close/>
                  <a:moveTo>
                    <a:pt x="1533" y="3"/>
                  </a:moveTo>
                  <a:lnTo>
                    <a:pt x="1533" y="135"/>
                  </a:lnTo>
                  <a:lnTo>
                    <a:pt x="1528" y="135"/>
                  </a:lnTo>
                  <a:lnTo>
                    <a:pt x="1528" y="3"/>
                  </a:lnTo>
                  <a:lnTo>
                    <a:pt x="1533" y="3"/>
                  </a:lnTo>
                  <a:close/>
                  <a:moveTo>
                    <a:pt x="1533" y="3"/>
                  </a:moveTo>
                  <a:lnTo>
                    <a:pt x="1533" y="135"/>
                  </a:lnTo>
                  <a:lnTo>
                    <a:pt x="1528" y="135"/>
                  </a:lnTo>
                  <a:lnTo>
                    <a:pt x="1528" y="3"/>
                  </a:lnTo>
                  <a:lnTo>
                    <a:pt x="1533" y="3"/>
                  </a:lnTo>
                  <a:close/>
                  <a:moveTo>
                    <a:pt x="1803" y="3"/>
                  </a:moveTo>
                  <a:lnTo>
                    <a:pt x="1803" y="135"/>
                  </a:lnTo>
                  <a:lnTo>
                    <a:pt x="1798" y="135"/>
                  </a:lnTo>
                  <a:lnTo>
                    <a:pt x="1798" y="3"/>
                  </a:lnTo>
                  <a:lnTo>
                    <a:pt x="1803" y="3"/>
                  </a:lnTo>
                  <a:close/>
                  <a:moveTo>
                    <a:pt x="1803" y="3"/>
                  </a:moveTo>
                  <a:lnTo>
                    <a:pt x="1803" y="135"/>
                  </a:lnTo>
                  <a:lnTo>
                    <a:pt x="1798" y="135"/>
                  </a:lnTo>
                  <a:lnTo>
                    <a:pt x="1798" y="3"/>
                  </a:lnTo>
                  <a:lnTo>
                    <a:pt x="1803" y="3"/>
                  </a:lnTo>
                  <a:close/>
                  <a:moveTo>
                    <a:pt x="2078" y="3"/>
                  </a:moveTo>
                  <a:lnTo>
                    <a:pt x="2078" y="135"/>
                  </a:lnTo>
                  <a:lnTo>
                    <a:pt x="2073" y="135"/>
                  </a:lnTo>
                  <a:lnTo>
                    <a:pt x="2073" y="3"/>
                  </a:lnTo>
                  <a:lnTo>
                    <a:pt x="2078" y="3"/>
                  </a:lnTo>
                  <a:close/>
                  <a:moveTo>
                    <a:pt x="2078" y="3"/>
                  </a:moveTo>
                  <a:lnTo>
                    <a:pt x="2078" y="135"/>
                  </a:lnTo>
                  <a:lnTo>
                    <a:pt x="2073" y="135"/>
                  </a:lnTo>
                  <a:lnTo>
                    <a:pt x="2073" y="3"/>
                  </a:lnTo>
                  <a:lnTo>
                    <a:pt x="2078" y="3"/>
                  </a:lnTo>
                  <a:close/>
                  <a:moveTo>
                    <a:pt x="2349" y="3"/>
                  </a:moveTo>
                  <a:lnTo>
                    <a:pt x="2349" y="135"/>
                  </a:lnTo>
                  <a:lnTo>
                    <a:pt x="2344" y="135"/>
                  </a:lnTo>
                  <a:lnTo>
                    <a:pt x="2344" y="3"/>
                  </a:lnTo>
                  <a:lnTo>
                    <a:pt x="2349" y="3"/>
                  </a:lnTo>
                  <a:close/>
                  <a:moveTo>
                    <a:pt x="2349" y="3"/>
                  </a:moveTo>
                  <a:lnTo>
                    <a:pt x="2349" y="135"/>
                  </a:lnTo>
                  <a:lnTo>
                    <a:pt x="2344" y="135"/>
                  </a:lnTo>
                  <a:lnTo>
                    <a:pt x="2344" y="3"/>
                  </a:lnTo>
                  <a:lnTo>
                    <a:pt x="2349" y="3"/>
                  </a:lnTo>
                  <a:close/>
                  <a:moveTo>
                    <a:pt x="2619" y="3"/>
                  </a:moveTo>
                  <a:lnTo>
                    <a:pt x="2619" y="135"/>
                  </a:lnTo>
                  <a:lnTo>
                    <a:pt x="2614" y="135"/>
                  </a:lnTo>
                  <a:lnTo>
                    <a:pt x="2614" y="3"/>
                  </a:lnTo>
                  <a:lnTo>
                    <a:pt x="2619" y="3"/>
                  </a:lnTo>
                  <a:close/>
                  <a:moveTo>
                    <a:pt x="2619" y="3"/>
                  </a:moveTo>
                  <a:lnTo>
                    <a:pt x="2619" y="135"/>
                  </a:lnTo>
                  <a:lnTo>
                    <a:pt x="2614" y="135"/>
                  </a:lnTo>
                  <a:lnTo>
                    <a:pt x="2614" y="3"/>
                  </a:lnTo>
                  <a:lnTo>
                    <a:pt x="2619" y="3"/>
                  </a:lnTo>
                  <a:close/>
                  <a:moveTo>
                    <a:pt x="2889" y="3"/>
                  </a:moveTo>
                  <a:lnTo>
                    <a:pt x="2889" y="135"/>
                  </a:lnTo>
                  <a:lnTo>
                    <a:pt x="2884" y="135"/>
                  </a:lnTo>
                  <a:lnTo>
                    <a:pt x="2884" y="3"/>
                  </a:lnTo>
                  <a:lnTo>
                    <a:pt x="2889" y="3"/>
                  </a:lnTo>
                  <a:close/>
                  <a:moveTo>
                    <a:pt x="2889" y="3"/>
                  </a:moveTo>
                  <a:lnTo>
                    <a:pt x="2889" y="135"/>
                  </a:lnTo>
                  <a:lnTo>
                    <a:pt x="2884" y="135"/>
                  </a:lnTo>
                  <a:lnTo>
                    <a:pt x="2884" y="3"/>
                  </a:lnTo>
                  <a:lnTo>
                    <a:pt x="2889" y="3"/>
                  </a:lnTo>
                  <a:close/>
                  <a:moveTo>
                    <a:pt x="3164" y="3"/>
                  </a:moveTo>
                  <a:lnTo>
                    <a:pt x="3164" y="135"/>
                  </a:lnTo>
                  <a:lnTo>
                    <a:pt x="3159" y="135"/>
                  </a:lnTo>
                  <a:lnTo>
                    <a:pt x="3159" y="3"/>
                  </a:lnTo>
                  <a:lnTo>
                    <a:pt x="3164" y="3"/>
                  </a:lnTo>
                  <a:close/>
                  <a:moveTo>
                    <a:pt x="3164" y="3"/>
                  </a:moveTo>
                  <a:lnTo>
                    <a:pt x="3164" y="135"/>
                  </a:lnTo>
                  <a:lnTo>
                    <a:pt x="3159" y="135"/>
                  </a:lnTo>
                  <a:lnTo>
                    <a:pt x="3159" y="3"/>
                  </a:lnTo>
                  <a:lnTo>
                    <a:pt x="3164" y="3"/>
                  </a:lnTo>
                  <a:close/>
                  <a:moveTo>
                    <a:pt x="3435" y="3"/>
                  </a:moveTo>
                  <a:lnTo>
                    <a:pt x="3435" y="135"/>
                  </a:lnTo>
                  <a:lnTo>
                    <a:pt x="3430" y="135"/>
                  </a:lnTo>
                  <a:lnTo>
                    <a:pt x="3430" y="3"/>
                  </a:lnTo>
                  <a:lnTo>
                    <a:pt x="3435" y="3"/>
                  </a:lnTo>
                  <a:close/>
                  <a:moveTo>
                    <a:pt x="3435" y="3"/>
                  </a:moveTo>
                  <a:lnTo>
                    <a:pt x="3435" y="135"/>
                  </a:lnTo>
                  <a:lnTo>
                    <a:pt x="3430" y="135"/>
                  </a:lnTo>
                  <a:lnTo>
                    <a:pt x="3430" y="3"/>
                  </a:lnTo>
                  <a:lnTo>
                    <a:pt x="3435" y="3"/>
                  </a:lnTo>
                  <a:close/>
                  <a:moveTo>
                    <a:pt x="3705" y="3"/>
                  </a:moveTo>
                  <a:lnTo>
                    <a:pt x="3705" y="135"/>
                  </a:lnTo>
                  <a:lnTo>
                    <a:pt x="3700" y="135"/>
                  </a:lnTo>
                  <a:lnTo>
                    <a:pt x="3700" y="3"/>
                  </a:lnTo>
                  <a:lnTo>
                    <a:pt x="3705" y="3"/>
                  </a:lnTo>
                  <a:close/>
                  <a:moveTo>
                    <a:pt x="3705" y="3"/>
                  </a:moveTo>
                  <a:lnTo>
                    <a:pt x="3705" y="135"/>
                  </a:lnTo>
                  <a:lnTo>
                    <a:pt x="3700" y="135"/>
                  </a:lnTo>
                  <a:lnTo>
                    <a:pt x="3700" y="3"/>
                  </a:lnTo>
                  <a:lnTo>
                    <a:pt x="3705" y="3"/>
                  </a:lnTo>
                  <a:close/>
                  <a:moveTo>
                    <a:pt x="3975" y="3"/>
                  </a:moveTo>
                  <a:lnTo>
                    <a:pt x="3975" y="135"/>
                  </a:lnTo>
                  <a:lnTo>
                    <a:pt x="3970" y="135"/>
                  </a:lnTo>
                  <a:lnTo>
                    <a:pt x="3970" y="3"/>
                  </a:lnTo>
                  <a:lnTo>
                    <a:pt x="3975" y="3"/>
                  </a:lnTo>
                  <a:close/>
                  <a:moveTo>
                    <a:pt x="3975" y="3"/>
                  </a:moveTo>
                  <a:lnTo>
                    <a:pt x="3975" y="135"/>
                  </a:lnTo>
                  <a:lnTo>
                    <a:pt x="3970" y="135"/>
                  </a:lnTo>
                  <a:lnTo>
                    <a:pt x="3970" y="3"/>
                  </a:lnTo>
                  <a:lnTo>
                    <a:pt x="3975" y="3"/>
                  </a:lnTo>
                  <a:close/>
                  <a:moveTo>
                    <a:pt x="4250" y="3"/>
                  </a:moveTo>
                  <a:lnTo>
                    <a:pt x="4250" y="135"/>
                  </a:lnTo>
                  <a:lnTo>
                    <a:pt x="4245" y="135"/>
                  </a:lnTo>
                  <a:lnTo>
                    <a:pt x="4245" y="3"/>
                  </a:lnTo>
                  <a:lnTo>
                    <a:pt x="4250" y="3"/>
                  </a:lnTo>
                  <a:close/>
                  <a:moveTo>
                    <a:pt x="4250" y="3"/>
                  </a:moveTo>
                  <a:lnTo>
                    <a:pt x="4250" y="135"/>
                  </a:lnTo>
                  <a:lnTo>
                    <a:pt x="4245" y="135"/>
                  </a:lnTo>
                  <a:lnTo>
                    <a:pt x="4245" y="3"/>
                  </a:lnTo>
                  <a:lnTo>
                    <a:pt x="4250" y="3"/>
                  </a:lnTo>
                  <a:close/>
                  <a:moveTo>
                    <a:pt x="4521" y="3"/>
                  </a:moveTo>
                  <a:lnTo>
                    <a:pt x="4521" y="135"/>
                  </a:lnTo>
                  <a:lnTo>
                    <a:pt x="4516" y="135"/>
                  </a:lnTo>
                  <a:lnTo>
                    <a:pt x="4516" y="3"/>
                  </a:lnTo>
                  <a:lnTo>
                    <a:pt x="4521" y="3"/>
                  </a:lnTo>
                  <a:close/>
                  <a:moveTo>
                    <a:pt x="4521" y="3"/>
                  </a:moveTo>
                  <a:lnTo>
                    <a:pt x="4521" y="135"/>
                  </a:lnTo>
                  <a:lnTo>
                    <a:pt x="4516" y="135"/>
                  </a:lnTo>
                  <a:lnTo>
                    <a:pt x="4516" y="3"/>
                  </a:lnTo>
                  <a:lnTo>
                    <a:pt x="4521" y="3"/>
                  </a:lnTo>
                  <a:close/>
                  <a:moveTo>
                    <a:pt x="4791" y="3"/>
                  </a:moveTo>
                  <a:lnTo>
                    <a:pt x="4791" y="135"/>
                  </a:lnTo>
                  <a:lnTo>
                    <a:pt x="4786" y="135"/>
                  </a:lnTo>
                  <a:lnTo>
                    <a:pt x="4786" y="3"/>
                  </a:lnTo>
                  <a:lnTo>
                    <a:pt x="4791" y="3"/>
                  </a:lnTo>
                  <a:close/>
                  <a:moveTo>
                    <a:pt x="4791" y="3"/>
                  </a:moveTo>
                  <a:lnTo>
                    <a:pt x="4791" y="135"/>
                  </a:lnTo>
                  <a:lnTo>
                    <a:pt x="4786" y="135"/>
                  </a:lnTo>
                  <a:lnTo>
                    <a:pt x="4786" y="3"/>
                  </a:lnTo>
                  <a:lnTo>
                    <a:pt x="4791" y="3"/>
                  </a:lnTo>
                  <a:close/>
                </a:path>
              </a:pathLst>
            </a:custGeom>
            <a:solidFill>
              <a:srgbClr val="868686"/>
            </a:solidFill>
            <a:ln w="5" cap="flat">
              <a:solidFill>
                <a:srgbClr val="868686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pic>
          <p:nvPicPr>
            <p:cNvPr id="193756" name="Picture 220"/>
            <p:cNvPicPr>
              <a:picLocks noChangeAspect="1" noChangeArrowheads="1"/>
            </p:cNvPicPr>
            <p:nvPr/>
          </p:nvPicPr>
          <p:blipFill>
            <a:blip r:embed="rId190"/>
            <a:srcRect/>
            <a:stretch>
              <a:fillRect/>
            </a:stretch>
          </p:blipFill>
          <p:spPr bwMode="auto">
            <a:xfrm>
              <a:off x="620" y="2526"/>
              <a:ext cx="64" cy="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3757" name="Picture 221"/>
            <p:cNvPicPr>
              <a:picLocks noChangeAspect="1" noChangeArrowheads="1"/>
            </p:cNvPicPr>
            <p:nvPr/>
          </p:nvPicPr>
          <p:blipFill>
            <a:blip r:embed="rId191"/>
            <a:srcRect/>
            <a:stretch>
              <a:fillRect/>
            </a:stretch>
          </p:blipFill>
          <p:spPr bwMode="auto">
            <a:xfrm>
              <a:off x="620" y="2526"/>
              <a:ext cx="64" cy="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3758" name="Rectangle 222"/>
            <p:cNvSpPr>
              <a:spLocks noChangeArrowheads="1"/>
            </p:cNvSpPr>
            <p:nvPr/>
          </p:nvSpPr>
          <p:spPr bwMode="auto">
            <a:xfrm>
              <a:off x="691" y="2519"/>
              <a:ext cx="11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IGR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59" name="Rectangle 223"/>
            <p:cNvSpPr>
              <a:spLocks noChangeArrowheads="1"/>
            </p:cNvSpPr>
            <p:nvPr/>
          </p:nvSpPr>
          <p:spPr bwMode="auto">
            <a:xfrm>
              <a:off x="1172" y="2525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60" name="Rectangle 224"/>
            <p:cNvSpPr>
              <a:spLocks noChangeArrowheads="1"/>
            </p:cNvSpPr>
            <p:nvPr/>
          </p:nvSpPr>
          <p:spPr bwMode="auto">
            <a:xfrm>
              <a:off x="1444" y="2525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61" name="Rectangle 225"/>
            <p:cNvSpPr>
              <a:spLocks noChangeArrowheads="1"/>
            </p:cNvSpPr>
            <p:nvPr/>
          </p:nvSpPr>
          <p:spPr bwMode="auto">
            <a:xfrm>
              <a:off x="1715" y="2525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62" name="Rectangle 226"/>
            <p:cNvSpPr>
              <a:spLocks noChangeArrowheads="1"/>
            </p:cNvSpPr>
            <p:nvPr/>
          </p:nvSpPr>
          <p:spPr bwMode="auto">
            <a:xfrm>
              <a:off x="1987" y="2525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63" name="Rectangle 227"/>
            <p:cNvSpPr>
              <a:spLocks noChangeArrowheads="1"/>
            </p:cNvSpPr>
            <p:nvPr/>
          </p:nvSpPr>
          <p:spPr bwMode="auto">
            <a:xfrm>
              <a:off x="2259" y="2525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64" name="Rectangle 228"/>
            <p:cNvSpPr>
              <a:spLocks noChangeArrowheads="1"/>
            </p:cNvSpPr>
            <p:nvPr/>
          </p:nvSpPr>
          <p:spPr bwMode="auto">
            <a:xfrm>
              <a:off x="2530" y="2525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65" name="Rectangle 229"/>
            <p:cNvSpPr>
              <a:spLocks noChangeArrowheads="1"/>
            </p:cNvSpPr>
            <p:nvPr/>
          </p:nvSpPr>
          <p:spPr bwMode="auto">
            <a:xfrm>
              <a:off x="2802" y="2525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66" name="Rectangle 230"/>
            <p:cNvSpPr>
              <a:spLocks noChangeArrowheads="1"/>
            </p:cNvSpPr>
            <p:nvPr/>
          </p:nvSpPr>
          <p:spPr bwMode="auto">
            <a:xfrm>
              <a:off x="3074" y="2525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67" name="Rectangle 231"/>
            <p:cNvSpPr>
              <a:spLocks noChangeArrowheads="1"/>
            </p:cNvSpPr>
            <p:nvPr/>
          </p:nvSpPr>
          <p:spPr bwMode="auto">
            <a:xfrm>
              <a:off x="3345" y="2525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68" name="Rectangle 232"/>
            <p:cNvSpPr>
              <a:spLocks noChangeArrowheads="1"/>
            </p:cNvSpPr>
            <p:nvPr/>
          </p:nvSpPr>
          <p:spPr bwMode="auto">
            <a:xfrm>
              <a:off x="3617" y="2525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4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69" name="Rectangle 233"/>
            <p:cNvSpPr>
              <a:spLocks noChangeArrowheads="1"/>
            </p:cNvSpPr>
            <p:nvPr/>
          </p:nvSpPr>
          <p:spPr bwMode="auto">
            <a:xfrm>
              <a:off x="3889" y="2525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7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70" name="Rectangle 234"/>
            <p:cNvSpPr>
              <a:spLocks noChangeArrowheads="1"/>
            </p:cNvSpPr>
            <p:nvPr/>
          </p:nvSpPr>
          <p:spPr bwMode="auto">
            <a:xfrm>
              <a:off x="4141" y="2525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71" name="Rectangle 235"/>
            <p:cNvSpPr>
              <a:spLocks noChangeArrowheads="1"/>
            </p:cNvSpPr>
            <p:nvPr/>
          </p:nvSpPr>
          <p:spPr bwMode="auto">
            <a:xfrm>
              <a:off x="4412" y="2525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12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72" name="Rectangle 236"/>
            <p:cNvSpPr>
              <a:spLocks noChangeArrowheads="1"/>
            </p:cNvSpPr>
            <p:nvPr/>
          </p:nvSpPr>
          <p:spPr bwMode="auto">
            <a:xfrm>
              <a:off x="4684" y="2525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12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73" name="Rectangle 237"/>
            <p:cNvSpPr>
              <a:spLocks noChangeArrowheads="1"/>
            </p:cNvSpPr>
            <p:nvPr/>
          </p:nvSpPr>
          <p:spPr bwMode="auto">
            <a:xfrm>
              <a:off x="4955" y="2525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74" name="Rectangle 238"/>
            <p:cNvSpPr>
              <a:spLocks noChangeArrowheads="1"/>
            </p:cNvSpPr>
            <p:nvPr/>
          </p:nvSpPr>
          <p:spPr bwMode="auto">
            <a:xfrm>
              <a:off x="5227" y="2525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75" name="Freeform 239"/>
            <p:cNvSpPr>
              <a:spLocks noEditPoints="1"/>
            </p:cNvSpPr>
            <p:nvPr/>
          </p:nvSpPr>
          <p:spPr bwMode="auto">
            <a:xfrm>
              <a:off x="608" y="2631"/>
              <a:ext cx="4791" cy="142"/>
            </a:xfrm>
            <a:custGeom>
              <a:avLst/>
              <a:gdLst/>
              <a:ahLst/>
              <a:cxnLst>
                <a:cxn ang="0">
                  <a:pos x="4788" y="6"/>
                </a:cxn>
                <a:cxn ang="0">
                  <a:pos x="5" y="3"/>
                </a:cxn>
                <a:cxn ang="0">
                  <a:pos x="0" y="3"/>
                </a:cxn>
                <a:cxn ang="0">
                  <a:pos x="447" y="142"/>
                </a:cxn>
                <a:cxn ang="0">
                  <a:pos x="447" y="3"/>
                </a:cxn>
                <a:cxn ang="0">
                  <a:pos x="442" y="142"/>
                </a:cxn>
                <a:cxn ang="0">
                  <a:pos x="717" y="3"/>
                </a:cxn>
                <a:cxn ang="0">
                  <a:pos x="712" y="3"/>
                </a:cxn>
                <a:cxn ang="0">
                  <a:pos x="717" y="142"/>
                </a:cxn>
                <a:cxn ang="0">
                  <a:pos x="717" y="3"/>
                </a:cxn>
                <a:cxn ang="0">
                  <a:pos x="982" y="142"/>
                </a:cxn>
                <a:cxn ang="0">
                  <a:pos x="987" y="3"/>
                </a:cxn>
                <a:cxn ang="0">
                  <a:pos x="982" y="3"/>
                </a:cxn>
                <a:cxn ang="0">
                  <a:pos x="1263" y="142"/>
                </a:cxn>
                <a:cxn ang="0">
                  <a:pos x="1263" y="3"/>
                </a:cxn>
                <a:cxn ang="0">
                  <a:pos x="1258" y="142"/>
                </a:cxn>
                <a:cxn ang="0">
                  <a:pos x="1533" y="3"/>
                </a:cxn>
                <a:cxn ang="0">
                  <a:pos x="1528" y="3"/>
                </a:cxn>
                <a:cxn ang="0">
                  <a:pos x="1533" y="142"/>
                </a:cxn>
                <a:cxn ang="0">
                  <a:pos x="1533" y="3"/>
                </a:cxn>
                <a:cxn ang="0">
                  <a:pos x="1798" y="142"/>
                </a:cxn>
                <a:cxn ang="0">
                  <a:pos x="1803" y="3"/>
                </a:cxn>
                <a:cxn ang="0">
                  <a:pos x="1798" y="3"/>
                </a:cxn>
                <a:cxn ang="0">
                  <a:pos x="2078" y="142"/>
                </a:cxn>
                <a:cxn ang="0">
                  <a:pos x="2078" y="3"/>
                </a:cxn>
                <a:cxn ang="0">
                  <a:pos x="2073" y="142"/>
                </a:cxn>
                <a:cxn ang="0">
                  <a:pos x="2349" y="3"/>
                </a:cxn>
                <a:cxn ang="0">
                  <a:pos x="2344" y="3"/>
                </a:cxn>
                <a:cxn ang="0">
                  <a:pos x="2349" y="142"/>
                </a:cxn>
                <a:cxn ang="0">
                  <a:pos x="2349" y="3"/>
                </a:cxn>
                <a:cxn ang="0">
                  <a:pos x="2614" y="142"/>
                </a:cxn>
                <a:cxn ang="0">
                  <a:pos x="2619" y="3"/>
                </a:cxn>
                <a:cxn ang="0">
                  <a:pos x="2614" y="3"/>
                </a:cxn>
                <a:cxn ang="0">
                  <a:pos x="2889" y="142"/>
                </a:cxn>
                <a:cxn ang="0">
                  <a:pos x="2889" y="3"/>
                </a:cxn>
                <a:cxn ang="0">
                  <a:pos x="2884" y="142"/>
                </a:cxn>
                <a:cxn ang="0">
                  <a:pos x="3164" y="3"/>
                </a:cxn>
                <a:cxn ang="0">
                  <a:pos x="3159" y="3"/>
                </a:cxn>
                <a:cxn ang="0">
                  <a:pos x="3164" y="142"/>
                </a:cxn>
                <a:cxn ang="0">
                  <a:pos x="3164" y="3"/>
                </a:cxn>
                <a:cxn ang="0">
                  <a:pos x="3430" y="142"/>
                </a:cxn>
                <a:cxn ang="0">
                  <a:pos x="3435" y="3"/>
                </a:cxn>
                <a:cxn ang="0">
                  <a:pos x="3430" y="3"/>
                </a:cxn>
                <a:cxn ang="0">
                  <a:pos x="3705" y="142"/>
                </a:cxn>
                <a:cxn ang="0">
                  <a:pos x="3705" y="3"/>
                </a:cxn>
                <a:cxn ang="0">
                  <a:pos x="3700" y="142"/>
                </a:cxn>
                <a:cxn ang="0">
                  <a:pos x="3975" y="3"/>
                </a:cxn>
                <a:cxn ang="0">
                  <a:pos x="3970" y="3"/>
                </a:cxn>
                <a:cxn ang="0">
                  <a:pos x="3975" y="142"/>
                </a:cxn>
                <a:cxn ang="0">
                  <a:pos x="3975" y="3"/>
                </a:cxn>
                <a:cxn ang="0">
                  <a:pos x="4245" y="142"/>
                </a:cxn>
                <a:cxn ang="0">
                  <a:pos x="4250" y="3"/>
                </a:cxn>
                <a:cxn ang="0">
                  <a:pos x="4245" y="3"/>
                </a:cxn>
                <a:cxn ang="0">
                  <a:pos x="4521" y="142"/>
                </a:cxn>
                <a:cxn ang="0">
                  <a:pos x="4521" y="3"/>
                </a:cxn>
                <a:cxn ang="0">
                  <a:pos x="4516" y="142"/>
                </a:cxn>
                <a:cxn ang="0">
                  <a:pos x="4791" y="3"/>
                </a:cxn>
                <a:cxn ang="0">
                  <a:pos x="4786" y="3"/>
                </a:cxn>
                <a:cxn ang="0">
                  <a:pos x="4791" y="142"/>
                </a:cxn>
                <a:cxn ang="0">
                  <a:pos x="4791" y="3"/>
                </a:cxn>
              </a:cxnLst>
              <a:rect l="0" t="0" r="r" b="b"/>
              <a:pathLst>
                <a:path w="4791" h="142">
                  <a:moveTo>
                    <a:pt x="2" y="0"/>
                  </a:moveTo>
                  <a:lnTo>
                    <a:pt x="4788" y="0"/>
                  </a:lnTo>
                  <a:lnTo>
                    <a:pt x="4788" y="6"/>
                  </a:lnTo>
                  <a:lnTo>
                    <a:pt x="2" y="6"/>
                  </a:lnTo>
                  <a:lnTo>
                    <a:pt x="2" y="0"/>
                  </a:lnTo>
                  <a:close/>
                  <a:moveTo>
                    <a:pt x="5" y="3"/>
                  </a:moveTo>
                  <a:lnTo>
                    <a:pt x="5" y="142"/>
                  </a:lnTo>
                  <a:lnTo>
                    <a:pt x="0" y="142"/>
                  </a:lnTo>
                  <a:lnTo>
                    <a:pt x="0" y="3"/>
                  </a:lnTo>
                  <a:lnTo>
                    <a:pt x="5" y="3"/>
                  </a:lnTo>
                  <a:close/>
                  <a:moveTo>
                    <a:pt x="447" y="3"/>
                  </a:moveTo>
                  <a:lnTo>
                    <a:pt x="447" y="142"/>
                  </a:lnTo>
                  <a:lnTo>
                    <a:pt x="442" y="142"/>
                  </a:lnTo>
                  <a:lnTo>
                    <a:pt x="442" y="3"/>
                  </a:lnTo>
                  <a:lnTo>
                    <a:pt x="447" y="3"/>
                  </a:lnTo>
                  <a:close/>
                  <a:moveTo>
                    <a:pt x="447" y="3"/>
                  </a:moveTo>
                  <a:lnTo>
                    <a:pt x="447" y="142"/>
                  </a:lnTo>
                  <a:lnTo>
                    <a:pt x="442" y="142"/>
                  </a:lnTo>
                  <a:lnTo>
                    <a:pt x="442" y="3"/>
                  </a:lnTo>
                  <a:lnTo>
                    <a:pt x="447" y="3"/>
                  </a:lnTo>
                  <a:close/>
                  <a:moveTo>
                    <a:pt x="717" y="3"/>
                  </a:moveTo>
                  <a:lnTo>
                    <a:pt x="717" y="142"/>
                  </a:lnTo>
                  <a:lnTo>
                    <a:pt x="712" y="142"/>
                  </a:lnTo>
                  <a:lnTo>
                    <a:pt x="712" y="3"/>
                  </a:lnTo>
                  <a:lnTo>
                    <a:pt x="717" y="3"/>
                  </a:lnTo>
                  <a:close/>
                  <a:moveTo>
                    <a:pt x="717" y="3"/>
                  </a:moveTo>
                  <a:lnTo>
                    <a:pt x="717" y="142"/>
                  </a:lnTo>
                  <a:lnTo>
                    <a:pt x="712" y="142"/>
                  </a:lnTo>
                  <a:lnTo>
                    <a:pt x="712" y="3"/>
                  </a:lnTo>
                  <a:lnTo>
                    <a:pt x="717" y="3"/>
                  </a:lnTo>
                  <a:close/>
                  <a:moveTo>
                    <a:pt x="987" y="3"/>
                  </a:moveTo>
                  <a:lnTo>
                    <a:pt x="987" y="142"/>
                  </a:lnTo>
                  <a:lnTo>
                    <a:pt x="982" y="142"/>
                  </a:lnTo>
                  <a:lnTo>
                    <a:pt x="982" y="3"/>
                  </a:lnTo>
                  <a:lnTo>
                    <a:pt x="987" y="3"/>
                  </a:lnTo>
                  <a:close/>
                  <a:moveTo>
                    <a:pt x="987" y="3"/>
                  </a:moveTo>
                  <a:lnTo>
                    <a:pt x="987" y="142"/>
                  </a:lnTo>
                  <a:lnTo>
                    <a:pt x="982" y="142"/>
                  </a:lnTo>
                  <a:lnTo>
                    <a:pt x="982" y="3"/>
                  </a:lnTo>
                  <a:lnTo>
                    <a:pt x="987" y="3"/>
                  </a:lnTo>
                  <a:close/>
                  <a:moveTo>
                    <a:pt x="1263" y="3"/>
                  </a:moveTo>
                  <a:lnTo>
                    <a:pt x="1263" y="142"/>
                  </a:lnTo>
                  <a:lnTo>
                    <a:pt x="1258" y="142"/>
                  </a:lnTo>
                  <a:lnTo>
                    <a:pt x="1258" y="3"/>
                  </a:lnTo>
                  <a:lnTo>
                    <a:pt x="1263" y="3"/>
                  </a:lnTo>
                  <a:close/>
                  <a:moveTo>
                    <a:pt x="1263" y="3"/>
                  </a:moveTo>
                  <a:lnTo>
                    <a:pt x="1263" y="142"/>
                  </a:lnTo>
                  <a:lnTo>
                    <a:pt x="1258" y="142"/>
                  </a:lnTo>
                  <a:lnTo>
                    <a:pt x="1258" y="3"/>
                  </a:lnTo>
                  <a:lnTo>
                    <a:pt x="1263" y="3"/>
                  </a:lnTo>
                  <a:close/>
                  <a:moveTo>
                    <a:pt x="1533" y="3"/>
                  </a:moveTo>
                  <a:lnTo>
                    <a:pt x="1533" y="142"/>
                  </a:lnTo>
                  <a:lnTo>
                    <a:pt x="1528" y="142"/>
                  </a:lnTo>
                  <a:lnTo>
                    <a:pt x="1528" y="3"/>
                  </a:lnTo>
                  <a:lnTo>
                    <a:pt x="1533" y="3"/>
                  </a:lnTo>
                  <a:close/>
                  <a:moveTo>
                    <a:pt x="1533" y="3"/>
                  </a:moveTo>
                  <a:lnTo>
                    <a:pt x="1533" y="142"/>
                  </a:lnTo>
                  <a:lnTo>
                    <a:pt x="1528" y="142"/>
                  </a:lnTo>
                  <a:lnTo>
                    <a:pt x="1528" y="3"/>
                  </a:lnTo>
                  <a:lnTo>
                    <a:pt x="1533" y="3"/>
                  </a:lnTo>
                  <a:close/>
                  <a:moveTo>
                    <a:pt x="1803" y="3"/>
                  </a:moveTo>
                  <a:lnTo>
                    <a:pt x="1803" y="142"/>
                  </a:lnTo>
                  <a:lnTo>
                    <a:pt x="1798" y="142"/>
                  </a:lnTo>
                  <a:lnTo>
                    <a:pt x="1798" y="3"/>
                  </a:lnTo>
                  <a:lnTo>
                    <a:pt x="1803" y="3"/>
                  </a:lnTo>
                  <a:close/>
                  <a:moveTo>
                    <a:pt x="1803" y="3"/>
                  </a:moveTo>
                  <a:lnTo>
                    <a:pt x="1803" y="142"/>
                  </a:lnTo>
                  <a:lnTo>
                    <a:pt x="1798" y="142"/>
                  </a:lnTo>
                  <a:lnTo>
                    <a:pt x="1798" y="3"/>
                  </a:lnTo>
                  <a:lnTo>
                    <a:pt x="1803" y="3"/>
                  </a:lnTo>
                  <a:close/>
                  <a:moveTo>
                    <a:pt x="2078" y="3"/>
                  </a:moveTo>
                  <a:lnTo>
                    <a:pt x="2078" y="142"/>
                  </a:lnTo>
                  <a:lnTo>
                    <a:pt x="2073" y="142"/>
                  </a:lnTo>
                  <a:lnTo>
                    <a:pt x="2073" y="3"/>
                  </a:lnTo>
                  <a:lnTo>
                    <a:pt x="2078" y="3"/>
                  </a:lnTo>
                  <a:close/>
                  <a:moveTo>
                    <a:pt x="2078" y="3"/>
                  </a:moveTo>
                  <a:lnTo>
                    <a:pt x="2078" y="142"/>
                  </a:lnTo>
                  <a:lnTo>
                    <a:pt x="2073" y="142"/>
                  </a:lnTo>
                  <a:lnTo>
                    <a:pt x="2073" y="3"/>
                  </a:lnTo>
                  <a:lnTo>
                    <a:pt x="2078" y="3"/>
                  </a:lnTo>
                  <a:close/>
                  <a:moveTo>
                    <a:pt x="2349" y="3"/>
                  </a:moveTo>
                  <a:lnTo>
                    <a:pt x="2349" y="142"/>
                  </a:lnTo>
                  <a:lnTo>
                    <a:pt x="2344" y="142"/>
                  </a:lnTo>
                  <a:lnTo>
                    <a:pt x="2344" y="3"/>
                  </a:lnTo>
                  <a:lnTo>
                    <a:pt x="2349" y="3"/>
                  </a:lnTo>
                  <a:close/>
                  <a:moveTo>
                    <a:pt x="2349" y="3"/>
                  </a:moveTo>
                  <a:lnTo>
                    <a:pt x="2349" y="142"/>
                  </a:lnTo>
                  <a:lnTo>
                    <a:pt x="2344" y="142"/>
                  </a:lnTo>
                  <a:lnTo>
                    <a:pt x="2344" y="3"/>
                  </a:lnTo>
                  <a:lnTo>
                    <a:pt x="2349" y="3"/>
                  </a:lnTo>
                  <a:close/>
                  <a:moveTo>
                    <a:pt x="2619" y="3"/>
                  </a:moveTo>
                  <a:lnTo>
                    <a:pt x="2619" y="142"/>
                  </a:lnTo>
                  <a:lnTo>
                    <a:pt x="2614" y="142"/>
                  </a:lnTo>
                  <a:lnTo>
                    <a:pt x="2614" y="3"/>
                  </a:lnTo>
                  <a:lnTo>
                    <a:pt x="2619" y="3"/>
                  </a:lnTo>
                  <a:close/>
                  <a:moveTo>
                    <a:pt x="2619" y="3"/>
                  </a:moveTo>
                  <a:lnTo>
                    <a:pt x="2619" y="142"/>
                  </a:lnTo>
                  <a:lnTo>
                    <a:pt x="2614" y="142"/>
                  </a:lnTo>
                  <a:lnTo>
                    <a:pt x="2614" y="3"/>
                  </a:lnTo>
                  <a:lnTo>
                    <a:pt x="2619" y="3"/>
                  </a:lnTo>
                  <a:close/>
                  <a:moveTo>
                    <a:pt x="2889" y="3"/>
                  </a:moveTo>
                  <a:lnTo>
                    <a:pt x="2889" y="142"/>
                  </a:lnTo>
                  <a:lnTo>
                    <a:pt x="2884" y="142"/>
                  </a:lnTo>
                  <a:lnTo>
                    <a:pt x="2884" y="3"/>
                  </a:lnTo>
                  <a:lnTo>
                    <a:pt x="2889" y="3"/>
                  </a:lnTo>
                  <a:close/>
                  <a:moveTo>
                    <a:pt x="2889" y="3"/>
                  </a:moveTo>
                  <a:lnTo>
                    <a:pt x="2889" y="142"/>
                  </a:lnTo>
                  <a:lnTo>
                    <a:pt x="2884" y="142"/>
                  </a:lnTo>
                  <a:lnTo>
                    <a:pt x="2884" y="3"/>
                  </a:lnTo>
                  <a:lnTo>
                    <a:pt x="2889" y="3"/>
                  </a:lnTo>
                  <a:close/>
                  <a:moveTo>
                    <a:pt x="3164" y="3"/>
                  </a:moveTo>
                  <a:lnTo>
                    <a:pt x="3164" y="142"/>
                  </a:lnTo>
                  <a:lnTo>
                    <a:pt x="3159" y="142"/>
                  </a:lnTo>
                  <a:lnTo>
                    <a:pt x="3159" y="3"/>
                  </a:lnTo>
                  <a:lnTo>
                    <a:pt x="3164" y="3"/>
                  </a:lnTo>
                  <a:close/>
                  <a:moveTo>
                    <a:pt x="3164" y="3"/>
                  </a:moveTo>
                  <a:lnTo>
                    <a:pt x="3164" y="142"/>
                  </a:lnTo>
                  <a:lnTo>
                    <a:pt x="3159" y="142"/>
                  </a:lnTo>
                  <a:lnTo>
                    <a:pt x="3159" y="3"/>
                  </a:lnTo>
                  <a:lnTo>
                    <a:pt x="3164" y="3"/>
                  </a:lnTo>
                  <a:close/>
                  <a:moveTo>
                    <a:pt x="3435" y="3"/>
                  </a:moveTo>
                  <a:lnTo>
                    <a:pt x="3435" y="142"/>
                  </a:lnTo>
                  <a:lnTo>
                    <a:pt x="3430" y="142"/>
                  </a:lnTo>
                  <a:lnTo>
                    <a:pt x="3430" y="3"/>
                  </a:lnTo>
                  <a:lnTo>
                    <a:pt x="3435" y="3"/>
                  </a:lnTo>
                  <a:close/>
                  <a:moveTo>
                    <a:pt x="3435" y="3"/>
                  </a:moveTo>
                  <a:lnTo>
                    <a:pt x="3435" y="142"/>
                  </a:lnTo>
                  <a:lnTo>
                    <a:pt x="3430" y="142"/>
                  </a:lnTo>
                  <a:lnTo>
                    <a:pt x="3430" y="3"/>
                  </a:lnTo>
                  <a:lnTo>
                    <a:pt x="3435" y="3"/>
                  </a:lnTo>
                  <a:close/>
                  <a:moveTo>
                    <a:pt x="3705" y="3"/>
                  </a:moveTo>
                  <a:lnTo>
                    <a:pt x="3705" y="142"/>
                  </a:lnTo>
                  <a:lnTo>
                    <a:pt x="3700" y="142"/>
                  </a:lnTo>
                  <a:lnTo>
                    <a:pt x="3700" y="3"/>
                  </a:lnTo>
                  <a:lnTo>
                    <a:pt x="3705" y="3"/>
                  </a:lnTo>
                  <a:close/>
                  <a:moveTo>
                    <a:pt x="3705" y="3"/>
                  </a:moveTo>
                  <a:lnTo>
                    <a:pt x="3705" y="142"/>
                  </a:lnTo>
                  <a:lnTo>
                    <a:pt x="3700" y="142"/>
                  </a:lnTo>
                  <a:lnTo>
                    <a:pt x="3700" y="3"/>
                  </a:lnTo>
                  <a:lnTo>
                    <a:pt x="3705" y="3"/>
                  </a:lnTo>
                  <a:close/>
                  <a:moveTo>
                    <a:pt x="3975" y="3"/>
                  </a:moveTo>
                  <a:lnTo>
                    <a:pt x="3975" y="142"/>
                  </a:lnTo>
                  <a:lnTo>
                    <a:pt x="3970" y="142"/>
                  </a:lnTo>
                  <a:lnTo>
                    <a:pt x="3970" y="3"/>
                  </a:lnTo>
                  <a:lnTo>
                    <a:pt x="3975" y="3"/>
                  </a:lnTo>
                  <a:close/>
                  <a:moveTo>
                    <a:pt x="3975" y="3"/>
                  </a:moveTo>
                  <a:lnTo>
                    <a:pt x="3975" y="142"/>
                  </a:lnTo>
                  <a:lnTo>
                    <a:pt x="3970" y="142"/>
                  </a:lnTo>
                  <a:lnTo>
                    <a:pt x="3970" y="3"/>
                  </a:lnTo>
                  <a:lnTo>
                    <a:pt x="3975" y="3"/>
                  </a:lnTo>
                  <a:close/>
                  <a:moveTo>
                    <a:pt x="4250" y="3"/>
                  </a:moveTo>
                  <a:lnTo>
                    <a:pt x="4250" y="142"/>
                  </a:lnTo>
                  <a:lnTo>
                    <a:pt x="4245" y="142"/>
                  </a:lnTo>
                  <a:lnTo>
                    <a:pt x="4245" y="3"/>
                  </a:lnTo>
                  <a:lnTo>
                    <a:pt x="4250" y="3"/>
                  </a:lnTo>
                  <a:close/>
                  <a:moveTo>
                    <a:pt x="4250" y="3"/>
                  </a:moveTo>
                  <a:lnTo>
                    <a:pt x="4250" y="142"/>
                  </a:lnTo>
                  <a:lnTo>
                    <a:pt x="4245" y="142"/>
                  </a:lnTo>
                  <a:lnTo>
                    <a:pt x="4245" y="3"/>
                  </a:lnTo>
                  <a:lnTo>
                    <a:pt x="4250" y="3"/>
                  </a:lnTo>
                  <a:close/>
                  <a:moveTo>
                    <a:pt x="4521" y="3"/>
                  </a:moveTo>
                  <a:lnTo>
                    <a:pt x="4521" y="142"/>
                  </a:lnTo>
                  <a:lnTo>
                    <a:pt x="4516" y="142"/>
                  </a:lnTo>
                  <a:lnTo>
                    <a:pt x="4516" y="3"/>
                  </a:lnTo>
                  <a:lnTo>
                    <a:pt x="4521" y="3"/>
                  </a:lnTo>
                  <a:close/>
                  <a:moveTo>
                    <a:pt x="4521" y="3"/>
                  </a:moveTo>
                  <a:lnTo>
                    <a:pt x="4521" y="142"/>
                  </a:lnTo>
                  <a:lnTo>
                    <a:pt x="4516" y="142"/>
                  </a:lnTo>
                  <a:lnTo>
                    <a:pt x="4516" y="3"/>
                  </a:lnTo>
                  <a:lnTo>
                    <a:pt x="4521" y="3"/>
                  </a:lnTo>
                  <a:close/>
                  <a:moveTo>
                    <a:pt x="4791" y="3"/>
                  </a:moveTo>
                  <a:lnTo>
                    <a:pt x="4791" y="142"/>
                  </a:lnTo>
                  <a:lnTo>
                    <a:pt x="4786" y="142"/>
                  </a:lnTo>
                  <a:lnTo>
                    <a:pt x="4786" y="3"/>
                  </a:lnTo>
                  <a:lnTo>
                    <a:pt x="4791" y="3"/>
                  </a:lnTo>
                  <a:close/>
                  <a:moveTo>
                    <a:pt x="4791" y="3"/>
                  </a:moveTo>
                  <a:lnTo>
                    <a:pt x="4791" y="142"/>
                  </a:lnTo>
                  <a:lnTo>
                    <a:pt x="4786" y="142"/>
                  </a:lnTo>
                  <a:lnTo>
                    <a:pt x="4786" y="3"/>
                  </a:lnTo>
                  <a:lnTo>
                    <a:pt x="4791" y="3"/>
                  </a:lnTo>
                  <a:close/>
                </a:path>
              </a:pathLst>
            </a:custGeom>
            <a:solidFill>
              <a:srgbClr val="868686"/>
            </a:solidFill>
            <a:ln w="5" cap="flat">
              <a:solidFill>
                <a:srgbClr val="868686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pic>
          <p:nvPicPr>
            <p:cNvPr id="193776" name="Picture 240"/>
            <p:cNvPicPr>
              <a:picLocks noChangeAspect="1" noChangeArrowheads="1"/>
            </p:cNvPicPr>
            <p:nvPr/>
          </p:nvPicPr>
          <p:blipFill>
            <a:blip r:embed="rId192"/>
            <a:srcRect/>
            <a:stretch>
              <a:fillRect/>
            </a:stretch>
          </p:blipFill>
          <p:spPr bwMode="auto">
            <a:xfrm>
              <a:off x="620" y="2659"/>
              <a:ext cx="64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3777" name="Picture 241"/>
            <p:cNvPicPr>
              <a:picLocks noChangeAspect="1" noChangeArrowheads="1"/>
            </p:cNvPicPr>
            <p:nvPr/>
          </p:nvPicPr>
          <p:blipFill>
            <a:blip r:embed="rId193"/>
            <a:srcRect/>
            <a:stretch>
              <a:fillRect/>
            </a:stretch>
          </p:blipFill>
          <p:spPr bwMode="auto">
            <a:xfrm>
              <a:off x="620" y="2659"/>
              <a:ext cx="64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3778" name="Rectangle 242"/>
            <p:cNvSpPr>
              <a:spLocks noChangeArrowheads="1"/>
            </p:cNvSpPr>
            <p:nvPr/>
          </p:nvSpPr>
          <p:spPr bwMode="auto">
            <a:xfrm>
              <a:off x="690" y="2653"/>
              <a:ext cx="307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Factoring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79" name="Rectangle 243"/>
            <p:cNvSpPr>
              <a:spLocks noChangeArrowheads="1"/>
            </p:cNvSpPr>
            <p:nvPr/>
          </p:nvSpPr>
          <p:spPr bwMode="auto">
            <a:xfrm>
              <a:off x="1172" y="2659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80" name="Rectangle 244"/>
            <p:cNvSpPr>
              <a:spLocks noChangeArrowheads="1"/>
            </p:cNvSpPr>
            <p:nvPr/>
          </p:nvSpPr>
          <p:spPr bwMode="auto">
            <a:xfrm>
              <a:off x="1444" y="2659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3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81" name="Rectangle 245"/>
            <p:cNvSpPr>
              <a:spLocks noChangeArrowheads="1"/>
            </p:cNvSpPr>
            <p:nvPr/>
          </p:nvSpPr>
          <p:spPr bwMode="auto">
            <a:xfrm>
              <a:off x="1715" y="2659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3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82" name="Rectangle 246"/>
            <p:cNvSpPr>
              <a:spLocks noChangeArrowheads="1"/>
            </p:cNvSpPr>
            <p:nvPr/>
          </p:nvSpPr>
          <p:spPr bwMode="auto">
            <a:xfrm>
              <a:off x="1987" y="2659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4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83" name="Rectangle 247"/>
            <p:cNvSpPr>
              <a:spLocks noChangeArrowheads="1"/>
            </p:cNvSpPr>
            <p:nvPr/>
          </p:nvSpPr>
          <p:spPr bwMode="auto">
            <a:xfrm>
              <a:off x="2259" y="2659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3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84" name="Rectangle 248"/>
            <p:cNvSpPr>
              <a:spLocks noChangeArrowheads="1"/>
            </p:cNvSpPr>
            <p:nvPr/>
          </p:nvSpPr>
          <p:spPr bwMode="auto">
            <a:xfrm>
              <a:off x="2530" y="2659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85" name="Rectangle 249"/>
            <p:cNvSpPr>
              <a:spLocks noChangeArrowheads="1"/>
            </p:cNvSpPr>
            <p:nvPr/>
          </p:nvSpPr>
          <p:spPr bwMode="auto">
            <a:xfrm>
              <a:off x="2802" y="2659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86" name="Rectangle 250"/>
            <p:cNvSpPr>
              <a:spLocks noChangeArrowheads="1"/>
            </p:cNvSpPr>
            <p:nvPr/>
          </p:nvSpPr>
          <p:spPr bwMode="auto">
            <a:xfrm>
              <a:off x="3074" y="2659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87" name="Rectangle 251"/>
            <p:cNvSpPr>
              <a:spLocks noChangeArrowheads="1"/>
            </p:cNvSpPr>
            <p:nvPr/>
          </p:nvSpPr>
          <p:spPr bwMode="auto">
            <a:xfrm>
              <a:off x="3345" y="2659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88" name="Rectangle 252"/>
            <p:cNvSpPr>
              <a:spLocks noChangeArrowheads="1"/>
            </p:cNvSpPr>
            <p:nvPr/>
          </p:nvSpPr>
          <p:spPr bwMode="auto">
            <a:xfrm>
              <a:off x="3617" y="2659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89" name="Rectangle 253"/>
            <p:cNvSpPr>
              <a:spLocks noChangeArrowheads="1"/>
            </p:cNvSpPr>
            <p:nvPr/>
          </p:nvSpPr>
          <p:spPr bwMode="auto">
            <a:xfrm>
              <a:off x="3889" y="2659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90" name="Rectangle 254"/>
            <p:cNvSpPr>
              <a:spLocks noChangeArrowheads="1"/>
            </p:cNvSpPr>
            <p:nvPr/>
          </p:nvSpPr>
          <p:spPr bwMode="auto">
            <a:xfrm>
              <a:off x="4160" y="2659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3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91" name="Rectangle 255"/>
            <p:cNvSpPr>
              <a:spLocks noChangeArrowheads="1"/>
            </p:cNvSpPr>
            <p:nvPr/>
          </p:nvSpPr>
          <p:spPr bwMode="auto">
            <a:xfrm>
              <a:off x="4432" y="2659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3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92" name="Rectangle 256"/>
            <p:cNvSpPr>
              <a:spLocks noChangeArrowheads="1"/>
            </p:cNvSpPr>
            <p:nvPr/>
          </p:nvSpPr>
          <p:spPr bwMode="auto">
            <a:xfrm>
              <a:off x="4703" y="2659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3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93" name="Rectangle 257"/>
            <p:cNvSpPr>
              <a:spLocks noChangeArrowheads="1"/>
            </p:cNvSpPr>
            <p:nvPr/>
          </p:nvSpPr>
          <p:spPr bwMode="auto">
            <a:xfrm>
              <a:off x="4975" y="2659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94" name="Rectangle 258"/>
            <p:cNvSpPr>
              <a:spLocks noChangeArrowheads="1"/>
            </p:cNvSpPr>
            <p:nvPr/>
          </p:nvSpPr>
          <p:spPr bwMode="auto">
            <a:xfrm>
              <a:off x="5247" y="2659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95" name="Freeform 259"/>
            <p:cNvSpPr>
              <a:spLocks noEditPoints="1"/>
            </p:cNvSpPr>
            <p:nvPr/>
          </p:nvSpPr>
          <p:spPr bwMode="auto">
            <a:xfrm>
              <a:off x="608" y="2770"/>
              <a:ext cx="4791" cy="136"/>
            </a:xfrm>
            <a:custGeom>
              <a:avLst/>
              <a:gdLst/>
              <a:ahLst/>
              <a:cxnLst>
                <a:cxn ang="0">
                  <a:pos x="4788" y="6"/>
                </a:cxn>
                <a:cxn ang="0">
                  <a:pos x="5" y="3"/>
                </a:cxn>
                <a:cxn ang="0">
                  <a:pos x="0" y="3"/>
                </a:cxn>
                <a:cxn ang="0">
                  <a:pos x="447" y="136"/>
                </a:cxn>
                <a:cxn ang="0">
                  <a:pos x="447" y="3"/>
                </a:cxn>
                <a:cxn ang="0">
                  <a:pos x="442" y="136"/>
                </a:cxn>
                <a:cxn ang="0">
                  <a:pos x="717" y="3"/>
                </a:cxn>
                <a:cxn ang="0">
                  <a:pos x="712" y="3"/>
                </a:cxn>
                <a:cxn ang="0">
                  <a:pos x="717" y="136"/>
                </a:cxn>
                <a:cxn ang="0">
                  <a:pos x="717" y="3"/>
                </a:cxn>
                <a:cxn ang="0">
                  <a:pos x="982" y="136"/>
                </a:cxn>
                <a:cxn ang="0">
                  <a:pos x="987" y="3"/>
                </a:cxn>
                <a:cxn ang="0">
                  <a:pos x="982" y="3"/>
                </a:cxn>
                <a:cxn ang="0">
                  <a:pos x="1263" y="136"/>
                </a:cxn>
                <a:cxn ang="0">
                  <a:pos x="1263" y="3"/>
                </a:cxn>
                <a:cxn ang="0">
                  <a:pos x="1258" y="136"/>
                </a:cxn>
                <a:cxn ang="0">
                  <a:pos x="1533" y="3"/>
                </a:cxn>
                <a:cxn ang="0">
                  <a:pos x="1528" y="3"/>
                </a:cxn>
                <a:cxn ang="0">
                  <a:pos x="1533" y="136"/>
                </a:cxn>
                <a:cxn ang="0">
                  <a:pos x="1533" y="3"/>
                </a:cxn>
                <a:cxn ang="0">
                  <a:pos x="1798" y="136"/>
                </a:cxn>
                <a:cxn ang="0">
                  <a:pos x="1803" y="3"/>
                </a:cxn>
                <a:cxn ang="0">
                  <a:pos x="1798" y="3"/>
                </a:cxn>
                <a:cxn ang="0">
                  <a:pos x="2078" y="136"/>
                </a:cxn>
                <a:cxn ang="0">
                  <a:pos x="2078" y="3"/>
                </a:cxn>
                <a:cxn ang="0">
                  <a:pos x="2073" y="136"/>
                </a:cxn>
                <a:cxn ang="0">
                  <a:pos x="2349" y="3"/>
                </a:cxn>
                <a:cxn ang="0">
                  <a:pos x="2344" y="3"/>
                </a:cxn>
                <a:cxn ang="0">
                  <a:pos x="2349" y="136"/>
                </a:cxn>
                <a:cxn ang="0">
                  <a:pos x="2349" y="3"/>
                </a:cxn>
                <a:cxn ang="0">
                  <a:pos x="2614" y="136"/>
                </a:cxn>
                <a:cxn ang="0">
                  <a:pos x="2619" y="3"/>
                </a:cxn>
                <a:cxn ang="0">
                  <a:pos x="2614" y="3"/>
                </a:cxn>
                <a:cxn ang="0">
                  <a:pos x="2889" y="136"/>
                </a:cxn>
                <a:cxn ang="0">
                  <a:pos x="2889" y="3"/>
                </a:cxn>
                <a:cxn ang="0">
                  <a:pos x="2884" y="136"/>
                </a:cxn>
                <a:cxn ang="0">
                  <a:pos x="3164" y="3"/>
                </a:cxn>
                <a:cxn ang="0">
                  <a:pos x="3159" y="3"/>
                </a:cxn>
                <a:cxn ang="0">
                  <a:pos x="3164" y="136"/>
                </a:cxn>
                <a:cxn ang="0">
                  <a:pos x="3164" y="3"/>
                </a:cxn>
                <a:cxn ang="0">
                  <a:pos x="3430" y="136"/>
                </a:cxn>
                <a:cxn ang="0">
                  <a:pos x="3435" y="3"/>
                </a:cxn>
                <a:cxn ang="0">
                  <a:pos x="3430" y="3"/>
                </a:cxn>
                <a:cxn ang="0">
                  <a:pos x="3705" y="136"/>
                </a:cxn>
                <a:cxn ang="0">
                  <a:pos x="3705" y="3"/>
                </a:cxn>
                <a:cxn ang="0">
                  <a:pos x="3700" y="136"/>
                </a:cxn>
                <a:cxn ang="0">
                  <a:pos x="3975" y="3"/>
                </a:cxn>
                <a:cxn ang="0">
                  <a:pos x="3970" y="3"/>
                </a:cxn>
                <a:cxn ang="0">
                  <a:pos x="3975" y="136"/>
                </a:cxn>
                <a:cxn ang="0">
                  <a:pos x="3975" y="3"/>
                </a:cxn>
                <a:cxn ang="0">
                  <a:pos x="4245" y="136"/>
                </a:cxn>
                <a:cxn ang="0">
                  <a:pos x="4250" y="3"/>
                </a:cxn>
                <a:cxn ang="0">
                  <a:pos x="4245" y="3"/>
                </a:cxn>
                <a:cxn ang="0">
                  <a:pos x="4521" y="136"/>
                </a:cxn>
                <a:cxn ang="0">
                  <a:pos x="4521" y="3"/>
                </a:cxn>
                <a:cxn ang="0">
                  <a:pos x="4516" y="136"/>
                </a:cxn>
                <a:cxn ang="0">
                  <a:pos x="4791" y="3"/>
                </a:cxn>
                <a:cxn ang="0">
                  <a:pos x="4786" y="3"/>
                </a:cxn>
                <a:cxn ang="0">
                  <a:pos x="4791" y="136"/>
                </a:cxn>
                <a:cxn ang="0">
                  <a:pos x="4791" y="3"/>
                </a:cxn>
              </a:cxnLst>
              <a:rect l="0" t="0" r="r" b="b"/>
              <a:pathLst>
                <a:path w="4791" h="136">
                  <a:moveTo>
                    <a:pt x="2" y="0"/>
                  </a:moveTo>
                  <a:lnTo>
                    <a:pt x="4788" y="0"/>
                  </a:lnTo>
                  <a:lnTo>
                    <a:pt x="4788" y="6"/>
                  </a:lnTo>
                  <a:lnTo>
                    <a:pt x="2" y="6"/>
                  </a:lnTo>
                  <a:lnTo>
                    <a:pt x="2" y="0"/>
                  </a:lnTo>
                  <a:close/>
                  <a:moveTo>
                    <a:pt x="5" y="3"/>
                  </a:moveTo>
                  <a:lnTo>
                    <a:pt x="5" y="136"/>
                  </a:lnTo>
                  <a:lnTo>
                    <a:pt x="0" y="136"/>
                  </a:lnTo>
                  <a:lnTo>
                    <a:pt x="0" y="3"/>
                  </a:lnTo>
                  <a:lnTo>
                    <a:pt x="5" y="3"/>
                  </a:lnTo>
                  <a:close/>
                  <a:moveTo>
                    <a:pt x="447" y="3"/>
                  </a:moveTo>
                  <a:lnTo>
                    <a:pt x="447" y="136"/>
                  </a:lnTo>
                  <a:lnTo>
                    <a:pt x="442" y="136"/>
                  </a:lnTo>
                  <a:lnTo>
                    <a:pt x="442" y="3"/>
                  </a:lnTo>
                  <a:lnTo>
                    <a:pt x="447" y="3"/>
                  </a:lnTo>
                  <a:close/>
                  <a:moveTo>
                    <a:pt x="447" y="3"/>
                  </a:moveTo>
                  <a:lnTo>
                    <a:pt x="447" y="136"/>
                  </a:lnTo>
                  <a:lnTo>
                    <a:pt x="442" y="136"/>
                  </a:lnTo>
                  <a:lnTo>
                    <a:pt x="442" y="3"/>
                  </a:lnTo>
                  <a:lnTo>
                    <a:pt x="447" y="3"/>
                  </a:lnTo>
                  <a:close/>
                  <a:moveTo>
                    <a:pt x="717" y="3"/>
                  </a:moveTo>
                  <a:lnTo>
                    <a:pt x="717" y="136"/>
                  </a:lnTo>
                  <a:lnTo>
                    <a:pt x="712" y="136"/>
                  </a:lnTo>
                  <a:lnTo>
                    <a:pt x="712" y="3"/>
                  </a:lnTo>
                  <a:lnTo>
                    <a:pt x="717" y="3"/>
                  </a:lnTo>
                  <a:close/>
                  <a:moveTo>
                    <a:pt x="717" y="3"/>
                  </a:moveTo>
                  <a:lnTo>
                    <a:pt x="717" y="136"/>
                  </a:lnTo>
                  <a:lnTo>
                    <a:pt x="712" y="136"/>
                  </a:lnTo>
                  <a:lnTo>
                    <a:pt x="712" y="3"/>
                  </a:lnTo>
                  <a:lnTo>
                    <a:pt x="717" y="3"/>
                  </a:lnTo>
                  <a:close/>
                  <a:moveTo>
                    <a:pt x="987" y="3"/>
                  </a:moveTo>
                  <a:lnTo>
                    <a:pt x="987" y="136"/>
                  </a:lnTo>
                  <a:lnTo>
                    <a:pt x="982" y="136"/>
                  </a:lnTo>
                  <a:lnTo>
                    <a:pt x="982" y="3"/>
                  </a:lnTo>
                  <a:lnTo>
                    <a:pt x="987" y="3"/>
                  </a:lnTo>
                  <a:close/>
                  <a:moveTo>
                    <a:pt x="987" y="3"/>
                  </a:moveTo>
                  <a:lnTo>
                    <a:pt x="987" y="136"/>
                  </a:lnTo>
                  <a:lnTo>
                    <a:pt x="982" y="136"/>
                  </a:lnTo>
                  <a:lnTo>
                    <a:pt x="982" y="3"/>
                  </a:lnTo>
                  <a:lnTo>
                    <a:pt x="987" y="3"/>
                  </a:lnTo>
                  <a:close/>
                  <a:moveTo>
                    <a:pt x="1263" y="3"/>
                  </a:moveTo>
                  <a:lnTo>
                    <a:pt x="1263" y="136"/>
                  </a:lnTo>
                  <a:lnTo>
                    <a:pt x="1258" y="136"/>
                  </a:lnTo>
                  <a:lnTo>
                    <a:pt x="1258" y="3"/>
                  </a:lnTo>
                  <a:lnTo>
                    <a:pt x="1263" y="3"/>
                  </a:lnTo>
                  <a:close/>
                  <a:moveTo>
                    <a:pt x="1263" y="3"/>
                  </a:moveTo>
                  <a:lnTo>
                    <a:pt x="1263" y="136"/>
                  </a:lnTo>
                  <a:lnTo>
                    <a:pt x="1258" y="136"/>
                  </a:lnTo>
                  <a:lnTo>
                    <a:pt x="1258" y="3"/>
                  </a:lnTo>
                  <a:lnTo>
                    <a:pt x="1263" y="3"/>
                  </a:lnTo>
                  <a:close/>
                  <a:moveTo>
                    <a:pt x="1533" y="3"/>
                  </a:moveTo>
                  <a:lnTo>
                    <a:pt x="1533" y="136"/>
                  </a:lnTo>
                  <a:lnTo>
                    <a:pt x="1528" y="136"/>
                  </a:lnTo>
                  <a:lnTo>
                    <a:pt x="1528" y="3"/>
                  </a:lnTo>
                  <a:lnTo>
                    <a:pt x="1533" y="3"/>
                  </a:lnTo>
                  <a:close/>
                  <a:moveTo>
                    <a:pt x="1533" y="3"/>
                  </a:moveTo>
                  <a:lnTo>
                    <a:pt x="1533" y="136"/>
                  </a:lnTo>
                  <a:lnTo>
                    <a:pt x="1528" y="136"/>
                  </a:lnTo>
                  <a:lnTo>
                    <a:pt x="1528" y="3"/>
                  </a:lnTo>
                  <a:lnTo>
                    <a:pt x="1533" y="3"/>
                  </a:lnTo>
                  <a:close/>
                  <a:moveTo>
                    <a:pt x="1803" y="3"/>
                  </a:moveTo>
                  <a:lnTo>
                    <a:pt x="1803" y="136"/>
                  </a:lnTo>
                  <a:lnTo>
                    <a:pt x="1798" y="136"/>
                  </a:lnTo>
                  <a:lnTo>
                    <a:pt x="1798" y="3"/>
                  </a:lnTo>
                  <a:lnTo>
                    <a:pt x="1803" y="3"/>
                  </a:lnTo>
                  <a:close/>
                  <a:moveTo>
                    <a:pt x="1803" y="3"/>
                  </a:moveTo>
                  <a:lnTo>
                    <a:pt x="1803" y="136"/>
                  </a:lnTo>
                  <a:lnTo>
                    <a:pt x="1798" y="136"/>
                  </a:lnTo>
                  <a:lnTo>
                    <a:pt x="1798" y="3"/>
                  </a:lnTo>
                  <a:lnTo>
                    <a:pt x="1803" y="3"/>
                  </a:lnTo>
                  <a:close/>
                  <a:moveTo>
                    <a:pt x="2078" y="3"/>
                  </a:moveTo>
                  <a:lnTo>
                    <a:pt x="2078" y="136"/>
                  </a:lnTo>
                  <a:lnTo>
                    <a:pt x="2073" y="136"/>
                  </a:lnTo>
                  <a:lnTo>
                    <a:pt x="2073" y="3"/>
                  </a:lnTo>
                  <a:lnTo>
                    <a:pt x="2078" y="3"/>
                  </a:lnTo>
                  <a:close/>
                  <a:moveTo>
                    <a:pt x="2078" y="3"/>
                  </a:moveTo>
                  <a:lnTo>
                    <a:pt x="2078" y="136"/>
                  </a:lnTo>
                  <a:lnTo>
                    <a:pt x="2073" y="136"/>
                  </a:lnTo>
                  <a:lnTo>
                    <a:pt x="2073" y="3"/>
                  </a:lnTo>
                  <a:lnTo>
                    <a:pt x="2078" y="3"/>
                  </a:lnTo>
                  <a:close/>
                  <a:moveTo>
                    <a:pt x="2349" y="3"/>
                  </a:moveTo>
                  <a:lnTo>
                    <a:pt x="2349" y="136"/>
                  </a:lnTo>
                  <a:lnTo>
                    <a:pt x="2344" y="136"/>
                  </a:lnTo>
                  <a:lnTo>
                    <a:pt x="2344" y="3"/>
                  </a:lnTo>
                  <a:lnTo>
                    <a:pt x="2349" y="3"/>
                  </a:lnTo>
                  <a:close/>
                  <a:moveTo>
                    <a:pt x="2349" y="3"/>
                  </a:moveTo>
                  <a:lnTo>
                    <a:pt x="2349" y="136"/>
                  </a:lnTo>
                  <a:lnTo>
                    <a:pt x="2344" y="136"/>
                  </a:lnTo>
                  <a:lnTo>
                    <a:pt x="2344" y="3"/>
                  </a:lnTo>
                  <a:lnTo>
                    <a:pt x="2349" y="3"/>
                  </a:lnTo>
                  <a:close/>
                  <a:moveTo>
                    <a:pt x="2619" y="3"/>
                  </a:moveTo>
                  <a:lnTo>
                    <a:pt x="2619" y="136"/>
                  </a:lnTo>
                  <a:lnTo>
                    <a:pt x="2614" y="136"/>
                  </a:lnTo>
                  <a:lnTo>
                    <a:pt x="2614" y="3"/>
                  </a:lnTo>
                  <a:lnTo>
                    <a:pt x="2619" y="3"/>
                  </a:lnTo>
                  <a:close/>
                  <a:moveTo>
                    <a:pt x="2619" y="3"/>
                  </a:moveTo>
                  <a:lnTo>
                    <a:pt x="2619" y="136"/>
                  </a:lnTo>
                  <a:lnTo>
                    <a:pt x="2614" y="136"/>
                  </a:lnTo>
                  <a:lnTo>
                    <a:pt x="2614" y="3"/>
                  </a:lnTo>
                  <a:lnTo>
                    <a:pt x="2619" y="3"/>
                  </a:lnTo>
                  <a:close/>
                  <a:moveTo>
                    <a:pt x="2889" y="3"/>
                  </a:moveTo>
                  <a:lnTo>
                    <a:pt x="2889" y="136"/>
                  </a:lnTo>
                  <a:lnTo>
                    <a:pt x="2884" y="136"/>
                  </a:lnTo>
                  <a:lnTo>
                    <a:pt x="2884" y="3"/>
                  </a:lnTo>
                  <a:lnTo>
                    <a:pt x="2889" y="3"/>
                  </a:lnTo>
                  <a:close/>
                  <a:moveTo>
                    <a:pt x="2889" y="3"/>
                  </a:moveTo>
                  <a:lnTo>
                    <a:pt x="2889" y="136"/>
                  </a:lnTo>
                  <a:lnTo>
                    <a:pt x="2884" y="136"/>
                  </a:lnTo>
                  <a:lnTo>
                    <a:pt x="2884" y="3"/>
                  </a:lnTo>
                  <a:lnTo>
                    <a:pt x="2889" y="3"/>
                  </a:lnTo>
                  <a:close/>
                  <a:moveTo>
                    <a:pt x="3164" y="3"/>
                  </a:moveTo>
                  <a:lnTo>
                    <a:pt x="3164" y="136"/>
                  </a:lnTo>
                  <a:lnTo>
                    <a:pt x="3159" y="136"/>
                  </a:lnTo>
                  <a:lnTo>
                    <a:pt x="3159" y="3"/>
                  </a:lnTo>
                  <a:lnTo>
                    <a:pt x="3164" y="3"/>
                  </a:lnTo>
                  <a:close/>
                  <a:moveTo>
                    <a:pt x="3164" y="3"/>
                  </a:moveTo>
                  <a:lnTo>
                    <a:pt x="3164" y="136"/>
                  </a:lnTo>
                  <a:lnTo>
                    <a:pt x="3159" y="136"/>
                  </a:lnTo>
                  <a:lnTo>
                    <a:pt x="3159" y="3"/>
                  </a:lnTo>
                  <a:lnTo>
                    <a:pt x="3164" y="3"/>
                  </a:lnTo>
                  <a:close/>
                  <a:moveTo>
                    <a:pt x="3435" y="3"/>
                  </a:moveTo>
                  <a:lnTo>
                    <a:pt x="3435" y="136"/>
                  </a:lnTo>
                  <a:lnTo>
                    <a:pt x="3430" y="136"/>
                  </a:lnTo>
                  <a:lnTo>
                    <a:pt x="3430" y="3"/>
                  </a:lnTo>
                  <a:lnTo>
                    <a:pt x="3435" y="3"/>
                  </a:lnTo>
                  <a:close/>
                  <a:moveTo>
                    <a:pt x="3435" y="3"/>
                  </a:moveTo>
                  <a:lnTo>
                    <a:pt x="3435" y="136"/>
                  </a:lnTo>
                  <a:lnTo>
                    <a:pt x="3430" y="136"/>
                  </a:lnTo>
                  <a:lnTo>
                    <a:pt x="3430" y="3"/>
                  </a:lnTo>
                  <a:lnTo>
                    <a:pt x="3435" y="3"/>
                  </a:lnTo>
                  <a:close/>
                  <a:moveTo>
                    <a:pt x="3705" y="3"/>
                  </a:moveTo>
                  <a:lnTo>
                    <a:pt x="3705" y="136"/>
                  </a:lnTo>
                  <a:lnTo>
                    <a:pt x="3700" y="136"/>
                  </a:lnTo>
                  <a:lnTo>
                    <a:pt x="3700" y="3"/>
                  </a:lnTo>
                  <a:lnTo>
                    <a:pt x="3705" y="3"/>
                  </a:lnTo>
                  <a:close/>
                  <a:moveTo>
                    <a:pt x="3705" y="3"/>
                  </a:moveTo>
                  <a:lnTo>
                    <a:pt x="3705" y="136"/>
                  </a:lnTo>
                  <a:lnTo>
                    <a:pt x="3700" y="136"/>
                  </a:lnTo>
                  <a:lnTo>
                    <a:pt x="3700" y="3"/>
                  </a:lnTo>
                  <a:lnTo>
                    <a:pt x="3705" y="3"/>
                  </a:lnTo>
                  <a:close/>
                  <a:moveTo>
                    <a:pt x="3975" y="3"/>
                  </a:moveTo>
                  <a:lnTo>
                    <a:pt x="3975" y="136"/>
                  </a:lnTo>
                  <a:lnTo>
                    <a:pt x="3970" y="136"/>
                  </a:lnTo>
                  <a:lnTo>
                    <a:pt x="3970" y="3"/>
                  </a:lnTo>
                  <a:lnTo>
                    <a:pt x="3975" y="3"/>
                  </a:lnTo>
                  <a:close/>
                  <a:moveTo>
                    <a:pt x="3975" y="3"/>
                  </a:moveTo>
                  <a:lnTo>
                    <a:pt x="3975" y="136"/>
                  </a:lnTo>
                  <a:lnTo>
                    <a:pt x="3970" y="136"/>
                  </a:lnTo>
                  <a:lnTo>
                    <a:pt x="3970" y="3"/>
                  </a:lnTo>
                  <a:lnTo>
                    <a:pt x="3975" y="3"/>
                  </a:lnTo>
                  <a:close/>
                  <a:moveTo>
                    <a:pt x="4250" y="3"/>
                  </a:moveTo>
                  <a:lnTo>
                    <a:pt x="4250" y="136"/>
                  </a:lnTo>
                  <a:lnTo>
                    <a:pt x="4245" y="136"/>
                  </a:lnTo>
                  <a:lnTo>
                    <a:pt x="4245" y="3"/>
                  </a:lnTo>
                  <a:lnTo>
                    <a:pt x="4250" y="3"/>
                  </a:lnTo>
                  <a:close/>
                  <a:moveTo>
                    <a:pt x="4250" y="3"/>
                  </a:moveTo>
                  <a:lnTo>
                    <a:pt x="4250" y="136"/>
                  </a:lnTo>
                  <a:lnTo>
                    <a:pt x="4245" y="136"/>
                  </a:lnTo>
                  <a:lnTo>
                    <a:pt x="4245" y="3"/>
                  </a:lnTo>
                  <a:lnTo>
                    <a:pt x="4250" y="3"/>
                  </a:lnTo>
                  <a:close/>
                  <a:moveTo>
                    <a:pt x="4521" y="3"/>
                  </a:moveTo>
                  <a:lnTo>
                    <a:pt x="4521" y="136"/>
                  </a:lnTo>
                  <a:lnTo>
                    <a:pt x="4516" y="136"/>
                  </a:lnTo>
                  <a:lnTo>
                    <a:pt x="4516" y="3"/>
                  </a:lnTo>
                  <a:lnTo>
                    <a:pt x="4521" y="3"/>
                  </a:lnTo>
                  <a:close/>
                  <a:moveTo>
                    <a:pt x="4521" y="3"/>
                  </a:moveTo>
                  <a:lnTo>
                    <a:pt x="4521" y="136"/>
                  </a:lnTo>
                  <a:lnTo>
                    <a:pt x="4516" y="136"/>
                  </a:lnTo>
                  <a:lnTo>
                    <a:pt x="4516" y="3"/>
                  </a:lnTo>
                  <a:lnTo>
                    <a:pt x="4521" y="3"/>
                  </a:lnTo>
                  <a:close/>
                  <a:moveTo>
                    <a:pt x="4791" y="3"/>
                  </a:moveTo>
                  <a:lnTo>
                    <a:pt x="4791" y="136"/>
                  </a:lnTo>
                  <a:lnTo>
                    <a:pt x="4786" y="136"/>
                  </a:lnTo>
                  <a:lnTo>
                    <a:pt x="4786" y="3"/>
                  </a:lnTo>
                  <a:lnTo>
                    <a:pt x="4791" y="3"/>
                  </a:lnTo>
                  <a:close/>
                  <a:moveTo>
                    <a:pt x="4791" y="3"/>
                  </a:moveTo>
                  <a:lnTo>
                    <a:pt x="4791" y="136"/>
                  </a:lnTo>
                  <a:lnTo>
                    <a:pt x="4786" y="136"/>
                  </a:lnTo>
                  <a:lnTo>
                    <a:pt x="4786" y="3"/>
                  </a:lnTo>
                  <a:lnTo>
                    <a:pt x="4791" y="3"/>
                  </a:lnTo>
                  <a:close/>
                </a:path>
              </a:pathLst>
            </a:custGeom>
            <a:solidFill>
              <a:srgbClr val="868686"/>
            </a:solidFill>
            <a:ln w="5" cap="flat">
              <a:solidFill>
                <a:srgbClr val="868686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pic>
          <p:nvPicPr>
            <p:cNvPr id="193796" name="Picture 260"/>
            <p:cNvPicPr>
              <a:picLocks noChangeAspect="1" noChangeArrowheads="1"/>
            </p:cNvPicPr>
            <p:nvPr/>
          </p:nvPicPr>
          <p:blipFill>
            <a:blip r:embed="rId194"/>
            <a:srcRect/>
            <a:stretch>
              <a:fillRect/>
            </a:stretch>
          </p:blipFill>
          <p:spPr bwMode="auto">
            <a:xfrm>
              <a:off x="620" y="2797"/>
              <a:ext cx="64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3797" name="Picture 261"/>
            <p:cNvPicPr>
              <a:picLocks noChangeAspect="1" noChangeArrowheads="1"/>
            </p:cNvPicPr>
            <p:nvPr/>
          </p:nvPicPr>
          <p:blipFill>
            <a:blip r:embed="rId195"/>
            <a:srcRect/>
            <a:stretch>
              <a:fillRect/>
            </a:stretch>
          </p:blipFill>
          <p:spPr bwMode="auto">
            <a:xfrm>
              <a:off x="620" y="2797"/>
              <a:ext cx="64" cy="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3798" name="Rectangle 262"/>
            <p:cNvSpPr>
              <a:spLocks noChangeArrowheads="1"/>
            </p:cNvSpPr>
            <p:nvPr/>
          </p:nvSpPr>
          <p:spPr bwMode="auto">
            <a:xfrm>
              <a:off x="691" y="2787"/>
              <a:ext cx="42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Cooperativas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99" name="Rectangle 263"/>
            <p:cNvSpPr>
              <a:spLocks noChangeArrowheads="1"/>
            </p:cNvSpPr>
            <p:nvPr/>
          </p:nvSpPr>
          <p:spPr bwMode="auto">
            <a:xfrm>
              <a:off x="1172" y="2794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00" name="Rectangle 264"/>
            <p:cNvSpPr>
              <a:spLocks noChangeArrowheads="1"/>
            </p:cNvSpPr>
            <p:nvPr/>
          </p:nvSpPr>
          <p:spPr bwMode="auto">
            <a:xfrm>
              <a:off x="1444" y="2794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01" name="Rectangle 265"/>
            <p:cNvSpPr>
              <a:spLocks noChangeArrowheads="1"/>
            </p:cNvSpPr>
            <p:nvPr/>
          </p:nvSpPr>
          <p:spPr bwMode="auto">
            <a:xfrm>
              <a:off x="1715" y="2794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02" name="Rectangle 266"/>
            <p:cNvSpPr>
              <a:spLocks noChangeArrowheads="1"/>
            </p:cNvSpPr>
            <p:nvPr/>
          </p:nvSpPr>
          <p:spPr bwMode="auto">
            <a:xfrm>
              <a:off x="1987" y="2794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03" name="Rectangle 267"/>
            <p:cNvSpPr>
              <a:spLocks noChangeArrowheads="1"/>
            </p:cNvSpPr>
            <p:nvPr/>
          </p:nvSpPr>
          <p:spPr bwMode="auto">
            <a:xfrm>
              <a:off x="2259" y="2794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04" name="Rectangle 268"/>
            <p:cNvSpPr>
              <a:spLocks noChangeArrowheads="1"/>
            </p:cNvSpPr>
            <p:nvPr/>
          </p:nvSpPr>
          <p:spPr bwMode="auto">
            <a:xfrm>
              <a:off x="2530" y="2794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05" name="Rectangle 269"/>
            <p:cNvSpPr>
              <a:spLocks noChangeArrowheads="1"/>
            </p:cNvSpPr>
            <p:nvPr/>
          </p:nvSpPr>
          <p:spPr bwMode="auto">
            <a:xfrm>
              <a:off x="2802" y="2794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06" name="Rectangle 270"/>
            <p:cNvSpPr>
              <a:spLocks noChangeArrowheads="1"/>
            </p:cNvSpPr>
            <p:nvPr/>
          </p:nvSpPr>
          <p:spPr bwMode="auto">
            <a:xfrm>
              <a:off x="3074" y="2794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3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07" name="Rectangle 271"/>
            <p:cNvSpPr>
              <a:spLocks noChangeArrowheads="1"/>
            </p:cNvSpPr>
            <p:nvPr/>
          </p:nvSpPr>
          <p:spPr bwMode="auto">
            <a:xfrm>
              <a:off x="3345" y="2794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4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08" name="Rectangle 272"/>
            <p:cNvSpPr>
              <a:spLocks noChangeArrowheads="1"/>
            </p:cNvSpPr>
            <p:nvPr/>
          </p:nvSpPr>
          <p:spPr bwMode="auto">
            <a:xfrm>
              <a:off x="3617" y="2794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5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09" name="Rectangle 273"/>
            <p:cNvSpPr>
              <a:spLocks noChangeArrowheads="1"/>
            </p:cNvSpPr>
            <p:nvPr/>
          </p:nvSpPr>
          <p:spPr bwMode="auto">
            <a:xfrm>
              <a:off x="3889" y="2794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5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10" name="Rectangle 274"/>
            <p:cNvSpPr>
              <a:spLocks noChangeArrowheads="1"/>
            </p:cNvSpPr>
            <p:nvPr/>
          </p:nvSpPr>
          <p:spPr bwMode="auto">
            <a:xfrm>
              <a:off x="4160" y="2794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5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11" name="Rectangle 275"/>
            <p:cNvSpPr>
              <a:spLocks noChangeArrowheads="1"/>
            </p:cNvSpPr>
            <p:nvPr/>
          </p:nvSpPr>
          <p:spPr bwMode="auto">
            <a:xfrm>
              <a:off x="4432" y="2794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12" name="Rectangle 276"/>
            <p:cNvSpPr>
              <a:spLocks noChangeArrowheads="1"/>
            </p:cNvSpPr>
            <p:nvPr/>
          </p:nvSpPr>
          <p:spPr bwMode="auto">
            <a:xfrm>
              <a:off x="4703" y="2794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13" name="Rectangle 277"/>
            <p:cNvSpPr>
              <a:spLocks noChangeArrowheads="1"/>
            </p:cNvSpPr>
            <p:nvPr/>
          </p:nvSpPr>
          <p:spPr bwMode="auto">
            <a:xfrm>
              <a:off x="4975" y="2794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3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14" name="Rectangle 278"/>
            <p:cNvSpPr>
              <a:spLocks noChangeArrowheads="1"/>
            </p:cNvSpPr>
            <p:nvPr/>
          </p:nvSpPr>
          <p:spPr bwMode="auto">
            <a:xfrm>
              <a:off x="5247" y="2794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15" name="Freeform 279"/>
            <p:cNvSpPr>
              <a:spLocks noEditPoints="1"/>
            </p:cNvSpPr>
            <p:nvPr/>
          </p:nvSpPr>
          <p:spPr bwMode="auto">
            <a:xfrm>
              <a:off x="608" y="2903"/>
              <a:ext cx="4791" cy="135"/>
            </a:xfrm>
            <a:custGeom>
              <a:avLst/>
              <a:gdLst/>
              <a:ahLst/>
              <a:cxnLst>
                <a:cxn ang="0">
                  <a:pos x="4788" y="6"/>
                </a:cxn>
                <a:cxn ang="0">
                  <a:pos x="5" y="3"/>
                </a:cxn>
                <a:cxn ang="0">
                  <a:pos x="0" y="3"/>
                </a:cxn>
                <a:cxn ang="0">
                  <a:pos x="447" y="135"/>
                </a:cxn>
                <a:cxn ang="0">
                  <a:pos x="447" y="3"/>
                </a:cxn>
                <a:cxn ang="0">
                  <a:pos x="442" y="135"/>
                </a:cxn>
                <a:cxn ang="0">
                  <a:pos x="717" y="3"/>
                </a:cxn>
                <a:cxn ang="0">
                  <a:pos x="712" y="3"/>
                </a:cxn>
                <a:cxn ang="0">
                  <a:pos x="717" y="135"/>
                </a:cxn>
                <a:cxn ang="0">
                  <a:pos x="717" y="3"/>
                </a:cxn>
                <a:cxn ang="0">
                  <a:pos x="982" y="135"/>
                </a:cxn>
                <a:cxn ang="0">
                  <a:pos x="987" y="3"/>
                </a:cxn>
                <a:cxn ang="0">
                  <a:pos x="982" y="3"/>
                </a:cxn>
                <a:cxn ang="0">
                  <a:pos x="1263" y="135"/>
                </a:cxn>
                <a:cxn ang="0">
                  <a:pos x="1263" y="3"/>
                </a:cxn>
                <a:cxn ang="0">
                  <a:pos x="1258" y="135"/>
                </a:cxn>
                <a:cxn ang="0">
                  <a:pos x="1533" y="3"/>
                </a:cxn>
                <a:cxn ang="0">
                  <a:pos x="1528" y="3"/>
                </a:cxn>
                <a:cxn ang="0">
                  <a:pos x="1533" y="135"/>
                </a:cxn>
                <a:cxn ang="0">
                  <a:pos x="1533" y="3"/>
                </a:cxn>
                <a:cxn ang="0">
                  <a:pos x="1798" y="135"/>
                </a:cxn>
                <a:cxn ang="0">
                  <a:pos x="1803" y="3"/>
                </a:cxn>
                <a:cxn ang="0">
                  <a:pos x="1798" y="3"/>
                </a:cxn>
                <a:cxn ang="0">
                  <a:pos x="2078" y="135"/>
                </a:cxn>
                <a:cxn ang="0">
                  <a:pos x="2078" y="3"/>
                </a:cxn>
                <a:cxn ang="0">
                  <a:pos x="2073" y="135"/>
                </a:cxn>
                <a:cxn ang="0">
                  <a:pos x="2349" y="3"/>
                </a:cxn>
                <a:cxn ang="0">
                  <a:pos x="2344" y="3"/>
                </a:cxn>
                <a:cxn ang="0">
                  <a:pos x="2349" y="135"/>
                </a:cxn>
                <a:cxn ang="0">
                  <a:pos x="2349" y="3"/>
                </a:cxn>
                <a:cxn ang="0">
                  <a:pos x="2614" y="135"/>
                </a:cxn>
                <a:cxn ang="0">
                  <a:pos x="2619" y="3"/>
                </a:cxn>
                <a:cxn ang="0">
                  <a:pos x="2614" y="3"/>
                </a:cxn>
                <a:cxn ang="0">
                  <a:pos x="2889" y="135"/>
                </a:cxn>
                <a:cxn ang="0">
                  <a:pos x="2889" y="3"/>
                </a:cxn>
                <a:cxn ang="0">
                  <a:pos x="2884" y="135"/>
                </a:cxn>
                <a:cxn ang="0">
                  <a:pos x="3164" y="3"/>
                </a:cxn>
                <a:cxn ang="0">
                  <a:pos x="3159" y="3"/>
                </a:cxn>
                <a:cxn ang="0">
                  <a:pos x="3164" y="135"/>
                </a:cxn>
                <a:cxn ang="0">
                  <a:pos x="3164" y="3"/>
                </a:cxn>
                <a:cxn ang="0">
                  <a:pos x="3430" y="135"/>
                </a:cxn>
                <a:cxn ang="0">
                  <a:pos x="3435" y="3"/>
                </a:cxn>
                <a:cxn ang="0">
                  <a:pos x="3430" y="3"/>
                </a:cxn>
                <a:cxn ang="0">
                  <a:pos x="3705" y="135"/>
                </a:cxn>
                <a:cxn ang="0">
                  <a:pos x="3705" y="3"/>
                </a:cxn>
                <a:cxn ang="0">
                  <a:pos x="3700" y="135"/>
                </a:cxn>
                <a:cxn ang="0">
                  <a:pos x="3975" y="3"/>
                </a:cxn>
                <a:cxn ang="0">
                  <a:pos x="3970" y="3"/>
                </a:cxn>
                <a:cxn ang="0">
                  <a:pos x="3975" y="135"/>
                </a:cxn>
                <a:cxn ang="0">
                  <a:pos x="3975" y="3"/>
                </a:cxn>
                <a:cxn ang="0">
                  <a:pos x="4245" y="135"/>
                </a:cxn>
                <a:cxn ang="0">
                  <a:pos x="4250" y="3"/>
                </a:cxn>
                <a:cxn ang="0">
                  <a:pos x="4245" y="3"/>
                </a:cxn>
                <a:cxn ang="0">
                  <a:pos x="4521" y="135"/>
                </a:cxn>
                <a:cxn ang="0">
                  <a:pos x="4521" y="3"/>
                </a:cxn>
                <a:cxn ang="0">
                  <a:pos x="4516" y="135"/>
                </a:cxn>
                <a:cxn ang="0">
                  <a:pos x="4791" y="3"/>
                </a:cxn>
                <a:cxn ang="0">
                  <a:pos x="4786" y="3"/>
                </a:cxn>
                <a:cxn ang="0">
                  <a:pos x="4791" y="135"/>
                </a:cxn>
                <a:cxn ang="0">
                  <a:pos x="4791" y="3"/>
                </a:cxn>
              </a:cxnLst>
              <a:rect l="0" t="0" r="r" b="b"/>
              <a:pathLst>
                <a:path w="4791" h="135">
                  <a:moveTo>
                    <a:pt x="2" y="0"/>
                  </a:moveTo>
                  <a:lnTo>
                    <a:pt x="4788" y="0"/>
                  </a:lnTo>
                  <a:lnTo>
                    <a:pt x="4788" y="6"/>
                  </a:lnTo>
                  <a:lnTo>
                    <a:pt x="2" y="6"/>
                  </a:lnTo>
                  <a:lnTo>
                    <a:pt x="2" y="0"/>
                  </a:lnTo>
                  <a:close/>
                  <a:moveTo>
                    <a:pt x="5" y="3"/>
                  </a:moveTo>
                  <a:lnTo>
                    <a:pt x="5" y="135"/>
                  </a:lnTo>
                  <a:lnTo>
                    <a:pt x="0" y="135"/>
                  </a:lnTo>
                  <a:lnTo>
                    <a:pt x="0" y="3"/>
                  </a:lnTo>
                  <a:lnTo>
                    <a:pt x="5" y="3"/>
                  </a:lnTo>
                  <a:close/>
                  <a:moveTo>
                    <a:pt x="447" y="3"/>
                  </a:moveTo>
                  <a:lnTo>
                    <a:pt x="447" y="135"/>
                  </a:lnTo>
                  <a:lnTo>
                    <a:pt x="442" y="135"/>
                  </a:lnTo>
                  <a:lnTo>
                    <a:pt x="442" y="3"/>
                  </a:lnTo>
                  <a:lnTo>
                    <a:pt x="447" y="3"/>
                  </a:lnTo>
                  <a:close/>
                  <a:moveTo>
                    <a:pt x="447" y="3"/>
                  </a:moveTo>
                  <a:lnTo>
                    <a:pt x="447" y="135"/>
                  </a:lnTo>
                  <a:lnTo>
                    <a:pt x="442" y="135"/>
                  </a:lnTo>
                  <a:lnTo>
                    <a:pt x="442" y="3"/>
                  </a:lnTo>
                  <a:lnTo>
                    <a:pt x="447" y="3"/>
                  </a:lnTo>
                  <a:close/>
                  <a:moveTo>
                    <a:pt x="717" y="3"/>
                  </a:moveTo>
                  <a:lnTo>
                    <a:pt x="717" y="135"/>
                  </a:lnTo>
                  <a:lnTo>
                    <a:pt x="712" y="135"/>
                  </a:lnTo>
                  <a:lnTo>
                    <a:pt x="712" y="3"/>
                  </a:lnTo>
                  <a:lnTo>
                    <a:pt x="717" y="3"/>
                  </a:lnTo>
                  <a:close/>
                  <a:moveTo>
                    <a:pt x="717" y="3"/>
                  </a:moveTo>
                  <a:lnTo>
                    <a:pt x="717" y="135"/>
                  </a:lnTo>
                  <a:lnTo>
                    <a:pt x="712" y="135"/>
                  </a:lnTo>
                  <a:lnTo>
                    <a:pt x="712" y="3"/>
                  </a:lnTo>
                  <a:lnTo>
                    <a:pt x="717" y="3"/>
                  </a:lnTo>
                  <a:close/>
                  <a:moveTo>
                    <a:pt x="987" y="3"/>
                  </a:moveTo>
                  <a:lnTo>
                    <a:pt x="987" y="135"/>
                  </a:lnTo>
                  <a:lnTo>
                    <a:pt x="982" y="135"/>
                  </a:lnTo>
                  <a:lnTo>
                    <a:pt x="982" y="3"/>
                  </a:lnTo>
                  <a:lnTo>
                    <a:pt x="987" y="3"/>
                  </a:lnTo>
                  <a:close/>
                  <a:moveTo>
                    <a:pt x="987" y="3"/>
                  </a:moveTo>
                  <a:lnTo>
                    <a:pt x="987" y="135"/>
                  </a:lnTo>
                  <a:lnTo>
                    <a:pt x="982" y="135"/>
                  </a:lnTo>
                  <a:lnTo>
                    <a:pt x="982" y="3"/>
                  </a:lnTo>
                  <a:lnTo>
                    <a:pt x="987" y="3"/>
                  </a:lnTo>
                  <a:close/>
                  <a:moveTo>
                    <a:pt x="1263" y="3"/>
                  </a:moveTo>
                  <a:lnTo>
                    <a:pt x="1263" y="135"/>
                  </a:lnTo>
                  <a:lnTo>
                    <a:pt x="1258" y="135"/>
                  </a:lnTo>
                  <a:lnTo>
                    <a:pt x="1258" y="3"/>
                  </a:lnTo>
                  <a:lnTo>
                    <a:pt x="1263" y="3"/>
                  </a:lnTo>
                  <a:close/>
                  <a:moveTo>
                    <a:pt x="1263" y="3"/>
                  </a:moveTo>
                  <a:lnTo>
                    <a:pt x="1263" y="135"/>
                  </a:lnTo>
                  <a:lnTo>
                    <a:pt x="1258" y="135"/>
                  </a:lnTo>
                  <a:lnTo>
                    <a:pt x="1258" y="3"/>
                  </a:lnTo>
                  <a:lnTo>
                    <a:pt x="1263" y="3"/>
                  </a:lnTo>
                  <a:close/>
                  <a:moveTo>
                    <a:pt x="1533" y="3"/>
                  </a:moveTo>
                  <a:lnTo>
                    <a:pt x="1533" y="135"/>
                  </a:lnTo>
                  <a:lnTo>
                    <a:pt x="1528" y="135"/>
                  </a:lnTo>
                  <a:lnTo>
                    <a:pt x="1528" y="3"/>
                  </a:lnTo>
                  <a:lnTo>
                    <a:pt x="1533" y="3"/>
                  </a:lnTo>
                  <a:close/>
                  <a:moveTo>
                    <a:pt x="1533" y="3"/>
                  </a:moveTo>
                  <a:lnTo>
                    <a:pt x="1533" y="135"/>
                  </a:lnTo>
                  <a:lnTo>
                    <a:pt x="1528" y="135"/>
                  </a:lnTo>
                  <a:lnTo>
                    <a:pt x="1528" y="3"/>
                  </a:lnTo>
                  <a:lnTo>
                    <a:pt x="1533" y="3"/>
                  </a:lnTo>
                  <a:close/>
                  <a:moveTo>
                    <a:pt x="1803" y="3"/>
                  </a:moveTo>
                  <a:lnTo>
                    <a:pt x="1803" y="135"/>
                  </a:lnTo>
                  <a:lnTo>
                    <a:pt x="1798" y="135"/>
                  </a:lnTo>
                  <a:lnTo>
                    <a:pt x="1798" y="3"/>
                  </a:lnTo>
                  <a:lnTo>
                    <a:pt x="1803" y="3"/>
                  </a:lnTo>
                  <a:close/>
                  <a:moveTo>
                    <a:pt x="1803" y="3"/>
                  </a:moveTo>
                  <a:lnTo>
                    <a:pt x="1803" y="135"/>
                  </a:lnTo>
                  <a:lnTo>
                    <a:pt x="1798" y="135"/>
                  </a:lnTo>
                  <a:lnTo>
                    <a:pt x="1798" y="3"/>
                  </a:lnTo>
                  <a:lnTo>
                    <a:pt x="1803" y="3"/>
                  </a:lnTo>
                  <a:close/>
                  <a:moveTo>
                    <a:pt x="2078" y="3"/>
                  </a:moveTo>
                  <a:lnTo>
                    <a:pt x="2078" y="135"/>
                  </a:lnTo>
                  <a:lnTo>
                    <a:pt x="2073" y="135"/>
                  </a:lnTo>
                  <a:lnTo>
                    <a:pt x="2073" y="3"/>
                  </a:lnTo>
                  <a:lnTo>
                    <a:pt x="2078" y="3"/>
                  </a:lnTo>
                  <a:close/>
                  <a:moveTo>
                    <a:pt x="2078" y="3"/>
                  </a:moveTo>
                  <a:lnTo>
                    <a:pt x="2078" y="135"/>
                  </a:lnTo>
                  <a:lnTo>
                    <a:pt x="2073" y="135"/>
                  </a:lnTo>
                  <a:lnTo>
                    <a:pt x="2073" y="3"/>
                  </a:lnTo>
                  <a:lnTo>
                    <a:pt x="2078" y="3"/>
                  </a:lnTo>
                  <a:close/>
                  <a:moveTo>
                    <a:pt x="2349" y="3"/>
                  </a:moveTo>
                  <a:lnTo>
                    <a:pt x="2349" y="135"/>
                  </a:lnTo>
                  <a:lnTo>
                    <a:pt x="2344" y="135"/>
                  </a:lnTo>
                  <a:lnTo>
                    <a:pt x="2344" y="3"/>
                  </a:lnTo>
                  <a:lnTo>
                    <a:pt x="2349" y="3"/>
                  </a:lnTo>
                  <a:close/>
                  <a:moveTo>
                    <a:pt x="2349" y="3"/>
                  </a:moveTo>
                  <a:lnTo>
                    <a:pt x="2349" y="135"/>
                  </a:lnTo>
                  <a:lnTo>
                    <a:pt x="2344" y="135"/>
                  </a:lnTo>
                  <a:lnTo>
                    <a:pt x="2344" y="3"/>
                  </a:lnTo>
                  <a:lnTo>
                    <a:pt x="2349" y="3"/>
                  </a:lnTo>
                  <a:close/>
                  <a:moveTo>
                    <a:pt x="2619" y="3"/>
                  </a:moveTo>
                  <a:lnTo>
                    <a:pt x="2619" y="135"/>
                  </a:lnTo>
                  <a:lnTo>
                    <a:pt x="2614" y="135"/>
                  </a:lnTo>
                  <a:lnTo>
                    <a:pt x="2614" y="3"/>
                  </a:lnTo>
                  <a:lnTo>
                    <a:pt x="2619" y="3"/>
                  </a:lnTo>
                  <a:close/>
                  <a:moveTo>
                    <a:pt x="2619" y="3"/>
                  </a:moveTo>
                  <a:lnTo>
                    <a:pt x="2619" y="135"/>
                  </a:lnTo>
                  <a:lnTo>
                    <a:pt x="2614" y="135"/>
                  </a:lnTo>
                  <a:lnTo>
                    <a:pt x="2614" y="3"/>
                  </a:lnTo>
                  <a:lnTo>
                    <a:pt x="2619" y="3"/>
                  </a:lnTo>
                  <a:close/>
                  <a:moveTo>
                    <a:pt x="2889" y="3"/>
                  </a:moveTo>
                  <a:lnTo>
                    <a:pt x="2889" y="135"/>
                  </a:lnTo>
                  <a:lnTo>
                    <a:pt x="2884" y="135"/>
                  </a:lnTo>
                  <a:lnTo>
                    <a:pt x="2884" y="3"/>
                  </a:lnTo>
                  <a:lnTo>
                    <a:pt x="2889" y="3"/>
                  </a:lnTo>
                  <a:close/>
                  <a:moveTo>
                    <a:pt x="2889" y="3"/>
                  </a:moveTo>
                  <a:lnTo>
                    <a:pt x="2889" y="135"/>
                  </a:lnTo>
                  <a:lnTo>
                    <a:pt x="2884" y="135"/>
                  </a:lnTo>
                  <a:lnTo>
                    <a:pt x="2884" y="3"/>
                  </a:lnTo>
                  <a:lnTo>
                    <a:pt x="2889" y="3"/>
                  </a:lnTo>
                  <a:close/>
                  <a:moveTo>
                    <a:pt x="3164" y="3"/>
                  </a:moveTo>
                  <a:lnTo>
                    <a:pt x="3164" y="135"/>
                  </a:lnTo>
                  <a:lnTo>
                    <a:pt x="3159" y="135"/>
                  </a:lnTo>
                  <a:lnTo>
                    <a:pt x="3159" y="3"/>
                  </a:lnTo>
                  <a:lnTo>
                    <a:pt x="3164" y="3"/>
                  </a:lnTo>
                  <a:close/>
                  <a:moveTo>
                    <a:pt x="3164" y="3"/>
                  </a:moveTo>
                  <a:lnTo>
                    <a:pt x="3164" y="135"/>
                  </a:lnTo>
                  <a:lnTo>
                    <a:pt x="3159" y="135"/>
                  </a:lnTo>
                  <a:lnTo>
                    <a:pt x="3159" y="3"/>
                  </a:lnTo>
                  <a:lnTo>
                    <a:pt x="3164" y="3"/>
                  </a:lnTo>
                  <a:close/>
                  <a:moveTo>
                    <a:pt x="3435" y="3"/>
                  </a:moveTo>
                  <a:lnTo>
                    <a:pt x="3435" y="135"/>
                  </a:lnTo>
                  <a:lnTo>
                    <a:pt x="3430" y="135"/>
                  </a:lnTo>
                  <a:lnTo>
                    <a:pt x="3430" y="3"/>
                  </a:lnTo>
                  <a:lnTo>
                    <a:pt x="3435" y="3"/>
                  </a:lnTo>
                  <a:close/>
                  <a:moveTo>
                    <a:pt x="3435" y="3"/>
                  </a:moveTo>
                  <a:lnTo>
                    <a:pt x="3435" y="135"/>
                  </a:lnTo>
                  <a:lnTo>
                    <a:pt x="3430" y="135"/>
                  </a:lnTo>
                  <a:lnTo>
                    <a:pt x="3430" y="3"/>
                  </a:lnTo>
                  <a:lnTo>
                    <a:pt x="3435" y="3"/>
                  </a:lnTo>
                  <a:close/>
                  <a:moveTo>
                    <a:pt x="3705" y="3"/>
                  </a:moveTo>
                  <a:lnTo>
                    <a:pt x="3705" y="135"/>
                  </a:lnTo>
                  <a:lnTo>
                    <a:pt x="3700" y="135"/>
                  </a:lnTo>
                  <a:lnTo>
                    <a:pt x="3700" y="3"/>
                  </a:lnTo>
                  <a:lnTo>
                    <a:pt x="3705" y="3"/>
                  </a:lnTo>
                  <a:close/>
                  <a:moveTo>
                    <a:pt x="3705" y="3"/>
                  </a:moveTo>
                  <a:lnTo>
                    <a:pt x="3705" y="135"/>
                  </a:lnTo>
                  <a:lnTo>
                    <a:pt x="3700" y="135"/>
                  </a:lnTo>
                  <a:lnTo>
                    <a:pt x="3700" y="3"/>
                  </a:lnTo>
                  <a:lnTo>
                    <a:pt x="3705" y="3"/>
                  </a:lnTo>
                  <a:close/>
                  <a:moveTo>
                    <a:pt x="3975" y="3"/>
                  </a:moveTo>
                  <a:lnTo>
                    <a:pt x="3975" y="135"/>
                  </a:lnTo>
                  <a:lnTo>
                    <a:pt x="3970" y="135"/>
                  </a:lnTo>
                  <a:lnTo>
                    <a:pt x="3970" y="3"/>
                  </a:lnTo>
                  <a:lnTo>
                    <a:pt x="3975" y="3"/>
                  </a:lnTo>
                  <a:close/>
                  <a:moveTo>
                    <a:pt x="3975" y="3"/>
                  </a:moveTo>
                  <a:lnTo>
                    <a:pt x="3975" y="135"/>
                  </a:lnTo>
                  <a:lnTo>
                    <a:pt x="3970" y="135"/>
                  </a:lnTo>
                  <a:lnTo>
                    <a:pt x="3970" y="3"/>
                  </a:lnTo>
                  <a:lnTo>
                    <a:pt x="3975" y="3"/>
                  </a:lnTo>
                  <a:close/>
                  <a:moveTo>
                    <a:pt x="4250" y="3"/>
                  </a:moveTo>
                  <a:lnTo>
                    <a:pt x="4250" y="135"/>
                  </a:lnTo>
                  <a:lnTo>
                    <a:pt x="4245" y="135"/>
                  </a:lnTo>
                  <a:lnTo>
                    <a:pt x="4245" y="3"/>
                  </a:lnTo>
                  <a:lnTo>
                    <a:pt x="4250" y="3"/>
                  </a:lnTo>
                  <a:close/>
                  <a:moveTo>
                    <a:pt x="4250" y="3"/>
                  </a:moveTo>
                  <a:lnTo>
                    <a:pt x="4250" y="135"/>
                  </a:lnTo>
                  <a:lnTo>
                    <a:pt x="4245" y="135"/>
                  </a:lnTo>
                  <a:lnTo>
                    <a:pt x="4245" y="3"/>
                  </a:lnTo>
                  <a:lnTo>
                    <a:pt x="4250" y="3"/>
                  </a:lnTo>
                  <a:close/>
                  <a:moveTo>
                    <a:pt x="4521" y="3"/>
                  </a:moveTo>
                  <a:lnTo>
                    <a:pt x="4521" y="135"/>
                  </a:lnTo>
                  <a:lnTo>
                    <a:pt x="4516" y="135"/>
                  </a:lnTo>
                  <a:lnTo>
                    <a:pt x="4516" y="3"/>
                  </a:lnTo>
                  <a:lnTo>
                    <a:pt x="4521" y="3"/>
                  </a:lnTo>
                  <a:close/>
                  <a:moveTo>
                    <a:pt x="4521" y="3"/>
                  </a:moveTo>
                  <a:lnTo>
                    <a:pt x="4521" y="135"/>
                  </a:lnTo>
                  <a:lnTo>
                    <a:pt x="4516" y="135"/>
                  </a:lnTo>
                  <a:lnTo>
                    <a:pt x="4516" y="3"/>
                  </a:lnTo>
                  <a:lnTo>
                    <a:pt x="4521" y="3"/>
                  </a:lnTo>
                  <a:close/>
                  <a:moveTo>
                    <a:pt x="4791" y="3"/>
                  </a:moveTo>
                  <a:lnTo>
                    <a:pt x="4791" y="135"/>
                  </a:lnTo>
                  <a:lnTo>
                    <a:pt x="4786" y="135"/>
                  </a:lnTo>
                  <a:lnTo>
                    <a:pt x="4786" y="3"/>
                  </a:lnTo>
                  <a:lnTo>
                    <a:pt x="4791" y="3"/>
                  </a:lnTo>
                  <a:close/>
                  <a:moveTo>
                    <a:pt x="4791" y="3"/>
                  </a:moveTo>
                  <a:lnTo>
                    <a:pt x="4791" y="135"/>
                  </a:lnTo>
                  <a:lnTo>
                    <a:pt x="4786" y="135"/>
                  </a:lnTo>
                  <a:lnTo>
                    <a:pt x="4786" y="3"/>
                  </a:lnTo>
                  <a:lnTo>
                    <a:pt x="4791" y="3"/>
                  </a:lnTo>
                  <a:close/>
                </a:path>
              </a:pathLst>
            </a:custGeom>
            <a:solidFill>
              <a:srgbClr val="868686"/>
            </a:solidFill>
            <a:ln w="5" cap="flat">
              <a:solidFill>
                <a:srgbClr val="868686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pic>
          <p:nvPicPr>
            <p:cNvPr id="193816" name="Picture 280"/>
            <p:cNvPicPr>
              <a:picLocks noChangeAspect="1" noChangeArrowheads="1"/>
            </p:cNvPicPr>
            <p:nvPr/>
          </p:nvPicPr>
          <p:blipFill>
            <a:blip r:embed="rId196"/>
            <a:srcRect/>
            <a:stretch>
              <a:fillRect/>
            </a:stretch>
          </p:blipFill>
          <p:spPr bwMode="auto">
            <a:xfrm>
              <a:off x="620" y="2930"/>
              <a:ext cx="64" cy="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3817" name="Picture 281"/>
            <p:cNvPicPr>
              <a:picLocks noChangeAspect="1" noChangeArrowheads="1"/>
            </p:cNvPicPr>
            <p:nvPr/>
          </p:nvPicPr>
          <p:blipFill>
            <a:blip r:embed="rId197"/>
            <a:srcRect/>
            <a:stretch>
              <a:fillRect/>
            </a:stretch>
          </p:blipFill>
          <p:spPr bwMode="auto">
            <a:xfrm>
              <a:off x="620" y="2930"/>
              <a:ext cx="64" cy="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3818" name="Rectangle 282"/>
            <p:cNvSpPr>
              <a:spLocks noChangeArrowheads="1"/>
            </p:cNvSpPr>
            <p:nvPr/>
          </p:nvSpPr>
          <p:spPr bwMode="auto">
            <a:xfrm>
              <a:off x="691" y="2921"/>
              <a:ext cx="78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IFI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19" name="Rectangle 283"/>
            <p:cNvSpPr>
              <a:spLocks noChangeArrowheads="1"/>
            </p:cNvSpPr>
            <p:nvPr/>
          </p:nvSpPr>
          <p:spPr bwMode="auto">
            <a:xfrm>
              <a:off x="1152" y="2928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14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20" name="Rectangle 284"/>
            <p:cNvSpPr>
              <a:spLocks noChangeArrowheads="1"/>
            </p:cNvSpPr>
            <p:nvPr/>
          </p:nvSpPr>
          <p:spPr bwMode="auto">
            <a:xfrm>
              <a:off x="1424" y="2928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16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21" name="Rectangle 285"/>
            <p:cNvSpPr>
              <a:spLocks noChangeArrowheads="1"/>
            </p:cNvSpPr>
            <p:nvPr/>
          </p:nvSpPr>
          <p:spPr bwMode="auto">
            <a:xfrm>
              <a:off x="1696" y="2928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13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22" name="Rectangle 286"/>
            <p:cNvSpPr>
              <a:spLocks noChangeArrowheads="1"/>
            </p:cNvSpPr>
            <p:nvPr/>
          </p:nvSpPr>
          <p:spPr bwMode="auto">
            <a:xfrm>
              <a:off x="1967" y="2928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15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23" name="Rectangle 287"/>
            <p:cNvSpPr>
              <a:spLocks noChangeArrowheads="1"/>
            </p:cNvSpPr>
            <p:nvPr/>
          </p:nvSpPr>
          <p:spPr bwMode="auto">
            <a:xfrm>
              <a:off x="2239" y="2928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13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24" name="Rectangle 288"/>
            <p:cNvSpPr>
              <a:spLocks noChangeArrowheads="1"/>
            </p:cNvSpPr>
            <p:nvPr/>
          </p:nvSpPr>
          <p:spPr bwMode="auto">
            <a:xfrm>
              <a:off x="2511" y="2928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16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25" name="Rectangle 289"/>
            <p:cNvSpPr>
              <a:spLocks noChangeArrowheads="1"/>
            </p:cNvSpPr>
            <p:nvPr/>
          </p:nvSpPr>
          <p:spPr bwMode="auto">
            <a:xfrm>
              <a:off x="2782" y="2928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13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26" name="Rectangle 290"/>
            <p:cNvSpPr>
              <a:spLocks noChangeArrowheads="1"/>
            </p:cNvSpPr>
            <p:nvPr/>
          </p:nvSpPr>
          <p:spPr bwMode="auto">
            <a:xfrm>
              <a:off x="3054" y="2928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13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27" name="Rectangle 291"/>
            <p:cNvSpPr>
              <a:spLocks noChangeArrowheads="1"/>
            </p:cNvSpPr>
            <p:nvPr/>
          </p:nvSpPr>
          <p:spPr bwMode="auto">
            <a:xfrm>
              <a:off x="3326" y="2928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13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28" name="Rectangle 292"/>
            <p:cNvSpPr>
              <a:spLocks noChangeArrowheads="1"/>
            </p:cNvSpPr>
            <p:nvPr/>
          </p:nvSpPr>
          <p:spPr bwMode="auto">
            <a:xfrm>
              <a:off x="3597" y="2928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15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29" name="Rectangle 293"/>
            <p:cNvSpPr>
              <a:spLocks noChangeArrowheads="1"/>
            </p:cNvSpPr>
            <p:nvPr/>
          </p:nvSpPr>
          <p:spPr bwMode="auto">
            <a:xfrm>
              <a:off x="3869" y="2928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15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30" name="Rectangle 294"/>
            <p:cNvSpPr>
              <a:spLocks noChangeArrowheads="1"/>
            </p:cNvSpPr>
            <p:nvPr/>
          </p:nvSpPr>
          <p:spPr bwMode="auto">
            <a:xfrm>
              <a:off x="4141" y="2928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14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31" name="Rectangle 295"/>
            <p:cNvSpPr>
              <a:spLocks noChangeArrowheads="1"/>
            </p:cNvSpPr>
            <p:nvPr/>
          </p:nvSpPr>
          <p:spPr bwMode="auto">
            <a:xfrm>
              <a:off x="4412" y="2928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13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32" name="Rectangle 296"/>
            <p:cNvSpPr>
              <a:spLocks noChangeArrowheads="1"/>
            </p:cNvSpPr>
            <p:nvPr/>
          </p:nvSpPr>
          <p:spPr bwMode="auto">
            <a:xfrm>
              <a:off x="4684" y="2928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13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33" name="Rectangle 297"/>
            <p:cNvSpPr>
              <a:spLocks noChangeArrowheads="1"/>
            </p:cNvSpPr>
            <p:nvPr/>
          </p:nvSpPr>
          <p:spPr bwMode="auto">
            <a:xfrm>
              <a:off x="4955" y="2928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13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34" name="Rectangle 298"/>
            <p:cNvSpPr>
              <a:spLocks noChangeArrowheads="1"/>
            </p:cNvSpPr>
            <p:nvPr/>
          </p:nvSpPr>
          <p:spPr bwMode="auto">
            <a:xfrm>
              <a:off x="5227" y="2928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11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35" name="Freeform 299"/>
            <p:cNvSpPr>
              <a:spLocks noEditPoints="1"/>
            </p:cNvSpPr>
            <p:nvPr/>
          </p:nvSpPr>
          <p:spPr bwMode="auto">
            <a:xfrm>
              <a:off x="608" y="3035"/>
              <a:ext cx="4791" cy="139"/>
            </a:xfrm>
            <a:custGeom>
              <a:avLst/>
              <a:gdLst/>
              <a:ahLst/>
              <a:cxnLst>
                <a:cxn ang="0">
                  <a:pos x="15592" y="16"/>
                </a:cxn>
                <a:cxn ang="0">
                  <a:pos x="16" y="8"/>
                </a:cxn>
                <a:cxn ang="0">
                  <a:pos x="15592" y="352"/>
                </a:cxn>
                <a:cxn ang="0">
                  <a:pos x="0" y="360"/>
                </a:cxn>
                <a:cxn ang="0">
                  <a:pos x="1456" y="8"/>
                </a:cxn>
                <a:cxn ang="0">
                  <a:pos x="1440" y="8"/>
                </a:cxn>
                <a:cxn ang="0">
                  <a:pos x="1456" y="360"/>
                </a:cxn>
                <a:cxn ang="0">
                  <a:pos x="1456" y="8"/>
                </a:cxn>
                <a:cxn ang="0">
                  <a:pos x="2320" y="360"/>
                </a:cxn>
                <a:cxn ang="0">
                  <a:pos x="2336" y="8"/>
                </a:cxn>
                <a:cxn ang="0">
                  <a:pos x="2320" y="8"/>
                </a:cxn>
                <a:cxn ang="0">
                  <a:pos x="3216" y="360"/>
                </a:cxn>
                <a:cxn ang="0">
                  <a:pos x="3216" y="8"/>
                </a:cxn>
                <a:cxn ang="0">
                  <a:pos x="3200" y="360"/>
                </a:cxn>
                <a:cxn ang="0">
                  <a:pos x="4112" y="8"/>
                </a:cxn>
                <a:cxn ang="0">
                  <a:pos x="4096" y="8"/>
                </a:cxn>
                <a:cxn ang="0">
                  <a:pos x="4112" y="360"/>
                </a:cxn>
                <a:cxn ang="0">
                  <a:pos x="4112" y="8"/>
                </a:cxn>
                <a:cxn ang="0">
                  <a:pos x="4976" y="360"/>
                </a:cxn>
                <a:cxn ang="0">
                  <a:pos x="4992" y="8"/>
                </a:cxn>
                <a:cxn ang="0">
                  <a:pos x="4976" y="8"/>
                </a:cxn>
                <a:cxn ang="0">
                  <a:pos x="5872" y="360"/>
                </a:cxn>
                <a:cxn ang="0">
                  <a:pos x="5872" y="8"/>
                </a:cxn>
                <a:cxn ang="0">
                  <a:pos x="5856" y="360"/>
                </a:cxn>
                <a:cxn ang="0">
                  <a:pos x="6768" y="8"/>
                </a:cxn>
                <a:cxn ang="0">
                  <a:pos x="6752" y="8"/>
                </a:cxn>
                <a:cxn ang="0">
                  <a:pos x="6768" y="360"/>
                </a:cxn>
                <a:cxn ang="0">
                  <a:pos x="6768" y="8"/>
                </a:cxn>
                <a:cxn ang="0">
                  <a:pos x="7632" y="360"/>
                </a:cxn>
                <a:cxn ang="0">
                  <a:pos x="7648" y="8"/>
                </a:cxn>
                <a:cxn ang="0">
                  <a:pos x="7632" y="8"/>
                </a:cxn>
                <a:cxn ang="0">
                  <a:pos x="8528" y="360"/>
                </a:cxn>
                <a:cxn ang="0">
                  <a:pos x="8528" y="8"/>
                </a:cxn>
                <a:cxn ang="0">
                  <a:pos x="8512" y="360"/>
                </a:cxn>
                <a:cxn ang="0">
                  <a:pos x="9408" y="8"/>
                </a:cxn>
                <a:cxn ang="0">
                  <a:pos x="9392" y="8"/>
                </a:cxn>
                <a:cxn ang="0">
                  <a:pos x="9408" y="360"/>
                </a:cxn>
                <a:cxn ang="0">
                  <a:pos x="9408" y="8"/>
                </a:cxn>
                <a:cxn ang="0">
                  <a:pos x="10288" y="360"/>
                </a:cxn>
                <a:cxn ang="0">
                  <a:pos x="10304" y="8"/>
                </a:cxn>
                <a:cxn ang="0">
                  <a:pos x="10288" y="8"/>
                </a:cxn>
                <a:cxn ang="0">
                  <a:pos x="11184" y="360"/>
                </a:cxn>
                <a:cxn ang="0">
                  <a:pos x="11184" y="8"/>
                </a:cxn>
                <a:cxn ang="0">
                  <a:pos x="11168" y="360"/>
                </a:cxn>
                <a:cxn ang="0">
                  <a:pos x="12064" y="8"/>
                </a:cxn>
                <a:cxn ang="0">
                  <a:pos x="12048" y="8"/>
                </a:cxn>
                <a:cxn ang="0">
                  <a:pos x="12064" y="360"/>
                </a:cxn>
                <a:cxn ang="0">
                  <a:pos x="12064" y="8"/>
                </a:cxn>
                <a:cxn ang="0">
                  <a:pos x="12928" y="360"/>
                </a:cxn>
                <a:cxn ang="0">
                  <a:pos x="12944" y="8"/>
                </a:cxn>
                <a:cxn ang="0">
                  <a:pos x="12928" y="8"/>
                </a:cxn>
                <a:cxn ang="0">
                  <a:pos x="13840" y="360"/>
                </a:cxn>
                <a:cxn ang="0">
                  <a:pos x="13840" y="8"/>
                </a:cxn>
                <a:cxn ang="0">
                  <a:pos x="13824" y="360"/>
                </a:cxn>
                <a:cxn ang="0">
                  <a:pos x="14720" y="8"/>
                </a:cxn>
                <a:cxn ang="0">
                  <a:pos x="14704" y="8"/>
                </a:cxn>
                <a:cxn ang="0">
                  <a:pos x="14720" y="360"/>
                </a:cxn>
                <a:cxn ang="0">
                  <a:pos x="14720" y="8"/>
                </a:cxn>
                <a:cxn ang="0">
                  <a:pos x="15584" y="360"/>
                </a:cxn>
                <a:cxn ang="0">
                  <a:pos x="15600" y="8"/>
                </a:cxn>
                <a:cxn ang="0">
                  <a:pos x="15584" y="8"/>
                </a:cxn>
              </a:cxnLst>
              <a:rect l="0" t="0" r="r" b="b"/>
              <a:pathLst>
                <a:path w="15600" h="368">
                  <a:moveTo>
                    <a:pt x="8" y="0"/>
                  </a:moveTo>
                  <a:lnTo>
                    <a:pt x="15592" y="0"/>
                  </a:lnTo>
                  <a:lnTo>
                    <a:pt x="15592" y="16"/>
                  </a:lnTo>
                  <a:lnTo>
                    <a:pt x="8" y="16"/>
                  </a:lnTo>
                  <a:lnTo>
                    <a:pt x="8" y="0"/>
                  </a:lnTo>
                  <a:close/>
                  <a:moveTo>
                    <a:pt x="16" y="8"/>
                  </a:moveTo>
                  <a:lnTo>
                    <a:pt x="16" y="360"/>
                  </a:lnTo>
                  <a:lnTo>
                    <a:pt x="8" y="352"/>
                  </a:lnTo>
                  <a:lnTo>
                    <a:pt x="15592" y="352"/>
                  </a:lnTo>
                  <a:lnTo>
                    <a:pt x="15592" y="368"/>
                  </a:lnTo>
                  <a:lnTo>
                    <a:pt x="8" y="368"/>
                  </a:lnTo>
                  <a:cubicBezTo>
                    <a:pt x="4" y="368"/>
                    <a:pt x="0" y="365"/>
                    <a:pt x="0" y="360"/>
                  </a:cubicBezTo>
                  <a:lnTo>
                    <a:pt x="0" y="8"/>
                  </a:lnTo>
                  <a:lnTo>
                    <a:pt x="16" y="8"/>
                  </a:lnTo>
                  <a:close/>
                  <a:moveTo>
                    <a:pt x="1456" y="8"/>
                  </a:moveTo>
                  <a:lnTo>
                    <a:pt x="1456" y="360"/>
                  </a:lnTo>
                  <a:lnTo>
                    <a:pt x="1440" y="360"/>
                  </a:lnTo>
                  <a:lnTo>
                    <a:pt x="1440" y="8"/>
                  </a:lnTo>
                  <a:lnTo>
                    <a:pt x="1456" y="8"/>
                  </a:lnTo>
                  <a:close/>
                  <a:moveTo>
                    <a:pt x="1456" y="8"/>
                  </a:moveTo>
                  <a:lnTo>
                    <a:pt x="1456" y="360"/>
                  </a:lnTo>
                  <a:lnTo>
                    <a:pt x="1440" y="360"/>
                  </a:lnTo>
                  <a:lnTo>
                    <a:pt x="1440" y="8"/>
                  </a:lnTo>
                  <a:lnTo>
                    <a:pt x="1456" y="8"/>
                  </a:lnTo>
                  <a:close/>
                  <a:moveTo>
                    <a:pt x="2336" y="8"/>
                  </a:moveTo>
                  <a:lnTo>
                    <a:pt x="2336" y="360"/>
                  </a:lnTo>
                  <a:lnTo>
                    <a:pt x="2320" y="360"/>
                  </a:lnTo>
                  <a:lnTo>
                    <a:pt x="2320" y="8"/>
                  </a:lnTo>
                  <a:lnTo>
                    <a:pt x="2336" y="8"/>
                  </a:lnTo>
                  <a:close/>
                  <a:moveTo>
                    <a:pt x="2336" y="8"/>
                  </a:moveTo>
                  <a:lnTo>
                    <a:pt x="2336" y="360"/>
                  </a:lnTo>
                  <a:lnTo>
                    <a:pt x="2320" y="360"/>
                  </a:lnTo>
                  <a:lnTo>
                    <a:pt x="2320" y="8"/>
                  </a:lnTo>
                  <a:lnTo>
                    <a:pt x="2336" y="8"/>
                  </a:lnTo>
                  <a:close/>
                  <a:moveTo>
                    <a:pt x="3216" y="8"/>
                  </a:moveTo>
                  <a:lnTo>
                    <a:pt x="3216" y="360"/>
                  </a:lnTo>
                  <a:lnTo>
                    <a:pt x="3200" y="360"/>
                  </a:lnTo>
                  <a:lnTo>
                    <a:pt x="3200" y="8"/>
                  </a:lnTo>
                  <a:lnTo>
                    <a:pt x="3216" y="8"/>
                  </a:lnTo>
                  <a:close/>
                  <a:moveTo>
                    <a:pt x="3216" y="8"/>
                  </a:moveTo>
                  <a:lnTo>
                    <a:pt x="3216" y="360"/>
                  </a:lnTo>
                  <a:lnTo>
                    <a:pt x="3200" y="360"/>
                  </a:lnTo>
                  <a:lnTo>
                    <a:pt x="3200" y="8"/>
                  </a:lnTo>
                  <a:lnTo>
                    <a:pt x="3216" y="8"/>
                  </a:lnTo>
                  <a:close/>
                  <a:moveTo>
                    <a:pt x="4112" y="8"/>
                  </a:moveTo>
                  <a:lnTo>
                    <a:pt x="4112" y="360"/>
                  </a:lnTo>
                  <a:lnTo>
                    <a:pt x="4096" y="360"/>
                  </a:lnTo>
                  <a:lnTo>
                    <a:pt x="4096" y="8"/>
                  </a:lnTo>
                  <a:lnTo>
                    <a:pt x="4112" y="8"/>
                  </a:lnTo>
                  <a:close/>
                  <a:moveTo>
                    <a:pt x="4112" y="8"/>
                  </a:moveTo>
                  <a:lnTo>
                    <a:pt x="4112" y="360"/>
                  </a:lnTo>
                  <a:lnTo>
                    <a:pt x="4096" y="360"/>
                  </a:lnTo>
                  <a:lnTo>
                    <a:pt x="4096" y="8"/>
                  </a:lnTo>
                  <a:lnTo>
                    <a:pt x="4112" y="8"/>
                  </a:lnTo>
                  <a:close/>
                  <a:moveTo>
                    <a:pt x="4992" y="8"/>
                  </a:moveTo>
                  <a:lnTo>
                    <a:pt x="4992" y="360"/>
                  </a:lnTo>
                  <a:lnTo>
                    <a:pt x="4976" y="360"/>
                  </a:lnTo>
                  <a:lnTo>
                    <a:pt x="4976" y="8"/>
                  </a:lnTo>
                  <a:lnTo>
                    <a:pt x="4992" y="8"/>
                  </a:lnTo>
                  <a:close/>
                  <a:moveTo>
                    <a:pt x="4992" y="8"/>
                  </a:moveTo>
                  <a:lnTo>
                    <a:pt x="4992" y="360"/>
                  </a:lnTo>
                  <a:lnTo>
                    <a:pt x="4976" y="360"/>
                  </a:lnTo>
                  <a:lnTo>
                    <a:pt x="4976" y="8"/>
                  </a:lnTo>
                  <a:lnTo>
                    <a:pt x="4992" y="8"/>
                  </a:lnTo>
                  <a:close/>
                  <a:moveTo>
                    <a:pt x="5872" y="8"/>
                  </a:moveTo>
                  <a:lnTo>
                    <a:pt x="5872" y="360"/>
                  </a:lnTo>
                  <a:lnTo>
                    <a:pt x="5856" y="360"/>
                  </a:lnTo>
                  <a:lnTo>
                    <a:pt x="5856" y="8"/>
                  </a:lnTo>
                  <a:lnTo>
                    <a:pt x="5872" y="8"/>
                  </a:lnTo>
                  <a:close/>
                  <a:moveTo>
                    <a:pt x="5872" y="8"/>
                  </a:moveTo>
                  <a:lnTo>
                    <a:pt x="5872" y="360"/>
                  </a:lnTo>
                  <a:lnTo>
                    <a:pt x="5856" y="360"/>
                  </a:lnTo>
                  <a:lnTo>
                    <a:pt x="5856" y="8"/>
                  </a:lnTo>
                  <a:lnTo>
                    <a:pt x="5872" y="8"/>
                  </a:lnTo>
                  <a:close/>
                  <a:moveTo>
                    <a:pt x="6768" y="8"/>
                  </a:moveTo>
                  <a:lnTo>
                    <a:pt x="6768" y="360"/>
                  </a:lnTo>
                  <a:lnTo>
                    <a:pt x="6752" y="360"/>
                  </a:lnTo>
                  <a:lnTo>
                    <a:pt x="6752" y="8"/>
                  </a:lnTo>
                  <a:lnTo>
                    <a:pt x="6768" y="8"/>
                  </a:lnTo>
                  <a:close/>
                  <a:moveTo>
                    <a:pt x="6768" y="8"/>
                  </a:moveTo>
                  <a:lnTo>
                    <a:pt x="6768" y="360"/>
                  </a:lnTo>
                  <a:lnTo>
                    <a:pt x="6752" y="360"/>
                  </a:lnTo>
                  <a:lnTo>
                    <a:pt x="6752" y="8"/>
                  </a:lnTo>
                  <a:lnTo>
                    <a:pt x="6768" y="8"/>
                  </a:lnTo>
                  <a:close/>
                  <a:moveTo>
                    <a:pt x="7648" y="8"/>
                  </a:moveTo>
                  <a:lnTo>
                    <a:pt x="7648" y="360"/>
                  </a:lnTo>
                  <a:lnTo>
                    <a:pt x="7632" y="360"/>
                  </a:lnTo>
                  <a:lnTo>
                    <a:pt x="7632" y="8"/>
                  </a:lnTo>
                  <a:lnTo>
                    <a:pt x="7648" y="8"/>
                  </a:lnTo>
                  <a:close/>
                  <a:moveTo>
                    <a:pt x="7648" y="8"/>
                  </a:moveTo>
                  <a:lnTo>
                    <a:pt x="7648" y="360"/>
                  </a:lnTo>
                  <a:lnTo>
                    <a:pt x="7632" y="360"/>
                  </a:lnTo>
                  <a:lnTo>
                    <a:pt x="7632" y="8"/>
                  </a:lnTo>
                  <a:lnTo>
                    <a:pt x="7648" y="8"/>
                  </a:lnTo>
                  <a:close/>
                  <a:moveTo>
                    <a:pt x="8528" y="8"/>
                  </a:moveTo>
                  <a:lnTo>
                    <a:pt x="8528" y="360"/>
                  </a:lnTo>
                  <a:lnTo>
                    <a:pt x="8512" y="360"/>
                  </a:lnTo>
                  <a:lnTo>
                    <a:pt x="8512" y="8"/>
                  </a:lnTo>
                  <a:lnTo>
                    <a:pt x="8528" y="8"/>
                  </a:lnTo>
                  <a:close/>
                  <a:moveTo>
                    <a:pt x="8528" y="8"/>
                  </a:moveTo>
                  <a:lnTo>
                    <a:pt x="8528" y="360"/>
                  </a:lnTo>
                  <a:lnTo>
                    <a:pt x="8512" y="360"/>
                  </a:lnTo>
                  <a:lnTo>
                    <a:pt x="8512" y="8"/>
                  </a:lnTo>
                  <a:lnTo>
                    <a:pt x="8528" y="8"/>
                  </a:lnTo>
                  <a:close/>
                  <a:moveTo>
                    <a:pt x="9408" y="8"/>
                  </a:moveTo>
                  <a:lnTo>
                    <a:pt x="9408" y="360"/>
                  </a:lnTo>
                  <a:lnTo>
                    <a:pt x="9392" y="360"/>
                  </a:lnTo>
                  <a:lnTo>
                    <a:pt x="9392" y="8"/>
                  </a:lnTo>
                  <a:lnTo>
                    <a:pt x="9408" y="8"/>
                  </a:lnTo>
                  <a:close/>
                  <a:moveTo>
                    <a:pt x="9408" y="8"/>
                  </a:moveTo>
                  <a:lnTo>
                    <a:pt x="9408" y="360"/>
                  </a:lnTo>
                  <a:lnTo>
                    <a:pt x="9392" y="360"/>
                  </a:lnTo>
                  <a:lnTo>
                    <a:pt x="9392" y="8"/>
                  </a:lnTo>
                  <a:lnTo>
                    <a:pt x="9408" y="8"/>
                  </a:lnTo>
                  <a:close/>
                  <a:moveTo>
                    <a:pt x="10304" y="8"/>
                  </a:moveTo>
                  <a:lnTo>
                    <a:pt x="10304" y="360"/>
                  </a:lnTo>
                  <a:lnTo>
                    <a:pt x="10288" y="360"/>
                  </a:lnTo>
                  <a:lnTo>
                    <a:pt x="10288" y="8"/>
                  </a:lnTo>
                  <a:lnTo>
                    <a:pt x="10304" y="8"/>
                  </a:lnTo>
                  <a:close/>
                  <a:moveTo>
                    <a:pt x="10304" y="8"/>
                  </a:moveTo>
                  <a:lnTo>
                    <a:pt x="10304" y="360"/>
                  </a:lnTo>
                  <a:lnTo>
                    <a:pt x="10288" y="360"/>
                  </a:lnTo>
                  <a:lnTo>
                    <a:pt x="10288" y="8"/>
                  </a:lnTo>
                  <a:lnTo>
                    <a:pt x="10304" y="8"/>
                  </a:lnTo>
                  <a:close/>
                  <a:moveTo>
                    <a:pt x="11184" y="8"/>
                  </a:moveTo>
                  <a:lnTo>
                    <a:pt x="11184" y="360"/>
                  </a:lnTo>
                  <a:lnTo>
                    <a:pt x="11168" y="360"/>
                  </a:lnTo>
                  <a:lnTo>
                    <a:pt x="11168" y="8"/>
                  </a:lnTo>
                  <a:lnTo>
                    <a:pt x="11184" y="8"/>
                  </a:lnTo>
                  <a:close/>
                  <a:moveTo>
                    <a:pt x="11184" y="8"/>
                  </a:moveTo>
                  <a:lnTo>
                    <a:pt x="11184" y="360"/>
                  </a:lnTo>
                  <a:lnTo>
                    <a:pt x="11168" y="360"/>
                  </a:lnTo>
                  <a:lnTo>
                    <a:pt x="11168" y="8"/>
                  </a:lnTo>
                  <a:lnTo>
                    <a:pt x="11184" y="8"/>
                  </a:lnTo>
                  <a:close/>
                  <a:moveTo>
                    <a:pt x="12064" y="8"/>
                  </a:moveTo>
                  <a:lnTo>
                    <a:pt x="12064" y="360"/>
                  </a:lnTo>
                  <a:lnTo>
                    <a:pt x="12048" y="360"/>
                  </a:lnTo>
                  <a:lnTo>
                    <a:pt x="12048" y="8"/>
                  </a:lnTo>
                  <a:lnTo>
                    <a:pt x="12064" y="8"/>
                  </a:lnTo>
                  <a:close/>
                  <a:moveTo>
                    <a:pt x="12064" y="8"/>
                  </a:moveTo>
                  <a:lnTo>
                    <a:pt x="12064" y="360"/>
                  </a:lnTo>
                  <a:lnTo>
                    <a:pt x="12048" y="360"/>
                  </a:lnTo>
                  <a:lnTo>
                    <a:pt x="12048" y="8"/>
                  </a:lnTo>
                  <a:lnTo>
                    <a:pt x="12064" y="8"/>
                  </a:lnTo>
                  <a:close/>
                  <a:moveTo>
                    <a:pt x="12944" y="8"/>
                  </a:moveTo>
                  <a:lnTo>
                    <a:pt x="12944" y="360"/>
                  </a:lnTo>
                  <a:lnTo>
                    <a:pt x="12928" y="360"/>
                  </a:lnTo>
                  <a:lnTo>
                    <a:pt x="12928" y="8"/>
                  </a:lnTo>
                  <a:lnTo>
                    <a:pt x="12944" y="8"/>
                  </a:lnTo>
                  <a:close/>
                  <a:moveTo>
                    <a:pt x="12944" y="8"/>
                  </a:moveTo>
                  <a:lnTo>
                    <a:pt x="12944" y="360"/>
                  </a:lnTo>
                  <a:lnTo>
                    <a:pt x="12928" y="360"/>
                  </a:lnTo>
                  <a:lnTo>
                    <a:pt x="12928" y="8"/>
                  </a:lnTo>
                  <a:lnTo>
                    <a:pt x="12944" y="8"/>
                  </a:lnTo>
                  <a:close/>
                  <a:moveTo>
                    <a:pt x="13840" y="8"/>
                  </a:moveTo>
                  <a:lnTo>
                    <a:pt x="13840" y="360"/>
                  </a:lnTo>
                  <a:lnTo>
                    <a:pt x="13824" y="360"/>
                  </a:lnTo>
                  <a:lnTo>
                    <a:pt x="13824" y="8"/>
                  </a:lnTo>
                  <a:lnTo>
                    <a:pt x="13840" y="8"/>
                  </a:lnTo>
                  <a:close/>
                  <a:moveTo>
                    <a:pt x="13840" y="8"/>
                  </a:moveTo>
                  <a:lnTo>
                    <a:pt x="13840" y="360"/>
                  </a:lnTo>
                  <a:lnTo>
                    <a:pt x="13824" y="360"/>
                  </a:lnTo>
                  <a:lnTo>
                    <a:pt x="13824" y="8"/>
                  </a:lnTo>
                  <a:lnTo>
                    <a:pt x="13840" y="8"/>
                  </a:lnTo>
                  <a:close/>
                  <a:moveTo>
                    <a:pt x="14720" y="8"/>
                  </a:moveTo>
                  <a:lnTo>
                    <a:pt x="14720" y="360"/>
                  </a:lnTo>
                  <a:lnTo>
                    <a:pt x="14704" y="360"/>
                  </a:lnTo>
                  <a:lnTo>
                    <a:pt x="14704" y="8"/>
                  </a:lnTo>
                  <a:lnTo>
                    <a:pt x="14720" y="8"/>
                  </a:lnTo>
                  <a:close/>
                  <a:moveTo>
                    <a:pt x="14720" y="8"/>
                  </a:moveTo>
                  <a:lnTo>
                    <a:pt x="14720" y="360"/>
                  </a:lnTo>
                  <a:lnTo>
                    <a:pt x="14704" y="360"/>
                  </a:lnTo>
                  <a:lnTo>
                    <a:pt x="14704" y="8"/>
                  </a:lnTo>
                  <a:lnTo>
                    <a:pt x="14720" y="8"/>
                  </a:lnTo>
                  <a:close/>
                  <a:moveTo>
                    <a:pt x="15600" y="8"/>
                  </a:moveTo>
                  <a:lnTo>
                    <a:pt x="15600" y="360"/>
                  </a:lnTo>
                  <a:lnTo>
                    <a:pt x="15584" y="360"/>
                  </a:lnTo>
                  <a:lnTo>
                    <a:pt x="15584" y="8"/>
                  </a:lnTo>
                  <a:lnTo>
                    <a:pt x="15600" y="8"/>
                  </a:lnTo>
                  <a:close/>
                  <a:moveTo>
                    <a:pt x="15600" y="8"/>
                  </a:moveTo>
                  <a:lnTo>
                    <a:pt x="15600" y="360"/>
                  </a:lnTo>
                  <a:lnTo>
                    <a:pt x="15584" y="360"/>
                  </a:lnTo>
                  <a:lnTo>
                    <a:pt x="15584" y="8"/>
                  </a:lnTo>
                  <a:lnTo>
                    <a:pt x="15600" y="8"/>
                  </a:lnTo>
                  <a:close/>
                </a:path>
              </a:pathLst>
            </a:custGeom>
            <a:solidFill>
              <a:srgbClr val="868686"/>
            </a:solidFill>
            <a:ln w="5" cap="flat">
              <a:solidFill>
                <a:srgbClr val="868686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93836" name="Rectangle 300"/>
            <p:cNvSpPr>
              <a:spLocks noChangeArrowheads="1"/>
            </p:cNvSpPr>
            <p:nvPr/>
          </p:nvSpPr>
          <p:spPr bwMode="auto">
            <a:xfrm>
              <a:off x="692" y="3056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Total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37" name="Rectangle 301"/>
            <p:cNvSpPr>
              <a:spLocks noChangeArrowheads="1"/>
            </p:cNvSpPr>
            <p:nvPr/>
          </p:nvSpPr>
          <p:spPr bwMode="auto">
            <a:xfrm>
              <a:off x="1152" y="3062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14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38" name="Rectangle 302"/>
            <p:cNvSpPr>
              <a:spLocks noChangeArrowheads="1"/>
            </p:cNvSpPr>
            <p:nvPr/>
          </p:nvSpPr>
          <p:spPr bwMode="auto">
            <a:xfrm>
              <a:off x="1424" y="3062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19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39" name="Rectangle 303"/>
            <p:cNvSpPr>
              <a:spLocks noChangeArrowheads="1"/>
            </p:cNvSpPr>
            <p:nvPr/>
          </p:nvSpPr>
          <p:spPr bwMode="auto">
            <a:xfrm>
              <a:off x="1696" y="3062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16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40" name="Rectangle 304"/>
            <p:cNvSpPr>
              <a:spLocks noChangeArrowheads="1"/>
            </p:cNvSpPr>
            <p:nvPr/>
          </p:nvSpPr>
          <p:spPr bwMode="auto">
            <a:xfrm>
              <a:off x="1967" y="3062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19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41" name="Rectangle 305"/>
            <p:cNvSpPr>
              <a:spLocks noChangeArrowheads="1"/>
            </p:cNvSpPr>
            <p:nvPr/>
          </p:nvSpPr>
          <p:spPr bwMode="auto">
            <a:xfrm>
              <a:off x="2239" y="3062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16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42" name="Rectangle 306"/>
            <p:cNvSpPr>
              <a:spLocks noChangeArrowheads="1"/>
            </p:cNvSpPr>
            <p:nvPr/>
          </p:nvSpPr>
          <p:spPr bwMode="auto">
            <a:xfrm>
              <a:off x="2511" y="3062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18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43" name="Rectangle 307"/>
            <p:cNvSpPr>
              <a:spLocks noChangeArrowheads="1"/>
            </p:cNvSpPr>
            <p:nvPr/>
          </p:nvSpPr>
          <p:spPr bwMode="auto">
            <a:xfrm>
              <a:off x="2782" y="3062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15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44" name="Rectangle 308"/>
            <p:cNvSpPr>
              <a:spLocks noChangeArrowheads="1"/>
            </p:cNvSpPr>
            <p:nvPr/>
          </p:nvSpPr>
          <p:spPr bwMode="auto">
            <a:xfrm>
              <a:off x="3054" y="3062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18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45" name="Rectangle 309"/>
            <p:cNvSpPr>
              <a:spLocks noChangeArrowheads="1"/>
            </p:cNvSpPr>
            <p:nvPr/>
          </p:nvSpPr>
          <p:spPr bwMode="auto">
            <a:xfrm>
              <a:off x="3326" y="3062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19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46" name="Rectangle 310"/>
            <p:cNvSpPr>
              <a:spLocks noChangeArrowheads="1"/>
            </p:cNvSpPr>
            <p:nvPr/>
          </p:nvSpPr>
          <p:spPr bwMode="auto">
            <a:xfrm>
              <a:off x="3597" y="3062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26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47" name="Rectangle 311"/>
            <p:cNvSpPr>
              <a:spLocks noChangeArrowheads="1"/>
            </p:cNvSpPr>
            <p:nvPr/>
          </p:nvSpPr>
          <p:spPr bwMode="auto">
            <a:xfrm>
              <a:off x="3869" y="3062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29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48" name="Rectangle 312"/>
            <p:cNvSpPr>
              <a:spLocks noChangeArrowheads="1"/>
            </p:cNvSpPr>
            <p:nvPr/>
          </p:nvSpPr>
          <p:spPr bwMode="auto">
            <a:xfrm>
              <a:off x="4141" y="3062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32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49" name="Rectangle 313"/>
            <p:cNvSpPr>
              <a:spLocks noChangeArrowheads="1"/>
            </p:cNvSpPr>
            <p:nvPr/>
          </p:nvSpPr>
          <p:spPr bwMode="auto">
            <a:xfrm>
              <a:off x="4412" y="3062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30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50" name="Rectangle 314"/>
            <p:cNvSpPr>
              <a:spLocks noChangeArrowheads="1"/>
            </p:cNvSpPr>
            <p:nvPr/>
          </p:nvSpPr>
          <p:spPr bwMode="auto">
            <a:xfrm>
              <a:off x="4684" y="3062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30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51" name="Rectangle 315"/>
            <p:cNvSpPr>
              <a:spLocks noChangeArrowheads="1"/>
            </p:cNvSpPr>
            <p:nvPr/>
          </p:nvSpPr>
          <p:spPr bwMode="auto">
            <a:xfrm>
              <a:off x="4955" y="3062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28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52" name="Rectangle 316"/>
            <p:cNvSpPr>
              <a:spLocks noChangeArrowheads="1"/>
            </p:cNvSpPr>
            <p:nvPr/>
          </p:nvSpPr>
          <p:spPr bwMode="auto">
            <a:xfrm>
              <a:off x="5227" y="3062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25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53" name="Rectangle 317"/>
            <p:cNvSpPr>
              <a:spLocks noChangeArrowheads="1"/>
            </p:cNvSpPr>
            <p:nvPr/>
          </p:nvSpPr>
          <p:spPr bwMode="auto">
            <a:xfrm>
              <a:off x="5458" y="2311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FFFFFF"/>
                  </a:solidFill>
                  <a:latin typeface="Calibri" pitchFamily="34" charset="0"/>
                  <a:cs typeface="Arial" pitchFamily="34" charset="0"/>
                </a:rPr>
                <a:t>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54" name="Rectangle 318"/>
            <p:cNvSpPr>
              <a:spLocks noChangeArrowheads="1"/>
            </p:cNvSpPr>
            <p:nvPr/>
          </p:nvSpPr>
          <p:spPr bwMode="auto">
            <a:xfrm>
              <a:off x="5458" y="2144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FFFFFF"/>
                  </a:solidFill>
                  <a:latin typeface="Calibri" pitchFamily="34" charset="0"/>
                  <a:cs typeface="Arial" pitchFamily="34" charset="0"/>
                </a:rPr>
                <a:t>5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55" name="Rectangle 319"/>
            <p:cNvSpPr>
              <a:spLocks noChangeArrowheads="1"/>
            </p:cNvSpPr>
            <p:nvPr/>
          </p:nvSpPr>
          <p:spPr bwMode="auto">
            <a:xfrm>
              <a:off x="5460" y="1977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FFFFFF"/>
                  </a:solidFill>
                  <a:latin typeface="Calibri" pitchFamily="34" charset="0"/>
                  <a:cs typeface="Arial" pitchFamily="34" charset="0"/>
                </a:rPr>
                <a:t>10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56" name="Rectangle 320"/>
            <p:cNvSpPr>
              <a:spLocks noChangeArrowheads="1"/>
            </p:cNvSpPr>
            <p:nvPr/>
          </p:nvSpPr>
          <p:spPr bwMode="auto">
            <a:xfrm>
              <a:off x="5460" y="1810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FFFFFF"/>
                  </a:solidFill>
                  <a:latin typeface="Calibri" pitchFamily="34" charset="0"/>
                  <a:cs typeface="Arial" pitchFamily="34" charset="0"/>
                </a:rPr>
                <a:t>15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57" name="Rectangle 321"/>
            <p:cNvSpPr>
              <a:spLocks noChangeArrowheads="1"/>
            </p:cNvSpPr>
            <p:nvPr/>
          </p:nvSpPr>
          <p:spPr bwMode="auto">
            <a:xfrm>
              <a:off x="5460" y="1643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FFFFFF"/>
                  </a:solidFill>
                  <a:latin typeface="Calibri" pitchFamily="34" charset="0"/>
                  <a:cs typeface="Arial" pitchFamily="34" charset="0"/>
                </a:rPr>
                <a:t>20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58" name="Rectangle 322"/>
            <p:cNvSpPr>
              <a:spLocks noChangeArrowheads="1"/>
            </p:cNvSpPr>
            <p:nvPr/>
          </p:nvSpPr>
          <p:spPr bwMode="auto">
            <a:xfrm>
              <a:off x="5460" y="1476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FFFFFF"/>
                  </a:solidFill>
                  <a:latin typeface="Calibri" pitchFamily="34" charset="0"/>
                  <a:cs typeface="Arial" pitchFamily="34" charset="0"/>
                </a:rPr>
                <a:t>25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59" name="Rectangle 323"/>
            <p:cNvSpPr>
              <a:spLocks noChangeArrowheads="1"/>
            </p:cNvSpPr>
            <p:nvPr/>
          </p:nvSpPr>
          <p:spPr bwMode="auto">
            <a:xfrm>
              <a:off x="5460" y="1309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FFFFFF"/>
                  </a:solidFill>
                  <a:latin typeface="Calibri" pitchFamily="34" charset="0"/>
                  <a:cs typeface="Arial" pitchFamily="34" charset="0"/>
                </a:rPr>
                <a:t>30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60" name="Rectangle 324"/>
            <p:cNvSpPr>
              <a:spLocks noChangeArrowheads="1"/>
            </p:cNvSpPr>
            <p:nvPr/>
          </p:nvSpPr>
          <p:spPr bwMode="auto">
            <a:xfrm>
              <a:off x="5460" y="1142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FFFFFF"/>
                  </a:solidFill>
                  <a:latin typeface="Calibri" pitchFamily="34" charset="0"/>
                  <a:cs typeface="Arial" pitchFamily="34" charset="0"/>
                </a:rPr>
                <a:t>35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61" name="Rectangle 325"/>
            <p:cNvSpPr>
              <a:spLocks noChangeArrowheads="1"/>
            </p:cNvSpPr>
            <p:nvPr/>
          </p:nvSpPr>
          <p:spPr bwMode="auto">
            <a:xfrm>
              <a:off x="957" y="2311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62" name="Rectangle 326"/>
            <p:cNvSpPr>
              <a:spLocks noChangeArrowheads="1"/>
            </p:cNvSpPr>
            <p:nvPr/>
          </p:nvSpPr>
          <p:spPr bwMode="auto">
            <a:xfrm>
              <a:off x="957" y="2144"/>
              <a:ext cx="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5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63" name="Rectangle 327"/>
            <p:cNvSpPr>
              <a:spLocks noChangeArrowheads="1"/>
            </p:cNvSpPr>
            <p:nvPr/>
          </p:nvSpPr>
          <p:spPr bwMode="auto">
            <a:xfrm>
              <a:off x="926" y="1977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64" name="Rectangle 328"/>
            <p:cNvSpPr>
              <a:spLocks noChangeArrowheads="1"/>
            </p:cNvSpPr>
            <p:nvPr/>
          </p:nvSpPr>
          <p:spPr bwMode="auto">
            <a:xfrm>
              <a:off x="926" y="1810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15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65" name="Rectangle 329"/>
            <p:cNvSpPr>
              <a:spLocks noChangeArrowheads="1"/>
            </p:cNvSpPr>
            <p:nvPr/>
          </p:nvSpPr>
          <p:spPr bwMode="auto">
            <a:xfrm>
              <a:off x="926" y="1643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66" name="Rectangle 330"/>
            <p:cNvSpPr>
              <a:spLocks noChangeArrowheads="1"/>
            </p:cNvSpPr>
            <p:nvPr/>
          </p:nvSpPr>
          <p:spPr bwMode="auto">
            <a:xfrm>
              <a:off x="926" y="1476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25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67" name="Rectangle 331"/>
            <p:cNvSpPr>
              <a:spLocks noChangeArrowheads="1"/>
            </p:cNvSpPr>
            <p:nvPr/>
          </p:nvSpPr>
          <p:spPr bwMode="auto">
            <a:xfrm>
              <a:off x="926" y="1309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30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68" name="Rectangle 332"/>
            <p:cNvSpPr>
              <a:spLocks noChangeArrowheads="1"/>
            </p:cNvSpPr>
            <p:nvPr/>
          </p:nvSpPr>
          <p:spPr bwMode="auto">
            <a:xfrm>
              <a:off x="926" y="1142"/>
              <a:ext cx="8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0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35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70" name="Freeform 334"/>
            <p:cNvSpPr>
              <a:spLocks noEditPoints="1"/>
            </p:cNvSpPr>
            <p:nvPr/>
          </p:nvSpPr>
          <p:spPr bwMode="auto">
            <a:xfrm>
              <a:off x="47" y="1010"/>
              <a:ext cx="5657" cy="2182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8408" y="0"/>
                </a:cxn>
                <a:cxn ang="0">
                  <a:pos x="18416" y="8"/>
                </a:cxn>
                <a:cxn ang="0">
                  <a:pos x="18416" y="5784"/>
                </a:cxn>
                <a:cxn ang="0">
                  <a:pos x="18408" y="5792"/>
                </a:cxn>
                <a:cxn ang="0">
                  <a:pos x="8" y="5792"/>
                </a:cxn>
                <a:cxn ang="0">
                  <a:pos x="0" y="5784"/>
                </a:cxn>
                <a:cxn ang="0">
                  <a:pos x="0" y="8"/>
                </a:cxn>
                <a:cxn ang="0">
                  <a:pos x="16" y="5784"/>
                </a:cxn>
                <a:cxn ang="0">
                  <a:pos x="8" y="5776"/>
                </a:cxn>
                <a:cxn ang="0">
                  <a:pos x="18408" y="5776"/>
                </a:cxn>
                <a:cxn ang="0">
                  <a:pos x="18400" y="5784"/>
                </a:cxn>
                <a:cxn ang="0">
                  <a:pos x="18400" y="8"/>
                </a:cxn>
                <a:cxn ang="0">
                  <a:pos x="18408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5784"/>
                </a:cxn>
              </a:cxnLst>
              <a:rect l="0" t="0" r="r" b="b"/>
              <a:pathLst>
                <a:path w="18416" h="5792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18408" y="0"/>
                  </a:lnTo>
                  <a:cubicBezTo>
                    <a:pt x="18413" y="0"/>
                    <a:pt x="18416" y="4"/>
                    <a:pt x="18416" y="8"/>
                  </a:cubicBezTo>
                  <a:lnTo>
                    <a:pt x="18416" y="5784"/>
                  </a:lnTo>
                  <a:cubicBezTo>
                    <a:pt x="18416" y="5789"/>
                    <a:pt x="18413" y="5792"/>
                    <a:pt x="18408" y="5792"/>
                  </a:cubicBezTo>
                  <a:lnTo>
                    <a:pt x="8" y="5792"/>
                  </a:lnTo>
                  <a:cubicBezTo>
                    <a:pt x="4" y="5792"/>
                    <a:pt x="0" y="5789"/>
                    <a:pt x="0" y="5784"/>
                  </a:cubicBezTo>
                  <a:lnTo>
                    <a:pt x="0" y="8"/>
                  </a:lnTo>
                  <a:close/>
                  <a:moveTo>
                    <a:pt x="16" y="5784"/>
                  </a:moveTo>
                  <a:lnTo>
                    <a:pt x="8" y="5776"/>
                  </a:lnTo>
                  <a:lnTo>
                    <a:pt x="18408" y="5776"/>
                  </a:lnTo>
                  <a:lnTo>
                    <a:pt x="18400" y="5784"/>
                  </a:lnTo>
                  <a:lnTo>
                    <a:pt x="18400" y="8"/>
                  </a:lnTo>
                  <a:lnTo>
                    <a:pt x="18408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5784"/>
                  </a:lnTo>
                  <a:close/>
                </a:path>
              </a:pathLst>
            </a:custGeom>
            <a:solidFill>
              <a:srgbClr val="868686"/>
            </a:solidFill>
            <a:ln w="0" cap="flat">
              <a:solidFill>
                <a:srgbClr val="86868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93871" name="Rectangle 335"/>
            <p:cNvSpPr>
              <a:spLocks noChangeArrowheads="1"/>
            </p:cNvSpPr>
            <p:nvPr/>
          </p:nvSpPr>
          <p:spPr bwMode="auto">
            <a:xfrm>
              <a:off x="60" y="1013"/>
              <a:ext cx="997" cy="109"/>
            </a:xfrm>
            <a:prstGeom prst="rect">
              <a:avLst/>
            </a:prstGeom>
            <a:solidFill>
              <a:srgbClr val="C4BD9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93872" name="Freeform 336"/>
            <p:cNvSpPr>
              <a:spLocks noEditPoints="1"/>
            </p:cNvSpPr>
            <p:nvPr/>
          </p:nvSpPr>
          <p:spPr bwMode="auto">
            <a:xfrm>
              <a:off x="57" y="1010"/>
              <a:ext cx="1003" cy="11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3256" y="0"/>
                </a:cxn>
                <a:cxn ang="0">
                  <a:pos x="3264" y="8"/>
                </a:cxn>
                <a:cxn ang="0">
                  <a:pos x="3264" y="296"/>
                </a:cxn>
                <a:cxn ang="0">
                  <a:pos x="3256" y="304"/>
                </a:cxn>
                <a:cxn ang="0">
                  <a:pos x="8" y="304"/>
                </a:cxn>
                <a:cxn ang="0">
                  <a:pos x="0" y="296"/>
                </a:cxn>
                <a:cxn ang="0">
                  <a:pos x="0" y="8"/>
                </a:cxn>
                <a:cxn ang="0">
                  <a:pos x="16" y="296"/>
                </a:cxn>
                <a:cxn ang="0">
                  <a:pos x="8" y="288"/>
                </a:cxn>
                <a:cxn ang="0">
                  <a:pos x="3256" y="288"/>
                </a:cxn>
                <a:cxn ang="0">
                  <a:pos x="3248" y="296"/>
                </a:cxn>
                <a:cxn ang="0">
                  <a:pos x="3248" y="8"/>
                </a:cxn>
                <a:cxn ang="0">
                  <a:pos x="3256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296"/>
                </a:cxn>
              </a:cxnLst>
              <a:rect l="0" t="0" r="r" b="b"/>
              <a:pathLst>
                <a:path w="3264" h="304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3256" y="0"/>
                  </a:lnTo>
                  <a:cubicBezTo>
                    <a:pt x="3261" y="0"/>
                    <a:pt x="3264" y="4"/>
                    <a:pt x="3264" y="8"/>
                  </a:cubicBezTo>
                  <a:lnTo>
                    <a:pt x="3264" y="296"/>
                  </a:lnTo>
                  <a:cubicBezTo>
                    <a:pt x="3264" y="301"/>
                    <a:pt x="3261" y="304"/>
                    <a:pt x="3256" y="304"/>
                  </a:cubicBezTo>
                  <a:lnTo>
                    <a:pt x="8" y="304"/>
                  </a:lnTo>
                  <a:cubicBezTo>
                    <a:pt x="4" y="304"/>
                    <a:pt x="0" y="301"/>
                    <a:pt x="0" y="296"/>
                  </a:cubicBezTo>
                  <a:lnTo>
                    <a:pt x="0" y="8"/>
                  </a:lnTo>
                  <a:close/>
                  <a:moveTo>
                    <a:pt x="16" y="296"/>
                  </a:moveTo>
                  <a:lnTo>
                    <a:pt x="8" y="288"/>
                  </a:lnTo>
                  <a:lnTo>
                    <a:pt x="3256" y="288"/>
                  </a:lnTo>
                  <a:lnTo>
                    <a:pt x="3248" y="296"/>
                  </a:lnTo>
                  <a:lnTo>
                    <a:pt x="3248" y="8"/>
                  </a:lnTo>
                  <a:lnTo>
                    <a:pt x="3256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296"/>
                  </a:lnTo>
                  <a:close/>
                </a:path>
              </a:pathLst>
            </a:custGeom>
            <a:solidFill>
              <a:srgbClr val="DDD9C3"/>
            </a:solidFill>
            <a:ln w="0" cap="flat">
              <a:solidFill>
                <a:srgbClr val="DDD9C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93873" name="Rectangle 337"/>
            <p:cNvSpPr>
              <a:spLocks noChangeArrowheads="1"/>
            </p:cNvSpPr>
            <p:nvPr/>
          </p:nvSpPr>
          <p:spPr bwMode="auto">
            <a:xfrm>
              <a:off x="107" y="1044"/>
              <a:ext cx="201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800" b="1" i="1">
                  <a:solidFill>
                    <a:srgbClr val="002060"/>
                  </a:solidFill>
                  <a:latin typeface="Calibri" pitchFamily="34" charset="0"/>
                  <a:cs typeface="Arial" pitchFamily="34" charset="0"/>
                </a:rPr>
                <a:t>Fuente: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74" name="Rectangle 338"/>
            <p:cNvSpPr>
              <a:spLocks noChangeArrowheads="1"/>
            </p:cNvSpPr>
            <p:nvPr/>
          </p:nvSpPr>
          <p:spPr bwMode="auto">
            <a:xfrm>
              <a:off x="284" y="1044"/>
              <a:ext cx="360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800" b="1" i="1">
                  <a:solidFill>
                    <a:srgbClr val="002060"/>
                  </a:solidFill>
                  <a:latin typeface="Calibri" pitchFamily="34" charset="0"/>
                  <a:cs typeface="Arial" pitchFamily="34" charset="0"/>
                </a:rPr>
                <a:t>Sistema Safio</a:t>
              </a:r>
              <a:endParaRPr lang="es-CL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38282" y="185741"/>
            <a:ext cx="4935568" cy="719137"/>
          </a:xfrm>
        </p:spPr>
        <p:txBody>
          <a:bodyPr/>
          <a:lstStyle/>
          <a:p>
            <a:r>
              <a:rPr lang="es-CL" dirty="0" smtClean="0"/>
              <a:t>Stocks of </a:t>
            </a:r>
            <a:r>
              <a:rPr lang="es-CL" dirty="0" err="1" smtClean="0"/>
              <a:t>Guarantees</a:t>
            </a:r>
            <a:r>
              <a:rPr lang="es-CL" dirty="0" smtClean="0"/>
              <a:t> and </a:t>
            </a:r>
            <a:r>
              <a:rPr lang="es-CL" dirty="0" err="1" smtClean="0"/>
              <a:t>Equity</a:t>
            </a:r>
            <a:r>
              <a:rPr lang="es-CL" dirty="0" smtClean="0"/>
              <a:t> </a:t>
            </a:r>
            <a:r>
              <a:rPr lang="es-CL" dirty="0" err="1" smtClean="0"/>
              <a:t>Evolution</a:t>
            </a:r>
            <a:r>
              <a:rPr lang="es-CL" dirty="0" smtClean="0"/>
              <a:t> 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52C24-FF89-4973-82B2-EA9C70923B45}" type="slidenum">
              <a:rPr lang="es-CL" smtClean="0"/>
              <a:pPr>
                <a:defRPr/>
              </a:pPr>
              <a:t>24</a:t>
            </a:fld>
            <a:endParaRPr lang="es-CL" dirty="0"/>
          </a:p>
        </p:txBody>
      </p:sp>
      <p:grpSp>
        <p:nvGrpSpPr>
          <p:cNvPr id="153604" name="Group 4"/>
          <p:cNvGrpSpPr>
            <a:grpSpLocks noChangeAspect="1"/>
          </p:cNvGrpSpPr>
          <p:nvPr/>
        </p:nvGrpSpPr>
        <p:grpSpPr bwMode="auto">
          <a:xfrm>
            <a:off x="1919288" y="1428750"/>
            <a:ext cx="8229600" cy="3679824"/>
            <a:chOff x="249" y="900"/>
            <a:chExt cx="5184" cy="2318"/>
          </a:xfrm>
        </p:grpSpPr>
        <p:sp>
          <p:nvSpPr>
            <p:cNvPr id="153603" name="AutoShape 3"/>
            <p:cNvSpPr>
              <a:spLocks noChangeAspect="1" noChangeArrowheads="1" noTextEdit="1"/>
            </p:cNvSpPr>
            <p:nvPr/>
          </p:nvSpPr>
          <p:spPr bwMode="auto">
            <a:xfrm>
              <a:off x="249" y="1323"/>
              <a:ext cx="5184" cy="18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53605" name="Rectangle 5"/>
            <p:cNvSpPr>
              <a:spLocks noChangeArrowheads="1"/>
            </p:cNvSpPr>
            <p:nvPr/>
          </p:nvSpPr>
          <p:spPr bwMode="auto">
            <a:xfrm>
              <a:off x="252" y="1326"/>
              <a:ext cx="5172" cy="188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53606" name="Rectangle 6"/>
            <p:cNvSpPr>
              <a:spLocks noChangeArrowheads="1"/>
            </p:cNvSpPr>
            <p:nvPr/>
          </p:nvSpPr>
          <p:spPr bwMode="auto">
            <a:xfrm>
              <a:off x="997" y="1424"/>
              <a:ext cx="4334" cy="129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53607" name="Freeform 7"/>
            <p:cNvSpPr>
              <a:spLocks noEditPoints="1"/>
            </p:cNvSpPr>
            <p:nvPr/>
          </p:nvSpPr>
          <p:spPr bwMode="auto">
            <a:xfrm>
              <a:off x="994" y="1418"/>
              <a:ext cx="4340" cy="1156"/>
            </a:xfrm>
            <a:custGeom>
              <a:avLst/>
              <a:gdLst/>
              <a:ahLst/>
              <a:cxnLst>
                <a:cxn ang="0">
                  <a:pos x="0" y="1150"/>
                </a:cxn>
                <a:cxn ang="0">
                  <a:pos x="4340" y="1150"/>
                </a:cxn>
                <a:cxn ang="0">
                  <a:pos x="4340" y="1156"/>
                </a:cxn>
                <a:cxn ang="0">
                  <a:pos x="0" y="1156"/>
                </a:cxn>
                <a:cxn ang="0">
                  <a:pos x="0" y="1150"/>
                </a:cxn>
                <a:cxn ang="0">
                  <a:pos x="0" y="1006"/>
                </a:cxn>
                <a:cxn ang="0">
                  <a:pos x="4340" y="1006"/>
                </a:cxn>
                <a:cxn ang="0">
                  <a:pos x="4340" y="1013"/>
                </a:cxn>
                <a:cxn ang="0">
                  <a:pos x="0" y="1013"/>
                </a:cxn>
                <a:cxn ang="0">
                  <a:pos x="0" y="1006"/>
                </a:cxn>
                <a:cxn ang="0">
                  <a:pos x="0" y="862"/>
                </a:cxn>
                <a:cxn ang="0">
                  <a:pos x="4340" y="862"/>
                </a:cxn>
                <a:cxn ang="0">
                  <a:pos x="4340" y="869"/>
                </a:cxn>
                <a:cxn ang="0">
                  <a:pos x="0" y="869"/>
                </a:cxn>
                <a:cxn ang="0">
                  <a:pos x="0" y="862"/>
                </a:cxn>
                <a:cxn ang="0">
                  <a:pos x="0" y="719"/>
                </a:cxn>
                <a:cxn ang="0">
                  <a:pos x="4340" y="719"/>
                </a:cxn>
                <a:cxn ang="0">
                  <a:pos x="4340" y="725"/>
                </a:cxn>
                <a:cxn ang="0">
                  <a:pos x="0" y="725"/>
                </a:cxn>
                <a:cxn ang="0">
                  <a:pos x="0" y="719"/>
                </a:cxn>
                <a:cxn ang="0">
                  <a:pos x="0" y="575"/>
                </a:cxn>
                <a:cxn ang="0">
                  <a:pos x="4340" y="575"/>
                </a:cxn>
                <a:cxn ang="0">
                  <a:pos x="4340" y="581"/>
                </a:cxn>
                <a:cxn ang="0">
                  <a:pos x="0" y="581"/>
                </a:cxn>
                <a:cxn ang="0">
                  <a:pos x="0" y="575"/>
                </a:cxn>
                <a:cxn ang="0">
                  <a:pos x="0" y="431"/>
                </a:cxn>
                <a:cxn ang="0">
                  <a:pos x="4340" y="431"/>
                </a:cxn>
                <a:cxn ang="0">
                  <a:pos x="4340" y="438"/>
                </a:cxn>
                <a:cxn ang="0">
                  <a:pos x="0" y="438"/>
                </a:cxn>
                <a:cxn ang="0">
                  <a:pos x="0" y="431"/>
                </a:cxn>
                <a:cxn ang="0">
                  <a:pos x="0" y="287"/>
                </a:cxn>
                <a:cxn ang="0">
                  <a:pos x="4340" y="287"/>
                </a:cxn>
                <a:cxn ang="0">
                  <a:pos x="4340" y="294"/>
                </a:cxn>
                <a:cxn ang="0">
                  <a:pos x="0" y="294"/>
                </a:cxn>
                <a:cxn ang="0">
                  <a:pos x="0" y="287"/>
                </a:cxn>
                <a:cxn ang="0">
                  <a:pos x="0" y="144"/>
                </a:cxn>
                <a:cxn ang="0">
                  <a:pos x="4340" y="144"/>
                </a:cxn>
                <a:cxn ang="0">
                  <a:pos x="4340" y="150"/>
                </a:cxn>
                <a:cxn ang="0">
                  <a:pos x="0" y="150"/>
                </a:cxn>
                <a:cxn ang="0">
                  <a:pos x="0" y="144"/>
                </a:cxn>
                <a:cxn ang="0">
                  <a:pos x="0" y="0"/>
                </a:cxn>
                <a:cxn ang="0">
                  <a:pos x="4340" y="0"/>
                </a:cxn>
                <a:cxn ang="0">
                  <a:pos x="4340" y="6"/>
                </a:cxn>
                <a:cxn ang="0">
                  <a:pos x="0" y="6"/>
                </a:cxn>
                <a:cxn ang="0">
                  <a:pos x="0" y="0"/>
                </a:cxn>
              </a:cxnLst>
              <a:rect l="0" t="0" r="r" b="b"/>
              <a:pathLst>
                <a:path w="4340" h="1156">
                  <a:moveTo>
                    <a:pt x="0" y="1150"/>
                  </a:moveTo>
                  <a:lnTo>
                    <a:pt x="4340" y="1150"/>
                  </a:lnTo>
                  <a:lnTo>
                    <a:pt x="4340" y="1156"/>
                  </a:lnTo>
                  <a:lnTo>
                    <a:pt x="0" y="1156"/>
                  </a:lnTo>
                  <a:lnTo>
                    <a:pt x="0" y="1150"/>
                  </a:lnTo>
                  <a:close/>
                  <a:moveTo>
                    <a:pt x="0" y="1006"/>
                  </a:moveTo>
                  <a:lnTo>
                    <a:pt x="4340" y="1006"/>
                  </a:lnTo>
                  <a:lnTo>
                    <a:pt x="4340" y="1013"/>
                  </a:lnTo>
                  <a:lnTo>
                    <a:pt x="0" y="1013"/>
                  </a:lnTo>
                  <a:lnTo>
                    <a:pt x="0" y="1006"/>
                  </a:lnTo>
                  <a:close/>
                  <a:moveTo>
                    <a:pt x="0" y="862"/>
                  </a:moveTo>
                  <a:lnTo>
                    <a:pt x="4340" y="862"/>
                  </a:lnTo>
                  <a:lnTo>
                    <a:pt x="4340" y="869"/>
                  </a:lnTo>
                  <a:lnTo>
                    <a:pt x="0" y="869"/>
                  </a:lnTo>
                  <a:lnTo>
                    <a:pt x="0" y="862"/>
                  </a:lnTo>
                  <a:close/>
                  <a:moveTo>
                    <a:pt x="0" y="719"/>
                  </a:moveTo>
                  <a:lnTo>
                    <a:pt x="4340" y="719"/>
                  </a:lnTo>
                  <a:lnTo>
                    <a:pt x="4340" y="725"/>
                  </a:lnTo>
                  <a:lnTo>
                    <a:pt x="0" y="725"/>
                  </a:lnTo>
                  <a:lnTo>
                    <a:pt x="0" y="719"/>
                  </a:lnTo>
                  <a:close/>
                  <a:moveTo>
                    <a:pt x="0" y="575"/>
                  </a:moveTo>
                  <a:lnTo>
                    <a:pt x="4340" y="575"/>
                  </a:lnTo>
                  <a:lnTo>
                    <a:pt x="4340" y="581"/>
                  </a:lnTo>
                  <a:lnTo>
                    <a:pt x="0" y="581"/>
                  </a:lnTo>
                  <a:lnTo>
                    <a:pt x="0" y="575"/>
                  </a:lnTo>
                  <a:close/>
                  <a:moveTo>
                    <a:pt x="0" y="431"/>
                  </a:moveTo>
                  <a:lnTo>
                    <a:pt x="4340" y="431"/>
                  </a:lnTo>
                  <a:lnTo>
                    <a:pt x="4340" y="438"/>
                  </a:lnTo>
                  <a:lnTo>
                    <a:pt x="0" y="438"/>
                  </a:lnTo>
                  <a:lnTo>
                    <a:pt x="0" y="431"/>
                  </a:lnTo>
                  <a:close/>
                  <a:moveTo>
                    <a:pt x="0" y="287"/>
                  </a:moveTo>
                  <a:lnTo>
                    <a:pt x="4340" y="287"/>
                  </a:lnTo>
                  <a:lnTo>
                    <a:pt x="4340" y="294"/>
                  </a:lnTo>
                  <a:lnTo>
                    <a:pt x="0" y="294"/>
                  </a:lnTo>
                  <a:lnTo>
                    <a:pt x="0" y="287"/>
                  </a:lnTo>
                  <a:close/>
                  <a:moveTo>
                    <a:pt x="0" y="144"/>
                  </a:moveTo>
                  <a:lnTo>
                    <a:pt x="4340" y="144"/>
                  </a:lnTo>
                  <a:lnTo>
                    <a:pt x="4340" y="150"/>
                  </a:lnTo>
                  <a:lnTo>
                    <a:pt x="0" y="150"/>
                  </a:lnTo>
                  <a:lnTo>
                    <a:pt x="0" y="144"/>
                  </a:lnTo>
                  <a:close/>
                  <a:moveTo>
                    <a:pt x="0" y="0"/>
                  </a:moveTo>
                  <a:lnTo>
                    <a:pt x="4340" y="0"/>
                  </a:lnTo>
                  <a:lnTo>
                    <a:pt x="4340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68686"/>
            </a:solidFill>
            <a:ln w="6" cap="flat">
              <a:solidFill>
                <a:srgbClr val="868686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53608" name="Rectangle 8"/>
            <p:cNvSpPr>
              <a:spLocks noChangeArrowheads="1"/>
            </p:cNvSpPr>
            <p:nvPr/>
          </p:nvSpPr>
          <p:spPr bwMode="auto">
            <a:xfrm>
              <a:off x="991" y="1421"/>
              <a:ext cx="6" cy="1294"/>
            </a:xfrm>
            <a:prstGeom prst="rect">
              <a:avLst/>
            </a:prstGeom>
            <a:solidFill>
              <a:srgbClr val="868686"/>
            </a:solidFill>
            <a:ln w="6" cap="flat">
              <a:solidFill>
                <a:srgbClr val="868686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53609" name="Freeform 9"/>
            <p:cNvSpPr>
              <a:spLocks noEditPoints="1"/>
            </p:cNvSpPr>
            <p:nvPr/>
          </p:nvSpPr>
          <p:spPr bwMode="auto">
            <a:xfrm>
              <a:off x="969" y="1418"/>
              <a:ext cx="25" cy="1300"/>
            </a:xfrm>
            <a:custGeom>
              <a:avLst/>
              <a:gdLst/>
              <a:ahLst/>
              <a:cxnLst>
                <a:cxn ang="0">
                  <a:pos x="0" y="1294"/>
                </a:cxn>
                <a:cxn ang="0">
                  <a:pos x="25" y="1294"/>
                </a:cxn>
                <a:cxn ang="0">
                  <a:pos x="25" y="1300"/>
                </a:cxn>
                <a:cxn ang="0">
                  <a:pos x="0" y="1300"/>
                </a:cxn>
                <a:cxn ang="0">
                  <a:pos x="0" y="1294"/>
                </a:cxn>
                <a:cxn ang="0">
                  <a:pos x="0" y="1150"/>
                </a:cxn>
                <a:cxn ang="0">
                  <a:pos x="25" y="1150"/>
                </a:cxn>
                <a:cxn ang="0">
                  <a:pos x="25" y="1156"/>
                </a:cxn>
                <a:cxn ang="0">
                  <a:pos x="0" y="1156"/>
                </a:cxn>
                <a:cxn ang="0">
                  <a:pos x="0" y="1150"/>
                </a:cxn>
                <a:cxn ang="0">
                  <a:pos x="0" y="1006"/>
                </a:cxn>
                <a:cxn ang="0">
                  <a:pos x="25" y="1006"/>
                </a:cxn>
                <a:cxn ang="0">
                  <a:pos x="25" y="1013"/>
                </a:cxn>
                <a:cxn ang="0">
                  <a:pos x="0" y="1013"/>
                </a:cxn>
                <a:cxn ang="0">
                  <a:pos x="0" y="1006"/>
                </a:cxn>
                <a:cxn ang="0">
                  <a:pos x="0" y="862"/>
                </a:cxn>
                <a:cxn ang="0">
                  <a:pos x="25" y="862"/>
                </a:cxn>
                <a:cxn ang="0">
                  <a:pos x="25" y="869"/>
                </a:cxn>
                <a:cxn ang="0">
                  <a:pos x="0" y="869"/>
                </a:cxn>
                <a:cxn ang="0">
                  <a:pos x="0" y="862"/>
                </a:cxn>
                <a:cxn ang="0">
                  <a:pos x="0" y="719"/>
                </a:cxn>
                <a:cxn ang="0">
                  <a:pos x="25" y="719"/>
                </a:cxn>
                <a:cxn ang="0">
                  <a:pos x="25" y="725"/>
                </a:cxn>
                <a:cxn ang="0">
                  <a:pos x="0" y="725"/>
                </a:cxn>
                <a:cxn ang="0">
                  <a:pos x="0" y="719"/>
                </a:cxn>
                <a:cxn ang="0">
                  <a:pos x="0" y="575"/>
                </a:cxn>
                <a:cxn ang="0">
                  <a:pos x="25" y="575"/>
                </a:cxn>
                <a:cxn ang="0">
                  <a:pos x="25" y="581"/>
                </a:cxn>
                <a:cxn ang="0">
                  <a:pos x="0" y="581"/>
                </a:cxn>
                <a:cxn ang="0">
                  <a:pos x="0" y="575"/>
                </a:cxn>
                <a:cxn ang="0">
                  <a:pos x="0" y="431"/>
                </a:cxn>
                <a:cxn ang="0">
                  <a:pos x="25" y="431"/>
                </a:cxn>
                <a:cxn ang="0">
                  <a:pos x="25" y="438"/>
                </a:cxn>
                <a:cxn ang="0">
                  <a:pos x="0" y="438"/>
                </a:cxn>
                <a:cxn ang="0">
                  <a:pos x="0" y="431"/>
                </a:cxn>
                <a:cxn ang="0">
                  <a:pos x="0" y="287"/>
                </a:cxn>
                <a:cxn ang="0">
                  <a:pos x="25" y="287"/>
                </a:cxn>
                <a:cxn ang="0">
                  <a:pos x="25" y="294"/>
                </a:cxn>
                <a:cxn ang="0">
                  <a:pos x="0" y="294"/>
                </a:cxn>
                <a:cxn ang="0">
                  <a:pos x="0" y="287"/>
                </a:cxn>
                <a:cxn ang="0">
                  <a:pos x="0" y="144"/>
                </a:cxn>
                <a:cxn ang="0">
                  <a:pos x="25" y="144"/>
                </a:cxn>
                <a:cxn ang="0">
                  <a:pos x="25" y="150"/>
                </a:cxn>
                <a:cxn ang="0">
                  <a:pos x="0" y="150"/>
                </a:cxn>
                <a:cxn ang="0">
                  <a:pos x="0" y="144"/>
                </a:cxn>
                <a:cxn ang="0">
                  <a:pos x="0" y="0"/>
                </a:cxn>
                <a:cxn ang="0">
                  <a:pos x="25" y="0"/>
                </a:cxn>
                <a:cxn ang="0">
                  <a:pos x="25" y="6"/>
                </a:cxn>
                <a:cxn ang="0">
                  <a:pos x="0" y="6"/>
                </a:cxn>
                <a:cxn ang="0">
                  <a:pos x="0" y="0"/>
                </a:cxn>
              </a:cxnLst>
              <a:rect l="0" t="0" r="r" b="b"/>
              <a:pathLst>
                <a:path w="25" h="1300">
                  <a:moveTo>
                    <a:pt x="0" y="1294"/>
                  </a:moveTo>
                  <a:lnTo>
                    <a:pt x="25" y="1294"/>
                  </a:lnTo>
                  <a:lnTo>
                    <a:pt x="25" y="1300"/>
                  </a:lnTo>
                  <a:lnTo>
                    <a:pt x="0" y="1300"/>
                  </a:lnTo>
                  <a:lnTo>
                    <a:pt x="0" y="1294"/>
                  </a:lnTo>
                  <a:close/>
                  <a:moveTo>
                    <a:pt x="0" y="1150"/>
                  </a:moveTo>
                  <a:lnTo>
                    <a:pt x="25" y="1150"/>
                  </a:lnTo>
                  <a:lnTo>
                    <a:pt x="25" y="1156"/>
                  </a:lnTo>
                  <a:lnTo>
                    <a:pt x="0" y="1156"/>
                  </a:lnTo>
                  <a:lnTo>
                    <a:pt x="0" y="1150"/>
                  </a:lnTo>
                  <a:close/>
                  <a:moveTo>
                    <a:pt x="0" y="1006"/>
                  </a:moveTo>
                  <a:lnTo>
                    <a:pt x="25" y="1006"/>
                  </a:lnTo>
                  <a:lnTo>
                    <a:pt x="25" y="1013"/>
                  </a:lnTo>
                  <a:lnTo>
                    <a:pt x="0" y="1013"/>
                  </a:lnTo>
                  <a:lnTo>
                    <a:pt x="0" y="1006"/>
                  </a:lnTo>
                  <a:close/>
                  <a:moveTo>
                    <a:pt x="0" y="862"/>
                  </a:moveTo>
                  <a:lnTo>
                    <a:pt x="25" y="862"/>
                  </a:lnTo>
                  <a:lnTo>
                    <a:pt x="25" y="869"/>
                  </a:lnTo>
                  <a:lnTo>
                    <a:pt x="0" y="869"/>
                  </a:lnTo>
                  <a:lnTo>
                    <a:pt x="0" y="862"/>
                  </a:lnTo>
                  <a:close/>
                  <a:moveTo>
                    <a:pt x="0" y="719"/>
                  </a:moveTo>
                  <a:lnTo>
                    <a:pt x="25" y="719"/>
                  </a:lnTo>
                  <a:lnTo>
                    <a:pt x="25" y="725"/>
                  </a:lnTo>
                  <a:lnTo>
                    <a:pt x="0" y="725"/>
                  </a:lnTo>
                  <a:lnTo>
                    <a:pt x="0" y="719"/>
                  </a:lnTo>
                  <a:close/>
                  <a:moveTo>
                    <a:pt x="0" y="575"/>
                  </a:moveTo>
                  <a:lnTo>
                    <a:pt x="25" y="575"/>
                  </a:lnTo>
                  <a:lnTo>
                    <a:pt x="25" y="581"/>
                  </a:lnTo>
                  <a:lnTo>
                    <a:pt x="0" y="581"/>
                  </a:lnTo>
                  <a:lnTo>
                    <a:pt x="0" y="575"/>
                  </a:lnTo>
                  <a:close/>
                  <a:moveTo>
                    <a:pt x="0" y="431"/>
                  </a:moveTo>
                  <a:lnTo>
                    <a:pt x="25" y="431"/>
                  </a:lnTo>
                  <a:lnTo>
                    <a:pt x="25" y="438"/>
                  </a:lnTo>
                  <a:lnTo>
                    <a:pt x="0" y="438"/>
                  </a:lnTo>
                  <a:lnTo>
                    <a:pt x="0" y="431"/>
                  </a:lnTo>
                  <a:close/>
                  <a:moveTo>
                    <a:pt x="0" y="287"/>
                  </a:moveTo>
                  <a:lnTo>
                    <a:pt x="25" y="287"/>
                  </a:lnTo>
                  <a:lnTo>
                    <a:pt x="25" y="294"/>
                  </a:lnTo>
                  <a:lnTo>
                    <a:pt x="0" y="294"/>
                  </a:lnTo>
                  <a:lnTo>
                    <a:pt x="0" y="287"/>
                  </a:lnTo>
                  <a:close/>
                  <a:moveTo>
                    <a:pt x="0" y="144"/>
                  </a:moveTo>
                  <a:lnTo>
                    <a:pt x="25" y="144"/>
                  </a:lnTo>
                  <a:lnTo>
                    <a:pt x="25" y="150"/>
                  </a:lnTo>
                  <a:lnTo>
                    <a:pt x="0" y="150"/>
                  </a:lnTo>
                  <a:lnTo>
                    <a:pt x="0" y="144"/>
                  </a:lnTo>
                  <a:close/>
                  <a:moveTo>
                    <a:pt x="0" y="0"/>
                  </a:moveTo>
                  <a:lnTo>
                    <a:pt x="25" y="0"/>
                  </a:lnTo>
                  <a:lnTo>
                    <a:pt x="2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68686"/>
            </a:solidFill>
            <a:ln w="6" cap="flat">
              <a:solidFill>
                <a:srgbClr val="868686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53610" name="Rectangle 10"/>
            <p:cNvSpPr>
              <a:spLocks noChangeArrowheads="1"/>
            </p:cNvSpPr>
            <p:nvPr/>
          </p:nvSpPr>
          <p:spPr bwMode="auto">
            <a:xfrm>
              <a:off x="994" y="2712"/>
              <a:ext cx="4340" cy="6"/>
            </a:xfrm>
            <a:prstGeom prst="rect">
              <a:avLst/>
            </a:prstGeom>
            <a:solidFill>
              <a:srgbClr val="868686"/>
            </a:solidFill>
            <a:ln w="6" cap="flat">
              <a:solidFill>
                <a:srgbClr val="868686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53611" name="Freeform 11"/>
            <p:cNvSpPr>
              <a:spLocks noEditPoints="1"/>
            </p:cNvSpPr>
            <p:nvPr/>
          </p:nvSpPr>
          <p:spPr bwMode="auto">
            <a:xfrm>
              <a:off x="991" y="2715"/>
              <a:ext cx="4347" cy="26"/>
            </a:xfrm>
            <a:custGeom>
              <a:avLst/>
              <a:gdLst/>
              <a:ahLst/>
              <a:cxnLst>
                <a:cxn ang="0">
                  <a:pos x="6" y="26"/>
                </a:cxn>
                <a:cxn ang="0">
                  <a:pos x="0" y="0"/>
                </a:cxn>
                <a:cxn ang="0">
                  <a:pos x="314" y="0"/>
                </a:cxn>
                <a:cxn ang="0">
                  <a:pos x="308" y="26"/>
                </a:cxn>
                <a:cxn ang="0">
                  <a:pos x="314" y="0"/>
                </a:cxn>
                <a:cxn ang="0">
                  <a:pos x="628" y="26"/>
                </a:cxn>
                <a:cxn ang="0">
                  <a:pos x="622" y="0"/>
                </a:cxn>
                <a:cxn ang="0">
                  <a:pos x="936" y="0"/>
                </a:cxn>
                <a:cxn ang="0">
                  <a:pos x="930" y="26"/>
                </a:cxn>
                <a:cxn ang="0">
                  <a:pos x="936" y="0"/>
                </a:cxn>
                <a:cxn ang="0">
                  <a:pos x="1244" y="26"/>
                </a:cxn>
                <a:cxn ang="0">
                  <a:pos x="1237" y="0"/>
                </a:cxn>
                <a:cxn ang="0">
                  <a:pos x="1558" y="0"/>
                </a:cxn>
                <a:cxn ang="0">
                  <a:pos x="1551" y="26"/>
                </a:cxn>
                <a:cxn ang="0">
                  <a:pos x="1558" y="0"/>
                </a:cxn>
                <a:cxn ang="0">
                  <a:pos x="1865" y="26"/>
                </a:cxn>
                <a:cxn ang="0">
                  <a:pos x="1859" y="0"/>
                </a:cxn>
                <a:cxn ang="0">
                  <a:pos x="2173" y="0"/>
                </a:cxn>
                <a:cxn ang="0">
                  <a:pos x="2167" y="26"/>
                </a:cxn>
                <a:cxn ang="0">
                  <a:pos x="2173" y="0"/>
                </a:cxn>
                <a:cxn ang="0">
                  <a:pos x="2487" y="26"/>
                </a:cxn>
                <a:cxn ang="0">
                  <a:pos x="2481" y="0"/>
                </a:cxn>
                <a:cxn ang="0">
                  <a:pos x="2795" y="0"/>
                </a:cxn>
                <a:cxn ang="0">
                  <a:pos x="2789" y="26"/>
                </a:cxn>
                <a:cxn ang="0">
                  <a:pos x="2795" y="0"/>
                </a:cxn>
                <a:cxn ang="0">
                  <a:pos x="3103" y="26"/>
                </a:cxn>
                <a:cxn ang="0">
                  <a:pos x="3097" y="0"/>
                </a:cxn>
                <a:cxn ang="0">
                  <a:pos x="3417" y="0"/>
                </a:cxn>
                <a:cxn ang="0">
                  <a:pos x="3411" y="26"/>
                </a:cxn>
                <a:cxn ang="0">
                  <a:pos x="3417" y="0"/>
                </a:cxn>
                <a:cxn ang="0">
                  <a:pos x="3725" y="26"/>
                </a:cxn>
                <a:cxn ang="0">
                  <a:pos x="3719" y="0"/>
                </a:cxn>
                <a:cxn ang="0">
                  <a:pos x="4033" y="0"/>
                </a:cxn>
                <a:cxn ang="0">
                  <a:pos x="4026" y="26"/>
                </a:cxn>
                <a:cxn ang="0">
                  <a:pos x="4033" y="0"/>
                </a:cxn>
                <a:cxn ang="0">
                  <a:pos x="4347" y="26"/>
                </a:cxn>
                <a:cxn ang="0">
                  <a:pos x="4340" y="0"/>
                </a:cxn>
              </a:cxnLst>
              <a:rect l="0" t="0" r="r" b="b"/>
              <a:pathLst>
                <a:path w="4347" h="26">
                  <a:moveTo>
                    <a:pt x="6" y="0"/>
                  </a:moveTo>
                  <a:lnTo>
                    <a:pt x="6" y="26"/>
                  </a:lnTo>
                  <a:lnTo>
                    <a:pt x="0" y="26"/>
                  </a:lnTo>
                  <a:lnTo>
                    <a:pt x="0" y="0"/>
                  </a:lnTo>
                  <a:lnTo>
                    <a:pt x="6" y="0"/>
                  </a:lnTo>
                  <a:close/>
                  <a:moveTo>
                    <a:pt x="314" y="0"/>
                  </a:moveTo>
                  <a:lnTo>
                    <a:pt x="314" y="26"/>
                  </a:lnTo>
                  <a:lnTo>
                    <a:pt x="308" y="26"/>
                  </a:lnTo>
                  <a:lnTo>
                    <a:pt x="308" y="0"/>
                  </a:lnTo>
                  <a:lnTo>
                    <a:pt x="314" y="0"/>
                  </a:lnTo>
                  <a:close/>
                  <a:moveTo>
                    <a:pt x="628" y="0"/>
                  </a:moveTo>
                  <a:lnTo>
                    <a:pt x="628" y="26"/>
                  </a:lnTo>
                  <a:lnTo>
                    <a:pt x="622" y="26"/>
                  </a:lnTo>
                  <a:lnTo>
                    <a:pt x="622" y="0"/>
                  </a:lnTo>
                  <a:lnTo>
                    <a:pt x="628" y="0"/>
                  </a:lnTo>
                  <a:close/>
                  <a:moveTo>
                    <a:pt x="936" y="0"/>
                  </a:moveTo>
                  <a:lnTo>
                    <a:pt x="936" y="26"/>
                  </a:lnTo>
                  <a:lnTo>
                    <a:pt x="930" y="26"/>
                  </a:lnTo>
                  <a:lnTo>
                    <a:pt x="930" y="0"/>
                  </a:lnTo>
                  <a:lnTo>
                    <a:pt x="936" y="0"/>
                  </a:lnTo>
                  <a:close/>
                  <a:moveTo>
                    <a:pt x="1244" y="0"/>
                  </a:moveTo>
                  <a:lnTo>
                    <a:pt x="1244" y="26"/>
                  </a:lnTo>
                  <a:lnTo>
                    <a:pt x="1237" y="26"/>
                  </a:lnTo>
                  <a:lnTo>
                    <a:pt x="1237" y="0"/>
                  </a:lnTo>
                  <a:lnTo>
                    <a:pt x="1244" y="0"/>
                  </a:lnTo>
                  <a:close/>
                  <a:moveTo>
                    <a:pt x="1558" y="0"/>
                  </a:moveTo>
                  <a:lnTo>
                    <a:pt x="1558" y="26"/>
                  </a:lnTo>
                  <a:lnTo>
                    <a:pt x="1551" y="26"/>
                  </a:lnTo>
                  <a:lnTo>
                    <a:pt x="1551" y="0"/>
                  </a:lnTo>
                  <a:lnTo>
                    <a:pt x="1558" y="0"/>
                  </a:lnTo>
                  <a:close/>
                  <a:moveTo>
                    <a:pt x="1865" y="0"/>
                  </a:moveTo>
                  <a:lnTo>
                    <a:pt x="1865" y="26"/>
                  </a:lnTo>
                  <a:lnTo>
                    <a:pt x="1859" y="26"/>
                  </a:lnTo>
                  <a:lnTo>
                    <a:pt x="1859" y="0"/>
                  </a:lnTo>
                  <a:lnTo>
                    <a:pt x="1865" y="0"/>
                  </a:lnTo>
                  <a:close/>
                  <a:moveTo>
                    <a:pt x="2173" y="0"/>
                  </a:moveTo>
                  <a:lnTo>
                    <a:pt x="2173" y="26"/>
                  </a:lnTo>
                  <a:lnTo>
                    <a:pt x="2167" y="26"/>
                  </a:lnTo>
                  <a:lnTo>
                    <a:pt x="2167" y="0"/>
                  </a:lnTo>
                  <a:lnTo>
                    <a:pt x="2173" y="0"/>
                  </a:lnTo>
                  <a:close/>
                  <a:moveTo>
                    <a:pt x="2487" y="0"/>
                  </a:moveTo>
                  <a:lnTo>
                    <a:pt x="2487" y="26"/>
                  </a:lnTo>
                  <a:lnTo>
                    <a:pt x="2481" y="26"/>
                  </a:lnTo>
                  <a:lnTo>
                    <a:pt x="2481" y="0"/>
                  </a:lnTo>
                  <a:lnTo>
                    <a:pt x="2487" y="0"/>
                  </a:lnTo>
                  <a:close/>
                  <a:moveTo>
                    <a:pt x="2795" y="0"/>
                  </a:moveTo>
                  <a:lnTo>
                    <a:pt x="2795" y="26"/>
                  </a:lnTo>
                  <a:lnTo>
                    <a:pt x="2789" y="26"/>
                  </a:lnTo>
                  <a:lnTo>
                    <a:pt x="2789" y="0"/>
                  </a:lnTo>
                  <a:lnTo>
                    <a:pt x="2795" y="0"/>
                  </a:lnTo>
                  <a:close/>
                  <a:moveTo>
                    <a:pt x="3103" y="0"/>
                  </a:moveTo>
                  <a:lnTo>
                    <a:pt x="3103" y="26"/>
                  </a:lnTo>
                  <a:lnTo>
                    <a:pt x="3097" y="26"/>
                  </a:lnTo>
                  <a:lnTo>
                    <a:pt x="3097" y="0"/>
                  </a:lnTo>
                  <a:lnTo>
                    <a:pt x="3103" y="0"/>
                  </a:lnTo>
                  <a:close/>
                  <a:moveTo>
                    <a:pt x="3417" y="0"/>
                  </a:moveTo>
                  <a:lnTo>
                    <a:pt x="3417" y="26"/>
                  </a:lnTo>
                  <a:lnTo>
                    <a:pt x="3411" y="26"/>
                  </a:lnTo>
                  <a:lnTo>
                    <a:pt x="3411" y="0"/>
                  </a:lnTo>
                  <a:lnTo>
                    <a:pt x="3417" y="0"/>
                  </a:lnTo>
                  <a:close/>
                  <a:moveTo>
                    <a:pt x="3725" y="0"/>
                  </a:moveTo>
                  <a:lnTo>
                    <a:pt x="3725" y="26"/>
                  </a:lnTo>
                  <a:lnTo>
                    <a:pt x="3719" y="26"/>
                  </a:lnTo>
                  <a:lnTo>
                    <a:pt x="3719" y="0"/>
                  </a:lnTo>
                  <a:lnTo>
                    <a:pt x="3725" y="0"/>
                  </a:lnTo>
                  <a:close/>
                  <a:moveTo>
                    <a:pt x="4033" y="0"/>
                  </a:moveTo>
                  <a:lnTo>
                    <a:pt x="4033" y="26"/>
                  </a:lnTo>
                  <a:lnTo>
                    <a:pt x="4026" y="26"/>
                  </a:lnTo>
                  <a:lnTo>
                    <a:pt x="4026" y="0"/>
                  </a:lnTo>
                  <a:lnTo>
                    <a:pt x="4033" y="0"/>
                  </a:lnTo>
                  <a:close/>
                  <a:moveTo>
                    <a:pt x="4347" y="0"/>
                  </a:moveTo>
                  <a:lnTo>
                    <a:pt x="4347" y="26"/>
                  </a:lnTo>
                  <a:lnTo>
                    <a:pt x="4340" y="26"/>
                  </a:lnTo>
                  <a:lnTo>
                    <a:pt x="4340" y="0"/>
                  </a:lnTo>
                  <a:lnTo>
                    <a:pt x="4347" y="0"/>
                  </a:lnTo>
                  <a:close/>
                </a:path>
              </a:pathLst>
            </a:custGeom>
            <a:solidFill>
              <a:srgbClr val="868686"/>
            </a:solidFill>
            <a:ln w="6" cap="flat">
              <a:solidFill>
                <a:srgbClr val="868686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53612" name="Freeform 12"/>
            <p:cNvSpPr>
              <a:spLocks/>
            </p:cNvSpPr>
            <p:nvPr/>
          </p:nvSpPr>
          <p:spPr bwMode="auto">
            <a:xfrm>
              <a:off x="1139" y="2555"/>
              <a:ext cx="4051" cy="124"/>
            </a:xfrm>
            <a:custGeom>
              <a:avLst/>
              <a:gdLst/>
              <a:ahLst/>
              <a:cxnLst>
                <a:cxn ang="0">
                  <a:pos x="24" y="256"/>
                </a:cxn>
                <a:cxn ang="0">
                  <a:pos x="840" y="256"/>
                </a:cxn>
                <a:cxn ang="0">
                  <a:pos x="1640" y="256"/>
                </a:cxn>
                <a:cxn ang="0">
                  <a:pos x="2440" y="256"/>
                </a:cxn>
                <a:cxn ang="0">
                  <a:pos x="3256" y="240"/>
                </a:cxn>
                <a:cxn ang="0">
                  <a:pos x="4056" y="240"/>
                </a:cxn>
                <a:cxn ang="0">
                  <a:pos x="4856" y="240"/>
                </a:cxn>
                <a:cxn ang="0">
                  <a:pos x="4850" y="241"/>
                </a:cxn>
                <a:cxn ang="0">
                  <a:pos x="5666" y="17"/>
                </a:cxn>
                <a:cxn ang="0">
                  <a:pos x="5673" y="16"/>
                </a:cxn>
                <a:cxn ang="0">
                  <a:pos x="6473" y="48"/>
                </a:cxn>
                <a:cxn ang="0">
                  <a:pos x="7272" y="48"/>
                </a:cxn>
                <a:cxn ang="0">
                  <a:pos x="8088" y="48"/>
                </a:cxn>
                <a:cxn ang="0">
                  <a:pos x="8889" y="64"/>
                </a:cxn>
                <a:cxn ang="0">
                  <a:pos x="9687" y="1"/>
                </a:cxn>
                <a:cxn ang="0">
                  <a:pos x="10504" y="0"/>
                </a:cxn>
                <a:cxn ang="0">
                  <a:pos x="10528" y="24"/>
                </a:cxn>
                <a:cxn ang="0">
                  <a:pos x="10504" y="48"/>
                </a:cxn>
                <a:cxn ang="0">
                  <a:pos x="9690" y="48"/>
                </a:cxn>
                <a:cxn ang="0">
                  <a:pos x="8888" y="112"/>
                </a:cxn>
                <a:cxn ang="0">
                  <a:pos x="8088" y="96"/>
                </a:cxn>
                <a:cxn ang="0">
                  <a:pos x="7272" y="96"/>
                </a:cxn>
                <a:cxn ang="0">
                  <a:pos x="6472" y="96"/>
                </a:cxn>
                <a:cxn ang="0">
                  <a:pos x="5672" y="64"/>
                </a:cxn>
                <a:cxn ang="0">
                  <a:pos x="5679" y="64"/>
                </a:cxn>
                <a:cxn ang="0">
                  <a:pos x="4863" y="288"/>
                </a:cxn>
                <a:cxn ang="0">
                  <a:pos x="4856" y="288"/>
                </a:cxn>
                <a:cxn ang="0">
                  <a:pos x="4056" y="288"/>
                </a:cxn>
                <a:cxn ang="0">
                  <a:pos x="3257" y="288"/>
                </a:cxn>
                <a:cxn ang="0">
                  <a:pos x="2440" y="304"/>
                </a:cxn>
                <a:cxn ang="0">
                  <a:pos x="1640" y="304"/>
                </a:cxn>
                <a:cxn ang="0">
                  <a:pos x="840" y="304"/>
                </a:cxn>
                <a:cxn ang="0">
                  <a:pos x="24" y="304"/>
                </a:cxn>
                <a:cxn ang="0">
                  <a:pos x="0" y="280"/>
                </a:cxn>
                <a:cxn ang="0">
                  <a:pos x="24" y="256"/>
                </a:cxn>
              </a:cxnLst>
              <a:rect l="0" t="0" r="r" b="b"/>
              <a:pathLst>
                <a:path w="10528" h="304">
                  <a:moveTo>
                    <a:pt x="24" y="256"/>
                  </a:moveTo>
                  <a:lnTo>
                    <a:pt x="840" y="256"/>
                  </a:lnTo>
                  <a:lnTo>
                    <a:pt x="1640" y="256"/>
                  </a:lnTo>
                  <a:lnTo>
                    <a:pt x="2440" y="256"/>
                  </a:lnTo>
                  <a:lnTo>
                    <a:pt x="3256" y="240"/>
                  </a:lnTo>
                  <a:lnTo>
                    <a:pt x="4056" y="240"/>
                  </a:lnTo>
                  <a:lnTo>
                    <a:pt x="4856" y="240"/>
                  </a:lnTo>
                  <a:lnTo>
                    <a:pt x="4850" y="241"/>
                  </a:lnTo>
                  <a:lnTo>
                    <a:pt x="5666" y="17"/>
                  </a:lnTo>
                  <a:cubicBezTo>
                    <a:pt x="5668" y="17"/>
                    <a:pt x="5671" y="16"/>
                    <a:pt x="5673" y="16"/>
                  </a:cubicBezTo>
                  <a:lnTo>
                    <a:pt x="6473" y="48"/>
                  </a:lnTo>
                  <a:lnTo>
                    <a:pt x="7272" y="48"/>
                  </a:lnTo>
                  <a:lnTo>
                    <a:pt x="8088" y="48"/>
                  </a:lnTo>
                  <a:lnTo>
                    <a:pt x="8889" y="64"/>
                  </a:lnTo>
                  <a:lnTo>
                    <a:pt x="9687" y="1"/>
                  </a:lnTo>
                  <a:lnTo>
                    <a:pt x="10504" y="0"/>
                  </a:lnTo>
                  <a:cubicBezTo>
                    <a:pt x="10518" y="0"/>
                    <a:pt x="10528" y="11"/>
                    <a:pt x="10528" y="24"/>
                  </a:cubicBezTo>
                  <a:cubicBezTo>
                    <a:pt x="10528" y="38"/>
                    <a:pt x="10518" y="48"/>
                    <a:pt x="10504" y="48"/>
                  </a:cubicBezTo>
                  <a:lnTo>
                    <a:pt x="9690" y="48"/>
                  </a:lnTo>
                  <a:lnTo>
                    <a:pt x="8888" y="112"/>
                  </a:lnTo>
                  <a:lnTo>
                    <a:pt x="8088" y="96"/>
                  </a:lnTo>
                  <a:lnTo>
                    <a:pt x="7272" y="96"/>
                  </a:lnTo>
                  <a:lnTo>
                    <a:pt x="6472" y="96"/>
                  </a:lnTo>
                  <a:lnTo>
                    <a:pt x="5672" y="64"/>
                  </a:lnTo>
                  <a:lnTo>
                    <a:pt x="5679" y="64"/>
                  </a:lnTo>
                  <a:lnTo>
                    <a:pt x="4863" y="288"/>
                  </a:lnTo>
                  <a:cubicBezTo>
                    <a:pt x="4861" y="288"/>
                    <a:pt x="4859" y="288"/>
                    <a:pt x="4856" y="288"/>
                  </a:cubicBezTo>
                  <a:lnTo>
                    <a:pt x="4056" y="288"/>
                  </a:lnTo>
                  <a:lnTo>
                    <a:pt x="3257" y="288"/>
                  </a:lnTo>
                  <a:lnTo>
                    <a:pt x="2440" y="304"/>
                  </a:lnTo>
                  <a:lnTo>
                    <a:pt x="1640" y="304"/>
                  </a:lnTo>
                  <a:lnTo>
                    <a:pt x="840" y="304"/>
                  </a:lnTo>
                  <a:lnTo>
                    <a:pt x="24" y="304"/>
                  </a:lnTo>
                  <a:cubicBezTo>
                    <a:pt x="11" y="304"/>
                    <a:pt x="0" y="294"/>
                    <a:pt x="0" y="280"/>
                  </a:cubicBezTo>
                  <a:cubicBezTo>
                    <a:pt x="0" y="267"/>
                    <a:pt x="11" y="256"/>
                    <a:pt x="24" y="256"/>
                  </a:cubicBezTo>
                  <a:close/>
                </a:path>
              </a:pathLst>
            </a:custGeom>
            <a:solidFill>
              <a:srgbClr val="4A7EBB"/>
            </a:solidFill>
            <a:ln w="6" cap="flat">
              <a:solidFill>
                <a:srgbClr val="4A7EBB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53613" name="Freeform 13"/>
            <p:cNvSpPr>
              <a:spLocks/>
            </p:cNvSpPr>
            <p:nvPr/>
          </p:nvSpPr>
          <p:spPr bwMode="auto">
            <a:xfrm>
              <a:off x="1138" y="1600"/>
              <a:ext cx="4053" cy="891"/>
            </a:xfrm>
            <a:custGeom>
              <a:avLst/>
              <a:gdLst/>
              <a:ahLst/>
              <a:cxnLst>
                <a:cxn ang="0">
                  <a:pos x="22" y="2131"/>
                </a:cxn>
                <a:cxn ang="0">
                  <a:pos x="838" y="1971"/>
                </a:cxn>
                <a:cxn ang="0">
                  <a:pos x="1638" y="1827"/>
                </a:cxn>
                <a:cxn ang="0">
                  <a:pos x="1642" y="1826"/>
                </a:cxn>
                <a:cxn ang="0">
                  <a:pos x="2442" y="1810"/>
                </a:cxn>
                <a:cxn ang="0">
                  <a:pos x="3259" y="1842"/>
                </a:cxn>
                <a:cxn ang="0">
                  <a:pos x="4058" y="1842"/>
                </a:cxn>
                <a:cxn ang="0">
                  <a:pos x="4858" y="1842"/>
                </a:cxn>
                <a:cxn ang="0">
                  <a:pos x="4841" y="1850"/>
                </a:cxn>
                <a:cxn ang="0">
                  <a:pos x="5657" y="1002"/>
                </a:cxn>
                <a:cxn ang="0">
                  <a:pos x="6456" y="11"/>
                </a:cxn>
                <a:cxn ang="0">
                  <a:pos x="6486" y="5"/>
                </a:cxn>
                <a:cxn ang="0">
                  <a:pos x="7286" y="421"/>
                </a:cxn>
                <a:cxn ang="0">
                  <a:pos x="7276" y="419"/>
                </a:cxn>
                <a:cxn ang="0">
                  <a:pos x="8092" y="483"/>
                </a:cxn>
                <a:cxn ang="0">
                  <a:pos x="8102" y="485"/>
                </a:cxn>
                <a:cxn ang="0">
                  <a:pos x="8902" y="917"/>
                </a:cxn>
                <a:cxn ang="0">
                  <a:pos x="8893" y="915"/>
                </a:cxn>
                <a:cxn ang="0">
                  <a:pos x="9693" y="1011"/>
                </a:cxn>
                <a:cxn ang="0">
                  <a:pos x="10512" y="1187"/>
                </a:cxn>
                <a:cxn ang="0">
                  <a:pos x="10530" y="1216"/>
                </a:cxn>
                <a:cxn ang="0">
                  <a:pos x="10501" y="1234"/>
                </a:cxn>
                <a:cxn ang="0">
                  <a:pos x="9688" y="1058"/>
                </a:cxn>
                <a:cxn ang="0">
                  <a:pos x="8888" y="962"/>
                </a:cxn>
                <a:cxn ang="0">
                  <a:pos x="8879" y="960"/>
                </a:cxn>
                <a:cxn ang="0">
                  <a:pos x="8079" y="528"/>
                </a:cxn>
                <a:cxn ang="0">
                  <a:pos x="8089" y="530"/>
                </a:cxn>
                <a:cxn ang="0">
                  <a:pos x="7273" y="466"/>
                </a:cxn>
                <a:cxn ang="0">
                  <a:pos x="7263" y="464"/>
                </a:cxn>
                <a:cxn ang="0">
                  <a:pos x="6463" y="48"/>
                </a:cxn>
                <a:cxn ang="0">
                  <a:pos x="6493" y="42"/>
                </a:cxn>
                <a:cxn ang="0">
                  <a:pos x="5692" y="1035"/>
                </a:cxn>
                <a:cxn ang="0">
                  <a:pos x="4876" y="1883"/>
                </a:cxn>
                <a:cxn ang="0">
                  <a:pos x="4858" y="1890"/>
                </a:cxn>
                <a:cxn ang="0">
                  <a:pos x="4058" y="1890"/>
                </a:cxn>
                <a:cxn ang="0">
                  <a:pos x="3258" y="1890"/>
                </a:cxn>
                <a:cxn ang="0">
                  <a:pos x="2443" y="1858"/>
                </a:cxn>
                <a:cxn ang="0">
                  <a:pos x="1643" y="1874"/>
                </a:cxn>
                <a:cxn ang="0">
                  <a:pos x="1647" y="1874"/>
                </a:cxn>
                <a:cxn ang="0">
                  <a:pos x="847" y="2018"/>
                </a:cxn>
                <a:cxn ang="0">
                  <a:pos x="31" y="2178"/>
                </a:cxn>
                <a:cxn ang="0">
                  <a:pos x="3" y="2159"/>
                </a:cxn>
                <a:cxn ang="0">
                  <a:pos x="22" y="2131"/>
                </a:cxn>
              </a:cxnLst>
              <a:rect l="0" t="0" r="r" b="b"/>
              <a:pathLst>
                <a:path w="10533" h="2181">
                  <a:moveTo>
                    <a:pt x="22" y="2131"/>
                  </a:moveTo>
                  <a:lnTo>
                    <a:pt x="838" y="1971"/>
                  </a:lnTo>
                  <a:lnTo>
                    <a:pt x="1638" y="1827"/>
                  </a:lnTo>
                  <a:cubicBezTo>
                    <a:pt x="1639" y="1827"/>
                    <a:pt x="1641" y="1826"/>
                    <a:pt x="1642" y="1826"/>
                  </a:cubicBezTo>
                  <a:lnTo>
                    <a:pt x="2442" y="1810"/>
                  </a:lnTo>
                  <a:lnTo>
                    <a:pt x="3259" y="1842"/>
                  </a:lnTo>
                  <a:lnTo>
                    <a:pt x="4058" y="1842"/>
                  </a:lnTo>
                  <a:lnTo>
                    <a:pt x="4858" y="1842"/>
                  </a:lnTo>
                  <a:lnTo>
                    <a:pt x="4841" y="1850"/>
                  </a:lnTo>
                  <a:lnTo>
                    <a:pt x="5657" y="1002"/>
                  </a:lnTo>
                  <a:lnTo>
                    <a:pt x="6456" y="11"/>
                  </a:lnTo>
                  <a:cubicBezTo>
                    <a:pt x="6463" y="3"/>
                    <a:pt x="6475" y="0"/>
                    <a:pt x="6486" y="5"/>
                  </a:cubicBezTo>
                  <a:lnTo>
                    <a:pt x="7286" y="421"/>
                  </a:lnTo>
                  <a:lnTo>
                    <a:pt x="7276" y="419"/>
                  </a:lnTo>
                  <a:lnTo>
                    <a:pt x="8092" y="483"/>
                  </a:lnTo>
                  <a:cubicBezTo>
                    <a:pt x="8096" y="483"/>
                    <a:pt x="8099" y="484"/>
                    <a:pt x="8102" y="485"/>
                  </a:cubicBezTo>
                  <a:lnTo>
                    <a:pt x="8902" y="917"/>
                  </a:lnTo>
                  <a:lnTo>
                    <a:pt x="8893" y="915"/>
                  </a:lnTo>
                  <a:lnTo>
                    <a:pt x="9693" y="1011"/>
                  </a:lnTo>
                  <a:lnTo>
                    <a:pt x="10512" y="1187"/>
                  </a:lnTo>
                  <a:cubicBezTo>
                    <a:pt x="10524" y="1190"/>
                    <a:pt x="10533" y="1203"/>
                    <a:pt x="10530" y="1216"/>
                  </a:cubicBezTo>
                  <a:cubicBezTo>
                    <a:pt x="10527" y="1228"/>
                    <a:pt x="10514" y="1237"/>
                    <a:pt x="10501" y="1234"/>
                  </a:cubicBezTo>
                  <a:lnTo>
                    <a:pt x="9688" y="1058"/>
                  </a:lnTo>
                  <a:lnTo>
                    <a:pt x="8888" y="962"/>
                  </a:lnTo>
                  <a:cubicBezTo>
                    <a:pt x="8885" y="962"/>
                    <a:pt x="8882" y="961"/>
                    <a:pt x="8879" y="960"/>
                  </a:cubicBezTo>
                  <a:lnTo>
                    <a:pt x="8079" y="528"/>
                  </a:lnTo>
                  <a:lnTo>
                    <a:pt x="8089" y="530"/>
                  </a:lnTo>
                  <a:lnTo>
                    <a:pt x="7273" y="466"/>
                  </a:lnTo>
                  <a:cubicBezTo>
                    <a:pt x="7269" y="466"/>
                    <a:pt x="7266" y="465"/>
                    <a:pt x="7263" y="464"/>
                  </a:cubicBezTo>
                  <a:lnTo>
                    <a:pt x="6463" y="48"/>
                  </a:lnTo>
                  <a:lnTo>
                    <a:pt x="6493" y="42"/>
                  </a:lnTo>
                  <a:lnTo>
                    <a:pt x="5692" y="1035"/>
                  </a:lnTo>
                  <a:lnTo>
                    <a:pt x="4876" y="1883"/>
                  </a:lnTo>
                  <a:cubicBezTo>
                    <a:pt x="4871" y="1888"/>
                    <a:pt x="4865" y="1890"/>
                    <a:pt x="4858" y="1890"/>
                  </a:cubicBezTo>
                  <a:lnTo>
                    <a:pt x="4058" y="1890"/>
                  </a:lnTo>
                  <a:lnTo>
                    <a:pt x="3258" y="1890"/>
                  </a:lnTo>
                  <a:lnTo>
                    <a:pt x="2443" y="1858"/>
                  </a:lnTo>
                  <a:lnTo>
                    <a:pt x="1643" y="1874"/>
                  </a:lnTo>
                  <a:lnTo>
                    <a:pt x="1647" y="1874"/>
                  </a:lnTo>
                  <a:lnTo>
                    <a:pt x="847" y="2018"/>
                  </a:lnTo>
                  <a:lnTo>
                    <a:pt x="31" y="2178"/>
                  </a:lnTo>
                  <a:cubicBezTo>
                    <a:pt x="18" y="2181"/>
                    <a:pt x="5" y="2172"/>
                    <a:pt x="3" y="2159"/>
                  </a:cubicBezTo>
                  <a:cubicBezTo>
                    <a:pt x="0" y="2146"/>
                    <a:pt x="9" y="2133"/>
                    <a:pt x="22" y="2131"/>
                  </a:cubicBezTo>
                  <a:close/>
                </a:path>
              </a:pathLst>
            </a:custGeom>
            <a:solidFill>
              <a:srgbClr val="BE4B48"/>
            </a:solidFill>
            <a:ln w="6" cap="flat">
              <a:solidFill>
                <a:srgbClr val="BE4B48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53614" name="Rectangle 14"/>
            <p:cNvSpPr>
              <a:spLocks noChangeArrowheads="1"/>
            </p:cNvSpPr>
            <p:nvPr/>
          </p:nvSpPr>
          <p:spPr bwMode="auto">
            <a:xfrm>
              <a:off x="761" y="2668"/>
              <a:ext cx="27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-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15" name="Rectangle 15"/>
            <p:cNvSpPr>
              <a:spLocks noChangeArrowheads="1"/>
            </p:cNvSpPr>
            <p:nvPr/>
          </p:nvSpPr>
          <p:spPr bwMode="auto">
            <a:xfrm>
              <a:off x="598" y="2523"/>
              <a:ext cx="35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200,00     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16" name="Rectangle 16"/>
            <p:cNvSpPr>
              <a:spLocks noChangeArrowheads="1"/>
            </p:cNvSpPr>
            <p:nvPr/>
          </p:nvSpPr>
          <p:spPr bwMode="auto">
            <a:xfrm>
              <a:off x="598" y="2380"/>
              <a:ext cx="35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400,00     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17" name="Rectangle 17"/>
            <p:cNvSpPr>
              <a:spLocks noChangeArrowheads="1"/>
            </p:cNvSpPr>
            <p:nvPr/>
          </p:nvSpPr>
          <p:spPr bwMode="auto">
            <a:xfrm>
              <a:off x="598" y="2237"/>
              <a:ext cx="35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600,00     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18" name="Rectangle 18"/>
            <p:cNvSpPr>
              <a:spLocks noChangeArrowheads="1"/>
            </p:cNvSpPr>
            <p:nvPr/>
          </p:nvSpPr>
          <p:spPr bwMode="auto">
            <a:xfrm>
              <a:off x="598" y="2092"/>
              <a:ext cx="35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800,00     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19" name="Rectangle 19"/>
            <p:cNvSpPr>
              <a:spLocks noChangeArrowheads="1"/>
            </p:cNvSpPr>
            <p:nvPr/>
          </p:nvSpPr>
          <p:spPr bwMode="auto">
            <a:xfrm>
              <a:off x="536" y="1950"/>
              <a:ext cx="41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1.000,00     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20" name="Rectangle 20"/>
            <p:cNvSpPr>
              <a:spLocks noChangeArrowheads="1"/>
            </p:cNvSpPr>
            <p:nvPr/>
          </p:nvSpPr>
          <p:spPr bwMode="auto">
            <a:xfrm>
              <a:off x="536" y="1805"/>
              <a:ext cx="41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1.200,00     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21" name="Rectangle 21"/>
            <p:cNvSpPr>
              <a:spLocks noChangeArrowheads="1"/>
            </p:cNvSpPr>
            <p:nvPr/>
          </p:nvSpPr>
          <p:spPr bwMode="auto">
            <a:xfrm>
              <a:off x="536" y="1662"/>
              <a:ext cx="41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1.400,00     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22" name="Rectangle 22"/>
            <p:cNvSpPr>
              <a:spLocks noChangeArrowheads="1"/>
            </p:cNvSpPr>
            <p:nvPr/>
          </p:nvSpPr>
          <p:spPr bwMode="auto">
            <a:xfrm>
              <a:off x="536" y="1519"/>
              <a:ext cx="41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1.600,00     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23" name="Rectangle 23"/>
            <p:cNvSpPr>
              <a:spLocks noChangeArrowheads="1"/>
            </p:cNvSpPr>
            <p:nvPr/>
          </p:nvSpPr>
          <p:spPr bwMode="auto">
            <a:xfrm>
              <a:off x="536" y="1374"/>
              <a:ext cx="41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1.800,00     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24" name="Rectangle 24"/>
            <p:cNvSpPr>
              <a:spLocks noChangeArrowheads="1"/>
            </p:cNvSpPr>
            <p:nvPr/>
          </p:nvSpPr>
          <p:spPr bwMode="auto">
            <a:xfrm>
              <a:off x="1066" y="2806"/>
              <a:ext cx="182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2002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25" name="Rectangle 25"/>
            <p:cNvSpPr>
              <a:spLocks noChangeArrowheads="1"/>
            </p:cNvSpPr>
            <p:nvPr/>
          </p:nvSpPr>
          <p:spPr bwMode="auto">
            <a:xfrm>
              <a:off x="1376" y="2806"/>
              <a:ext cx="182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2003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26" name="Rectangle 26"/>
            <p:cNvSpPr>
              <a:spLocks noChangeArrowheads="1"/>
            </p:cNvSpPr>
            <p:nvPr/>
          </p:nvSpPr>
          <p:spPr bwMode="auto">
            <a:xfrm>
              <a:off x="1685" y="2806"/>
              <a:ext cx="182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2004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27" name="Rectangle 27"/>
            <p:cNvSpPr>
              <a:spLocks noChangeArrowheads="1"/>
            </p:cNvSpPr>
            <p:nvPr/>
          </p:nvSpPr>
          <p:spPr bwMode="auto">
            <a:xfrm>
              <a:off x="1995" y="2806"/>
              <a:ext cx="182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2005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28" name="Rectangle 28"/>
            <p:cNvSpPr>
              <a:spLocks noChangeArrowheads="1"/>
            </p:cNvSpPr>
            <p:nvPr/>
          </p:nvSpPr>
          <p:spPr bwMode="auto">
            <a:xfrm>
              <a:off x="2305" y="2806"/>
              <a:ext cx="182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2006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29" name="Rectangle 29"/>
            <p:cNvSpPr>
              <a:spLocks noChangeArrowheads="1"/>
            </p:cNvSpPr>
            <p:nvPr/>
          </p:nvSpPr>
          <p:spPr bwMode="auto">
            <a:xfrm>
              <a:off x="2615" y="2806"/>
              <a:ext cx="182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2007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30" name="Rectangle 30"/>
            <p:cNvSpPr>
              <a:spLocks noChangeArrowheads="1"/>
            </p:cNvSpPr>
            <p:nvPr/>
          </p:nvSpPr>
          <p:spPr bwMode="auto">
            <a:xfrm>
              <a:off x="2925" y="2806"/>
              <a:ext cx="182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2008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31" name="Rectangle 31"/>
            <p:cNvSpPr>
              <a:spLocks noChangeArrowheads="1"/>
            </p:cNvSpPr>
            <p:nvPr/>
          </p:nvSpPr>
          <p:spPr bwMode="auto">
            <a:xfrm>
              <a:off x="3235" y="2806"/>
              <a:ext cx="182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2009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32" name="Rectangle 32"/>
            <p:cNvSpPr>
              <a:spLocks noChangeArrowheads="1"/>
            </p:cNvSpPr>
            <p:nvPr/>
          </p:nvSpPr>
          <p:spPr bwMode="auto">
            <a:xfrm>
              <a:off x="3545" y="2806"/>
              <a:ext cx="182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2010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33" name="Rectangle 33"/>
            <p:cNvSpPr>
              <a:spLocks noChangeArrowheads="1"/>
            </p:cNvSpPr>
            <p:nvPr/>
          </p:nvSpPr>
          <p:spPr bwMode="auto">
            <a:xfrm>
              <a:off x="3855" y="2806"/>
              <a:ext cx="182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2011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34" name="Rectangle 34"/>
            <p:cNvSpPr>
              <a:spLocks noChangeArrowheads="1"/>
            </p:cNvSpPr>
            <p:nvPr/>
          </p:nvSpPr>
          <p:spPr bwMode="auto">
            <a:xfrm>
              <a:off x="4165" y="2806"/>
              <a:ext cx="182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2012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35" name="Rectangle 35"/>
            <p:cNvSpPr>
              <a:spLocks noChangeArrowheads="1"/>
            </p:cNvSpPr>
            <p:nvPr/>
          </p:nvSpPr>
          <p:spPr bwMode="auto">
            <a:xfrm>
              <a:off x="4475" y="2806"/>
              <a:ext cx="182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2013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36" name="Rectangle 36"/>
            <p:cNvSpPr>
              <a:spLocks noChangeArrowheads="1"/>
            </p:cNvSpPr>
            <p:nvPr/>
          </p:nvSpPr>
          <p:spPr bwMode="auto">
            <a:xfrm>
              <a:off x="4784" y="2806"/>
              <a:ext cx="182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2014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37" name="Rectangle 37"/>
            <p:cNvSpPr>
              <a:spLocks noChangeArrowheads="1"/>
            </p:cNvSpPr>
            <p:nvPr/>
          </p:nvSpPr>
          <p:spPr bwMode="auto">
            <a:xfrm>
              <a:off x="5064" y="2806"/>
              <a:ext cx="13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Sep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38" name="Rectangle 38"/>
            <p:cNvSpPr>
              <a:spLocks noChangeArrowheads="1"/>
            </p:cNvSpPr>
            <p:nvPr/>
          </p:nvSpPr>
          <p:spPr bwMode="auto">
            <a:xfrm>
              <a:off x="5187" y="2806"/>
              <a:ext cx="27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-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39" name="Rectangle 39"/>
            <p:cNvSpPr>
              <a:spLocks noChangeArrowheads="1"/>
            </p:cNvSpPr>
            <p:nvPr/>
          </p:nvSpPr>
          <p:spPr bwMode="auto">
            <a:xfrm>
              <a:off x="5211" y="2806"/>
              <a:ext cx="9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15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40" name="Rectangle 40"/>
            <p:cNvSpPr>
              <a:spLocks noChangeArrowheads="1"/>
            </p:cNvSpPr>
            <p:nvPr/>
          </p:nvSpPr>
          <p:spPr bwMode="auto">
            <a:xfrm>
              <a:off x="315" y="900"/>
              <a:ext cx="71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kumimoji="0" lang="es-CL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USD </a:t>
              </a:r>
              <a:r>
                <a:rPr kumimoji="0" lang="es-CL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Million</a:t>
              </a:r>
              <a:endParaRPr lang="es-CL" dirty="0">
                <a:latin typeface="Arial" pitchFamily="34" charset="0"/>
              </a:endParaRPr>
            </a:p>
          </p:txBody>
        </p:sp>
        <p:sp>
          <p:nvSpPr>
            <p:cNvPr id="153641" name="Freeform 41"/>
            <p:cNvSpPr>
              <a:spLocks/>
            </p:cNvSpPr>
            <p:nvPr/>
          </p:nvSpPr>
          <p:spPr bwMode="auto">
            <a:xfrm>
              <a:off x="2167" y="3064"/>
              <a:ext cx="178" cy="2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440" y="0"/>
                </a:cxn>
                <a:cxn ang="0">
                  <a:pos x="464" y="24"/>
                </a:cxn>
                <a:cxn ang="0">
                  <a:pos x="440" y="48"/>
                </a:cxn>
                <a:cxn ang="0">
                  <a:pos x="24" y="48"/>
                </a:cxn>
                <a:cxn ang="0">
                  <a:pos x="0" y="24"/>
                </a:cxn>
                <a:cxn ang="0">
                  <a:pos x="24" y="0"/>
                </a:cxn>
              </a:cxnLst>
              <a:rect l="0" t="0" r="r" b="b"/>
              <a:pathLst>
                <a:path w="464" h="48">
                  <a:moveTo>
                    <a:pt x="24" y="0"/>
                  </a:moveTo>
                  <a:lnTo>
                    <a:pt x="440" y="0"/>
                  </a:lnTo>
                  <a:cubicBezTo>
                    <a:pt x="454" y="0"/>
                    <a:pt x="464" y="11"/>
                    <a:pt x="464" y="24"/>
                  </a:cubicBezTo>
                  <a:cubicBezTo>
                    <a:pt x="464" y="38"/>
                    <a:pt x="454" y="48"/>
                    <a:pt x="440" y="48"/>
                  </a:cubicBezTo>
                  <a:lnTo>
                    <a:pt x="24" y="48"/>
                  </a:lnTo>
                  <a:cubicBezTo>
                    <a:pt x="11" y="48"/>
                    <a:pt x="0" y="38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lose/>
                </a:path>
              </a:pathLst>
            </a:custGeom>
            <a:solidFill>
              <a:srgbClr val="4A7EBB"/>
            </a:solidFill>
            <a:ln w="6" cap="flat">
              <a:solidFill>
                <a:srgbClr val="4A7EBB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53642" name="Rectangle 42"/>
            <p:cNvSpPr>
              <a:spLocks noChangeArrowheads="1"/>
            </p:cNvSpPr>
            <p:nvPr/>
          </p:nvSpPr>
          <p:spPr bwMode="auto">
            <a:xfrm>
              <a:off x="2353" y="3029"/>
              <a:ext cx="226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>
                  <a:solidFill>
                    <a:srgbClr val="000000"/>
                  </a:solidFill>
                  <a:latin typeface="Calibri" pitchFamily="34" charset="0"/>
                </a:rPr>
                <a:t>Equity</a:t>
              </a:r>
              <a:endParaRPr lang="es-CL">
                <a:latin typeface="Arial" pitchFamily="34" charset="0"/>
              </a:endParaRPr>
            </a:p>
          </p:txBody>
        </p:sp>
        <p:sp>
          <p:nvSpPr>
            <p:cNvPr id="153643" name="Freeform 43"/>
            <p:cNvSpPr>
              <a:spLocks/>
            </p:cNvSpPr>
            <p:nvPr/>
          </p:nvSpPr>
          <p:spPr bwMode="auto">
            <a:xfrm>
              <a:off x="2659" y="3064"/>
              <a:ext cx="179" cy="2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440" y="0"/>
                </a:cxn>
                <a:cxn ang="0">
                  <a:pos x="464" y="24"/>
                </a:cxn>
                <a:cxn ang="0">
                  <a:pos x="440" y="48"/>
                </a:cxn>
                <a:cxn ang="0">
                  <a:pos x="24" y="48"/>
                </a:cxn>
                <a:cxn ang="0">
                  <a:pos x="0" y="24"/>
                </a:cxn>
                <a:cxn ang="0">
                  <a:pos x="24" y="0"/>
                </a:cxn>
              </a:cxnLst>
              <a:rect l="0" t="0" r="r" b="b"/>
              <a:pathLst>
                <a:path w="464" h="48">
                  <a:moveTo>
                    <a:pt x="24" y="0"/>
                  </a:moveTo>
                  <a:lnTo>
                    <a:pt x="440" y="0"/>
                  </a:lnTo>
                  <a:cubicBezTo>
                    <a:pt x="454" y="0"/>
                    <a:pt x="464" y="11"/>
                    <a:pt x="464" y="24"/>
                  </a:cubicBezTo>
                  <a:cubicBezTo>
                    <a:pt x="464" y="38"/>
                    <a:pt x="454" y="48"/>
                    <a:pt x="440" y="48"/>
                  </a:cubicBezTo>
                  <a:lnTo>
                    <a:pt x="24" y="48"/>
                  </a:lnTo>
                  <a:cubicBezTo>
                    <a:pt x="11" y="48"/>
                    <a:pt x="0" y="38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lose/>
                </a:path>
              </a:pathLst>
            </a:custGeom>
            <a:solidFill>
              <a:srgbClr val="BE4B48"/>
            </a:solidFill>
            <a:ln w="6" cap="flat">
              <a:solidFill>
                <a:srgbClr val="BE4B48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53644" name="Rectangle 44"/>
            <p:cNvSpPr>
              <a:spLocks noChangeArrowheads="1"/>
            </p:cNvSpPr>
            <p:nvPr/>
          </p:nvSpPr>
          <p:spPr bwMode="auto">
            <a:xfrm>
              <a:off x="2846" y="3029"/>
              <a:ext cx="41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s-CL" sz="1100" dirty="0" err="1">
                  <a:solidFill>
                    <a:srgbClr val="000000"/>
                  </a:solidFill>
                  <a:latin typeface="Calibri" pitchFamily="34" charset="0"/>
                </a:rPr>
                <a:t>Guarantees</a:t>
              </a:r>
              <a:endParaRPr lang="es-CL" dirty="0">
                <a:latin typeface="Arial" pitchFamily="34" charset="0"/>
              </a:endParaRPr>
            </a:p>
          </p:txBody>
        </p:sp>
        <p:sp>
          <p:nvSpPr>
            <p:cNvPr id="153645" name="Freeform 45"/>
            <p:cNvSpPr>
              <a:spLocks noEditPoints="1"/>
            </p:cNvSpPr>
            <p:nvPr/>
          </p:nvSpPr>
          <p:spPr bwMode="auto">
            <a:xfrm>
              <a:off x="252" y="1326"/>
              <a:ext cx="5178" cy="1889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3448" y="0"/>
                </a:cxn>
                <a:cxn ang="0">
                  <a:pos x="13456" y="8"/>
                </a:cxn>
                <a:cxn ang="0">
                  <a:pos x="13456" y="4616"/>
                </a:cxn>
                <a:cxn ang="0">
                  <a:pos x="13448" y="4624"/>
                </a:cxn>
                <a:cxn ang="0">
                  <a:pos x="8" y="4624"/>
                </a:cxn>
                <a:cxn ang="0">
                  <a:pos x="0" y="4616"/>
                </a:cxn>
                <a:cxn ang="0">
                  <a:pos x="0" y="8"/>
                </a:cxn>
                <a:cxn ang="0">
                  <a:pos x="16" y="4616"/>
                </a:cxn>
                <a:cxn ang="0">
                  <a:pos x="8" y="4608"/>
                </a:cxn>
                <a:cxn ang="0">
                  <a:pos x="13448" y="4608"/>
                </a:cxn>
                <a:cxn ang="0">
                  <a:pos x="13440" y="4616"/>
                </a:cxn>
                <a:cxn ang="0">
                  <a:pos x="13440" y="8"/>
                </a:cxn>
                <a:cxn ang="0">
                  <a:pos x="13448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4616"/>
                </a:cxn>
              </a:cxnLst>
              <a:rect l="0" t="0" r="r" b="b"/>
              <a:pathLst>
                <a:path w="13456" h="4624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13448" y="0"/>
                  </a:lnTo>
                  <a:cubicBezTo>
                    <a:pt x="13453" y="0"/>
                    <a:pt x="13456" y="4"/>
                    <a:pt x="13456" y="8"/>
                  </a:cubicBezTo>
                  <a:lnTo>
                    <a:pt x="13456" y="4616"/>
                  </a:lnTo>
                  <a:cubicBezTo>
                    <a:pt x="13456" y="4621"/>
                    <a:pt x="13453" y="4624"/>
                    <a:pt x="13448" y="4624"/>
                  </a:cubicBezTo>
                  <a:lnTo>
                    <a:pt x="8" y="4624"/>
                  </a:lnTo>
                  <a:cubicBezTo>
                    <a:pt x="4" y="4624"/>
                    <a:pt x="0" y="4621"/>
                    <a:pt x="0" y="4616"/>
                  </a:cubicBezTo>
                  <a:lnTo>
                    <a:pt x="0" y="8"/>
                  </a:lnTo>
                  <a:close/>
                  <a:moveTo>
                    <a:pt x="16" y="4616"/>
                  </a:moveTo>
                  <a:lnTo>
                    <a:pt x="8" y="4608"/>
                  </a:lnTo>
                  <a:lnTo>
                    <a:pt x="13448" y="4608"/>
                  </a:lnTo>
                  <a:lnTo>
                    <a:pt x="13440" y="4616"/>
                  </a:lnTo>
                  <a:lnTo>
                    <a:pt x="13440" y="8"/>
                  </a:lnTo>
                  <a:lnTo>
                    <a:pt x="13448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4616"/>
                  </a:lnTo>
                  <a:close/>
                </a:path>
              </a:pathLst>
            </a:custGeom>
            <a:solidFill>
              <a:srgbClr val="868686"/>
            </a:solidFill>
            <a:ln w="0" cap="flat">
              <a:solidFill>
                <a:srgbClr val="86868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dirty="0" err="1" smtClean="0"/>
              <a:t>Distribution</a:t>
            </a:r>
            <a:r>
              <a:rPr lang="es-CL" dirty="0" smtClean="0"/>
              <a:t> </a:t>
            </a:r>
            <a:r>
              <a:rPr lang="es-CL" dirty="0" err="1" smtClean="0"/>
              <a:t>by</a:t>
            </a:r>
            <a:r>
              <a:rPr lang="es-CL" dirty="0" smtClean="0"/>
              <a:t> </a:t>
            </a:r>
            <a:r>
              <a:rPr lang="es-CL" dirty="0" err="1" smtClean="0"/>
              <a:t>Economic</a:t>
            </a:r>
            <a:r>
              <a:rPr lang="es-CL" dirty="0" smtClean="0"/>
              <a:t> Sector</a:t>
            </a:r>
            <a:br>
              <a:rPr lang="es-CL" dirty="0" smtClean="0"/>
            </a:br>
            <a:r>
              <a:rPr lang="es-CL" dirty="0" err="1" smtClean="0"/>
              <a:t>Jan-Sept</a:t>
            </a:r>
            <a:r>
              <a:rPr lang="es-CL" dirty="0" smtClean="0"/>
              <a:t> 2015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97E69E-907A-4F5F-AE77-BA2EC36B4C5E}" type="slidenum">
              <a:rPr lang="es-CL" smtClean="0"/>
              <a:pPr>
                <a:defRPr/>
              </a:pPr>
              <a:t>25</a:t>
            </a:fld>
            <a:endParaRPr lang="es-CL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524000" y="6381750"/>
            <a:ext cx="9144000" cy="476250"/>
          </a:xfrm>
          <a:prstGeom prst="rect">
            <a:avLst/>
          </a:prstGeom>
          <a:solidFill>
            <a:srgbClr val="009999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 eaLnBrk="0" hangingPunct="0"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</a:rPr>
              <a:t>Instrument correlated with the activities carried out small businesses</a:t>
            </a:r>
            <a:endParaRPr lang="es-CL" sz="1500" b="1" dirty="0">
              <a:solidFill>
                <a:schemeClr val="bg1"/>
              </a:solidFill>
            </a:endParaRPr>
          </a:p>
        </p:txBody>
      </p:sp>
      <p:graphicFrame>
        <p:nvGraphicFramePr>
          <p:cNvPr id="11264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747788"/>
              </p:ext>
            </p:extLst>
          </p:nvPr>
        </p:nvGraphicFramePr>
        <p:xfrm>
          <a:off x="2509841" y="1447800"/>
          <a:ext cx="7172325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45" name="Worksheet" r:id="rId3" imgW="7172338" imgH="3962400" progId="Excel.Sheet.8">
                  <p:link updateAutomatic="1"/>
                </p:oleObj>
              </mc:Choice>
              <mc:Fallback>
                <p:oleObj name="Worksheet" r:id="rId3" imgW="7172338" imgH="3962400" progId="Excel.Sheet.8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9841" y="1447800"/>
                        <a:ext cx="7172325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Rectangle 2"/>
          <p:cNvGraphicFramePr>
            <a:graphicFrameLocks/>
          </p:cNvGraphicFramePr>
          <p:nvPr/>
        </p:nvGraphicFramePr>
        <p:xfrm>
          <a:off x="3048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24" name="Imagen" r:id="rId4" imgW="0" imgH="0" progId="">
                  <p:embed/>
                </p:oleObj>
              </mc:Choice>
              <mc:Fallback>
                <p:oleObj name="Imagen" r:id="rId4" imgW="0" imgH="0" progId="">
                  <p:embed/>
                  <p:pic>
                    <p:nvPicPr>
                      <p:cNvPr id="0" name="Rectangle 2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Text Box 4"/>
          <p:cNvSpPr txBox="1">
            <a:spLocks noChangeArrowheads="1"/>
          </p:cNvSpPr>
          <p:nvPr/>
        </p:nvSpPr>
        <p:spPr bwMode="auto">
          <a:xfrm>
            <a:off x="1524000" y="6381750"/>
            <a:ext cx="9144000" cy="476250"/>
          </a:xfrm>
          <a:prstGeom prst="rect">
            <a:avLst/>
          </a:prstGeom>
          <a:solidFill>
            <a:srgbClr val="009999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 eaLnBrk="0" hangingPunct="0">
              <a:spcBef>
                <a:spcPct val="50000"/>
              </a:spcBef>
            </a:pPr>
            <a:r>
              <a:rPr lang="en-US" sz="1500" b="1" dirty="0">
                <a:solidFill>
                  <a:schemeClr val="bg1"/>
                </a:solidFill>
              </a:rPr>
              <a:t>Instrument with national coverage and correlated with the regional distribution of enterprises (50% in RM)</a:t>
            </a:r>
            <a:endParaRPr lang="es-CL" sz="1500" b="1" dirty="0">
              <a:solidFill>
                <a:schemeClr val="bg1"/>
              </a:solidFill>
            </a:endParaRPr>
          </a:p>
        </p:txBody>
      </p:sp>
      <p:sp>
        <p:nvSpPr>
          <p:cNvPr id="23559" name="Text Box 5"/>
          <p:cNvSpPr txBox="1">
            <a:spLocks noChangeArrowheads="1"/>
          </p:cNvSpPr>
          <p:nvPr/>
        </p:nvSpPr>
        <p:spPr bwMode="auto">
          <a:xfrm>
            <a:off x="1524000" y="0"/>
            <a:ext cx="51498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2000" b="1" dirty="0">
                <a:solidFill>
                  <a:schemeClr val="bg1"/>
                </a:solidFill>
              </a:rPr>
              <a:t>Regional distribution </a:t>
            </a:r>
          </a:p>
          <a:p>
            <a:pPr algn="ctr">
              <a:spcBef>
                <a:spcPts val="0"/>
              </a:spcBef>
              <a:defRPr/>
            </a:pPr>
            <a:r>
              <a:rPr lang="en-US" sz="2000" b="1" dirty="0">
                <a:solidFill>
                  <a:schemeClr val="bg1"/>
                </a:solidFill>
              </a:rPr>
              <a:t>January – Sept 2015 N ° of operations. </a:t>
            </a:r>
            <a:endParaRPr lang="es-CL" sz="20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29" name="Text Box 8"/>
          <p:cNvSpPr txBox="1">
            <a:spLocks noChangeArrowheads="1"/>
          </p:cNvSpPr>
          <p:nvPr/>
        </p:nvSpPr>
        <p:spPr bwMode="auto">
          <a:xfrm>
            <a:off x="9767888" y="345598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 b="1">
              <a:solidFill>
                <a:srgbClr val="FF0000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D47D2D-3A1B-4365-91D8-5502E564C2FD}" type="slidenum">
              <a:rPr lang="es-CL" smtClean="0"/>
              <a:pPr>
                <a:defRPr/>
              </a:pPr>
              <a:t>26</a:t>
            </a:fld>
            <a:endParaRPr lang="es-CL" dirty="0"/>
          </a:p>
        </p:txBody>
      </p:sp>
      <p:graphicFrame>
        <p:nvGraphicFramePr>
          <p:cNvPr id="11161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2218182"/>
              </p:ext>
            </p:extLst>
          </p:nvPr>
        </p:nvGraphicFramePr>
        <p:xfrm>
          <a:off x="2524103" y="1214425"/>
          <a:ext cx="7230077" cy="509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25" name="Worksheet" r:id="rId5" imgW="5591108" imgH="3943435" progId="Excel.Sheet.8">
                  <p:link updateAutomatic="1"/>
                </p:oleObj>
              </mc:Choice>
              <mc:Fallback>
                <p:oleObj name="Worksheet" r:id="rId5" imgW="5591108" imgH="3943435" progId="Excel.Sheet.8">
                  <p:link updateAutomatic="1"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4103" y="1214425"/>
                        <a:ext cx="7230077" cy="5099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sz="1800" dirty="0"/>
              <a:t>Default  </a:t>
            </a:r>
            <a:r>
              <a:rPr lang="es-CL" sz="1800" dirty="0" err="1"/>
              <a:t>Rates</a:t>
            </a:r>
            <a:r>
              <a:rPr lang="es-CL" sz="1800" dirty="0"/>
              <a:t> </a:t>
            </a:r>
            <a:r>
              <a:rPr lang="es-CL" sz="1800" dirty="0" err="1"/>
              <a:t>for</a:t>
            </a:r>
            <a:r>
              <a:rPr lang="es-CL" sz="1800" dirty="0"/>
              <a:t> </a:t>
            </a:r>
            <a:r>
              <a:rPr lang="es-CL" sz="1800" dirty="0" err="1"/>
              <a:t>each</a:t>
            </a:r>
            <a:r>
              <a:rPr lang="es-CL" sz="1800" dirty="0"/>
              <a:t> </a:t>
            </a:r>
            <a:r>
              <a:rPr lang="es-CL" sz="1800" dirty="0" err="1"/>
              <a:t>year</a:t>
            </a:r>
            <a:r>
              <a:rPr lang="es-CL" sz="1800" dirty="0"/>
              <a:t> </a:t>
            </a:r>
            <a:r>
              <a:rPr lang="es-CL" sz="1800" dirty="0" err="1"/>
              <a:t>accumulates</a:t>
            </a:r>
            <a:r>
              <a:rPr lang="es-CL" sz="1800" dirty="0"/>
              <a:t> 2000 </a:t>
            </a:r>
            <a:r>
              <a:rPr lang="es-CL" sz="1800" dirty="0" err="1"/>
              <a:t>to</a:t>
            </a:r>
            <a:r>
              <a:rPr lang="es-CL" sz="1800" dirty="0"/>
              <a:t> </a:t>
            </a:r>
            <a:r>
              <a:rPr lang="es-CL" sz="1800" dirty="0" err="1"/>
              <a:t>Sept</a:t>
            </a:r>
            <a:r>
              <a:rPr lang="es-CL" sz="1800" dirty="0"/>
              <a:t> 2015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1524000" y="621167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err="1" smtClean="0"/>
              <a:t>Credits</a:t>
            </a:r>
            <a:r>
              <a:rPr lang="es-CL" dirty="0" smtClean="0"/>
              <a:t> </a:t>
            </a:r>
            <a:r>
              <a:rPr lang="es-CL" dirty="0" err="1" smtClean="0"/>
              <a:t>lended</a:t>
            </a:r>
            <a:r>
              <a:rPr lang="es-CL" dirty="0" smtClean="0"/>
              <a:t> </a:t>
            </a:r>
            <a:r>
              <a:rPr lang="es-CL" dirty="0" err="1" smtClean="0"/>
              <a:t>before</a:t>
            </a:r>
            <a:r>
              <a:rPr lang="es-CL" dirty="0" smtClean="0"/>
              <a:t> </a:t>
            </a:r>
            <a:r>
              <a:rPr lang="es-CL" dirty="0" err="1" smtClean="0"/>
              <a:t>the</a:t>
            </a:r>
            <a:r>
              <a:rPr lang="es-CL" dirty="0" smtClean="0"/>
              <a:t> </a:t>
            </a:r>
            <a:r>
              <a:rPr lang="es-CL" dirty="0" err="1" smtClean="0"/>
              <a:t>financial</a:t>
            </a:r>
            <a:r>
              <a:rPr lang="es-CL" dirty="0" smtClean="0"/>
              <a:t> crisis (2007 &amp; 2008) show </a:t>
            </a:r>
            <a:r>
              <a:rPr lang="es-CL" dirty="0" err="1" smtClean="0"/>
              <a:t>higher</a:t>
            </a:r>
            <a:r>
              <a:rPr lang="es-CL" dirty="0" smtClean="0"/>
              <a:t> </a:t>
            </a:r>
            <a:r>
              <a:rPr lang="es-CL" dirty="0" err="1" smtClean="0"/>
              <a:t>levels</a:t>
            </a:r>
            <a:r>
              <a:rPr lang="es-CL" dirty="0" smtClean="0"/>
              <a:t> of </a:t>
            </a:r>
            <a:r>
              <a:rPr lang="es-CL" dirty="0" err="1" smtClean="0"/>
              <a:t>end</a:t>
            </a:r>
            <a:r>
              <a:rPr lang="es-CL" dirty="0" smtClean="0"/>
              <a:t>  </a:t>
            </a:r>
            <a:r>
              <a:rPr lang="es-CL" dirty="0" err="1" smtClean="0"/>
              <a:t>losses</a:t>
            </a:r>
            <a:r>
              <a:rPr lang="es-CL" dirty="0" smtClean="0"/>
              <a:t>.</a:t>
            </a:r>
            <a:endParaRPr lang="es-CL" dirty="0"/>
          </a:p>
        </p:txBody>
      </p:sp>
      <p:pic>
        <p:nvPicPr>
          <p:cNvPr id="133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27" y="1500174"/>
            <a:ext cx="7712841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sz="1800" dirty="0"/>
              <a:t>STOCK % vs DELAY </a:t>
            </a:r>
            <a:br>
              <a:rPr lang="es-CL" sz="1800" dirty="0"/>
            </a:br>
            <a:r>
              <a:rPr lang="es-CL" sz="1800" dirty="0"/>
              <a:t>SMALL ENTERPRISES</a:t>
            </a:r>
            <a:br>
              <a:rPr lang="es-CL" sz="1800" dirty="0"/>
            </a:br>
            <a:r>
              <a:rPr lang="es-CL" sz="1800" dirty="0"/>
              <a:t>2005-2014 – </a:t>
            </a:r>
            <a:r>
              <a:rPr lang="es-CL" sz="1800" dirty="0" err="1"/>
              <a:t>Jan-Sept</a:t>
            </a:r>
            <a:r>
              <a:rPr lang="es-CL" sz="1800" dirty="0"/>
              <a:t> 2015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524000" y="6381750"/>
            <a:ext cx="9144000" cy="476250"/>
          </a:xfrm>
          <a:prstGeom prst="rect">
            <a:avLst/>
          </a:prstGeom>
          <a:solidFill>
            <a:srgbClr val="009999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 eaLnBrk="0" hangingPunct="0">
              <a:spcBef>
                <a:spcPct val="50000"/>
              </a:spcBef>
            </a:pPr>
            <a:r>
              <a:rPr lang="es-CL" sz="1500" b="1" dirty="0" err="1">
                <a:solidFill>
                  <a:schemeClr val="bg1"/>
                </a:solidFill>
              </a:rPr>
              <a:t>The</a:t>
            </a:r>
            <a:r>
              <a:rPr lang="es-CL" sz="1500" b="1" dirty="0">
                <a:solidFill>
                  <a:schemeClr val="bg1"/>
                </a:solidFill>
              </a:rPr>
              <a:t>  portfolio of </a:t>
            </a:r>
            <a:r>
              <a:rPr lang="es-CL" sz="1500" b="1" dirty="0" err="1">
                <a:solidFill>
                  <a:schemeClr val="bg1"/>
                </a:solidFill>
              </a:rPr>
              <a:t>MSMEs</a:t>
            </a:r>
            <a:r>
              <a:rPr lang="es-CL" sz="1500" b="1" dirty="0">
                <a:solidFill>
                  <a:schemeClr val="bg1"/>
                </a:solidFill>
              </a:rPr>
              <a:t> up-date </a:t>
            </a:r>
            <a:r>
              <a:rPr lang="es-CL" sz="1500" b="1" dirty="0" err="1">
                <a:solidFill>
                  <a:schemeClr val="bg1"/>
                </a:solidFill>
              </a:rPr>
              <a:t>is</a:t>
            </a:r>
            <a:r>
              <a:rPr lang="es-CL" sz="1500" b="1" dirty="0">
                <a:solidFill>
                  <a:schemeClr val="bg1"/>
                </a:solidFill>
              </a:rPr>
              <a:t> 85% of stock. </a:t>
            </a:r>
            <a:r>
              <a:rPr lang="es-CL" sz="1500" b="1" dirty="0" err="1">
                <a:solidFill>
                  <a:schemeClr val="bg1"/>
                </a:solidFill>
              </a:rPr>
              <a:t>Medium</a:t>
            </a:r>
            <a:r>
              <a:rPr lang="es-CL" sz="1500" b="1" dirty="0">
                <a:solidFill>
                  <a:schemeClr val="bg1"/>
                </a:solidFill>
              </a:rPr>
              <a:t> </a:t>
            </a:r>
            <a:r>
              <a:rPr lang="es-CL" sz="1500" b="1" dirty="0" err="1">
                <a:solidFill>
                  <a:schemeClr val="bg1"/>
                </a:solidFill>
              </a:rPr>
              <a:t>size</a:t>
            </a:r>
            <a:r>
              <a:rPr lang="es-CL" sz="1500" b="1" dirty="0">
                <a:solidFill>
                  <a:schemeClr val="bg1"/>
                </a:solidFill>
              </a:rPr>
              <a:t> and </a:t>
            </a:r>
            <a:r>
              <a:rPr lang="es-CL" sz="1500" b="1" dirty="0" err="1">
                <a:solidFill>
                  <a:schemeClr val="bg1"/>
                </a:solidFill>
              </a:rPr>
              <a:t>larger</a:t>
            </a:r>
            <a:r>
              <a:rPr lang="es-CL" sz="1500" b="1" dirty="0">
                <a:solidFill>
                  <a:schemeClr val="bg1"/>
                </a:solidFill>
              </a:rPr>
              <a:t> </a:t>
            </a:r>
            <a:r>
              <a:rPr lang="es-CL" sz="1500" b="1" dirty="0" err="1">
                <a:solidFill>
                  <a:schemeClr val="bg1"/>
                </a:solidFill>
              </a:rPr>
              <a:t>companies</a:t>
            </a:r>
            <a:r>
              <a:rPr lang="es-CL" sz="1500" b="1" dirty="0">
                <a:solidFill>
                  <a:schemeClr val="bg1"/>
                </a:solidFill>
              </a:rPr>
              <a:t> </a:t>
            </a:r>
            <a:r>
              <a:rPr lang="es-CL" sz="1500" b="1" dirty="0" err="1">
                <a:solidFill>
                  <a:schemeClr val="bg1"/>
                </a:solidFill>
              </a:rPr>
              <a:t>showed</a:t>
            </a:r>
            <a:r>
              <a:rPr lang="es-CL" sz="1500" b="1" dirty="0">
                <a:solidFill>
                  <a:schemeClr val="bg1"/>
                </a:solidFill>
              </a:rPr>
              <a:t> </a:t>
            </a:r>
            <a:r>
              <a:rPr lang="es-CL" sz="1500" b="1" dirty="0" err="1">
                <a:solidFill>
                  <a:schemeClr val="bg1"/>
                </a:solidFill>
              </a:rPr>
              <a:t>less</a:t>
            </a:r>
            <a:r>
              <a:rPr lang="es-CL" sz="1500" b="1" dirty="0">
                <a:solidFill>
                  <a:schemeClr val="bg1"/>
                </a:solidFill>
              </a:rPr>
              <a:t> </a:t>
            </a:r>
            <a:r>
              <a:rPr lang="es-CL" sz="1500" b="1" dirty="0" err="1">
                <a:solidFill>
                  <a:schemeClr val="bg1"/>
                </a:solidFill>
              </a:rPr>
              <a:t>risk</a:t>
            </a:r>
            <a:r>
              <a:rPr lang="es-CL" sz="1500" b="1" dirty="0">
                <a:solidFill>
                  <a:schemeClr val="bg1"/>
                </a:solidFill>
              </a:rPr>
              <a:t> </a:t>
            </a:r>
            <a:r>
              <a:rPr lang="es-CL" sz="1500" b="1" dirty="0" err="1">
                <a:solidFill>
                  <a:schemeClr val="bg1"/>
                </a:solidFill>
              </a:rPr>
              <a:t>during</a:t>
            </a:r>
            <a:r>
              <a:rPr lang="es-CL" sz="1500" b="1" dirty="0">
                <a:solidFill>
                  <a:schemeClr val="bg1"/>
                </a:solidFill>
              </a:rPr>
              <a:t> </a:t>
            </a:r>
            <a:r>
              <a:rPr lang="es-CL" sz="1500" b="1" dirty="0" err="1">
                <a:solidFill>
                  <a:schemeClr val="bg1"/>
                </a:solidFill>
              </a:rPr>
              <a:t>the</a:t>
            </a:r>
            <a:r>
              <a:rPr lang="es-CL" sz="1500" b="1" dirty="0">
                <a:solidFill>
                  <a:schemeClr val="bg1"/>
                </a:solidFill>
              </a:rPr>
              <a:t>  </a:t>
            </a:r>
            <a:r>
              <a:rPr lang="es-CL" sz="1500" b="1" dirty="0" err="1">
                <a:solidFill>
                  <a:schemeClr val="bg1"/>
                </a:solidFill>
              </a:rPr>
              <a:t>existency</a:t>
            </a:r>
            <a:r>
              <a:rPr lang="es-CL" sz="1500" b="1" dirty="0">
                <a:solidFill>
                  <a:schemeClr val="bg1"/>
                </a:solidFill>
              </a:rPr>
              <a:t> of </a:t>
            </a:r>
            <a:r>
              <a:rPr lang="es-CL" sz="1500" b="1" dirty="0" err="1">
                <a:solidFill>
                  <a:schemeClr val="bg1"/>
                </a:solidFill>
              </a:rPr>
              <a:t>this</a:t>
            </a:r>
            <a:r>
              <a:rPr lang="es-CL" sz="1500" b="1" dirty="0">
                <a:solidFill>
                  <a:schemeClr val="bg1"/>
                </a:solidFill>
              </a:rPr>
              <a:t> </a:t>
            </a:r>
            <a:r>
              <a:rPr lang="es-CL" sz="1500" b="1" dirty="0" err="1">
                <a:solidFill>
                  <a:schemeClr val="bg1"/>
                </a:solidFill>
              </a:rPr>
              <a:t>credit</a:t>
            </a:r>
            <a:r>
              <a:rPr lang="es-CL" sz="1500" b="1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34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887541"/>
            <a:ext cx="79248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Major milestones and results from 2000.</a:t>
            </a:r>
            <a:r>
              <a:rPr lang="es-CL" dirty="0" smtClean="0">
                <a:latin typeface="Times New Roman" pitchFamily="18" charset="0"/>
              </a:rPr>
              <a:t/>
            </a:r>
            <a:br>
              <a:rPr lang="es-CL" dirty="0" smtClean="0">
                <a:latin typeface="Times New Roman" pitchFamily="18" charset="0"/>
              </a:rPr>
            </a:b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52C24-FF89-4973-82B2-EA9C70923B45}" type="slidenum">
              <a:rPr lang="es-CL" smtClean="0"/>
              <a:pPr>
                <a:defRPr/>
              </a:pPr>
              <a:t>29</a:t>
            </a:fld>
            <a:endParaRPr lang="es-CL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1524000" y="1357298"/>
          <a:ext cx="8786810" cy="5026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52C24-FF89-4973-82B2-EA9C70923B45}" type="slidenum">
              <a:rPr lang="es-CL" smtClean="0"/>
              <a:pPr>
                <a:defRPr/>
              </a:pPr>
              <a:t>3</a:t>
            </a:fld>
            <a:endParaRPr lang="es-CL" dirty="0"/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ES" sz="1600" dirty="0"/>
              <a:t>GDP (PPP) </a:t>
            </a:r>
            <a:r>
              <a:rPr lang="en-US" sz="1600" dirty="0"/>
              <a:t>Gross Domestic Product </a:t>
            </a:r>
            <a:br>
              <a:rPr lang="en-US" sz="1600" dirty="0"/>
            </a:br>
            <a:r>
              <a:rPr lang="en-US" sz="1600" dirty="0"/>
              <a:t>purchasing-power-parity (PPP) per capita USD (IMF) </a:t>
            </a:r>
            <a:endParaRPr lang="es-ES" sz="1600" dirty="0"/>
          </a:p>
        </p:txBody>
      </p:sp>
      <p:sp>
        <p:nvSpPr>
          <p:cNvPr id="7" name="6 CuadroTexto"/>
          <p:cNvSpPr txBox="1"/>
          <p:nvPr/>
        </p:nvSpPr>
        <p:spPr>
          <a:xfrm>
            <a:off x="1703512" y="5589243"/>
            <a:ext cx="896448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/>
              <a:t>Chile = from last place to the first. 23,000 USD PGDP. In 2018 expected developed nation </a:t>
            </a:r>
          </a:p>
          <a:p>
            <a:pPr>
              <a:buFont typeface="Arial" pitchFamily="34" charset="0"/>
              <a:buChar char="•"/>
            </a:pPr>
            <a:r>
              <a:rPr lang="es-ES" sz="1400" dirty="0" err="1"/>
              <a:t>Poverty</a:t>
            </a:r>
            <a:r>
              <a:rPr lang="es-ES" sz="1400" dirty="0"/>
              <a:t> </a:t>
            </a:r>
            <a:r>
              <a:rPr lang="es-ES" sz="1400" dirty="0" err="1"/>
              <a:t>reduction</a:t>
            </a:r>
            <a:r>
              <a:rPr lang="es-ES" sz="1400" dirty="0"/>
              <a:t>. 45% to 11% (1990-2011). CEPAL</a:t>
            </a:r>
          </a:p>
          <a:p>
            <a:pPr>
              <a:buFont typeface="Arial" pitchFamily="34" charset="0"/>
              <a:buChar char="•"/>
            </a:pPr>
            <a:r>
              <a:rPr lang="es-ES" sz="1400" dirty="0"/>
              <a:t>Status of Media </a:t>
            </a:r>
            <a:r>
              <a:rPr lang="es-ES" sz="1400" dirty="0" err="1"/>
              <a:t>Income</a:t>
            </a:r>
            <a:r>
              <a:rPr lang="es-ES" sz="1400" dirty="0"/>
              <a:t> in 2003. (4,6% of anual </a:t>
            </a:r>
            <a:r>
              <a:rPr lang="es-ES" sz="1400" dirty="0" err="1"/>
              <a:t>increasing</a:t>
            </a:r>
            <a:r>
              <a:rPr lang="es-ES" sz="1400" dirty="0"/>
              <a:t>. </a:t>
            </a:r>
            <a:r>
              <a:rPr lang="es-ES" sz="1400" dirty="0" err="1"/>
              <a:t>Average</a:t>
            </a:r>
            <a:r>
              <a:rPr lang="es-ES" sz="1400" dirty="0"/>
              <a:t> in 20 </a:t>
            </a:r>
            <a:r>
              <a:rPr lang="es-ES" sz="1400" dirty="0" err="1"/>
              <a:t>years</a:t>
            </a:r>
            <a:r>
              <a:rPr lang="es-ES" sz="1400" dirty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s-ES" sz="1400" dirty="0" err="1"/>
              <a:t>The</a:t>
            </a:r>
            <a:r>
              <a:rPr lang="es-ES" sz="1400" dirty="0"/>
              <a:t> </a:t>
            </a:r>
            <a:r>
              <a:rPr lang="es-ES" sz="1400" dirty="0" err="1"/>
              <a:t>Stronguest</a:t>
            </a:r>
            <a:r>
              <a:rPr lang="es-ES" sz="1400" dirty="0"/>
              <a:t> </a:t>
            </a:r>
            <a:r>
              <a:rPr lang="es-ES" sz="1400" dirty="0" err="1"/>
              <a:t>Democratic</a:t>
            </a:r>
            <a:r>
              <a:rPr lang="es-ES" sz="1400" dirty="0"/>
              <a:t> </a:t>
            </a:r>
            <a:r>
              <a:rPr lang="es-ES" sz="1400" dirty="0" err="1"/>
              <a:t>institutions</a:t>
            </a:r>
            <a:r>
              <a:rPr lang="es-ES" sz="1400" dirty="0"/>
              <a:t> in </a:t>
            </a:r>
            <a:r>
              <a:rPr lang="es-ES" sz="1400" dirty="0" err="1"/>
              <a:t>the</a:t>
            </a:r>
            <a:r>
              <a:rPr lang="es-ES" sz="1400" dirty="0"/>
              <a:t> </a:t>
            </a:r>
            <a:r>
              <a:rPr lang="es-ES" sz="1400" dirty="0" err="1"/>
              <a:t>Region</a:t>
            </a:r>
            <a:r>
              <a:rPr lang="es-ES" sz="1400" dirty="0"/>
              <a:t> (</a:t>
            </a:r>
            <a:r>
              <a:rPr lang="es-ES" sz="1400" dirty="0" err="1"/>
              <a:t>World</a:t>
            </a:r>
            <a:r>
              <a:rPr lang="es-ES" sz="1400" dirty="0"/>
              <a:t> </a:t>
            </a:r>
            <a:r>
              <a:rPr lang="es-ES" sz="1400" dirty="0" err="1"/>
              <a:t>Justice</a:t>
            </a:r>
            <a:r>
              <a:rPr lang="es-ES" sz="1400" dirty="0"/>
              <a:t> Project). and </a:t>
            </a:r>
            <a:r>
              <a:rPr lang="es-ES" sz="1400" dirty="0" err="1"/>
              <a:t>Last</a:t>
            </a:r>
            <a:r>
              <a:rPr lang="es-ES" sz="1400" dirty="0"/>
              <a:t> </a:t>
            </a:r>
            <a:r>
              <a:rPr lang="es-ES" sz="1400" dirty="0" err="1"/>
              <a:t>Military</a:t>
            </a:r>
            <a:r>
              <a:rPr lang="es-ES" sz="1400" dirty="0"/>
              <a:t> </a:t>
            </a:r>
            <a:r>
              <a:rPr lang="es-ES" sz="1400" dirty="0" err="1"/>
              <a:t>Goverment</a:t>
            </a:r>
            <a:endParaRPr lang="es-ES" sz="1400" dirty="0"/>
          </a:p>
          <a:p>
            <a:pPr>
              <a:buFont typeface="Arial" pitchFamily="34" charset="0"/>
              <a:buChar char="•"/>
            </a:pPr>
            <a:r>
              <a:rPr lang="en-US" sz="1400" dirty="0"/>
              <a:t>From the Economy more closed in the region to the more open and modern</a:t>
            </a:r>
            <a:endParaRPr lang="es-ES" sz="1400" dirty="0"/>
          </a:p>
        </p:txBody>
      </p:sp>
      <p:pic>
        <p:nvPicPr>
          <p:cNvPr id="14848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000108"/>
            <a:ext cx="8833208" cy="463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11 Conector recto de flecha"/>
          <p:cNvCxnSpPr/>
          <p:nvPr/>
        </p:nvCxnSpPr>
        <p:spPr>
          <a:xfrm rot="5400000" flipH="1" flipV="1">
            <a:off x="3024166" y="3429000"/>
            <a:ext cx="18573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3381356" y="2143119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dirty="0"/>
              <a:t>USD 5.000 year1989</a:t>
            </a:r>
          </a:p>
        </p:txBody>
      </p:sp>
      <p:cxnSp>
        <p:nvCxnSpPr>
          <p:cNvPr id="14" name="13 Conector recto de flecha"/>
          <p:cNvCxnSpPr/>
          <p:nvPr/>
        </p:nvCxnSpPr>
        <p:spPr>
          <a:xfrm rot="5400000" flipH="1" flipV="1">
            <a:off x="4524364" y="3000372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4452926" y="1857367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dirty="0"/>
              <a:t>USD 10.000 </a:t>
            </a:r>
            <a:r>
              <a:rPr lang="es-CL" sz="1200" dirty="0" err="1"/>
              <a:t>year</a:t>
            </a:r>
            <a:r>
              <a:rPr lang="es-CL" sz="1200" dirty="0"/>
              <a:t> 1997</a:t>
            </a:r>
          </a:p>
        </p:txBody>
      </p:sp>
      <p:cxnSp>
        <p:nvCxnSpPr>
          <p:cNvPr id="17" name="16 Conector recto de flecha"/>
          <p:cNvCxnSpPr/>
          <p:nvPr/>
        </p:nvCxnSpPr>
        <p:spPr>
          <a:xfrm rot="5400000" flipH="1" flipV="1">
            <a:off x="5917405" y="2464587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18 CuadroTexto"/>
          <p:cNvSpPr txBox="1"/>
          <p:nvPr/>
        </p:nvSpPr>
        <p:spPr>
          <a:xfrm>
            <a:off x="5595934" y="1571615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dirty="0"/>
              <a:t>USD 15.000 </a:t>
            </a:r>
            <a:r>
              <a:rPr lang="es-CL" sz="1200" dirty="0" err="1"/>
              <a:t>year</a:t>
            </a:r>
            <a:r>
              <a:rPr lang="es-CL" sz="1200" dirty="0"/>
              <a:t> 2005</a:t>
            </a:r>
          </a:p>
        </p:txBody>
      </p:sp>
      <p:cxnSp>
        <p:nvCxnSpPr>
          <p:cNvPr id="20" name="19 Conector recto de flecha"/>
          <p:cNvCxnSpPr/>
          <p:nvPr/>
        </p:nvCxnSpPr>
        <p:spPr>
          <a:xfrm rot="5400000" flipH="1" flipV="1">
            <a:off x="6988975" y="2178835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" name="22 CuadroTexto"/>
          <p:cNvSpPr txBox="1"/>
          <p:nvPr/>
        </p:nvSpPr>
        <p:spPr>
          <a:xfrm>
            <a:off x="6596066" y="1571615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dirty="0"/>
              <a:t>USD 20.000 </a:t>
            </a:r>
            <a:r>
              <a:rPr lang="es-CL" sz="1200" dirty="0" err="1"/>
              <a:t>year</a:t>
            </a:r>
            <a:r>
              <a:rPr lang="es-CL" sz="1200" dirty="0"/>
              <a:t>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ChangeArrowheads="1"/>
          </p:cNvSpPr>
          <p:nvPr/>
        </p:nvSpPr>
        <p:spPr bwMode="auto">
          <a:xfrm>
            <a:off x="1524000" y="1557341"/>
            <a:ext cx="8929718" cy="83099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4800" dirty="0">
                <a:solidFill>
                  <a:schemeClr val="bg2"/>
                </a:solidFill>
              </a:rPr>
              <a:t>Study of FOGAPE’s Impact </a:t>
            </a:r>
            <a:endParaRPr lang="es-CL" sz="4800" dirty="0">
              <a:solidFill>
                <a:schemeClr val="bg2"/>
              </a:solidFill>
            </a:endParaRPr>
          </a:p>
        </p:txBody>
      </p:sp>
      <p:pic>
        <p:nvPicPr>
          <p:cNvPr id="1925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068638"/>
            <a:ext cx="9144000" cy="3789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Título"/>
          <p:cNvSpPr>
            <a:spLocks noGrp="1"/>
          </p:cNvSpPr>
          <p:nvPr>
            <p:ph type="title"/>
          </p:nvPr>
        </p:nvSpPr>
        <p:spPr>
          <a:xfrm>
            <a:off x="2095472" y="142852"/>
            <a:ext cx="4826000" cy="719138"/>
          </a:xfrm>
        </p:spPr>
        <p:txBody>
          <a:bodyPr/>
          <a:lstStyle/>
          <a:p>
            <a:r>
              <a:rPr lang="es-ES" dirty="0" smtClean="0"/>
              <a:t>EXPECTED THEORY</a:t>
            </a:r>
          </a:p>
        </p:txBody>
      </p:sp>
      <p:pic>
        <p:nvPicPr>
          <p:cNvPr id="5529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81161" y="1071546"/>
            <a:ext cx="8034711" cy="5786454"/>
          </a:xfrm>
          <a:noFill/>
        </p:spPr>
      </p:pic>
      <p:sp>
        <p:nvSpPr>
          <p:cNvPr id="55300" name="4 CuadroTexto"/>
          <p:cNvSpPr txBox="1">
            <a:spLocks noChangeArrowheads="1"/>
          </p:cNvSpPr>
          <p:nvPr/>
        </p:nvSpPr>
        <p:spPr bwMode="auto">
          <a:xfrm>
            <a:off x="7239008" y="4797428"/>
            <a:ext cx="264320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200" dirty="0" err="1">
                <a:solidFill>
                  <a:schemeClr val="bg1"/>
                </a:solidFill>
              </a:rPr>
              <a:t>Aditionality</a:t>
            </a:r>
            <a:r>
              <a:rPr lang="es-ES" sz="1200" dirty="0">
                <a:solidFill>
                  <a:schemeClr val="bg1"/>
                </a:solidFill>
              </a:rPr>
              <a:t> of </a:t>
            </a:r>
            <a:r>
              <a:rPr lang="es-ES" sz="1200" dirty="0" err="1">
                <a:solidFill>
                  <a:schemeClr val="bg1"/>
                </a:solidFill>
              </a:rPr>
              <a:t>Credit</a:t>
            </a:r>
            <a:r>
              <a:rPr lang="es-ES" sz="1200" dirty="0">
                <a:solidFill>
                  <a:schemeClr val="bg1"/>
                </a:solidFill>
              </a:rPr>
              <a:t>:</a:t>
            </a:r>
          </a:p>
          <a:p>
            <a:endParaRPr lang="es-ES" sz="1200" dirty="0">
              <a:solidFill>
                <a:schemeClr val="bg1"/>
              </a:solidFill>
            </a:endParaRPr>
          </a:p>
          <a:p>
            <a:r>
              <a:rPr lang="es-ES" sz="1200" dirty="0" err="1">
                <a:solidFill>
                  <a:schemeClr val="bg1"/>
                </a:solidFill>
              </a:rPr>
              <a:t>Type</a:t>
            </a:r>
            <a:r>
              <a:rPr lang="es-ES" sz="1200" dirty="0">
                <a:solidFill>
                  <a:schemeClr val="bg1"/>
                </a:solidFill>
              </a:rPr>
              <a:t> I (New  </a:t>
            </a:r>
            <a:r>
              <a:rPr lang="es-ES" sz="1200" dirty="0" err="1">
                <a:solidFill>
                  <a:schemeClr val="bg1"/>
                </a:solidFill>
              </a:rPr>
              <a:t>SMEs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acces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credit</a:t>
            </a:r>
            <a:r>
              <a:rPr lang="es-ES" sz="1200" dirty="0">
                <a:solidFill>
                  <a:schemeClr val="bg1"/>
                </a:solidFill>
              </a:rPr>
              <a:t>)</a:t>
            </a:r>
          </a:p>
          <a:p>
            <a:endParaRPr lang="es-ES" sz="1200" dirty="0">
              <a:solidFill>
                <a:schemeClr val="bg1"/>
              </a:solidFill>
            </a:endParaRPr>
          </a:p>
          <a:p>
            <a:r>
              <a:rPr lang="es-ES" sz="1200" dirty="0" err="1">
                <a:solidFill>
                  <a:schemeClr val="bg1"/>
                </a:solidFill>
              </a:rPr>
              <a:t>Type</a:t>
            </a:r>
            <a:r>
              <a:rPr lang="es-ES" sz="1200" dirty="0">
                <a:solidFill>
                  <a:schemeClr val="bg1"/>
                </a:solidFill>
              </a:rPr>
              <a:t> II (</a:t>
            </a:r>
            <a:r>
              <a:rPr lang="es-ES" sz="1200" dirty="0" err="1">
                <a:solidFill>
                  <a:schemeClr val="bg1"/>
                </a:solidFill>
              </a:rPr>
              <a:t>Amount</a:t>
            </a:r>
            <a:r>
              <a:rPr lang="es-ES" sz="1200" dirty="0">
                <a:solidFill>
                  <a:schemeClr val="bg1"/>
                </a:solidFill>
              </a:rPr>
              <a:t> of </a:t>
            </a:r>
            <a:r>
              <a:rPr lang="es-ES" sz="1200" dirty="0" err="1">
                <a:solidFill>
                  <a:schemeClr val="bg1"/>
                </a:solidFill>
              </a:rPr>
              <a:t>credit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for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each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SMEs</a:t>
            </a:r>
            <a:r>
              <a:rPr lang="es-ES" sz="1200" dirty="0">
                <a:solidFill>
                  <a:schemeClr val="bg1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0" y="185741"/>
            <a:ext cx="5572132" cy="719137"/>
          </a:xfrm>
        </p:spPr>
        <p:txBody>
          <a:bodyPr/>
          <a:lstStyle/>
          <a:p>
            <a:r>
              <a:rPr lang="en-US" dirty="0" smtClean="0"/>
              <a:t>Study of FOGAPE ‘s Impact in SMEs. Conclusions</a:t>
            </a:r>
            <a:br>
              <a:rPr lang="en-US" dirty="0" smtClean="0"/>
            </a:br>
            <a:r>
              <a:rPr lang="es-CL" dirty="0" smtClean="0"/>
              <a:t>Quiroz, Larrain, J. M. Benavente (2005)</a:t>
            </a:r>
            <a:endParaRPr lang="es-CL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0" y="1000108"/>
            <a:ext cx="8929718" cy="5429288"/>
          </a:xfrm>
          <a:prstGeom prst="rect">
            <a:avLst/>
          </a:prstGeom>
        </p:spPr>
        <p:txBody>
          <a:bodyPr/>
          <a:lstStyle/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es-CL" sz="2400" kern="0" dirty="0">
              <a:latin typeface="+mn-lt"/>
            </a:endParaRP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kern="0" dirty="0">
                <a:latin typeface="+mn-lt"/>
              </a:rPr>
              <a:t>FOGAPE has a positive and significant impact on the volume and the likelihood of access to credit in the formal financial system in the metropolitan region (40% population):</a:t>
            </a:r>
          </a:p>
          <a:p>
            <a:pPr marL="800100" lvl="1" indent="-342900" algn="just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kern="0" dirty="0">
                <a:latin typeface="+mn-lt"/>
              </a:rPr>
              <a:t>The volume of credit increased by 40% (20,000 USD) on average for each beneficiary (</a:t>
            </a:r>
            <a:r>
              <a:rPr lang="en-US" sz="2000" b="1" kern="0" dirty="0" err="1">
                <a:solidFill>
                  <a:schemeClr val="accent2"/>
                </a:solidFill>
                <a:latin typeface="+mn-lt"/>
              </a:rPr>
              <a:t>additionality</a:t>
            </a:r>
            <a:r>
              <a:rPr lang="en-US" sz="2000" b="1" kern="0" dirty="0">
                <a:solidFill>
                  <a:schemeClr val="accent2"/>
                </a:solidFill>
                <a:latin typeface="+mn-lt"/>
              </a:rPr>
              <a:t> type II</a:t>
            </a:r>
            <a:r>
              <a:rPr lang="en-US" sz="2000" kern="0" dirty="0">
                <a:latin typeface="+mn-lt"/>
              </a:rPr>
              <a:t>).</a:t>
            </a:r>
          </a:p>
          <a:p>
            <a:pPr marL="800100" lvl="1" indent="-342900" algn="just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kern="0" dirty="0">
                <a:latin typeface="+mn-lt"/>
              </a:rPr>
              <a:t>14% Of the customers accessed to credit for first time in the formal financial system, because of FOGAPE. (</a:t>
            </a:r>
            <a:r>
              <a:rPr lang="en-US" sz="2000" b="1" kern="0" dirty="0" err="1">
                <a:solidFill>
                  <a:schemeClr val="accent2"/>
                </a:solidFill>
                <a:latin typeface="+mn-lt"/>
              </a:rPr>
              <a:t>additionality</a:t>
            </a:r>
            <a:r>
              <a:rPr lang="en-US" sz="2000" b="1" kern="0" dirty="0">
                <a:solidFill>
                  <a:schemeClr val="accent2"/>
                </a:solidFill>
                <a:latin typeface="+mn-lt"/>
              </a:rPr>
              <a:t> type I</a:t>
            </a:r>
            <a:r>
              <a:rPr lang="en-US" sz="2000" kern="0" dirty="0">
                <a:latin typeface="+mn-lt"/>
              </a:rPr>
              <a:t>)</a:t>
            </a:r>
          </a:p>
          <a:p>
            <a:pPr marL="800100" lvl="1" indent="-342900" algn="just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/>
              <a:t>There are significant and positive impact on sales and profits, which increased by 6% and 4% annually respectively in the presence of a credit FOGAPE</a:t>
            </a:r>
          </a:p>
          <a:p>
            <a:pPr lvl="1">
              <a:lnSpc>
                <a:spcPct val="90000"/>
              </a:lnSpc>
            </a:pPr>
            <a:endParaRPr lang="es-CL" dirty="0"/>
          </a:p>
          <a:p>
            <a:pPr lvl="1">
              <a:lnSpc>
                <a:spcPct val="90000"/>
              </a:lnSpc>
            </a:pPr>
            <a:r>
              <a:rPr lang="en-US" dirty="0"/>
              <a:t>This means that the program would have a very high social profitability.</a:t>
            </a:r>
            <a:endParaRPr lang="es-CL" sz="1400" dirty="0"/>
          </a:p>
          <a:p>
            <a:pPr>
              <a:lnSpc>
                <a:spcPct val="90000"/>
              </a:lnSpc>
            </a:pPr>
            <a:r>
              <a:rPr lang="en-US" sz="2000" dirty="0"/>
              <a:t>Experience indicates that it is not easy to find public programs whose social profitability is so high.</a:t>
            </a:r>
            <a:endParaRPr lang="es-CL" sz="2000" dirty="0"/>
          </a:p>
          <a:p>
            <a:pPr>
              <a:lnSpc>
                <a:spcPct val="90000"/>
              </a:lnSpc>
            </a:pPr>
            <a:r>
              <a:rPr lang="en-US" sz="2000" dirty="0"/>
              <a:t>All these effects, however, could only be identified for the metropolitan region. In regions only statistically significant effects on access to credit (type I) could be detected.</a:t>
            </a:r>
            <a:endParaRPr lang="es-CL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3597C6-C0D8-4813-89F6-2F830B9404F1}" type="slidenum">
              <a:rPr lang="es-CL" smtClean="0"/>
              <a:pPr>
                <a:defRPr/>
              </a:pPr>
              <a:t>4</a:t>
            </a:fld>
            <a:endParaRPr lang="es-CL" dirty="0"/>
          </a:p>
        </p:txBody>
      </p:sp>
      <p:pic>
        <p:nvPicPr>
          <p:cNvPr id="147460" name="Picture 4" descr="http://geografiainfinita.com/wp-content/uploads/2015/02/Mapa-Politico-de-America-del-Sur-19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8348" y="1096034"/>
            <a:ext cx="4429156" cy="5761966"/>
          </a:xfrm>
          <a:prstGeom prst="rect">
            <a:avLst/>
          </a:prstGeom>
          <a:noFill/>
        </p:spPr>
      </p:pic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810384" y="1357301"/>
          <a:ext cx="3571899" cy="4500596"/>
        </p:xfrm>
        <a:graphic>
          <a:graphicData uri="http://schemas.openxmlformats.org/drawingml/2006/table">
            <a:tbl>
              <a:tblPr/>
              <a:tblGrid>
                <a:gridCol w="1652086"/>
                <a:gridCol w="687151"/>
                <a:gridCol w="467254"/>
                <a:gridCol w="765408"/>
              </a:tblGrid>
              <a:tr h="4255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900" i="1" dirty="0" err="1" smtClean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Name</a:t>
                      </a:r>
                      <a:r>
                        <a:rPr lang="es-CL" sz="900" i="1" dirty="0" smtClean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 of </a:t>
                      </a:r>
                      <a:r>
                        <a:rPr lang="es-CL" sz="900" i="1" dirty="0" err="1" smtClean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Guarantee</a:t>
                      </a:r>
                      <a:r>
                        <a:rPr lang="es-CL" sz="900" i="1" dirty="0" smtClean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CL" sz="900" i="1" dirty="0" err="1" smtClean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System</a:t>
                      </a:r>
                      <a:endParaRPr lang="es-CL" sz="9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900" i="1" dirty="0" smtClean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Country</a:t>
                      </a:r>
                      <a:endParaRPr lang="es-CL" sz="9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900" i="1" dirty="0" err="1" smtClean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Year</a:t>
                      </a:r>
                      <a:endParaRPr lang="es-CL" sz="9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900" i="1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N° </a:t>
                      </a:r>
                      <a:r>
                        <a:rPr lang="es-CL" sz="900" i="1" dirty="0" smtClean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of </a:t>
                      </a:r>
                      <a:r>
                        <a:rPr lang="es-CL" sz="900" i="1" dirty="0" err="1" smtClean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Systems</a:t>
                      </a:r>
                      <a:endParaRPr lang="es-CL" sz="9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NAFIN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México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1997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 smtClean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FIRA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México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1972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FOGABA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Argentina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1995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SGRs Argentina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Argentina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1995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24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PROPYME UNIÓN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Bolivia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2010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 smtClean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SEBRAE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Brasil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1995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 smtClean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BNDES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Brasil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2009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9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 smtClean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MG (Serra Gaucha </a:t>
                      </a:r>
                      <a:r>
                        <a:rPr lang="es-CL" sz="1000" dirty="0" err="1" smtClean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others</a:t>
                      </a:r>
                      <a:r>
                        <a:rPr lang="es-CL" sz="1000" dirty="0" smtClean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)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Brasil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2004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 smtClean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FOGAPE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Chile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1980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FOGAIN CORFO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Chile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2007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 err="1" smtClean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IGRs</a:t>
                      </a:r>
                      <a:r>
                        <a:rPr lang="es-CL" sz="1000" dirty="0" smtClean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Chile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Chile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2007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15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FAG-FINAGRO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Colombia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1985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FNG, SA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Colombia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1982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FOGAMYPE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Ecuador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2009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FOGAPI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Perú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1979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SIGA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Uruguay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2009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9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SGRs-Venezuela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Venezuela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1990</a:t>
                      </a:r>
                      <a:endParaRPr lang="es-CL" sz="100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L" sz="1000" dirty="0">
                          <a:solidFill>
                            <a:srgbClr val="000000"/>
                          </a:solidFill>
                          <a:latin typeface="Microsoft New Tai Lue"/>
                          <a:ea typeface="Times New Roman"/>
                          <a:cs typeface="Times New Roman"/>
                        </a:rPr>
                        <a:t>22</a:t>
                      </a:r>
                      <a:endParaRPr lang="es-CL" sz="1000" dirty="0">
                        <a:solidFill>
                          <a:srgbClr val="000000"/>
                        </a:solidFill>
                        <a:latin typeface="Microsoft New Tai Lue"/>
                        <a:ea typeface="Calibri"/>
                        <a:cs typeface="Times New Roman"/>
                      </a:endParaRPr>
                    </a:p>
                  </a:txBody>
                  <a:tcPr marL="41319" marR="41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8417" name="Rectangle 1"/>
          <p:cNvSpPr>
            <a:spLocks noChangeArrowheads="1"/>
          </p:cNvSpPr>
          <p:nvPr/>
        </p:nvSpPr>
        <p:spPr bwMode="auto">
          <a:xfrm>
            <a:off x="2166910" y="142852"/>
            <a:ext cx="45993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s-CL" sz="20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Principal </a:t>
            </a:r>
            <a:r>
              <a:rPr lang="es-CL" sz="20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Guarantee</a:t>
            </a:r>
            <a:r>
              <a:rPr lang="es-CL" sz="20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CL" sz="20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Systems</a:t>
            </a:r>
            <a:r>
              <a:rPr lang="es-CL" sz="20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in LA</a:t>
            </a:r>
          </a:p>
          <a:p>
            <a:pPr algn="just" eaLnBrk="0" hangingPunct="0"/>
            <a:endParaRPr lang="es-CL" sz="20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7" name="6 Conector recto de flecha"/>
          <p:cNvCxnSpPr/>
          <p:nvPr/>
        </p:nvCxnSpPr>
        <p:spPr>
          <a:xfrm rot="10800000" flipV="1">
            <a:off x="3738546" y="3857628"/>
            <a:ext cx="3071834" cy="10001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0" y="0"/>
            <a:ext cx="4826000" cy="719138"/>
          </a:xfrm>
        </p:spPr>
        <p:txBody>
          <a:bodyPr/>
          <a:lstStyle/>
          <a:p>
            <a:pPr>
              <a:defRPr/>
            </a:pPr>
            <a:r>
              <a:rPr lang="es-CL" sz="4000" kern="1200" dirty="0">
                <a:solidFill>
                  <a:srgbClr val="FFFFFF"/>
                </a:solidFill>
                <a:ea typeface="+mn-ea"/>
                <a:cs typeface="+mn-cs"/>
              </a:rPr>
              <a:t>FOGAPE</a:t>
            </a:r>
          </a:p>
        </p:txBody>
      </p:sp>
      <p:sp>
        <p:nvSpPr>
          <p:cNvPr id="6147" name="2 Marcador de contenido"/>
          <p:cNvSpPr>
            <a:spLocks noGrp="1"/>
          </p:cNvSpPr>
          <p:nvPr>
            <p:ph idx="1"/>
          </p:nvPr>
        </p:nvSpPr>
        <p:spPr>
          <a:xfrm>
            <a:off x="1919288" y="1341438"/>
            <a:ext cx="8229600" cy="5087958"/>
          </a:xfrm>
        </p:spPr>
        <p:txBody>
          <a:bodyPr/>
          <a:lstStyle/>
          <a:p>
            <a:r>
              <a:rPr lang="es-CL" dirty="0" smtClean="0"/>
              <a:t>FOGAPE INTRODUCTION</a:t>
            </a:r>
          </a:p>
          <a:p>
            <a:r>
              <a:rPr lang="es-CL" dirty="0" smtClean="0"/>
              <a:t>EVOLUTION</a:t>
            </a:r>
          </a:p>
          <a:p>
            <a:r>
              <a:rPr lang="es-CL" dirty="0" smtClean="0"/>
              <a:t>RISK ANALISIS</a:t>
            </a:r>
          </a:p>
          <a:p>
            <a:r>
              <a:rPr lang="en-US" dirty="0" smtClean="0"/>
              <a:t>STUDY of FOGAPE IMPACT</a:t>
            </a:r>
            <a:endParaRPr lang="es-CL" dirty="0" smtClean="0"/>
          </a:p>
          <a:p>
            <a:r>
              <a:rPr lang="es-CL" dirty="0" smtClean="0"/>
              <a:t>CRITICAL SUCCESS FACTORS</a:t>
            </a:r>
          </a:p>
          <a:p>
            <a:endParaRPr lang="es-C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/>
        </p:nvGraphicFramePr>
        <p:xfrm>
          <a:off x="1703512" y="836712"/>
          <a:ext cx="8715436" cy="602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524003" y="0"/>
            <a:ext cx="3889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3200">
                <a:solidFill>
                  <a:srgbClr val="FFFFFF"/>
                </a:solidFill>
              </a:rPr>
              <a:t>FOGAPE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F96DA9-07DD-40FB-AF8E-91E1342A1CE1}" type="slidenum">
              <a:rPr lang="es-CL" smtClean="0"/>
              <a:pPr>
                <a:defRPr/>
              </a:pPr>
              <a:t>6</a:t>
            </a:fld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6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847853" y="2133600"/>
            <a:ext cx="8424863" cy="3240088"/>
          </a:xfrm>
        </p:spPr>
        <p:txBody>
          <a:bodyPr/>
          <a:lstStyle/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How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guarantee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is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assinged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_tradnl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_tradnl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Who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can use 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guarantees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_tradnl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_tradnl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Wich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kind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credit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can 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covered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_tradnl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_tradnl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How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is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Management of FOGAPE ?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_tradnl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_tradnl" sz="1400" b="1" dirty="0">
              <a:solidFill>
                <a:srgbClr val="FF0000"/>
              </a:solidFill>
            </a:endParaRPr>
          </a:p>
        </p:txBody>
      </p:sp>
      <p:sp>
        <p:nvSpPr>
          <p:cNvPr id="748547" name="Rectangle 3"/>
          <p:cNvSpPr>
            <a:spLocks noChangeArrowheads="1"/>
          </p:cNvSpPr>
          <p:nvPr/>
        </p:nvSpPr>
        <p:spPr bwMode="auto">
          <a:xfrm>
            <a:off x="1847850" y="188916"/>
            <a:ext cx="48260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s-ES_tradnl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0" name="3 CuadroTexto"/>
          <p:cNvSpPr txBox="1">
            <a:spLocks noChangeArrowheads="1"/>
          </p:cNvSpPr>
          <p:nvPr/>
        </p:nvSpPr>
        <p:spPr bwMode="auto">
          <a:xfrm>
            <a:off x="1809753" y="214316"/>
            <a:ext cx="4143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4000">
                <a:solidFill>
                  <a:srgbClr val="FFFFFF"/>
                </a:solidFill>
              </a:rPr>
              <a:t>FOGAPE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FOGAPE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919288" y="1341438"/>
            <a:ext cx="6319852" cy="4525962"/>
          </a:xfrm>
        </p:spPr>
        <p:txBody>
          <a:bodyPr/>
          <a:lstStyle/>
          <a:p>
            <a:endParaRPr lang="es-ES_tradnl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s-ES_tradnl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s-ES_tradnl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</a:t>
            </a:r>
            <a:r>
              <a:rPr lang="es-ES_tradnl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How</a:t>
            </a: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guarantee</a:t>
            </a: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is</a:t>
            </a: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assinged</a:t>
            </a: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97E69E-907A-4F5F-AE77-BA2EC36B4C5E}" type="slidenum">
              <a:rPr lang="es-CL" smtClean="0"/>
              <a:pPr>
                <a:defRPr/>
              </a:pPr>
              <a:t>8</a:t>
            </a:fld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524000" y="0"/>
            <a:ext cx="4857752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0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BUSINESS MODEL WITH </a:t>
            </a:r>
          </a:p>
          <a:p>
            <a:pPr algn="ctr"/>
            <a:r>
              <a:rPr lang="es-ES_tradnl" sz="20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PARTICIPATION OF </a:t>
            </a:r>
            <a:r>
              <a:rPr lang="es-ES_tradnl" sz="20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SGRs</a:t>
            </a:r>
            <a:r>
              <a:rPr lang="es-ES_tradnl" sz="20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&amp; </a:t>
            </a:r>
            <a:r>
              <a:rPr lang="es-ES_tradnl" sz="20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FIs</a:t>
            </a:r>
            <a:endParaRPr lang="es-ES_tradnl" sz="20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9118603" y="2714625"/>
            <a:ext cx="1192213" cy="654050"/>
          </a:xfrm>
          <a:prstGeom prst="rect">
            <a:avLst/>
          </a:prstGeom>
          <a:solidFill>
            <a:srgbClr val="FF9933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sz="3600" dirty="0" err="1"/>
              <a:t>FIs</a:t>
            </a:r>
            <a:endParaRPr lang="es-CL" sz="3600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952860" y="1071546"/>
            <a:ext cx="4643438" cy="781752"/>
          </a:xfrm>
          <a:prstGeom prst="rect">
            <a:avLst/>
          </a:prstGeom>
          <a:solidFill>
            <a:srgbClr val="009999"/>
          </a:solidFill>
          <a:ln w="12700" algn="ctr">
            <a:solidFill>
              <a:schemeClr val="accent4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s-CL" sz="2800" b="1" dirty="0">
                <a:solidFill>
                  <a:schemeClr val="bg1"/>
                </a:solidFill>
              </a:rPr>
              <a:t>FUND of </a:t>
            </a:r>
            <a:r>
              <a:rPr lang="es-CL" sz="2800" b="1" dirty="0" err="1">
                <a:solidFill>
                  <a:schemeClr val="bg1"/>
                </a:solidFill>
              </a:rPr>
              <a:t>Guarantees</a:t>
            </a:r>
            <a:r>
              <a:rPr lang="es-CL" sz="2800" b="1" dirty="0">
                <a:solidFill>
                  <a:schemeClr val="bg1"/>
                </a:solidFill>
              </a:rPr>
              <a:t> and </a:t>
            </a:r>
            <a:r>
              <a:rPr lang="es-CL" sz="2800" b="1" dirty="0" err="1">
                <a:solidFill>
                  <a:schemeClr val="bg1"/>
                </a:solidFill>
              </a:rPr>
              <a:t>Reinsurances</a:t>
            </a:r>
            <a:endParaRPr lang="es-CL" sz="2800" b="1" dirty="0">
              <a:solidFill>
                <a:schemeClr val="bg1"/>
              </a:solidFill>
            </a:endParaRP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H="1" flipV="1">
            <a:off x="7369178" y="3097213"/>
            <a:ext cx="1584325" cy="0"/>
          </a:xfrm>
          <a:prstGeom prst="line">
            <a:avLst/>
          </a:prstGeom>
          <a:noFill/>
          <a:ln w="76200">
            <a:solidFill>
              <a:srgbClr val="00008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es-CL"/>
          </a:p>
        </p:txBody>
      </p:sp>
      <p:cxnSp>
        <p:nvCxnSpPr>
          <p:cNvPr id="14342" name="AutoShape 6"/>
          <p:cNvCxnSpPr>
            <a:cxnSpLocks noChangeShapeType="1"/>
            <a:endCxn id="10" idx="0"/>
          </p:cNvCxnSpPr>
          <p:nvPr/>
        </p:nvCxnSpPr>
        <p:spPr bwMode="auto">
          <a:xfrm rot="16200000" flipH="1">
            <a:off x="5837232" y="2116131"/>
            <a:ext cx="812812" cy="9526"/>
          </a:xfrm>
          <a:prstGeom prst="straightConnector1">
            <a:avLst/>
          </a:prstGeom>
          <a:noFill/>
          <a:ln w="76200">
            <a:solidFill>
              <a:srgbClr val="339966"/>
            </a:solidFill>
            <a:round/>
            <a:headEnd/>
            <a:tailEnd type="stealth" w="med" len="med"/>
          </a:ln>
        </p:spPr>
      </p:cxn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132391" y="2527303"/>
            <a:ext cx="2232025" cy="954107"/>
          </a:xfrm>
          <a:prstGeom prst="rect">
            <a:avLst/>
          </a:prstGeom>
          <a:solidFill>
            <a:srgbClr val="009999"/>
          </a:solidFill>
          <a:ln w="12700">
            <a:solidFill>
              <a:schemeClr val="accent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CL" sz="2800" dirty="0" err="1">
                <a:solidFill>
                  <a:schemeClr val="bg1"/>
                </a:solidFill>
              </a:rPr>
              <a:t>Guarantee</a:t>
            </a:r>
            <a:r>
              <a:rPr lang="es-CL" sz="2800" dirty="0">
                <a:solidFill>
                  <a:schemeClr val="bg1"/>
                </a:solidFill>
              </a:rPr>
              <a:t> </a:t>
            </a:r>
            <a:r>
              <a:rPr lang="es-CL" sz="2800" dirty="0" err="1">
                <a:solidFill>
                  <a:schemeClr val="bg1"/>
                </a:solidFill>
              </a:rPr>
              <a:t>Rights</a:t>
            </a:r>
            <a:endParaRPr lang="es-CL" sz="2800" dirty="0">
              <a:solidFill>
                <a:schemeClr val="bg1"/>
              </a:solidFill>
            </a:endParaRPr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3467103" y="3097213"/>
            <a:ext cx="1655763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7643813" y="1873253"/>
            <a:ext cx="184150" cy="366713"/>
          </a:xfrm>
          <a:prstGeom prst="rect">
            <a:avLst/>
          </a:prstGeom>
          <a:noFill/>
          <a:ln w="762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979991" y="4143378"/>
            <a:ext cx="2376487" cy="817563"/>
          </a:xfrm>
          <a:prstGeom prst="rect">
            <a:avLst/>
          </a:prstGeom>
          <a:solidFill>
            <a:srgbClr val="009999"/>
          </a:solidFill>
          <a:ln w="28575" algn="ctr">
            <a:solidFill>
              <a:schemeClr val="accent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s-CL" sz="2400" dirty="0" err="1">
                <a:solidFill>
                  <a:schemeClr val="bg1"/>
                </a:solidFill>
              </a:rPr>
              <a:t>MSMEs</a:t>
            </a:r>
            <a:r>
              <a:rPr lang="es-CL" sz="2400" dirty="0">
                <a:solidFill>
                  <a:schemeClr val="bg1"/>
                </a:solidFill>
              </a:rPr>
              <a:t> </a:t>
            </a:r>
          </a:p>
          <a:p>
            <a:pPr algn="ctr">
              <a:defRPr/>
            </a:pPr>
            <a:r>
              <a:rPr lang="es-CL" sz="2400" dirty="0" err="1">
                <a:solidFill>
                  <a:schemeClr val="bg1"/>
                </a:solidFill>
              </a:rPr>
              <a:t>Elegibiles</a:t>
            </a:r>
            <a:endParaRPr lang="es-CL" sz="2400" dirty="0">
              <a:solidFill>
                <a:schemeClr val="bg1"/>
              </a:solidFill>
            </a:endParaRP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7499353" y="2447928"/>
            <a:ext cx="1439863" cy="549275"/>
          </a:xfrm>
          <a:prstGeom prst="rect">
            <a:avLst/>
          </a:prstGeom>
          <a:noFill/>
          <a:ln w="762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1500" dirty="0" err="1"/>
              <a:t>Rigths</a:t>
            </a:r>
            <a:r>
              <a:rPr lang="es-CL" sz="1500" dirty="0"/>
              <a:t> of </a:t>
            </a:r>
            <a:r>
              <a:rPr lang="es-CL" sz="1500" dirty="0" err="1"/>
              <a:t>Guarantees</a:t>
            </a:r>
            <a:endParaRPr lang="es-CL" sz="1500" dirty="0"/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3452797" y="4643449"/>
            <a:ext cx="1640193" cy="323165"/>
          </a:xfrm>
          <a:prstGeom prst="rect">
            <a:avLst/>
          </a:prstGeom>
          <a:noFill/>
          <a:ln w="762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1500" dirty="0" err="1"/>
              <a:t>Own</a:t>
            </a:r>
            <a:r>
              <a:rPr lang="es-CL" sz="1500" dirty="0"/>
              <a:t> </a:t>
            </a:r>
            <a:r>
              <a:rPr lang="es-CL" sz="1500" dirty="0" err="1"/>
              <a:t>Guarantees</a:t>
            </a:r>
            <a:endParaRPr lang="es-CL" sz="1500" dirty="0"/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7453325" y="4643449"/>
            <a:ext cx="2771775" cy="646331"/>
          </a:xfrm>
          <a:prstGeom prst="rect">
            <a:avLst/>
          </a:prstGeom>
          <a:noFill/>
          <a:ln w="762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1200" dirty="0" err="1"/>
              <a:t>Financing</a:t>
            </a:r>
            <a:r>
              <a:rPr lang="es-CL" sz="1200" dirty="0"/>
              <a:t> </a:t>
            </a:r>
            <a:r>
              <a:rPr lang="es-CL" sz="1200" dirty="0" err="1"/>
              <a:t>covered</a:t>
            </a:r>
            <a:r>
              <a:rPr lang="es-CL" sz="1200" dirty="0"/>
              <a:t> </a:t>
            </a:r>
            <a:r>
              <a:rPr lang="es-CL" sz="1200" dirty="0" err="1"/>
              <a:t>directly</a:t>
            </a:r>
            <a:r>
              <a:rPr lang="es-CL" sz="1200" dirty="0"/>
              <a:t> </a:t>
            </a:r>
            <a:r>
              <a:rPr lang="es-CL" sz="1200" dirty="0" err="1"/>
              <a:t>by</a:t>
            </a:r>
            <a:r>
              <a:rPr lang="es-CL" sz="1200" dirty="0"/>
              <a:t> FOGAPE</a:t>
            </a:r>
          </a:p>
          <a:p>
            <a:endParaRPr lang="es-CL" sz="1200" dirty="0"/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1738285" y="6215085"/>
            <a:ext cx="2846387" cy="461665"/>
          </a:xfrm>
          <a:prstGeom prst="rect">
            <a:avLst/>
          </a:prstGeom>
          <a:noFill/>
          <a:ln w="762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</a:rPr>
              <a:t>Financing secured (100%) by SGRs and Reinsured partially by FOGAPE</a:t>
            </a:r>
            <a:endParaRPr lang="es-CL" sz="1200" b="1" dirty="0">
              <a:solidFill>
                <a:schemeClr val="accent2"/>
              </a:solidFill>
            </a:endParaRP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1881161" y="3500441"/>
            <a:ext cx="1428759" cy="646331"/>
          </a:xfrm>
          <a:prstGeom prst="rect">
            <a:avLst/>
          </a:prstGeom>
          <a:solidFill>
            <a:srgbClr val="FF993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CL" sz="3600" dirty="0" err="1"/>
              <a:t>SGRs</a:t>
            </a:r>
            <a:endParaRPr lang="es-CL" sz="3600" dirty="0"/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1954213" y="2286000"/>
            <a:ext cx="792162" cy="712788"/>
          </a:xfrm>
          <a:prstGeom prst="rect">
            <a:avLst/>
          </a:prstGeom>
          <a:solidFill>
            <a:srgbClr val="FF9933"/>
          </a:solidFill>
          <a:ln w="3175" algn="ctr">
            <a:solidFill>
              <a:srgbClr val="00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CL" sz="1200"/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1809753" y="2000253"/>
            <a:ext cx="1584325" cy="2303463"/>
          </a:xfrm>
          <a:prstGeom prst="rect">
            <a:avLst/>
          </a:prstGeom>
          <a:noFill/>
          <a:ln w="28575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2098678" y="2422525"/>
            <a:ext cx="792163" cy="719138"/>
          </a:xfrm>
          <a:prstGeom prst="rect">
            <a:avLst/>
          </a:prstGeom>
          <a:solidFill>
            <a:srgbClr val="FF9933"/>
          </a:solidFill>
          <a:ln w="3175" algn="ctr">
            <a:solidFill>
              <a:srgbClr val="00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s-CL" sz="1200">
              <a:ln w="3175">
                <a:solidFill>
                  <a:schemeClr val="tx1"/>
                </a:solidFill>
              </a:ln>
            </a:endParaRPr>
          </a:p>
        </p:txBody>
      </p:sp>
      <p:sp>
        <p:nvSpPr>
          <p:cNvPr id="23" name="Rectangle 20"/>
          <p:cNvSpPr>
            <a:spLocks noChangeArrowheads="1"/>
          </p:cNvSpPr>
          <p:nvPr/>
        </p:nvSpPr>
        <p:spPr bwMode="auto">
          <a:xfrm>
            <a:off x="2243108" y="2568567"/>
            <a:ext cx="792163" cy="719138"/>
          </a:xfrm>
          <a:prstGeom prst="rect">
            <a:avLst/>
          </a:prstGeom>
          <a:solidFill>
            <a:srgbClr val="FF9933"/>
          </a:solidFill>
          <a:ln w="3175" algn="ctr">
            <a:solidFill>
              <a:srgbClr val="00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s-CL" sz="1000" i="1" dirty="0">
                <a:ln w="9525">
                  <a:solidFill>
                    <a:schemeClr val="tx1"/>
                  </a:solidFill>
                </a:ln>
              </a:rPr>
              <a:t> </a:t>
            </a:r>
            <a:r>
              <a:rPr lang="es-CL" sz="1000" i="1" dirty="0" err="1">
                <a:ln w="9525">
                  <a:solidFill>
                    <a:schemeClr val="tx1"/>
                  </a:solidFill>
                </a:ln>
              </a:rPr>
              <a:t>Funds</a:t>
            </a:r>
            <a:r>
              <a:rPr lang="es-CL" sz="1000" i="1" dirty="0">
                <a:ln w="9525">
                  <a:solidFill>
                    <a:schemeClr val="tx1"/>
                  </a:solidFill>
                </a:ln>
              </a:rPr>
              <a:t> of </a:t>
            </a:r>
          </a:p>
          <a:p>
            <a:pPr algn="ctr">
              <a:defRPr/>
            </a:pPr>
            <a:r>
              <a:rPr lang="es-CL" sz="1000" i="1" dirty="0" err="1">
                <a:ln w="9525">
                  <a:solidFill>
                    <a:schemeClr val="tx1"/>
                  </a:solidFill>
                </a:ln>
              </a:rPr>
              <a:t>Guarantees</a:t>
            </a:r>
            <a:endParaRPr lang="es-CL" sz="1000" i="1" dirty="0">
              <a:ln w="9525">
                <a:solidFill>
                  <a:schemeClr val="tx1"/>
                </a:solidFill>
              </a:ln>
            </a:endParaRPr>
          </a:p>
          <a:p>
            <a:pPr algn="ctr">
              <a:defRPr/>
            </a:pPr>
            <a:r>
              <a:rPr lang="es-CL" sz="1000" i="1" dirty="0" err="1">
                <a:ln w="9525">
                  <a:solidFill>
                    <a:schemeClr val="tx1"/>
                  </a:solidFill>
                </a:ln>
              </a:rPr>
              <a:t>Public-Privat</a:t>
            </a:r>
            <a:endParaRPr lang="es-CL" sz="1000" i="1" dirty="0">
              <a:ln w="9525">
                <a:solidFill>
                  <a:schemeClr val="tx1"/>
                </a:solidFill>
              </a:ln>
            </a:endParaRPr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8869366" y="1857378"/>
            <a:ext cx="1584325" cy="2303463"/>
          </a:xfrm>
          <a:prstGeom prst="rect">
            <a:avLst/>
          </a:prstGeom>
          <a:noFill/>
          <a:ln w="28575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cxnSp>
        <p:nvCxnSpPr>
          <p:cNvPr id="14358" name="AutoShape 22"/>
          <p:cNvCxnSpPr>
            <a:cxnSpLocks noChangeShapeType="1"/>
            <a:endCxn id="13" idx="1"/>
          </p:cNvCxnSpPr>
          <p:nvPr/>
        </p:nvCxnSpPr>
        <p:spPr bwMode="auto">
          <a:xfrm>
            <a:off x="3381356" y="4143383"/>
            <a:ext cx="1598632" cy="408777"/>
          </a:xfrm>
          <a:prstGeom prst="bentConnector3">
            <a:avLst>
              <a:gd name="adj1" fmla="val 50000"/>
            </a:avLst>
          </a:prstGeom>
          <a:noFill/>
          <a:ln w="63500">
            <a:solidFill>
              <a:srgbClr val="FF0000"/>
            </a:solidFill>
            <a:miter lim="800000"/>
            <a:headEnd type="triangle" w="med" len="med"/>
            <a:tailEnd type="triangle" w="med" len="med"/>
          </a:ln>
        </p:spPr>
      </p:cxnSp>
      <p:cxnSp>
        <p:nvCxnSpPr>
          <p:cNvPr id="14360" name="AutoShape 24"/>
          <p:cNvCxnSpPr>
            <a:cxnSpLocks noChangeShapeType="1"/>
            <a:stCxn id="13" idx="3"/>
            <a:endCxn id="14357" idx="2"/>
          </p:cNvCxnSpPr>
          <p:nvPr/>
        </p:nvCxnSpPr>
        <p:spPr bwMode="auto">
          <a:xfrm flipV="1">
            <a:off x="7356475" y="4160838"/>
            <a:ext cx="2305050" cy="392112"/>
          </a:xfrm>
          <a:prstGeom prst="bentConnector2">
            <a:avLst/>
          </a:prstGeom>
          <a:noFill/>
          <a:ln w="63500">
            <a:solidFill>
              <a:srgbClr val="000080"/>
            </a:solidFill>
            <a:miter lim="800000"/>
            <a:headEnd type="triangle" w="med" len="med"/>
            <a:tailEnd type="triangle" w="med" len="med"/>
          </a:ln>
        </p:spPr>
      </p:cxnSp>
      <p:sp>
        <p:nvSpPr>
          <p:cNvPr id="14362" name="Text Box 26"/>
          <p:cNvSpPr txBox="1">
            <a:spLocks noChangeArrowheads="1"/>
          </p:cNvSpPr>
          <p:nvPr/>
        </p:nvSpPr>
        <p:spPr bwMode="auto">
          <a:xfrm>
            <a:off x="4729166" y="5643563"/>
            <a:ext cx="3152787" cy="1077218"/>
          </a:xfrm>
          <a:prstGeom prst="rect">
            <a:avLst/>
          </a:prstGeom>
          <a:solidFill>
            <a:srgbClr val="009999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sz="3200" dirty="0" err="1">
                <a:solidFill>
                  <a:schemeClr val="bg1"/>
                </a:solidFill>
              </a:rPr>
              <a:t>FIs</a:t>
            </a:r>
            <a:r>
              <a:rPr lang="es-CL" sz="3200" dirty="0">
                <a:solidFill>
                  <a:schemeClr val="bg1"/>
                </a:solidFill>
              </a:rPr>
              <a:t> and </a:t>
            </a:r>
            <a:r>
              <a:rPr lang="es-CL" sz="3200" dirty="0" err="1">
                <a:solidFill>
                  <a:schemeClr val="bg1"/>
                </a:solidFill>
              </a:rPr>
              <a:t>Others</a:t>
            </a:r>
            <a:r>
              <a:rPr lang="es-CL" sz="3200" dirty="0">
                <a:solidFill>
                  <a:schemeClr val="bg1"/>
                </a:solidFill>
              </a:rPr>
              <a:t> </a:t>
            </a:r>
            <a:r>
              <a:rPr lang="es-CL" sz="3200" dirty="0" err="1">
                <a:solidFill>
                  <a:schemeClr val="bg1"/>
                </a:solidFill>
              </a:rPr>
              <a:t>Creditors</a:t>
            </a:r>
            <a:endParaRPr lang="es-CL" sz="3200" dirty="0">
              <a:solidFill>
                <a:schemeClr val="bg1"/>
              </a:solidFill>
            </a:endParaRPr>
          </a:p>
        </p:txBody>
      </p:sp>
      <p:sp>
        <p:nvSpPr>
          <p:cNvPr id="14363" name="Line 27"/>
          <p:cNvSpPr>
            <a:spLocks noChangeShapeType="1"/>
          </p:cNvSpPr>
          <p:nvPr/>
        </p:nvSpPr>
        <p:spPr bwMode="auto">
          <a:xfrm flipV="1">
            <a:off x="6238876" y="5000636"/>
            <a:ext cx="0" cy="647700"/>
          </a:xfrm>
          <a:prstGeom prst="line">
            <a:avLst/>
          </a:prstGeom>
          <a:noFill/>
          <a:ln w="76200">
            <a:solidFill>
              <a:srgbClr val="00008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es-CL"/>
          </a:p>
        </p:txBody>
      </p:sp>
      <p:cxnSp>
        <p:nvCxnSpPr>
          <p:cNvPr id="14364" name="AutoShape 22"/>
          <p:cNvCxnSpPr>
            <a:cxnSpLocks noChangeShapeType="1"/>
            <a:stCxn id="14354" idx="2"/>
          </p:cNvCxnSpPr>
          <p:nvPr/>
        </p:nvCxnSpPr>
        <p:spPr bwMode="auto">
          <a:xfrm rot="16200000" flipH="1">
            <a:off x="2739220" y="4166411"/>
            <a:ext cx="1833569" cy="2108177"/>
          </a:xfrm>
          <a:prstGeom prst="bentConnector2">
            <a:avLst/>
          </a:prstGeom>
          <a:noFill/>
          <a:ln w="63500">
            <a:solidFill>
              <a:srgbClr val="FF0000"/>
            </a:solidFill>
            <a:miter lim="800000"/>
            <a:headEnd type="triangle" w="med" len="med"/>
            <a:tailEnd type="triangle" w="med" len="med"/>
          </a:ln>
        </p:spPr>
      </p:cxnSp>
      <p:sp>
        <p:nvSpPr>
          <p:cNvPr id="29" name="28 CuadroTexto"/>
          <p:cNvSpPr txBox="1"/>
          <p:nvPr/>
        </p:nvSpPr>
        <p:spPr>
          <a:xfrm>
            <a:off x="1952596" y="1214425"/>
            <a:ext cx="1357322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1200" dirty="0" err="1"/>
              <a:t>Reinsurance</a:t>
            </a:r>
            <a:r>
              <a:rPr lang="es-CL" sz="1200" dirty="0"/>
              <a:t> (</a:t>
            </a:r>
            <a:r>
              <a:rPr lang="es-CL" sz="1200" dirty="0" err="1"/>
              <a:t>possible</a:t>
            </a:r>
            <a:r>
              <a:rPr lang="es-CL" sz="1200" dirty="0"/>
              <a:t>)</a:t>
            </a:r>
          </a:p>
        </p:txBody>
      </p:sp>
      <p:sp>
        <p:nvSpPr>
          <p:cNvPr id="30" name="29 Flecha derecha"/>
          <p:cNvSpPr/>
          <p:nvPr/>
        </p:nvSpPr>
        <p:spPr>
          <a:xfrm>
            <a:off x="3309918" y="1428736"/>
            <a:ext cx="642942" cy="71438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1" name="Text Box 11"/>
          <p:cNvSpPr txBox="1">
            <a:spLocks noChangeArrowheads="1"/>
          </p:cNvSpPr>
          <p:nvPr/>
        </p:nvSpPr>
        <p:spPr bwMode="auto">
          <a:xfrm>
            <a:off x="3452794" y="2143116"/>
            <a:ext cx="2451100" cy="784830"/>
          </a:xfrm>
          <a:prstGeom prst="rect">
            <a:avLst/>
          </a:prstGeom>
          <a:noFill/>
          <a:ln w="762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L" sz="1500" dirty="0" err="1"/>
              <a:t>Rights</a:t>
            </a:r>
            <a:r>
              <a:rPr lang="es-CL" sz="1500" dirty="0"/>
              <a:t> of </a:t>
            </a:r>
          </a:p>
          <a:p>
            <a:r>
              <a:rPr lang="es-CL" sz="1500" dirty="0" err="1"/>
              <a:t>Reinsurances</a:t>
            </a:r>
            <a:r>
              <a:rPr lang="es-CL" sz="1500" dirty="0"/>
              <a:t>/</a:t>
            </a:r>
          </a:p>
          <a:p>
            <a:r>
              <a:rPr lang="es-CL" sz="1500" dirty="0" err="1"/>
              <a:t>Counterguarantees</a:t>
            </a:r>
            <a:endParaRPr lang="es-CL" sz="1500" dirty="0"/>
          </a:p>
        </p:txBody>
      </p:sp>
      <p:sp>
        <p:nvSpPr>
          <p:cNvPr id="33" name="49 Rectángulo"/>
          <p:cNvSpPr>
            <a:spLocks noChangeArrowheads="1"/>
          </p:cNvSpPr>
          <p:nvPr/>
        </p:nvSpPr>
        <p:spPr bwMode="auto">
          <a:xfrm>
            <a:off x="6310317" y="1928802"/>
            <a:ext cx="8111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1600" dirty="0">
                <a:solidFill>
                  <a:srgbClr val="000000"/>
                </a:solidFill>
              </a:rPr>
              <a:t>Tender</a:t>
            </a:r>
            <a:endParaRPr lang="es-CL" sz="1600" dirty="0"/>
          </a:p>
        </p:txBody>
      </p:sp>
      <p:sp>
        <p:nvSpPr>
          <p:cNvPr id="32" name="31 CuadroTexto"/>
          <p:cNvSpPr txBox="1"/>
          <p:nvPr/>
        </p:nvSpPr>
        <p:spPr>
          <a:xfrm>
            <a:off x="8239140" y="6000768"/>
            <a:ext cx="24288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* </a:t>
            </a:r>
            <a:r>
              <a:rPr lang="es-ES" dirty="0" err="1" smtClean="0"/>
              <a:t>SGRs</a:t>
            </a:r>
            <a:r>
              <a:rPr lang="es-ES" dirty="0" smtClean="0"/>
              <a:t> are </a:t>
            </a:r>
            <a:r>
              <a:rPr lang="es-ES" dirty="0" err="1" smtClean="0"/>
              <a:t>privates</a:t>
            </a:r>
            <a:r>
              <a:rPr lang="es-ES" dirty="0" smtClean="0"/>
              <a:t> </a:t>
            </a:r>
            <a:r>
              <a:rPr lang="es-ES" dirty="0" err="1" smtClean="0"/>
              <a:t>companies</a:t>
            </a:r>
            <a:r>
              <a:rPr lang="es-ES" dirty="0" smtClean="0"/>
              <a:t> (</a:t>
            </a:r>
            <a:r>
              <a:rPr lang="es-ES" dirty="0" err="1" smtClean="0"/>
              <a:t>Mix</a:t>
            </a:r>
            <a:r>
              <a:rPr lang="es-ES" dirty="0" smtClean="0"/>
              <a:t> capital).</a:t>
            </a:r>
            <a:endParaRPr lang="es-ES" dirty="0"/>
          </a:p>
        </p:txBody>
      </p:sp>
      <p:sp>
        <p:nvSpPr>
          <p:cNvPr id="34" name="33 Rectángulo"/>
          <p:cNvSpPr/>
          <p:nvPr/>
        </p:nvSpPr>
        <p:spPr>
          <a:xfrm>
            <a:off x="4810116" y="4429132"/>
            <a:ext cx="142876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5" name="34 Rectángulo"/>
          <p:cNvSpPr/>
          <p:nvPr/>
        </p:nvSpPr>
        <p:spPr>
          <a:xfrm>
            <a:off x="4881554" y="3000372"/>
            <a:ext cx="21431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6" name="35 Rectángulo"/>
          <p:cNvSpPr/>
          <p:nvPr/>
        </p:nvSpPr>
        <p:spPr>
          <a:xfrm>
            <a:off x="7381884" y="3000372"/>
            <a:ext cx="21431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7" name="36 Rectángulo"/>
          <p:cNvSpPr/>
          <p:nvPr/>
        </p:nvSpPr>
        <p:spPr>
          <a:xfrm>
            <a:off x="6024562" y="5357826"/>
            <a:ext cx="35719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8" name="37 Rectángulo"/>
          <p:cNvSpPr/>
          <p:nvPr/>
        </p:nvSpPr>
        <p:spPr>
          <a:xfrm>
            <a:off x="9525024" y="4143380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9" name="38 Rectángulo"/>
          <p:cNvSpPr/>
          <p:nvPr/>
        </p:nvSpPr>
        <p:spPr>
          <a:xfrm>
            <a:off x="2452662" y="4286256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s">
  <a:themeElements>
    <a:clrScheme name="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35742</TotalTime>
  <Words>2437</Words>
  <Application>Microsoft Office PowerPoint</Application>
  <PresentationFormat>Widescreen</PresentationFormat>
  <Paragraphs>1010</Paragraphs>
  <Slides>32</Slides>
  <Notes>19</Notes>
  <HiddenSlides>0</HiddenSlides>
  <MMClips>0</MMClips>
  <ScaleCrop>false</ScaleCrop>
  <HeadingPairs>
    <vt:vector size="10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32</vt:i4>
      </vt:variant>
    </vt:vector>
  </HeadingPairs>
  <TitlesOfParts>
    <vt:vector size="48" baseType="lpstr">
      <vt:lpstr>Arial</vt:lpstr>
      <vt:lpstr>Arial Black</vt:lpstr>
      <vt:lpstr>Calibri</vt:lpstr>
      <vt:lpstr>Microsoft New Tai Lue</vt:lpstr>
      <vt:lpstr>Monotype Sorts</vt:lpstr>
      <vt:lpstr>ＭＳ Ｐゴシック</vt:lpstr>
      <vt:lpstr>Tahoma</vt:lpstr>
      <vt:lpstr>Times New Roman</vt:lpstr>
      <vt:lpstr>Verdana</vt:lpstr>
      <vt:lpstr>Wingdings</vt:lpstr>
      <vt:lpstr>slides</vt:lpstr>
      <vt:lpstr>D:\MCordano\Copia de Informes gestión\Copia de Informes de gestion nivel3.3 Sectores(2015).xls!Sectores (2)![Copia de Informes de gestion nivel3.3 Sectores(2015).xls]Sectores (2) Chart 3</vt:lpstr>
      <vt:lpstr>Copia de Informes de gestion nivel3.2 Regiones(2015).xlsx!región![Copia de Informes de gestion nivel3.2 Regiones(2015).xlsx]región Chart 54</vt:lpstr>
      <vt:lpstr>Document</vt:lpstr>
      <vt:lpstr>Gráfico</vt:lpstr>
      <vt:lpstr>Imagen</vt:lpstr>
      <vt:lpstr>PowerPoint Presentation</vt:lpstr>
      <vt:lpstr>¿ CHILE ?</vt:lpstr>
      <vt:lpstr>GDP (PPP) Gross Domestic Product  purchasing-power-parity (PPP) per capita USD (IMF) </vt:lpstr>
      <vt:lpstr>PowerPoint Presentation</vt:lpstr>
      <vt:lpstr>FOGAPE</vt:lpstr>
      <vt:lpstr>PowerPoint Presentation</vt:lpstr>
      <vt:lpstr>PowerPoint Presentation</vt:lpstr>
      <vt:lpstr>FOGAPE</vt:lpstr>
      <vt:lpstr>PowerPoint Presentation</vt:lpstr>
      <vt:lpstr>INSTITUTIONS THAT CAN PARTICIPATE IN THE TENDERS</vt:lpstr>
      <vt:lpstr>Example of Bidding (Quarterly) 1 UF = 36 USD </vt:lpstr>
      <vt:lpstr>Banking Coverage in Chile/Santiago</vt:lpstr>
      <vt:lpstr>PowerPoint Presentation</vt:lpstr>
      <vt:lpstr>PowerPoint Presentation</vt:lpstr>
      <vt:lpstr>CONDITION OF GUARANTEE</vt:lpstr>
      <vt:lpstr>PowerPoint Presentation</vt:lpstr>
      <vt:lpstr>PowerPoint Presentation</vt:lpstr>
      <vt:lpstr>COST of FOGAPE  </vt:lpstr>
      <vt:lpstr>PowerPoint Presentation</vt:lpstr>
      <vt:lpstr>PowerPoint Presentation</vt:lpstr>
      <vt:lpstr>Qualification To FOGAPE  (Sii, Internal Reveniu Service)</vt:lpstr>
      <vt:lpstr>PowerPoint Presentation</vt:lpstr>
      <vt:lpstr>PowerPoint Presentation</vt:lpstr>
      <vt:lpstr>Stocks of Guarantees and Equity Evolution </vt:lpstr>
      <vt:lpstr>Distribution by Economic Sector Jan-Sept 2015</vt:lpstr>
      <vt:lpstr>PowerPoint Presentation</vt:lpstr>
      <vt:lpstr>Default  Rates for each year accumulates 2000 to Sept 2015</vt:lpstr>
      <vt:lpstr>STOCK % vs DELAY  SMALL ENTERPRISES 2005-2014 – Jan-Sept 2015</vt:lpstr>
      <vt:lpstr>Major milestones and results from 2000. </vt:lpstr>
      <vt:lpstr>PowerPoint Presentation</vt:lpstr>
      <vt:lpstr>EXPECTED THEORY</vt:lpstr>
      <vt:lpstr>Study of FOGAPE ‘s Impact in SMEs. Conclusions Quiroz, Larrain, J. M. Benavente (2005)</vt:lpstr>
    </vt:vector>
  </TitlesOfParts>
  <Company>BancoEstado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Resultados al 2007</dc:title>
  <dc:creator>jtorres3</dc:creator>
  <cp:lastModifiedBy>TRIPLE E</cp:lastModifiedBy>
  <cp:revision>1628</cp:revision>
  <dcterms:created xsi:type="dcterms:W3CDTF">2008-01-29T12:35:43Z</dcterms:created>
  <dcterms:modified xsi:type="dcterms:W3CDTF">2015-11-16T00:33:00Z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687184459</vt:i4>
  </property>
  <property fmtid="{D5CDD505-2E9C-101B-9397-08002B2CF9AE}" pid="3" name="_NewReviewCycle">
    <vt:lpwstr/>
  </property>
  <property fmtid="{D5CDD505-2E9C-101B-9397-08002B2CF9AE}" pid="4" name="_EmailSubject">
    <vt:lpwstr>Archivo</vt:lpwstr>
  </property>
  <property fmtid="{D5CDD505-2E9C-101B-9397-08002B2CF9AE}" pid="5" name="_AuthorEmail">
    <vt:lpwstr>mcordano@bancoestado.cl</vt:lpwstr>
  </property>
  <property fmtid="{D5CDD505-2E9C-101B-9397-08002B2CF9AE}" pid="6" name="_AuthorEmailDisplayName">
    <vt:lpwstr>Cordano Ausejo Maria Angela</vt:lpwstr>
  </property>
</Properties>
</file>