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Default Extension="vml" ContentType="application/vnd.openxmlformats-officedocument.vmlDrawing"/>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0"/>
  </p:notesMasterIdLst>
  <p:sldIdLst>
    <p:sldId id="332" r:id="rId2"/>
    <p:sldId id="306" r:id="rId3"/>
    <p:sldId id="295" r:id="rId4"/>
    <p:sldId id="312" r:id="rId5"/>
    <p:sldId id="279" r:id="rId6"/>
    <p:sldId id="308" r:id="rId7"/>
    <p:sldId id="284" r:id="rId8"/>
    <p:sldId id="296" r:id="rId9"/>
    <p:sldId id="286" r:id="rId10"/>
    <p:sldId id="297" r:id="rId11"/>
    <p:sldId id="300" r:id="rId12"/>
    <p:sldId id="299" r:id="rId13"/>
    <p:sldId id="301" r:id="rId14"/>
    <p:sldId id="302" r:id="rId15"/>
    <p:sldId id="305" r:id="rId16"/>
    <p:sldId id="313" r:id="rId17"/>
    <p:sldId id="314" r:id="rId18"/>
    <p:sldId id="315" r:id="rId19"/>
    <p:sldId id="316" r:id="rId20"/>
    <p:sldId id="317" r:id="rId21"/>
    <p:sldId id="318" r:id="rId22"/>
    <p:sldId id="319" r:id="rId23"/>
    <p:sldId id="320" r:id="rId24"/>
    <p:sldId id="321" r:id="rId25"/>
    <p:sldId id="322" r:id="rId26"/>
    <p:sldId id="323" r:id="rId27"/>
    <p:sldId id="324" r:id="rId28"/>
    <p:sldId id="325" r:id="rId29"/>
    <p:sldId id="326" r:id="rId30"/>
    <p:sldId id="327" r:id="rId31"/>
    <p:sldId id="328" r:id="rId32"/>
    <p:sldId id="329" r:id="rId33"/>
    <p:sldId id="330" r:id="rId34"/>
    <p:sldId id="331" r:id="rId35"/>
    <p:sldId id="310" r:id="rId36"/>
    <p:sldId id="309" r:id="rId37"/>
    <p:sldId id="311" r:id="rId38"/>
    <p:sldId id="290" r:id="rId39"/>
  </p:sldIdLst>
  <p:sldSz cx="9144000" cy="6858000" type="screen4x3"/>
  <p:notesSz cx="6797675" cy="987425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DAD750"/>
    <a:srgbClr val="FFCC66"/>
    <a:srgbClr val="7790C3"/>
    <a:srgbClr val="FFFF99"/>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6066" autoAdjust="0"/>
    <p:restoredTop sz="92114" autoAdjust="0"/>
  </p:normalViewPr>
  <p:slideViewPr>
    <p:cSldViewPr>
      <p:cViewPr varScale="1">
        <p:scale>
          <a:sx n="92" d="100"/>
          <a:sy n="92" d="100"/>
        </p:scale>
        <p:origin x="-640" y="-84"/>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aecm-nas\AECM\Statistics\Stats%20comprehensive\2014%2007%2028%20Volumes%20of%20guarantees%20scaled%20by%20GDP%202011-2013.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pt-PT"/>
  <c:style val="32"/>
  <c:chart>
    <c:autoTitleDeleted val="1"/>
    <c:plotArea>
      <c:layout>
        <c:manualLayout>
          <c:layoutTarget val="inner"/>
          <c:xMode val="edge"/>
          <c:yMode val="edge"/>
          <c:x val="8.5270025936884514E-2"/>
          <c:y val="6.478100473152848E-2"/>
          <c:w val="0.90191402796007525"/>
          <c:h val="0.73229465141526362"/>
        </c:manualLayout>
      </c:layout>
      <c:barChart>
        <c:barDir val="col"/>
        <c:grouping val="clustered"/>
        <c:ser>
          <c:idx val="0"/>
          <c:order val="0"/>
          <c:tx>
            <c:strRef>
              <c:f>'Vol. Guart. portfolio|GDP 2013'!$B$7</c:f>
              <c:strCache>
                <c:ptCount val="1"/>
                <c:pt idx="0">
                  <c:v>2013***</c:v>
                </c:pt>
              </c:strCache>
            </c:strRef>
          </c:tx>
          <c:spPr>
            <a:solidFill>
              <a:srgbClr val="FFC000"/>
            </a:solidFill>
          </c:spPr>
          <c:dLbls>
            <c:dLbl>
              <c:idx val="12"/>
              <c:layout>
                <c:manualLayout>
                  <c:x val="-4.2719833910667858E-3"/>
                  <c:y val="-2.92611625575086E-3"/>
                </c:manualLayout>
              </c:layout>
              <c:showVal val="1"/>
            </c:dLbl>
            <c:txPr>
              <a:bodyPr/>
              <a:lstStyle/>
              <a:p>
                <a:pPr>
                  <a:defRPr sz="900" b="1">
                    <a:latin typeface="Verdana" panose="020B0604030504040204" pitchFamily="34" charset="0"/>
                    <a:ea typeface="Verdana" panose="020B0604030504040204" pitchFamily="34" charset="0"/>
                    <a:cs typeface="Verdana" panose="020B0604030504040204" pitchFamily="34" charset="0"/>
                  </a:defRPr>
                </a:pPr>
                <a:endParaRPr lang="pt-PT"/>
              </a:p>
            </c:txPr>
            <c:showVal val="1"/>
          </c:dLbls>
          <c:cat>
            <c:strRef>
              <c:f>'Vol. Guart. portfolio|GDP 2013'!$A$8:$A$30</c:f>
              <c:strCache>
                <c:ptCount val="23"/>
                <c:pt idx="0">
                  <c:v>Austria</c:v>
                </c:pt>
                <c:pt idx="1">
                  <c:v>Belgium</c:v>
                </c:pt>
                <c:pt idx="2">
                  <c:v>Bulgaria</c:v>
                </c:pt>
                <c:pt idx="3">
                  <c:v>Czech Rp</c:v>
                </c:pt>
                <c:pt idx="4">
                  <c:v>Croatia</c:v>
                </c:pt>
                <c:pt idx="5">
                  <c:v>Estonia</c:v>
                </c:pt>
                <c:pt idx="6">
                  <c:v>France</c:v>
                </c:pt>
                <c:pt idx="7">
                  <c:v>Germany</c:v>
                </c:pt>
                <c:pt idx="8">
                  <c:v>Greece</c:v>
                </c:pt>
                <c:pt idx="9">
                  <c:v>Hungary</c:v>
                </c:pt>
                <c:pt idx="10">
                  <c:v>Italy</c:v>
                </c:pt>
                <c:pt idx="11">
                  <c:v>Latvia</c:v>
                </c:pt>
                <c:pt idx="12">
                  <c:v>Lithuania</c:v>
                </c:pt>
                <c:pt idx="13">
                  <c:v>Luxembourg</c:v>
                </c:pt>
                <c:pt idx="14">
                  <c:v>Montenegro</c:v>
                </c:pt>
                <c:pt idx="15">
                  <c:v>Netherlands</c:v>
                </c:pt>
                <c:pt idx="16">
                  <c:v>Poland</c:v>
                </c:pt>
                <c:pt idx="17">
                  <c:v>Portugal</c:v>
                </c:pt>
                <c:pt idx="18">
                  <c:v>Romania</c:v>
                </c:pt>
                <c:pt idx="19">
                  <c:v>Russia</c:v>
                </c:pt>
                <c:pt idx="20">
                  <c:v>Spain</c:v>
                </c:pt>
                <c:pt idx="21">
                  <c:v>Slovenia</c:v>
                </c:pt>
                <c:pt idx="22">
                  <c:v>Turkey</c:v>
                </c:pt>
              </c:strCache>
            </c:strRef>
          </c:cat>
          <c:val>
            <c:numRef>
              <c:f>'Vol. Guart. portfolio|GDP 2013'!$B$8:$B$30</c:f>
              <c:numCache>
                <c:formatCode>#,##0.000</c:formatCode>
                <c:ptCount val="23"/>
                <c:pt idx="0">
                  <c:v>0.11920176681299655</c:v>
                </c:pt>
                <c:pt idx="1">
                  <c:v>0.19278688867287558</c:v>
                </c:pt>
                <c:pt idx="2">
                  <c:v>7.7607774216892467E-2</c:v>
                </c:pt>
                <c:pt idx="3">
                  <c:v>0.44219287970989657</c:v>
                </c:pt>
                <c:pt idx="4">
                  <c:v>0.34482871193406273</c:v>
                </c:pt>
                <c:pt idx="5">
                  <c:v>0.55493173200540358</c:v>
                </c:pt>
                <c:pt idx="6">
                  <c:v>0.80340043847810516</c:v>
                </c:pt>
                <c:pt idx="7">
                  <c:v>0.21168172852133271</c:v>
                </c:pt>
                <c:pt idx="8">
                  <c:v>0.32149667516596786</c:v>
                </c:pt>
                <c:pt idx="9">
                  <c:v>1.3539771574354578</c:v>
                </c:pt>
                <c:pt idx="10">
                  <c:v>2.1099070911729605</c:v>
                </c:pt>
                <c:pt idx="11">
                  <c:v>0.36840506415769275</c:v>
                </c:pt>
                <c:pt idx="12">
                  <c:v>0.55672052946476014</c:v>
                </c:pt>
                <c:pt idx="13">
                  <c:v>3.4368114833040883E-3</c:v>
                </c:pt>
                <c:pt idx="14">
                  <c:v>0</c:v>
                </c:pt>
                <c:pt idx="15">
                  <c:v>0.35940782334259275</c:v>
                </c:pt>
                <c:pt idx="16">
                  <c:v>0.39541301751035657</c:v>
                </c:pt>
                <c:pt idx="17">
                  <c:v>1.8346326319836923</c:v>
                </c:pt>
                <c:pt idx="18">
                  <c:v>1.1416550095574469</c:v>
                </c:pt>
                <c:pt idx="19">
                  <c:v>1.3510867616276028E-2</c:v>
                </c:pt>
                <c:pt idx="20">
                  <c:v>0.45983423070456347</c:v>
                </c:pt>
                <c:pt idx="21">
                  <c:v>0.5505189242209042</c:v>
                </c:pt>
                <c:pt idx="22">
                  <c:v>0.63461391817894264</c:v>
                </c:pt>
              </c:numCache>
            </c:numRef>
          </c:val>
        </c:ser>
        <c:axId val="94968448"/>
        <c:axId val="94974336"/>
      </c:barChart>
      <c:catAx>
        <c:axId val="94968448"/>
        <c:scaling>
          <c:orientation val="minMax"/>
        </c:scaling>
        <c:axPos val="b"/>
        <c:tickLblPos val="nextTo"/>
        <c:txPr>
          <a:bodyPr/>
          <a:lstStyle/>
          <a:p>
            <a:pPr>
              <a:defRPr sz="900" b="1">
                <a:latin typeface="Arial Unicode MS" panose="020B0604020202020204" pitchFamily="34" charset="-128"/>
                <a:ea typeface="Arial Unicode MS" panose="020B0604020202020204" pitchFamily="34" charset="-128"/>
                <a:cs typeface="Arial Unicode MS" panose="020B0604020202020204" pitchFamily="34" charset="-128"/>
              </a:defRPr>
            </a:pPr>
            <a:endParaRPr lang="pt-PT"/>
          </a:p>
        </c:txPr>
        <c:crossAx val="94974336"/>
        <c:crosses val="autoZero"/>
        <c:auto val="1"/>
        <c:lblAlgn val="ctr"/>
        <c:lblOffset val="100"/>
      </c:catAx>
      <c:valAx>
        <c:axId val="94974336"/>
        <c:scaling>
          <c:orientation val="minMax"/>
        </c:scaling>
        <c:axPos val="l"/>
        <c:majorGridlines/>
        <c:title>
          <c:tx>
            <c:rich>
              <a:bodyPr rot="-5400000" vert="horz"/>
              <a:lstStyle/>
              <a:p>
                <a:pPr>
                  <a:defRPr>
                    <a:latin typeface="Verdana" panose="020B0604030504040204" pitchFamily="34" charset="0"/>
                    <a:ea typeface="Verdana" panose="020B0604030504040204" pitchFamily="34" charset="0"/>
                    <a:cs typeface="Verdana" panose="020B0604030504040204" pitchFamily="34" charset="0"/>
                  </a:defRPr>
                </a:pPr>
                <a:r>
                  <a:rPr lang="fr-BE">
                    <a:latin typeface="Verdana" panose="020B0604030504040204" pitchFamily="34" charset="0"/>
                    <a:ea typeface="Verdana" panose="020B0604030504040204" pitchFamily="34" charset="0"/>
                    <a:cs typeface="Verdana" panose="020B0604030504040204" pitchFamily="34" charset="0"/>
                  </a:rPr>
                  <a:t>Volume / GDP</a:t>
                </a:r>
              </a:p>
            </c:rich>
          </c:tx>
          <c:layout>
            <c:manualLayout>
              <c:xMode val="edge"/>
              <c:yMode val="edge"/>
              <c:x val="5.9451208231271159E-3"/>
              <c:y val="0.349280129320515"/>
            </c:manualLayout>
          </c:layout>
        </c:title>
        <c:numFmt formatCode="#,##0.000" sourceLinked="1"/>
        <c:tickLblPos val="nextTo"/>
        <c:txPr>
          <a:bodyPr/>
          <a:lstStyle/>
          <a:p>
            <a:pPr>
              <a:defRPr sz="900" b="1">
                <a:latin typeface="Arial Unicode MS" panose="020B0604020202020204" pitchFamily="34" charset="-128"/>
                <a:ea typeface="Arial Unicode MS" panose="020B0604020202020204" pitchFamily="34" charset="-128"/>
                <a:cs typeface="Arial Unicode MS" panose="020B0604020202020204" pitchFamily="34" charset="-128"/>
              </a:defRPr>
            </a:pPr>
            <a:endParaRPr lang="pt-PT"/>
          </a:p>
        </c:txPr>
        <c:crossAx val="94968448"/>
        <c:crosses val="autoZero"/>
        <c:crossBetween val="between"/>
      </c:valAx>
      <c:spPr>
        <a:solidFill>
          <a:schemeClr val="bg1">
            <a:lumMod val="95000"/>
          </a:schemeClr>
        </a:solidFill>
      </c:spPr>
    </c:plotArea>
    <c:plotVisOnly val="1"/>
    <c:dispBlanksAs val="gap"/>
  </c:chart>
  <c:spPr>
    <a:solidFill>
      <a:schemeClr val="bg1"/>
    </a:solidFill>
    <a:effectLst>
      <a:outerShdw blurRad="63500" sx="102000" sy="102000" algn="ctr" rotWithShape="0">
        <a:prstClr val="black">
          <a:alpha val="40000"/>
        </a:prstClr>
      </a:outerShdw>
    </a:effectLst>
  </c:spPr>
  <c:externalData r:id="rId1"/>
  <c:userShapes r:id="rId2"/>
</c:chartSpace>
</file>

<file path=ppt/drawings/_rels/vmlDrawing1.v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image" Target="../media/image17.emf"/></Relationships>
</file>

<file path=ppt/drawings/drawing1.xml><?xml version="1.0" encoding="utf-8"?>
<c:userShapes xmlns:c="http://schemas.openxmlformats.org/drawingml/2006/chart">
  <cdr:relSizeAnchor xmlns:cdr="http://schemas.openxmlformats.org/drawingml/2006/chartDrawing">
    <cdr:from>
      <cdr:x>0.85676</cdr:x>
      <cdr:y>0.95203</cdr:y>
    </cdr:from>
    <cdr:to>
      <cdr:x>1</cdr:x>
      <cdr:y>1</cdr:y>
    </cdr:to>
    <cdr:sp macro="" textlink="">
      <cdr:nvSpPr>
        <cdr:cNvPr id="2" name="TextBox 1"/>
        <cdr:cNvSpPr txBox="1"/>
      </cdr:nvSpPr>
      <cdr:spPr>
        <a:xfrm xmlns:a="http://schemas.openxmlformats.org/drawingml/2006/main">
          <a:off x="7641104" y="4225737"/>
          <a:ext cx="1277470" cy="212912"/>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r"/>
          <a:r>
            <a:rPr lang="fr-BE" sz="600">
              <a:latin typeface="Verdana" pitchFamily="34" charset="0"/>
              <a:ea typeface="Verdana" pitchFamily="34" charset="0"/>
              <a:cs typeface="Verdana" pitchFamily="34" charset="0"/>
            </a:rPr>
            <a:t>*** Provisional figures</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3713"/>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3713"/>
          </a:xfrm>
          <a:prstGeom prst="rect">
            <a:avLst/>
          </a:prstGeom>
        </p:spPr>
        <p:txBody>
          <a:bodyPr vert="horz" lIns="91440" tIns="45720" rIns="91440" bIns="45720" rtlCol="0"/>
          <a:lstStyle>
            <a:lvl1pPr algn="r">
              <a:defRPr sz="1200"/>
            </a:lvl1pPr>
          </a:lstStyle>
          <a:p>
            <a:fld id="{458BC457-7289-4631-BCA7-621647BCAAC2}" type="datetimeFigureOut">
              <a:rPr lang="en-GB" smtClean="0"/>
              <a:pPr/>
              <a:t>2015-11-15</a:t>
            </a:fld>
            <a:endParaRPr lang="en-GB"/>
          </a:p>
        </p:txBody>
      </p:sp>
      <p:sp>
        <p:nvSpPr>
          <p:cNvPr id="4" name="Slide Image Placeholder 3"/>
          <p:cNvSpPr>
            <a:spLocks noGrp="1" noRot="1" noChangeAspect="1"/>
          </p:cNvSpPr>
          <p:nvPr>
            <p:ph type="sldImg" idx="2"/>
          </p:nvPr>
        </p:nvSpPr>
        <p:spPr>
          <a:xfrm>
            <a:off x="930275" y="741363"/>
            <a:ext cx="4937125" cy="370205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690269"/>
            <a:ext cx="5438140" cy="444341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378824"/>
            <a:ext cx="2945659" cy="493713"/>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378824"/>
            <a:ext cx="2945659" cy="493713"/>
          </a:xfrm>
          <a:prstGeom prst="rect">
            <a:avLst/>
          </a:prstGeom>
        </p:spPr>
        <p:txBody>
          <a:bodyPr vert="horz" lIns="91440" tIns="45720" rIns="91440" bIns="45720" rtlCol="0" anchor="b"/>
          <a:lstStyle>
            <a:lvl1pPr algn="r">
              <a:defRPr sz="1200"/>
            </a:lvl1pPr>
          </a:lstStyle>
          <a:p>
            <a:fld id="{6071B0A7-4A7C-4349-B463-D5C0C9FB4506}" type="slidenum">
              <a:rPr lang="en-GB" smtClean="0"/>
              <a:pPr/>
              <a:t>‹#›</a:t>
            </a:fld>
            <a:endParaRPr lang="en-GB"/>
          </a:p>
        </p:txBody>
      </p:sp>
    </p:spTree>
    <p:extLst>
      <p:ext uri="{BB962C8B-B14F-4D97-AF65-F5344CB8AC3E}">
        <p14:creationId xmlns="" xmlns:p14="http://schemas.microsoft.com/office/powerpoint/2010/main" val="34813907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p:spPr>
      </p:sp>
      <p:sp>
        <p:nvSpPr>
          <p:cNvPr id="296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altLang="en-US" sz="1000" smtClean="0">
              <a:latin typeface="Verdana" pitchFamily="34" charset="0"/>
            </a:endParaRPr>
          </a:p>
        </p:txBody>
      </p:sp>
      <p:sp>
        <p:nvSpPr>
          <p:cNvPr id="29700" name="Slide Number Placeholder 3"/>
          <p:cNvSpPr>
            <a:spLocks noGrp="1"/>
          </p:cNvSpPr>
          <p:nvPr>
            <p:ph type="sldNum" sz="quarter" idx="5"/>
          </p:nvPr>
        </p:nvSpPr>
        <p:spPr bwMode="auto">
          <a:noFill/>
          <a:ln>
            <a:miter lim="800000"/>
            <a:headEnd/>
            <a:tailEnd/>
          </a:ln>
        </p:spPr>
        <p:txBody>
          <a:bodyPr/>
          <a:lstStyle/>
          <a:p>
            <a:fld id="{5CD65DD2-5F6E-403A-BA14-B4B8FFF5C442}" type="slidenum">
              <a:rPr lang="en-GB" altLang="en-US" smtClean="0">
                <a:cs typeface="Arial" pitchFamily="34" charset="0"/>
              </a:rPr>
              <a:pPr/>
              <a:t>1</a:t>
            </a:fld>
            <a:endParaRPr lang="en-GB" altLang="en-US" smtClean="0">
              <a:cs typeface="Arial"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900" baseline="0" dirty="0" smtClean="0">
              <a:solidFill>
                <a:schemeClr val="bg1">
                  <a:lumMod val="50000"/>
                </a:schemeClr>
              </a:solidFill>
              <a:latin typeface="Verdana" pitchFamily="34" charset="0"/>
              <a:ea typeface="Verdana" pitchFamily="34" charset="0"/>
              <a:cs typeface="Verdana" pitchFamily="34" charset="0"/>
            </a:endParaRPr>
          </a:p>
        </p:txBody>
      </p:sp>
      <p:sp>
        <p:nvSpPr>
          <p:cNvPr id="4" name="Slide Number Placeholder 3"/>
          <p:cNvSpPr>
            <a:spLocks noGrp="1"/>
          </p:cNvSpPr>
          <p:nvPr>
            <p:ph type="sldNum" sz="quarter" idx="10"/>
          </p:nvPr>
        </p:nvSpPr>
        <p:spPr/>
        <p:txBody>
          <a:bodyPr/>
          <a:lstStyle/>
          <a:p>
            <a:fld id="{6071B0A7-4A7C-4349-B463-D5C0C9FB4506}" type="slidenum">
              <a:rPr lang="en-GB" smtClean="0"/>
              <a:pPr/>
              <a:t>10</a:t>
            </a:fld>
            <a:endParaRPr lang="en-GB"/>
          </a:p>
        </p:txBody>
      </p:sp>
    </p:spTree>
    <p:extLst>
      <p:ext uri="{BB962C8B-B14F-4D97-AF65-F5344CB8AC3E}">
        <p14:creationId xmlns="" xmlns:p14="http://schemas.microsoft.com/office/powerpoint/2010/main" val="13473280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900" dirty="0">
              <a:solidFill>
                <a:schemeClr val="bg1">
                  <a:lumMod val="50000"/>
                </a:schemeClr>
              </a:solidFill>
              <a:latin typeface="Verdana" pitchFamily="34" charset="0"/>
              <a:ea typeface="Verdana" pitchFamily="34" charset="0"/>
              <a:cs typeface="Verdana" pitchFamily="34" charset="0"/>
            </a:endParaRPr>
          </a:p>
        </p:txBody>
      </p:sp>
      <p:sp>
        <p:nvSpPr>
          <p:cNvPr id="4" name="Slide Number Placeholder 3"/>
          <p:cNvSpPr>
            <a:spLocks noGrp="1"/>
          </p:cNvSpPr>
          <p:nvPr>
            <p:ph type="sldNum" sz="quarter" idx="10"/>
          </p:nvPr>
        </p:nvSpPr>
        <p:spPr/>
        <p:txBody>
          <a:bodyPr/>
          <a:lstStyle/>
          <a:p>
            <a:fld id="{6071B0A7-4A7C-4349-B463-D5C0C9FB4506}" type="slidenum">
              <a:rPr lang="en-GB" smtClean="0"/>
              <a:pPr/>
              <a:t>11</a:t>
            </a:fld>
            <a:endParaRPr lang="en-GB"/>
          </a:p>
        </p:txBody>
      </p:sp>
    </p:spTree>
    <p:extLst>
      <p:ext uri="{BB962C8B-B14F-4D97-AF65-F5344CB8AC3E}">
        <p14:creationId xmlns="" xmlns:p14="http://schemas.microsoft.com/office/powerpoint/2010/main" val="13473280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81000" indent="-381000">
              <a:lnSpc>
                <a:spcPct val="80000"/>
              </a:lnSpc>
              <a:defRPr/>
            </a:pPr>
            <a:endParaRPr lang="en-GB" dirty="0" smtClean="0">
              <a:latin typeface="Arial Rounded MT Bold" pitchFamily="34" charset="0"/>
            </a:endParaRPr>
          </a:p>
        </p:txBody>
      </p:sp>
      <p:sp>
        <p:nvSpPr>
          <p:cNvPr id="4" name="Slide Number Placeholder 3"/>
          <p:cNvSpPr>
            <a:spLocks noGrp="1"/>
          </p:cNvSpPr>
          <p:nvPr>
            <p:ph type="sldNum" sz="quarter" idx="10"/>
          </p:nvPr>
        </p:nvSpPr>
        <p:spPr/>
        <p:txBody>
          <a:bodyPr/>
          <a:lstStyle/>
          <a:p>
            <a:fld id="{6071B0A7-4A7C-4349-B463-D5C0C9FB4506}" type="slidenum">
              <a:rPr lang="en-GB" smtClean="0"/>
              <a:pPr/>
              <a:t>12</a:t>
            </a:fld>
            <a:endParaRPr lang="en-GB"/>
          </a:p>
        </p:txBody>
      </p:sp>
    </p:spTree>
    <p:extLst>
      <p:ext uri="{BB962C8B-B14F-4D97-AF65-F5344CB8AC3E}">
        <p14:creationId xmlns="" xmlns:p14="http://schemas.microsoft.com/office/powerpoint/2010/main" val="13473280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900" dirty="0">
              <a:solidFill>
                <a:schemeClr val="bg1">
                  <a:lumMod val="50000"/>
                </a:schemeClr>
              </a:solidFill>
              <a:latin typeface="Verdana" pitchFamily="34" charset="0"/>
              <a:ea typeface="Verdana" pitchFamily="34" charset="0"/>
              <a:cs typeface="Verdana" pitchFamily="34" charset="0"/>
            </a:endParaRPr>
          </a:p>
        </p:txBody>
      </p:sp>
      <p:sp>
        <p:nvSpPr>
          <p:cNvPr id="4" name="Slide Number Placeholder 3"/>
          <p:cNvSpPr>
            <a:spLocks noGrp="1"/>
          </p:cNvSpPr>
          <p:nvPr>
            <p:ph type="sldNum" sz="quarter" idx="10"/>
          </p:nvPr>
        </p:nvSpPr>
        <p:spPr/>
        <p:txBody>
          <a:bodyPr/>
          <a:lstStyle/>
          <a:p>
            <a:fld id="{6071B0A7-4A7C-4349-B463-D5C0C9FB4506}" type="slidenum">
              <a:rPr lang="en-GB" smtClean="0"/>
              <a:pPr/>
              <a:t>13</a:t>
            </a:fld>
            <a:endParaRPr lang="en-GB"/>
          </a:p>
        </p:txBody>
      </p:sp>
    </p:spTree>
    <p:extLst>
      <p:ext uri="{BB962C8B-B14F-4D97-AF65-F5344CB8AC3E}">
        <p14:creationId xmlns="" xmlns:p14="http://schemas.microsoft.com/office/powerpoint/2010/main" val="13473280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900" dirty="0">
              <a:solidFill>
                <a:schemeClr val="bg1">
                  <a:lumMod val="50000"/>
                </a:schemeClr>
              </a:solidFill>
              <a:latin typeface="Verdana" pitchFamily="34" charset="0"/>
              <a:ea typeface="Verdana" pitchFamily="34" charset="0"/>
              <a:cs typeface="Verdana" pitchFamily="34" charset="0"/>
            </a:endParaRPr>
          </a:p>
        </p:txBody>
      </p:sp>
      <p:sp>
        <p:nvSpPr>
          <p:cNvPr id="4" name="Slide Number Placeholder 3"/>
          <p:cNvSpPr>
            <a:spLocks noGrp="1"/>
          </p:cNvSpPr>
          <p:nvPr>
            <p:ph type="sldNum" sz="quarter" idx="10"/>
          </p:nvPr>
        </p:nvSpPr>
        <p:spPr/>
        <p:txBody>
          <a:bodyPr/>
          <a:lstStyle/>
          <a:p>
            <a:fld id="{6071B0A7-4A7C-4349-B463-D5C0C9FB4506}" type="slidenum">
              <a:rPr lang="en-GB" smtClean="0"/>
              <a:pPr/>
              <a:t>14</a:t>
            </a:fld>
            <a:endParaRPr lang="en-GB"/>
          </a:p>
        </p:txBody>
      </p:sp>
    </p:spTree>
    <p:extLst>
      <p:ext uri="{BB962C8B-B14F-4D97-AF65-F5344CB8AC3E}">
        <p14:creationId xmlns="" xmlns:p14="http://schemas.microsoft.com/office/powerpoint/2010/main" val="13473280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900" dirty="0">
              <a:solidFill>
                <a:schemeClr val="bg1">
                  <a:lumMod val="50000"/>
                </a:schemeClr>
              </a:solidFill>
              <a:latin typeface="Verdana" pitchFamily="34" charset="0"/>
              <a:ea typeface="Verdana" pitchFamily="34" charset="0"/>
              <a:cs typeface="Verdana" pitchFamily="34" charset="0"/>
            </a:endParaRPr>
          </a:p>
        </p:txBody>
      </p:sp>
      <p:sp>
        <p:nvSpPr>
          <p:cNvPr id="4" name="Slide Number Placeholder 3"/>
          <p:cNvSpPr>
            <a:spLocks noGrp="1"/>
          </p:cNvSpPr>
          <p:nvPr>
            <p:ph type="sldNum" sz="quarter" idx="10"/>
          </p:nvPr>
        </p:nvSpPr>
        <p:spPr/>
        <p:txBody>
          <a:bodyPr/>
          <a:lstStyle/>
          <a:p>
            <a:fld id="{6071B0A7-4A7C-4349-B463-D5C0C9FB4506}" type="slidenum">
              <a:rPr lang="en-GB" smtClean="0"/>
              <a:pPr/>
              <a:t>15</a:t>
            </a:fld>
            <a:endParaRPr lang="en-GB"/>
          </a:p>
        </p:txBody>
      </p:sp>
    </p:spTree>
    <p:extLst>
      <p:ext uri="{BB962C8B-B14F-4D97-AF65-F5344CB8AC3E}">
        <p14:creationId xmlns="" xmlns:p14="http://schemas.microsoft.com/office/powerpoint/2010/main" val="134732808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altLang="en-US" sz="1000" smtClean="0">
              <a:latin typeface="Verdana" pitchFamily="34" charset="0"/>
            </a:endParaRPr>
          </a:p>
        </p:txBody>
      </p:sp>
      <p:sp>
        <p:nvSpPr>
          <p:cNvPr id="33796" name="Slide Number Placeholder 3"/>
          <p:cNvSpPr txBox="1">
            <a:spLocks noGrp="1"/>
          </p:cNvSpPr>
          <p:nvPr/>
        </p:nvSpPr>
        <p:spPr bwMode="auto">
          <a:xfrm>
            <a:off x="3849688" y="9378485"/>
            <a:ext cx="2946400" cy="494187"/>
          </a:xfrm>
          <a:prstGeom prst="rect">
            <a:avLst/>
          </a:prstGeom>
          <a:noFill/>
          <a:ln w="9525">
            <a:noFill/>
            <a:miter lim="800000"/>
            <a:headEnd/>
            <a:tailEnd/>
          </a:ln>
        </p:spPr>
        <p:txBody>
          <a:bodyPr anchor="b"/>
          <a:lstStyle/>
          <a:p>
            <a:pPr algn="r" eaLnBrk="1" hangingPunct="1"/>
            <a:fld id="{DD18681A-4609-448B-875B-313915101297}" type="slidenum">
              <a:rPr lang="en-GB" altLang="en-US" sz="1200">
                <a:latin typeface="Calibri" pitchFamily="34" charset="0"/>
              </a:rPr>
              <a:pPr algn="r" eaLnBrk="1" hangingPunct="1"/>
              <a:t>16</a:t>
            </a:fld>
            <a:endParaRPr lang="en-GB" altLang="en-US" sz="1200">
              <a:latin typeface="Calibri"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altLang="en-US" sz="1000" smtClean="0">
              <a:latin typeface="Verdana" pitchFamily="34" charset="0"/>
            </a:endParaRPr>
          </a:p>
        </p:txBody>
      </p:sp>
      <p:sp>
        <p:nvSpPr>
          <p:cNvPr id="34820" name="Slide Number Placeholder 3"/>
          <p:cNvSpPr txBox="1">
            <a:spLocks noGrp="1"/>
          </p:cNvSpPr>
          <p:nvPr/>
        </p:nvSpPr>
        <p:spPr bwMode="auto">
          <a:xfrm>
            <a:off x="3849688" y="9378485"/>
            <a:ext cx="2946400" cy="494187"/>
          </a:xfrm>
          <a:prstGeom prst="rect">
            <a:avLst/>
          </a:prstGeom>
          <a:noFill/>
          <a:ln w="9525">
            <a:noFill/>
            <a:miter lim="800000"/>
            <a:headEnd/>
            <a:tailEnd/>
          </a:ln>
        </p:spPr>
        <p:txBody>
          <a:bodyPr anchor="b"/>
          <a:lstStyle/>
          <a:p>
            <a:pPr algn="r" eaLnBrk="1" hangingPunct="1"/>
            <a:fld id="{78A4897C-5BB1-40B5-98C4-2219889A1162}" type="slidenum">
              <a:rPr lang="en-GB" altLang="en-US" sz="1200">
                <a:latin typeface="Calibri" pitchFamily="34" charset="0"/>
              </a:rPr>
              <a:pPr algn="r" eaLnBrk="1" hangingPunct="1"/>
              <a:t>17</a:t>
            </a:fld>
            <a:endParaRPr lang="en-GB" altLang="en-US" sz="1200">
              <a:latin typeface="Calibri" pitchFamily="34"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p:spPr>
      </p:sp>
      <p:sp>
        <p:nvSpPr>
          <p:cNvPr id="358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altLang="en-US" sz="1000" smtClean="0">
              <a:latin typeface="Verdana" pitchFamily="34" charset="0"/>
            </a:endParaRPr>
          </a:p>
        </p:txBody>
      </p:sp>
      <p:sp>
        <p:nvSpPr>
          <p:cNvPr id="35844" name="Slide Number Placeholder 3"/>
          <p:cNvSpPr txBox="1">
            <a:spLocks noGrp="1"/>
          </p:cNvSpPr>
          <p:nvPr/>
        </p:nvSpPr>
        <p:spPr bwMode="auto">
          <a:xfrm>
            <a:off x="3849688" y="9378485"/>
            <a:ext cx="2946400" cy="494187"/>
          </a:xfrm>
          <a:prstGeom prst="rect">
            <a:avLst/>
          </a:prstGeom>
          <a:noFill/>
          <a:ln w="9525">
            <a:noFill/>
            <a:miter lim="800000"/>
            <a:headEnd/>
            <a:tailEnd/>
          </a:ln>
        </p:spPr>
        <p:txBody>
          <a:bodyPr anchor="b"/>
          <a:lstStyle/>
          <a:p>
            <a:pPr algn="r" eaLnBrk="1" hangingPunct="1"/>
            <a:fld id="{FA842591-27BC-4ED6-A8CC-F5E1BBA4770B}" type="slidenum">
              <a:rPr lang="en-GB" altLang="en-US" sz="1200">
                <a:latin typeface="Calibri" pitchFamily="34" charset="0"/>
              </a:rPr>
              <a:pPr algn="r" eaLnBrk="1" hangingPunct="1"/>
              <a:t>18</a:t>
            </a:fld>
            <a:endParaRPr lang="en-GB" altLang="en-US" sz="1200">
              <a:latin typeface="Calibri" pitchFamily="34"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p:spPr>
      </p:sp>
      <p:sp>
        <p:nvSpPr>
          <p:cNvPr id="368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altLang="en-US" sz="1000" smtClean="0">
              <a:latin typeface="Verdana" pitchFamily="34" charset="0"/>
            </a:endParaRPr>
          </a:p>
        </p:txBody>
      </p:sp>
      <p:sp>
        <p:nvSpPr>
          <p:cNvPr id="36868" name="Slide Number Placeholder 3"/>
          <p:cNvSpPr txBox="1">
            <a:spLocks noGrp="1"/>
          </p:cNvSpPr>
          <p:nvPr/>
        </p:nvSpPr>
        <p:spPr bwMode="auto">
          <a:xfrm>
            <a:off x="3849688" y="9378485"/>
            <a:ext cx="2946400" cy="494187"/>
          </a:xfrm>
          <a:prstGeom prst="rect">
            <a:avLst/>
          </a:prstGeom>
          <a:noFill/>
          <a:ln w="9525">
            <a:noFill/>
            <a:miter lim="800000"/>
            <a:headEnd/>
            <a:tailEnd/>
          </a:ln>
        </p:spPr>
        <p:txBody>
          <a:bodyPr anchor="b"/>
          <a:lstStyle/>
          <a:p>
            <a:pPr algn="r" eaLnBrk="1" hangingPunct="1"/>
            <a:fld id="{69300DAD-15C8-4519-A73C-C313909A5209}" type="slidenum">
              <a:rPr lang="en-GB" altLang="en-US" sz="1200">
                <a:latin typeface="Calibri" pitchFamily="34" charset="0"/>
              </a:rPr>
              <a:pPr algn="r" eaLnBrk="1" hangingPunct="1"/>
              <a:t>19</a:t>
            </a:fld>
            <a:endParaRPr lang="en-GB" altLang="en-US" sz="1200">
              <a:latin typeface="Calibri"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900" dirty="0">
              <a:solidFill>
                <a:schemeClr val="bg1">
                  <a:lumMod val="50000"/>
                </a:schemeClr>
              </a:solidFill>
              <a:latin typeface="Verdana" pitchFamily="34" charset="0"/>
              <a:ea typeface="Verdana" pitchFamily="34" charset="0"/>
              <a:cs typeface="Verdana" pitchFamily="34" charset="0"/>
            </a:endParaRPr>
          </a:p>
        </p:txBody>
      </p:sp>
      <p:sp>
        <p:nvSpPr>
          <p:cNvPr id="4" name="Slide Number Placeholder 3"/>
          <p:cNvSpPr>
            <a:spLocks noGrp="1"/>
          </p:cNvSpPr>
          <p:nvPr>
            <p:ph type="sldNum" sz="quarter" idx="10"/>
          </p:nvPr>
        </p:nvSpPr>
        <p:spPr/>
        <p:txBody>
          <a:bodyPr/>
          <a:lstStyle/>
          <a:p>
            <a:fld id="{6071B0A7-4A7C-4349-B463-D5C0C9FB4506}" type="slidenum">
              <a:rPr lang="en-GB" smtClean="0"/>
              <a:pPr/>
              <a:t>2</a:t>
            </a:fld>
            <a:endParaRPr lang="en-GB"/>
          </a:p>
        </p:txBody>
      </p:sp>
    </p:spTree>
    <p:extLst>
      <p:ext uri="{BB962C8B-B14F-4D97-AF65-F5344CB8AC3E}">
        <p14:creationId xmlns="" xmlns:p14="http://schemas.microsoft.com/office/powerpoint/2010/main" val="134732808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p:spPr>
      </p:sp>
      <p:sp>
        <p:nvSpPr>
          <p:cNvPr id="3789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altLang="en-US" sz="1000" smtClean="0">
              <a:latin typeface="Verdana" pitchFamily="34" charset="0"/>
            </a:endParaRPr>
          </a:p>
        </p:txBody>
      </p:sp>
      <p:sp>
        <p:nvSpPr>
          <p:cNvPr id="37892" name="Slide Number Placeholder 3"/>
          <p:cNvSpPr txBox="1">
            <a:spLocks noGrp="1"/>
          </p:cNvSpPr>
          <p:nvPr/>
        </p:nvSpPr>
        <p:spPr bwMode="auto">
          <a:xfrm>
            <a:off x="3849688" y="9378485"/>
            <a:ext cx="2946400" cy="494187"/>
          </a:xfrm>
          <a:prstGeom prst="rect">
            <a:avLst/>
          </a:prstGeom>
          <a:noFill/>
          <a:ln w="9525">
            <a:noFill/>
            <a:miter lim="800000"/>
            <a:headEnd/>
            <a:tailEnd/>
          </a:ln>
        </p:spPr>
        <p:txBody>
          <a:bodyPr anchor="b"/>
          <a:lstStyle/>
          <a:p>
            <a:pPr algn="r" eaLnBrk="1" hangingPunct="1"/>
            <a:fld id="{9AA227B4-949C-44BA-88A6-8A46C4CA4AF9}" type="slidenum">
              <a:rPr lang="en-GB" altLang="en-US" sz="1200">
                <a:latin typeface="Calibri" pitchFamily="34" charset="0"/>
              </a:rPr>
              <a:pPr algn="r" eaLnBrk="1" hangingPunct="1"/>
              <a:t>20</a:t>
            </a:fld>
            <a:endParaRPr lang="en-GB" altLang="en-US" sz="1200">
              <a:latin typeface="Calibri" pitchFamily="34"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altLang="en-US" sz="1000" smtClean="0">
              <a:latin typeface="Verdana" pitchFamily="34" charset="0"/>
            </a:endParaRPr>
          </a:p>
        </p:txBody>
      </p:sp>
      <p:sp>
        <p:nvSpPr>
          <p:cNvPr id="38916" name="Slide Number Placeholder 3"/>
          <p:cNvSpPr txBox="1">
            <a:spLocks noGrp="1"/>
          </p:cNvSpPr>
          <p:nvPr/>
        </p:nvSpPr>
        <p:spPr bwMode="auto">
          <a:xfrm>
            <a:off x="3849688" y="9378485"/>
            <a:ext cx="2946400" cy="494187"/>
          </a:xfrm>
          <a:prstGeom prst="rect">
            <a:avLst/>
          </a:prstGeom>
          <a:noFill/>
          <a:ln w="9525">
            <a:noFill/>
            <a:miter lim="800000"/>
            <a:headEnd/>
            <a:tailEnd/>
          </a:ln>
        </p:spPr>
        <p:txBody>
          <a:bodyPr anchor="b"/>
          <a:lstStyle/>
          <a:p>
            <a:pPr algn="r" eaLnBrk="1" hangingPunct="1"/>
            <a:fld id="{7E8DA495-0106-4399-98C6-71D72FB38DE9}" type="slidenum">
              <a:rPr lang="en-GB" altLang="en-US" sz="1200">
                <a:latin typeface="Calibri" pitchFamily="34" charset="0"/>
              </a:rPr>
              <a:pPr algn="r" eaLnBrk="1" hangingPunct="1"/>
              <a:t>21</a:t>
            </a:fld>
            <a:endParaRPr lang="en-GB" altLang="en-US" sz="1200">
              <a:latin typeface="Calibri" pitchFamily="34"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altLang="en-US" sz="1000" smtClean="0">
              <a:latin typeface="Verdana" pitchFamily="34" charset="0"/>
            </a:endParaRPr>
          </a:p>
        </p:txBody>
      </p:sp>
      <p:sp>
        <p:nvSpPr>
          <p:cNvPr id="39940" name="Slide Number Placeholder 3"/>
          <p:cNvSpPr txBox="1">
            <a:spLocks noGrp="1"/>
          </p:cNvSpPr>
          <p:nvPr/>
        </p:nvSpPr>
        <p:spPr bwMode="auto">
          <a:xfrm>
            <a:off x="3849688" y="9378485"/>
            <a:ext cx="2946400" cy="494187"/>
          </a:xfrm>
          <a:prstGeom prst="rect">
            <a:avLst/>
          </a:prstGeom>
          <a:noFill/>
          <a:ln w="9525">
            <a:noFill/>
            <a:miter lim="800000"/>
            <a:headEnd/>
            <a:tailEnd/>
          </a:ln>
        </p:spPr>
        <p:txBody>
          <a:bodyPr anchor="b"/>
          <a:lstStyle/>
          <a:p>
            <a:pPr algn="r" eaLnBrk="1" hangingPunct="1"/>
            <a:fld id="{9D36FCB4-44F2-480E-9138-606D6FED8014}" type="slidenum">
              <a:rPr lang="en-GB" altLang="en-US" sz="1200">
                <a:latin typeface="Calibri" pitchFamily="34" charset="0"/>
              </a:rPr>
              <a:pPr algn="r" eaLnBrk="1" hangingPunct="1"/>
              <a:t>22</a:t>
            </a:fld>
            <a:endParaRPr lang="en-GB" altLang="en-US" sz="1200">
              <a:latin typeface="Calibri" pitchFamily="34"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p:spPr>
      </p:sp>
      <p:sp>
        <p:nvSpPr>
          <p:cNvPr id="4096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altLang="en-US" sz="1000" smtClean="0">
              <a:latin typeface="Verdana" pitchFamily="34" charset="0"/>
            </a:endParaRPr>
          </a:p>
        </p:txBody>
      </p:sp>
      <p:sp>
        <p:nvSpPr>
          <p:cNvPr id="40964" name="Slide Number Placeholder 3"/>
          <p:cNvSpPr txBox="1">
            <a:spLocks noGrp="1"/>
          </p:cNvSpPr>
          <p:nvPr/>
        </p:nvSpPr>
        <p:spPr bwMode="auto">
          <a:xfrm>
            <a:off x="3849688" y="9378485"/>
            <a:ext cx="2946400" cy="494187"/>
          </a:xfrm>
          <a:prstGeom prst="rect">
            <a:avLst/>
          </a:prstGeom>
          <a:noFill/>
          <a:ln w="9525">
            <a:noFill/>
            <a:miter lim="800000"/>
            <a:headEnd/>
            <a:tailEnd/>
          </a:ln>
        </p:spPr>
        <p:txBody>
          <a:bodyPr anchor="b"/>
          <a:lstStyle/>
          <a:p>
            <a:pPr algn="r" eaLnBrk="1" hangingPunct="1"/>
            <a:fld id="{EA9203CF-3AC9-4454-A982-77CAC0B09FF2}" type="slidenum">
              <a:rPr lang="en-GB" altLang="en-US" sz="1200">
                <a:latin typeface="Calibri" pitchFamily="34" charset="0"/>
              </a:rPr>
              <a:pPr algn="r" eaLnBrk="1" hangingPunct="1"/>
              <a:t>23</a:t>
            </a:fld>
            <a:endParaRPr lang="en-GB" altLang="en-US" sz="1200">
              <a:latin typeface="Calibri" pitchFamily="34"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txBox="1">
            <a:spLocks noGrp="1" noChangeArrowheads="1"/>
          </p:cNvSpPr>
          <p:nvPr/>
        </p:nvSpPr>
        <p:spPr bwMode="auto">
          <a:xfrm>
            <a:off x="3849688" y="9380064"/>
            <a:ext cx="2946400" cy="492607"/>
          </a:xfrm>
          <a:prstGeom prst="rect">
            <a:avLst/>
          </a:prstGeom>
          <a:noFill/>
          <a:ln w="9525">
            <a:noFill/>
            <a:miter lim="800000"/>
            <a:headEnd/>
            <a:tailEnd/>
          </a:ln>
        </p:spPr>
        <p:txBody>
          <a:bodyPr lIns="91965" tIns="45981" rIns="91965" bIns="45981" anchor="b"/>
          <a:lstStyle/>
          <a:p>
            <a:pPr algn="r" defTabSz="917575"/>
            <a:fld id="{3385DDD2-0244-4166-92F0-98866F385621}" type="slidenum">
              <a:rPr lang="de-DE" altLang="fr-FR" sz="1200">
                <a:latin typeface="Times New Roman" pitchFamily="18" charset="0"/>
              </a:rPr>
              <a:pPr algn="r" defTabSz="917575"/>
              <a:t>24</a:t>
            </a:fld>
            <a:endParaRPr lang="de-DE" altLang="fr-FR" sz="1200">
              <a:latin typeface="Times New Roman" pitchFamily="18" charset="0"/>
            </a:endParaRPr>
          </a:p>
        </p:txBody>
      </p:sp>
      <p:sp>
        <p:nvSpPr>
          <p:cNvPr id="41987" name="Rectangle 2"/>
          <p:cNvSpPr>
            <a:spLocks noGrp="1" noRot="1" noChangeAspect="1" noChangeArrowheads="1" noTextEdit="1"/>
          </p:cNvSpPr>
          <p:nvPr>
            <p:ph type="sldImg"/>
          </p:nvPr>
        </p:nvSpPr>
        <p:spPr bwMode="auto">
          <a:xfrm>
            <a:off x="930275" y="741363"/>
            <a:ext cx="4941888" cy="3705225"/>
          </a:xfrm>
          <a:noFill/>
          <a:ln>
            <a:solidFill>
              <a:srgbClr val="000000"/>
            </a:solidFill>
            <a:miter lim="800000"/>
            <a:headEnd/>
            <a:tailEnd/>
          </a:ln>
        </p:spPr>
      </p:sp>
      <p:sp>
        <p:nvSpPr>
          <p:cNvPr id="41988" name="Rectangle 3"/>
          <p:cNvSpPr>
            <a:spLocks noGrp="1" noChangeArrowheads="1"/>
          </p:cNvSpPr>
          <p:nvPr>
            <p:ph type="body" idx="1"/>
          </p:nvPr>
        </p:nvSpPr>
        <p:spPr bwMode="auto">
          <a:xfrm>
            <a:off x="904875" y="4689243"/>
            <a:ext cx="4987925" cy="4442939"/>
          </a:xfrm>
          <a:noFill/>
        </p:spPr>
        <p:txBody>
          <a:bodyPr wrap="square" numCol="1" anchor="t" anchorCtr="0" compatLnSpc="1">
            <a:prstTxWarp prst="textNoShape">
              <a:avLst/>
            </a:prstTxWarp>
          </a:bodyPr>
          <a:lstStyle/>
          <a:p>
            <a:pPr eaLnBrk="1" hangingPunct="1"/>
            <a:endParaRPr lang="de-DE" altLang="fr-FR"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p:spPr>
      </p:sp>
      <p:sp>
        <p:nvSpPr>
          <p:cNvPr id="430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altLang="en-US" sz="1000" smtClean="0">
              <a:latin typeface="Verdana" pitchFamily="34" charset="0"/>
            </a:endParaRPr>
          </a:p>
        </p:txBody>
      </p:sp>
      <p:sp>
        <p:nvSpPr>
          <p:cNvPr id="43012" name="Slide Number Placeholder 3"/>
          <p:cNvSpPr txBox="1">
            <a:spLocks noGrp="1"/>
          </p:cNvSpPr>
          <p:nvPr/>
        </p:nvSpPr>
        <p:spPr bwMode="auto">
          <a:xfrm>
            <a:off x="3849688" y="9378485"/>
            <a:ext cx="2946400" cy="494187"/>
          </a:xfrm>
          <a:prstGeom prst="rect">
            <a:avLst/>
          </a:prstGeom>
          <a:noFill/>
          <a:ln w="9525">
            <a:noFill/>
            <a:miter lim="800000"/>
            <a:headEnd/>
            <a:tailEnd/>
          </a:ln>
        </p:spPr>
        <p:txBody>
          <a:bodyPr anchor="b"/>
          <a:lstStyle/>
          <a:p>
            <a:pPr algn="r" eaLnBrk="1" hangingPunct="1"/>
            <a:fld id="{AD098B8B-9C91-4A90-9B16-9D5CCB8E1B0F}" type="slidenum">
              <a:rPr lang="en-GB" altLang="en-US" sz="1200">
                <a:latin typeface="Calibri" pitchFamily="34" charset="0"/>
              </a:rPr>
              <a:pPr algn="r" eaLnBrk="1" hangingPunct="1"/>
              <a:t>25</a:t>
            </a:fld>
            <a:endParaRPr lang="en-GB" altLang="en-US" sz="1200">
              <a:latin typeface="Calibri" pitchFamily="34"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a:defRPr/>
            </a:pPr>
            <a:endParaRPr lang="en-GB" sz="900" dirty="0">
              <a:solidFill>
                <a:schemeClr val="bg1">
                  <a:lumMod val="50000"/>
                </a:schemeClr>
              </a:solidFill>
              <a:latin typeface="Verdana" pitchFamily="34" charset="0"/>
              <a:ea typeface="Verdana" pitchFamily="34" charset="0"/>
              <a:cs typeface="Verdana" pitchFamily="34" charset="0"/>
            </a:endParaRPr>
          </a:p>
        </p:txBody>
      </p:sp>
      <p:sp>
        <p:nvSpPr>
          <p:cNvPr id="44036" name="Slide Number Placeholder 3"/>
          <p:cNvSpPr>
            <a:spLocks noGrp="1"/>
          </p:cNvSpPr>
          <p:nvPr>
            <p:ph type="sldNum" sz="quarter" idx="5"/>
          </p:nvPr>
        </p:nvSpPr>
        <p:spPr bwMode="auto">
          <a:noFill/>
          <a:ln>
            <a:miter lim="800000"/>
            <a:headEnd/>
            <a:tailEnd/>
          </a:ln>
        </p:spPr>
        <p:txBody>
          <a:bodyPr/>
          <a:lstStyle/>
          <a:p>
            <a:fld id="{170E0CA4-6A17-4950-8055-CE37EE30F9F7}" type="slidenum">
              <a:rPr lang="en-GB" altLang="fr-FR" smtClean="0">
                <a:cs typeface="Arial" pitchFamily="34" charset="0"/>
              </a:rPr>
              <a:pPr/>
              <a:t>26</a:t>
            </a:fld>
            <a:endParaRPr lang="en-GB" altLang="fr-FR" smtClean="0">
              <a:cs typeface="Arial" pitchFamily="34"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a:defRPr/>
            </a:pPr>
            <a:endParaRPr lang="en-GB" sz="900" dirty="0">
              <a:solidFill>
                <a:schemeClr val="bg1">
                  <a:lumMod val="50000"/>
                </a:schemeClr>
              </a:solidFill>
              <a:latin typeface="Verdana" pitchFamily="34" charset="0"/>
              <a:ea typeface="Verdana" pitchFamily="34" charset="0"/>
              <a:cs typeface="Verdana" pitchFamily="34" charset="0"/>
            </a:endParaRPr>
          </a:p>
        </p:txBody>
      </p:sp>
      <p:sp>
        <p:nvSpPr>
          <p:cNvPr id="45060" name="Slide Number Placeholder 3"/>
          <p:cNvSpPr>
            <a:spLocks noGrp="1"/>
          </p:cNvSpPr>
          <p:nvPr>
            <p:ph type="sldNum" sz="quarter" idx="5"/>
          </p:nvPr>
        </p:nvSpPr>
        <p:spPr bwMode="auto">
          <a:noFill/>
          <a:ln>
            <a:miter lim="800000"/>
            <a:headEnd/>
            <a:tailEnd/>
          </a:ln>
        </p:spPr>
        <p:txBody>
          <a:bodyPr/>
          <a:lstStyle/>
          <a:p>
            <a:fld id="{6101CA9D-7C89-4463-8BC0-A8B428CE9109}" type="slidenum">
              <a:rPr lang="en-GB" altLang="fr-FR" smtClean="0">
                <a:cs typeface="Arial" pitchFamily="34" charset="0"/>
              </a:rPr>
              <a:pPr/>
              <a:t>27</a:t>
            </a:fld>
            <a:endParaRPr lang="en-GB" altLang="fr-FR" smtClean="0">
              <a:cs typeface="Arial" pitchFamily="34"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460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altLang="en-US" sz="1000" smtClean="0">
              <a:latin typeface="Verdana" pitchFamily="34" charset="0"/>
            </a:endParaRPr>
          </a:p>
        </p:txBody>
      </p:sp>
      <p:sp>
        <p:nvSpPr>
          <p:cNvPr id="46084" name="Slide Number Placeholder 3"/>
          <p:cNvSpPr txBox="1">
            <a:spLocks noGrp="1"/>
          </p:cNvSpPr>
          <p:nvPr/>
        </p:nvSpPr>
        <p:spPr bwMode="auto">
          <a:xfrm>
            <a:off x="3849688" y="9378485"/>
            <a:ext cx="2946400" cy="494187"/>
          </a:xfrm>
          <a:prstGeom prst="rect">
            <a:avLst/>
          </a:prstGeom>
          <a:noFill/>
          <a:ln w="9525">
            <a:noFill/>
            <a:miter lim="800000"/>
            <a:headEnd/>
            <a:tailEnd/>
          </a:ln>
        </p:spPr>
        <p:txBody>
          <a:bodyPr anchor="b"/>
          <a:lstStyle/>
          <a:p>
            <a:pPr algn="r" eaLnBrk="1" hangingPunct="1"/>
            <a:fld id="{3699A0BD-71A2-4547-BC3E-7DB78BA19E4E}" type="slidenum">
              <a:rPr lang="en-GB" altLang="en-US" sz="1200">
                <a:latin typeface="Calibri" pitchFamily="34" charset="0"/>
              </a:rPr>
              <a:pPr algn="r" eaLnBrk="1" hangingPunct="1"/>
              <a:t>28</a:t>
            </a:fld>
            <a:endParaRPr lang="en-GB" altLang="en-US" sz="1200">
              <a:latin typeface="Calibri" pitchFamily="34"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p:spPr>
      </p:sp>
      <p:sp>
        <p:nvSpPr>
          <p:cNvPr id="4710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altLang="en-US" sz="1000" smtClean="0">
              <a:latin typeface="Verdana" pitchFamily="34" charset="0"/>
            </a:endParaRPr>
          </a:p>
        </p:txBody>
      </p:sp>
      <p:sp>
        <p:nvSpPr>
          <p:cNvPr id="47108" name="Slide Number Placeholder 3"/>
          <p:cNvSpPr txBox="1">
            <a:spLocks noGrp="1"/>
          </p:cNvSpPr>
          <p:nvPr/>
        </p:nvSpPr>
        <p:spPr bwMode="auto">
          <a:xfrm>
            <a:off x="3849688" y="9378485"/>
            <a:ext cx="2946400" cy="494187"/>
          </a:xfrm>
          <a:prstGeom prst="rect">
            <a:avLst/>
          </a:prstGeom>
          <a:noFill/>
          <a:ln w="9525">
            <a:noFill/>
            <a:miter lim="800000"/>
            <a:headEnd/>
            <a:tailEnd/>
          </a:ln>
        </p:spPr>
        <p:txBody>
          <a:bodyPr anchor="b"/>
          <a:lstStyle/>
          <a:p>
            <a:pPr algn="r" eaLnBrk="1" hangingPunct="1"/>
            <a:fld id="{646459E0-1514-4F43-B89D-6337D9FAEF68}" type="slidenum">
              <a:rPr lang="en-GB" altLang="en-US" sz="1200">
                <a:latin typeface="Calibri" pitchFamily="34" charset="0"/>
              </a:rPr>
              <a:pPr algn="r" eaLnBrk="1" hangingPunct="1"/>
              <a:t>29</a:t>
            </a:fld>
            <a:endParaRPr lang="en-GB" altLang="en-US" sz="1200">
              <a:latin typeface="Calibri"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900" dirty="0">
              <a:solidFill>
                <a:schemeClr val="bg1">
                  <a:lumMod val="50000"/>
                </a:schemeClr>
              </a:solidFill>
              <a:latin typeface="Verdana" pitchFamily="34" charset="0"/>
              <a:ea typeface="Verdana" pitchFamily="34" charset="0"/>
              <a:cs typeface="Verdana" pitchFamily="34" charset="0"/>
            </a:endParaRPr>
          </a:p>
        </p:txBody>
      </p:sp>
      <p:sp>
        <p:nvSpPr>
          <p:cNvPr id="4" name="Slide Number Placeholder 3"/>
          <p:cNvSpPr>
            <a:spLocks noGrp="1"/>
          </p:cNvSpPr>
          <p:nvPr>
            <p:ph type="sldNum" sz="quarter" idx="10"/>
          </p:nvPr>
        </p:nvSpPr>
        <p:spPr/>
        <p:txBody>
          <a:bodyPr/>
          <a:lstStyle/>
          <a:p>
            <a:fld id="{6071B0A7-4A7C-4349-B463-D5C0C9FB4506}" type="slidenum">
              <a:rPr lang="en-GB" smtClean="0"/>
              <a:pPr/>
              <a:t>3</a:t>
            </a:fld>
            <a:endParaRPr lang="en-GB" dirty="0"/>
          </a:p>
        </p:txBody>
      </p:sp>
    </p:spTree>
    <p:extLst>
      <p:ext uri="{BB962C8B-B14F-4D97-AF65-F5344CB8AC3E}">
        <p14:creationId xmlns="" xmlns:p14="http://schemas.microsoft.com/office/powerpoint/2010/main" val="134732808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p:spPr>
      </p:sp>
      <p:sp>
        <p:nvSpPr>
          <p:cNvPr id="481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altLang="en-US" sz="1000" smtClean="0">
              <a:latin typeface="Verdana" pitchFamily="34" charset="0"/>
            </a:endParaRPr>
          </a:p>
        </p:txBody>
      </p:sp>
      <p:sp>
        <p:nvSpPr>
          <p:cNvPr id="48132" name="Slide Number Placeholder 3"/>
          <p:cNvSpPr txBox="1">
            <a:spLocks noGrp="1"/>
          </p:cNvSpPr>
          <p:nvPr/>
        </p:nvSpPr>
        <p:spPr bwMode="auto">
          <a:xfrm>
            <a:off x="3849688" y="9378485"/>
            <a:ext cx="2946400" cy="494187"/>
          </a:xfrm>
          <a:prstGeom prst="rect">
            <a:avLst/>
          </a:prstGeom>
          <a:noFill/>
          <a:ln w="9525">
            <a:noFill/>
            <a:miter lim="800000"/>
            <a:headEnd/>
            <a:tailEnd/>
          </a:ln>
        </p:spPr>
        <p:txBody>
          <a:bodyPr anchor="b"/>
          <a:lstStyle/>
          <a:p>
            <a:pPr algn="r" eaLnBrk="1" hangingPunct="1"/>
            <a:fld id="{41EE0452-8E0E-4797-B862-EBBB6AAD26CA}" type="slidenum">
              <a:rPr lang="en-GB" altLang="en-US" sz="1200">
                <a:latin typeface="Calibri" pitchFamily="34" charset="0"/>
              </a:rPr>
              <a:pPr algn="r" eaLnBrk="1" hangingPunct="1"/>
              <a:t>30</a:t>
            </a:fld>
            <a:endParaRPr lang="en-GB" altLang="en-US" sz="1200">
              <a:latin typeface="Calibri" pitchFamily="34"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p:spPr>
      </p:sp>
      <p:sp>
        <p:nvSpPr>
          <p:cNvPr id="4915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altLang="en-US" sz="1000" smtClean="0">
              <a:latin typeface="Verdana" pitchFamily="34" charset="0"/>
            </a:endParaRPr>
          </a:p>
        </p:txBody>
      </p:sp>
      <p:sp>
        <p:nvSpPr>
          <p:cNvPr id="49156" name="Slide Number Placeholder 3"/>
          <p:cNvSpPr txBox="1">
            <a:spLocks noGrp="1"/>
          </p:cNvSpPr>
          <p:nvPr/>
        </p:nvSpPr>
        <p:spPr bwMode="auto">
          <a:xfrm>
            <a:off x="3849688" y="9378485"/>
            <a:ext cx="2946400" cy="494187"/>
          </a:xfrm>
          <a:prstGeom prst="rect">
            <a:avLst/>
          </a:prstGeom>
          <a:noFill/>
          <a:ln w="9525">
            <a:noFill/>
            <a:miter lim="800000"/>
            <a:headEnd/>
            <a:tailEnd/>
          </a:ln>
        </p:spPr>
        <p:txBody>
          <a:bodyPr anchor="b"/>
          <a:lstStyle/>
          <a:p>
            <a:pPr algn="r" eaLnBrk="1" hangingPunct="1"/>
            <a:fld id="{BBE47675-7131-4452-897E-55858C53C984}" type="slidenum">
              <a:rPr lang="en-GB" altLang="en-US" sz="1200">
                <a:latin typeface="Calibri" pitchFamily="34" charset="0"/>
              </a:rPr>
              <a:pPr algn="r" eaLnBrk="1" hangingPunct="1"/>
              <a:t>31</a:t>
            </a:fld>
            <a:endParaRPr lang="en-GB" altLang="en-US" sz="1200">
              <a:latin typeface="Calibri" pitchFamily="34"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p:spPr>
      </p:sp>
      <p:sp>
        <p:nvSpPr>
          <p:cNvPr id="501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altLang="en-US" sz="1000" smtClean="0">
              <a:latin typeface="Verdana" pitchFamily="34" charset="0"/>
            </a:endParaRPr>
          </a:p>
        </p:txBody>
      </p:sp>
      <p:sp>
        <p:nvSpPr>
          <p:cNvPr id="50180" name="Slide Number Placeholder 3"/>
          <p:cNvSpPr txBox="1">
            <a:spLocks noGrp="1"/>
          </p:cNvSpPr>
          <p:nvPr/>
        </p:nvSpPr>
        <p:spPr bwMode="auto">
          <a:xfrm>
            <a:off x="3849688" y="9378485"/>
            <a:ext cx="2946400" cy="494187"/>
          </a:xfrm>
          <a:prstGeom prst="rect">
            <a:avLst/>
          </a:prstGeom>
          <a:noFill/>
          <a:ln w="9525">
            <a:noFill/>
            <a:miter lim="800000"/>
            <a:headEnd/>
            <a:tailEnd/>
          </a:ln>
        </p:spPr>
        <p:txBody>
          <a:bodyPr anchor="b"/>
          <a:lstStyle/>
          <a:p>
            <a:pPr algn="r" eaLnBrk="1" hangingPunct="1"/>
            <a:fld id="{A6A30D6F-8013-4F55-968F-171AB3A7532B}" type="slidenum">
              <a:rPr lang="en-GB" altLang="en-US" sz="1200">
                <a:latin typeface="Calibri" pitchFamily="34" charset="0"/>
              </a:rPr>
              <a:pPr algn="r" eaLnBrk="1" hangingPunct="1"/>
              <a:t>32</a:t>
            </a:fld>
            <a:endParaRPr lang="en-GB" altLang="en-US" sz="1200">
              <a:latin typeface="Calibri" pitchFamily="34"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p:spPr>
      </p:sp>
      <p:sp>
        <p:nvSpPr>
          <p:cNvPr id="5120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altLang="en-US" sz="1000" smtClean="0">
              <a:latin typeface="Verdana" pitchFamily="34" charset="0"/>
            </a:endParaRPr>
          </a:p>
        </p:txBody>
      </p:sp>
      <p:sp>
        <p:nvSpPr>
          <p:cNvPr id="51204" name="Slide Number Placeholder 3"/>
          <p:cNvSpPr txBox="1">
            <a:spLocks noGrp="1"/>
          </p:cNvSpPr>
          <p:nvPr/>
        </p:nvSpPr>
        <p:spPr bwMode="auto">
          <a:xfrm>
            <a:off x="3849688" y="9378485"/>
            <a:ext cx="2946400" cy="494187"/>
          </a:xfrm>
          <a:prstGeom prst="rect">
            <a:avLst/>
          </a:prstGeom>
          <a:noFill/>
          <a:ln w="9525">
            <a:noFill/>
            <a:miter lim="800000"/>
            <a:headEnd/>
            <a:tailEnd/>
          </a:ln>
        </p:spPr>
        <p:txBody>
          <a:bodyPr anchor="b"/>
          <a:lstStyle/>
          <a:p>
            <a:pPr algn="r" eaLnBrk="1" hangingPunct="1"/>
            <a:fld id="{EE4B6011-9F95-43A4-93CC-4A75E971719A}" type="slidenum">
              <a:rPr lang="en-GB" altLang="en-US" sz="1200">
                <a:latin typeface="Calibri" pitchFamily="34" charset="0"/>
              </a:rPr>
              <a:pPr algn="r" eaLnBrk="1" hangingPunct="1"/>
              <a:t>33</a:t>
            </a:fld>
            <a:endParaRPr lang="en-GB" altLang="en-US" sz="1200">
              <a:latin typeface="Calibri" pitchFamily="34"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p:spPr>
      </p:sp>
      <p:sp>
        <p:nvSpPr>
          <p:cNvPr id="522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altLang="en-US" sz="1000" smtClean="0">
              <a:latin typeface="Verdana" pitchFamily="34" charset="0"/>
            </a:endParaRPr>
          </a:p>
        </p:txBody>
      </p:sp>
      <p:sp>
        <p:nvSpPr>
          <p:cNvPr id="52228" name="Slide Number Placeholder 3"/>
          <p:cNvSpPr txBox="1">
            <a:spLocks noGrp="1"/>
          </p:cNvSpPr>
          <p:nvPr/>
        </p:nvSpPr>
        <p:spPr bwMode="auto">
          <a:xfrm>
            <a:off x="3849688" y="9378485"/>
            <a:ext cx="2946400" cy="494187"/>
          </a:xfrm>
          <a:prstGeom prst="rect">
            <a:avLst/>
          </a:prstGeom>
          <a:noFill/>
          <a:ln w="9525">
            <a:noFill/>
            <a:miter lim="800000"/>
            <a:headEnd/>
            <a:tailEnd/>
          </a:ln>
        </p:spPr>
        <p:txBody>
          <a:bodyPr anchor="b"/>
          <a:lstStyle/>
          <a:p>
            <a:pPr algn="r" eaLnBrk="1" hangingPunct="1"/>
            <a:fld id="{5D9248F3-C70A-421C-9BC0-C432D9FD930A}" type="slidenum">
              <a:rPr lang="en-GB" altLang="en-US" sz="1200">
                <a:latin typeface="Calibri" pitchFamily="34" charset="0"/>
              </a:rPr>
              <a:pPr algn="r" eaLnBrk="1" hangingPunct="1"/>
              <a:t>34</a:t>
            </a:fld>
            <a:endParaRPr lang="en-GB" altLang="en-US" sz="1200">
              <a:latin typeface="Calibri" pitchFamily="34"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900" dirty="0">
              <a:solidFill>
                <a:schemeClr val="bg1">
                  <a:lumMod val="50000"/>
                </a:schemeClr>
              </a:solidFill>
              <a:latin typeface="Verdana" pitchFamily="34" charset="0"/>
              <a:ea typeface="Verdana" pitchFamily="34" charset="0"/>
              <a:cs typeface="Verdana" pitchFamily="34" charset="0"/>
            </a:endParaRPr>
          </a:p>
        </p:txBody>
      </p:sp>
      <p:sp>
        <p:nvSpPr>
          <p:cNvPr id="4" name="Slide Number Placeholder 3"/>
          <p:cNvSpPr>
            <a:spLocks noGrp="1"/>
          </p:cNvSpPr>
          <p:nvPr>
            <p:ph type="sldNum" sz="quarter" idx="10"/>
          </p:nvPr>
        </p:nvSpPr>
        <p:spPr/>
        <p:txBody>
          <a:bodyPr/>
          <a:lstStyle/>
          <a:p>
            <a:fld id="{6071B0A7-4A7C-4349-B463-D5C0C9FB4506}" type="slidenum">
              <a:rPr lang="en-GB" smtClean="0"/>
              <a:pPr/>
              <a:t>35</a:t>
            </a:fld>
            <a:endParaRPr lang="en-GB"/>
          </a:p>
        </p:txBody>
      </p:sp>
    </p:spTree>
    <p:extLst>
      <p:ext uri="{BB962C8B-B14F-4D97-AF65-F5344CB8AC3E}">
        <p14:creationId xmlns="" xmlns:p14="http://schemas.microsoft.com/office/powerpoint/2010/main" val="134732808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900" dirty="0">
              <a:solidFill>
                <a:schemeClr val="bg1">
                  <a:lumMod val="50000"/>
                </a:schemeClr>
              </a:solidFill>
              <a:latin typeface="Verdana" pitchFamily="34" charset="0"/>
              <a:ea typeface="Verdana" pitchFamily="34" charset="0"/>
              <a:cs typeface="Verdana" pitchFamily="34" charset="0"/>
            </a:endParaRPr>
          </a:p>
        </p:txBody>
      </p:sp>
      <p:sp>
        <p:nvSpPr>
          <p:cNvPr id="4" name="Slide Number Placeholder 3"/>
          <p:cNvSpPr>
            <a:spLocks noGrp="1"/>
          </p:cNvSpPr>
          <p:nvPr>
            <p:ph type="sldNum" sz="quarter" idx="10"/>
          </p:nvPr>
        </p:nvSpPr>
        <p:spPr/>
        <p:txBody>
          <a:bodyPr/>
          <a:lstStyle/>
          <a:p>
            <a:fld id="{6071B0A7-4A7C-4349-B463-D5C0C9FB4506}" type="slidenum">
              <a:rPr lang="en-GB" smtClean="0"/>
              <a:pPr/>
              <a:t>36</a:t>
            </a:fld>
            <a:endParaRPr lang="en-GB"/>
          </a:p>
        </p:txBody>
      </p:sp>
    </p:spTree>
    <p:extLst>
      <p:ext uri="{BB962C8B-B14F-4D97-AF65-F5344CB8AC3E}">
        <p14:creationId xmlns="" xmlns:p14="http://schemas.microsoft.com/office/powerpoint/2010/main" val="134732808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900" dirty="0">
              <a:solidFill>
                <a:schemeClr val="bg1">
                  <a:lumMod val="50000"/>
                </a:schemeClr>
              </a:solidFill>
              <a:latin typeface="Verdana" pitchFamily="34" charset="0"/>
              <a:ea typeface="Verdana" pitchFamily="34" charset="0"/>
              <a:cs typeface="Verdana" pitchFamily="34" charset="0"/>
            </a:endParaRPr>
          </a:p>
        </p:txBody>
      </p:sp>
      <p:sp>
        <p:nvSpPr>
          <p:cNvPr id="4" name="Slide Number Placeholder 3"/>
          <p:cNvSpPr>
            <a:spLocks noGrp="1"/>
          </p:cNvSpPr>
          <p:nvPr>
            <p:ph type="sldNum" sz="quarter" idx="10"/>
          </p:nvPr>
        </p:nvSpPr>
        <p:spPr/>
        <p:txBody>
          <a:bodyPr/>
          <a:lstStyle/>
          <a:p>
            <a:fld id="{6071B0A7-4A7C-4349-B463-D5C0C9FB4506}" type="slidenum">
              <a:rPr lang="en-GB" smtClean="0"/>
              <a:pPr/>
              <a:t>37</a:t>
            </a:fld>
            <a:endParaRPr lang="en-GB"/>
          </a:p>
        </p:txBody>
      </p:sp>
    </p:spTree>
    <p:extLst>
      <p:ext uri="{BB962C8B-B14F-4D97-AF65-F5344CB8AC3E}">
        <p14:creationId xmlns="" xmlns:p14="http://schemas.microsoft.com/office/powerpoint/2010/main" val="134732808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0275" y="741363"/>
            <a:ext cx="4937125" cy="3702050"/>
          </a:xfrm>
        </p:spPr>
      </p:sp>
      <p:sp>
        <p:nvSpPr>
          <p:cNvPr id="3" name="Notes Placeholder 2"/>
          <p:cNvSpPr>
            <a:spLocks noGrp="1"/>
          </p:cNvSpPr>
          <p:nvPr>
            <p:ph type="body" idx="1"/>
          </p:nvPr>
        </p:nvSpPr>
        <p:spPr/>
        <p:txBody>
          <a:bodyPr/>
          <a:lstStyle/>
          <a:p>
            <a:endParaRPr lang="en-GB" sz="1000" dirty="0" smtClean="0">
              <a:latin typeface="Verdana" pitchFamily="34" charset="0"/>
              <a:ea typeface="Verdana" pitchFamily="34" charset="0"/>
              <a:cs typeface="Verdana" pitchFamily="34" charset="0"/>
            </a:endParaRPr>
          </a:p>
        </p:txBody>
      </p:sp>
      <p:sp>
        <p:nvSpPr>
          <p:cNvPr id="4" name="Slide Number Placeholder 3"/>
          <p:cNvSpPr>
            <a:spLocks noGrp="1"/>
          </p:cNvSpPr>
          <p:nvPr>
            <p:ph type="sldNum" sz="quarter" idx="10"/>
          </p:nvPr>
        </p:nvSpPr>
        <p:spPr/>
        <p:txBody>
          <a:bodyPr/>
          <a:lstStyle/>
          <a:p>
            <a:fld id="{6071B0A7-4A7C-4349-B463-D5C0C9FB4506}" type="slidenum">
              <a:rPr lang="en-GB" smtClean="0"/>
              <a:pPr/>
              <a:t>38</a:t>
            </a:fld>
            <a:endParaRPr lang="en-GB"/>
          </a:p>
        </p:txBody>
      </p:sp>
    </p:spTree>
    <p:extLst>
      <p:ext uri="{BB962C8B-B14F-4D97-AF65-F5344CB8AC3E}">
        <p14:creationId xmlns="" xmlns:p14="http://schemas.microsoft.com/office/powerpoint/2010/main" val="36723660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p:spPr>
      </p:sp>
      <p:sp>
        <p:nvSpPr>
          <p:cNvPr id="3174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GB" altLang="de-DE" sz="1000" smtClean="0">
              <a:latin typeface="Verdana" pitchFamily="34" charset="0"/>
              <a:ea typeface="Verdana" pitchFamily="34" charset="0"/>
              <a:cs typeface="Verdana" pitchFamily="34" charset="0"/>
            </a:endParaRPr>
          </a:p>
        </p:txBody>
      </p:sp>
      <p:sp>
        <p:nvSpPr>
          <p:cNvPr id="31748" name="Slide Number Placeholder 3"/>
          <p:cNvSpPr>
            <a:spLocks noGrp="1"/>
          </p:cNvSpPr>
          <p:nvPr>
            <p:ph type="sldNum" sz="quarter" idx="5"/>
          </p:nvPr>
        </p:nvSpPr>
        <p:spPr bwMode="auto">
          <a:noFill/>
          <a:ln>
            <a:miter lim="800000"/>
            <a:headEnd/>
            <a:tailEnd/>
          </a:ln>
        </p:spPr>
        <p:txBody>
          <a:bodyPr/>
          <a:lstStyle/>
          <a:p>
            <a:fld id="{5539006D-1336-41C4-9661-0DF6AA39A6CF}" type="slidenum">
              <a:rPr lang="en-GB" altLang="de-DE" smtClean="0">
                <a:cs typeface="Arial" pitchFamily="34" charset="0"/>
              </a:rPr>
              <a:pPr/>
              <a:t>4</a:t>
            </a:fld>
            <a:endParaRPr lang="en-GB" altLang="de-DE" smtClean="0">
              <a:cs typeface="Arial"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900" dirty="0">
              <a:solidFill>
                <a:schemeClr val="bg1">
                  <a:lumMod val="50000"/>
                </a:schemeClr>
              </a:solidFill>
              <a:latin typeface="Verdana" pitchFamily="34" charset="0"/>
              <a:ea typeface="Verdana" pitchFamily="34" charset="0"/>
              <a:cs typeface="Verdana" pitchFamily="34" charset="0"/>
            </a:endParaRPr>
          </a:p>
        </p:txBody>
      </p:sp>
      <p:sp>
        <p:nvSpPr>
          <p:cNvPr id="4" name="Slide Number Placeholder 3"/>
          <p:cNvSpPr>
            <a:spLocks noGrp="1"/>
          </p:cNvSpPr>
          <p:nvPr>
            <p:ph type="sldNum" sz="quarter" idx="10"/>
          </p:nvPr>
        </p:nvSpPr>
        <p:spPr/>
        <p:txBody>
          <a:bodyPr/>
          <a:lstStyle/>
          <a:p>
            <a:fld id="{6071B0A7-4A7C-4349-B463-D5C0C9FB4506}" type="slidenum">
              <a:rPr lang="en-GB" smtClean="0"/>
              <a:pPr/>
              <a:t>5</a:t>
            </a:fld>
            <a:endParaRPr lang="en-GB"/>
          </a:p>
        </p:txBody>
      </p:sp>
    </p:spTree>
    <p:extLst>
      <p:ext uri="{BB962C8B-B14F-4D97-AF65-F5344CB8AC3E}">
        <p14:creationId xmlns="" xmlns:p14="http://schemas.microsoft.com/office/powerpoint/2010/main" val="13473280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0275" y="741363"/>
            <a:ext cx="4937125" cy="3702050"/>
          </a:xfrm>
        </p:spPr>
      </p:sp>
      <p:sp>
        <p:nvSpPr>
          <p:cNvPr id="3" name="Notes Placeholder 2"/>
          <p:cNvSpPr>
            <a:spLocks noGrp="1"/>
          </p:cNvSpPr>
          <p:nvPr>
            <p:ph type="body" idx="1"/>
          </p:nvPr>
        </p:nvSpPr>
        <p:spPr/>
        <p:txBody>
          <a:bodyPr/>
          <a:lstStyle/>
          <a:p>
            <a:r>
              <a:rPr lang="en-GB" sz="1000" dirty="0" smtClean="0">
                <a:latin typeface="Verdana" pitchFamily="34" charset="0"/>
                <a:ea typeface="Verdana" pitchFamily="34" charset="0"/>
                <a:cs typeface="Verdana" pitchFamily="34" charset="0"/>
              </a:rPr>
              <a:t>Most important variation between 2012 and 2013:</a:t>
            </a:r>
          </a:p>
          <a:p>
            <a:pPr marL="171450" indent="-171450">
              <a:buFont typeface="Wingdings"/>
              <a:buChar char="à"/>
            </a:pPr>
            <a:r>
              <a:rPr lang="en-GB" sz="1000" dirty="0" smtClean="0">
                <a:latin typeface="Verdana" pitchFamily="34" charset="0"/>
                <a:ea typeface="Verdana" pitchFamily="34" charset="0"/>
                <a:cs typeface="Verdana" pitchFamily="34" charset="0"/>
                <a:sym typeface="Wingdings" panose="05000000000000000000" pitchFamily="2" charset="2"/>
              </a:rPr>
              <a:t>Italy:</a:t>
            </a:r>
            <a:r>
              <a:rPr lang="en-GB" sz="1000" baseline="0" dirty="0" smtClean="0">
                <a:latin typeface="Verdana" pitchFamily="34" charset="0"/>
                <a:ea typeface="Verdana" pitchFamily="34" charset="0"/>
                <a:cs typeface="Verdana" pitchFamily="34" charset="0"/>
                <a:sym typeface="Wingdings" panose="05000000000000000000" pitchFamily="2" charset="2"/>
              </a:rPr>
              <a:t> decreased it proportion from 45,1% (in 2012) to 42,8% (in 2013);</a:t>
            </a:r>
          </a:p>
          <a:p>
            <a:pPr marL="171450" indent="-171450">
              <a:buFont typeface="Wingdings"/>
              <a:buChar char="à"/>
            </a:pPr>
            <a:r>
              <a:rPr lang="en-GB" sz="1000" baseline="0" dirty="0" smtClean="0">
                <a:latin typeface="Verdana" pitchFamily="34" charset="0"/>
                <a:ea typeface="Verdana" pitchFamily="34" charset="0"/>
                <a:cs typeface="Verdana" pitchFamily="34" charset="0"/>
                <a:sym typeface="Wingdings" panose="05000000000000000000" pitchFamily="2" charset="2"/>
              </a:rPr>
              <a:t>Spain: decreased from 7% (2012) to 6,1% (2013);</a:t>
            </a:r>
          </a:p>
          <a:p>
            <a:pPr marL="171450" indent="-171450">
              <a:buFont typeface="Wingdings"/>
              <a:buChar char="à"/>
            </a:pPr>
            <a:r>
              <a:rPr lang="en-GB" sz="1000" baseline="0" dirty="0" smtClean="0">
                <a:latin typeface="Verdana" pitchFamily="34" charset="0"/>
                <a:ea typeface="Verdana" pitchFamily="34" charset="0"/>
                <a:cs typeface="Verdana" pitchFamily="34" charset="0"/>
                <a:sym typeface="Wingdings" panose="05000000000000000000" pitchFamily="2" charset="2"/>
              </a:rPr>
              <a:t>France: increased from 20,24% (2012) to 21,51% (2013);</a:t>
            </a:r>
          </a:p>
          <a:p>
            <a:pPr marL="171450" indent="-171450">
              <a:buFont typeface="Wingdings"/>
              <a:buChar char="à"/>
            </a:pPr>
            <a:r>
              <a:rPr lang="en-GB" sz="1000" baseline="0" dirty="0" smtClean="0">
                <a:latin typeface="Verdana" pitchFamily="34" charset="0"/>
                <a:ea typeface="Verdana" pitchFamily="34" charset="0"/>
                <a:cs typeface="Verdana" pitchFamily="34" charset="0"/>
                <a:sym typeface="Wingdings" panose="05000000000000000000" pitchFamily="2" charset="2"/>
              </a:rPr>
              <a:t>Holland: decreased from 3,1% (2012) to 2,8% (2013);</a:t>
            </a:r>
          </a:p>
          <a:p>
            <a:pPr marL="171450" indent="-171450">
              <a:buFont typeface="Wingdings"/>
              <a:buChar char="à"/>
            </a:pPr>
            <a:r>
              <a:rPr lang="en-GB" sz="1000" baseline="0" dirty="0" smtClean="0">
                <a:latin typeface="Verdana" pitchFamily="34" charset="0"/>
                <a:ea typeface="Verdana" pitchFamily="34" charset="0"/>
                <a:cs typeface="Verdana" pitchFamily="34" charset="0"/>
                <a:sym typeface="Wingdings" panose="05000000000000000000" pitchFamily="2" charset="2"/>
              </a:rPr>
              <a:t>Poland: increased from 0,49% (2012) to 2,00% (2013);</a:t>
            </a:r>
          </a:p>
          <a:p>
            <a:pPr marL="171450" indent="-171450">
              <a:buFont typeface="Wingdings"/>
              <a:buChar char="à"/>
            </a:pPr>
            <a:r>
              <a:rPr lang="en-GB" sz="1000" baseline="0" dirty="0" smtClean="0">
                <a:latin typeface="Verdana" pitchFamily="34" charset="0"/>
                <a:ea typeface="Verdana" pitchFamily="34" charset="0"/>
                <a:cs typeface="Verdana" pitchFamily="34" charset="0"/>
                <a:sym typeface="Wingdings" panose="05000000000000000000" pitchFamily="2" charset="2"/>
              </a:rPr>
              <a:t>Turkey: increased from 4,52% (2012) to 5,1% (2013).</a:t>
            </a:r>
            <a:endParaRPr lang="en-GB" sz="1000" dirty="0" smtClean="0">
              <a:latin typeface="Verdana" pitchFamily="34" charset="0"/>
              <a:ea typeface="Verdana" pitchFamily="34" charset="0"/>
              <a:cs typeface="Verdana" pitchFamily="34" charset="0"/>
            </a:endParaRPr>
          </a:p>
        </p:txBody>
      </p:sp>
      <p:sp>
        <p:nvSpPr>
          <p:cNvPr id="4" name="Slide Number Placeholder 3"/>
          <p:cNvSpPr>
            <a:spLocks noGrp="1"/>
          </p:cNvSpPr>
          <p:nvPr>
            <p:ph type="sldNum" sz="quarter" idx="10"/>
          </p:nvPr>
        </p:nvSpPr>
        <p:spPr/>
        <p:txBody>
          <a:bodyPr/>
          <a:lstStyle/>
          <a:p>
            <a:fld id="{6071B0A7-4A7C-4349-B463-D5C0C9FB4506}" type="slidenum">
              <a:rPr lang="en-GB" smtClean="0"/>
              <a:pPr/>
              <a:t>6</a:t>
            </a:fld>
            <a:endParaRPr lang="en-GB"/>
          </a:p>
        </p:txBody>
      </p:sp>
    </p:spTree>
    <p:extLst>
      <p:ext uri="{BB962C8B-B14F-4D97-AF65-F5344CB8AC3E}">
        <p14:creationId xmlns="" xmlns:p14="http://schemas.microsoft.com/office/powerpoint/2010/main" val="36723660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0275" y="741363"/>
            <a:ext cx="4937125" cy="3702050"/>
          </a:xfrm>
        </p:spPr>
      </p:sp>
      <p:sp>
        <p:nvSpPr>
          <p:cNvPr id="3" name="Notes Placeholder 2"/>
          <p:cNvSpPr>
            <a:spLocks noGrp="1"/>
          </p:cNvSpPr>
          <p:nvPr>
            <p:ph type="body" idx="1"/>
          </p:nvPr>
        </p:nvSpPr>
        <p:spPr/>
        <p:txBody>
          <a:bodyPr/>
          <a:lstStyle/>
          <a:p>
            <a:pPr marL="457200" marR="0" lvl="1"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US" sz="1200" kern="1200" dirty="0" smtClean="0">
                <a:solidFill>
                  <a:schemeClr val="tx1"/>
                </a:solidFill>
                <a:effectLst/>
                <a:latin typeface="+mn-lt"/>
                <a:ea typeface="+mn-ea"/>
                <a:cs typeface="+mn-cs"/>
              </a:rPr>
              <a:t>The volume of outstanding guarantees in portfolio in 2013 of AECM members were divided by the GDP at market prices 2013. This ratio shows for each country in which AECM has at least one member the volume in terms of outstanding guarantees in portfolio compared to the value of the economic activity for 2013. </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
            </a:r>
            <a:br>
              <a:rPr lang="en-US" sz="1200" kern="1200" dirty="0" smtClean="0">
                <a:solidFill>
                  <a:schemeClr val="tx1"/>
                </a:solidFill>
                <a:effectLst/>
                <a:latin typeface="+mn-lt"/>
                <a:ea typeface="+mn-ea"/>
                <a:cs typeface="+mn-cs"/>
              </a:rPr>
            </a:br>
            <a:r>
              <a:rPr lang="en-US" sz="1200" i="1" u="sng" kern="1200" dirty="0" smtClean="0">
                <a:solidFill>
                  <a:schemeClr val="tx1"/>
                </a:solidFill>
                <a:effectLst/>
                <a:latin typeface="+mn-lt"/>
                <a:ea typeface="+mn-ea"/>
                <a:cs typeface="+mn-cs"/>
              </a:rPr>
              <a:t>External sources</a:t>
            </a:r>
            <a:r>
              <a:rPr lang="en-US" sz="1200" kern="1200" dirty="0" smtClean="0">
                <a:solidFill>
                  <a:schemeClr val="tx1"/>
                </a:solidFill>
                <a:effectLst/>
                <a:latin typeface="+mn-lt"/>
                <a:ea typeface="+mn-ea"/>
                <a:cs typeface="+mn-cs"/>
              </a:rPr>
              <a:t>: GDP figures are from Eurostat. latest update 30/05/2014 </a:t>
            </a:r>
          </a:p>
          <a:p>
            <a:pPr marL="457200" marR="0" lvl="1"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endParaRPr lang="pt-BR" sz="900" b="0" i="1" dirty="0" smtClean="0">
              <a:solidFill>
                <a:srgbClr val="7790C3"/>
              </a:solidFill>
              <a:latin typeface="Arial Narrow" pitchFamily="34" charset="0"/>
            </a:endParaRPr>
          </a:p>
        </p:txBody>
      </p:sp>
      <p:sp>
        <p:nvSpPr>
          <p:cNvPr id="4" name="Slide Number Placeholder 3"/>
          <p:cNvSpPr>
            <a:spLocks noGrp="1"/>
          </p:cNvSpPr>
          <p:nvPr>
            <p:ph type="sldNum" sz="quarter" idx="10"/>
          </p:nvPr>
        </p:nvSpPr>
        <p:spPr/>
        <p:txBody>
          <a:bodyPr/>
          <a:lstStyle/>
          <a:p>
            <a:fld id="{6071B0A7-4A7C-4349-B463-D5C0C9FB4506}" type="slidenum">
              <a:rPr lang="en-GB" smtClean="0"/>
              <a:pPr/>
              <a:t>7</a:t>
            </a:fld>
            <a:endParaRPr lang="en-GB"/>
          </a:p>
        </p:txBody>
      </p:sp>
    </p:spTree>
    <p:extLst>
      <p:ext uri="{BB962C8B-B14F-4D97-AF65-F5344CB8AC3E}">
        <p14:creationId xmlns="" xmlns:p14="http://schemas.microsoft.com/office/powerpoint/2010/main" val="36723660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900" dirty="0">
              <a:solidFill>
                <a:schemeClr val="bg1">
                  <a:lumMod val="50000"/>
                </a:schemeClr>
              </a:solidFill>
              <a:latin typeface="Verdana" pitchFamily="34" charset="0"/>
              <a:ea typeface="Verdana" pitchFamily="34" charset="0"/>
              <a:cs typeface="Verdana" pitchFamily="34" charset="0"/>
            </a:endParaRPr>
          </a:p>
        </p:txBody>
      </p:sp>
      <p:sp>
        <p:nvSpPr>
          <p:cNvPr id="4" name="Slide Number Placeholder 3"/>
          <p:cNvSpPr>
            <a:spLocks noGrp="1"/>
          </p:cNvSpPr>
          <p:nvPr>
            <p:ph type="sldNum" sz="quarter" idx="10"/>
          </p:nvPr>
        </p:nvSpPr>
        <p:spPr/>
        <p:txBody>
          <a:bodyPr/>
          <a:lstStyle/>
          <a:p>
            <a:fld id="{6071B0A7-4A7C-4349-B463-D5C0C9FB4506}" type="slidenum">
              <a:rPr lang="en-GB" smtClean="0"/>
              <a:pPr/>
              <a:t>8</a:t>
            </a:fld>
            <a:endParaRPr lang="en-GB"/>
          </a:p>
        </p:txBody>
      </p:sp>
    </p:spTree>
    <p:extLst>
      <p:ext uri="{BB962C8B-B14F-4D97-AF65-F5344CB8AC3E}">
        <p14:creationId xmlns="" xmlns:p14="http://schemas.microsoft.com/office/powerpoint/2010/main" val="13473280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900" dirty="0">
              <a:solidFill>
                <a:schemeClr val="bg1">
                  <a:lumMod val="50000"/>
                </a:schemeClr>
              </a:solidFill>
              <a:latin typeface="Verdana" pitchFamily="34" charset="0"/>
              <a:ea typeface="Verdana" pitchFamily="34" charset="0"/>
              <a:cs typeface="Verdana" pitchFamily="34" charset="0"/>
            </a:endParaRPr>
          </a:p>
        </p:txBody>
      </p:sp>
      <p:sp>
        <p:nvSpPr>
          <p:cNvPr id="4" name="Slide Number Placeholder 3"/>
          <p:cNvSpPr>
            <a:spLocks noGrp="1"/>
          </p:cNvSpPr>
          <p:nvPr>
            <p:ph type="sldNum" sz="quarter" idx="10"/>
          </p:nvPr>
        </p:nvSpPr>
        <p:spPr/>
        <p:txBody>
          <a:bodyPr/>
          <a:lstStyle/>
          <a:p>
            <a:fld id="{6071B0A7-4A7C-4349-B463-D5C0C9FB4506}" type="slidenum">
              <a:rPr lang="en-GB" smtClean="0"/>
              <a:pPr/>
              <a:t>9</a:t>
            </a:fld>
            <a:endParaRPr lang="en-GB"/>
          </a:p>
        </p:txBody>
      </p:sp>
    </p:spTree>
    <p:extLst>
      <p:ext uri="{BB962C8B-B14F-4D97-AF65-F5344CB8AC3E}">
        <p14:creationId xmlns="" xmlns:p14="http://schemas.microsoft.com/office/powerpoint/2010/main" val="13473280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35F54920-B4F8-4628-81F5-26591962F2C0}" type="datetimeFigureOut">
              <a:rPr lang="en-GB" smtClean="0"/>
              <a:pPr/>
              <a:t>2015-11-15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BE03FF1-ECDB-4893-A190-2FCBFE8510CF}" type="slidenum">
              <a:rPr lang="en-GB" smtClean="0"/>
              <a:pPr/>
              <a:t>‹#›</a:t>
            </a:fld>
            <a:endParaRPr lang="en-GB"/>
          </a:p>
        </p:txBody>
      </p:sp>
    </p:spTree>
    <p:extLst>
      <p:ext uri="{BB962C8B-B14F-4D97-AF65-F5344CB8AC3E}">
        <p14:creationId xmlns="" xmlns:p14="http://schemas.microsoft.com/office/powerpoint/2010/main" val="1372275908"/>
      </p:ext>
    </p:extLst>
  </p:cSld>
  <p:clrMapOvr>
    <a:masterClrMapping/>
  </p:clrMapOvr>
  <p:transition spd="slow">
    <p:wip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5F54920-B4F8-4628-81F5-26591962F2C0}" type="datetimeFigureOut">
              <a:rPr lang="en-GB" smtClean="0"/>
              <a:pPr/>
              <a:t>2015-11-15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BE03FF1-ECDB-4893-A190-2FCBFE8510CF}" type="slidenum">
              <a:rPr lang="en-GB" smtClean="0"/>
              <a:pPr/>
              <a:t>‹#›</a:t>
            </a:fld>
            <a:endParaRPr lang="en-GB"/>
          </a:p>
        </p:txBody>
      </p:sp>
    </p:spTree>
    <p:extLst>
      <p:ext uri="{BB962C8B-B14F-4D97-AF65-F5344CB8AC3E}">
        <p14:creationId xmlns="" xmlns:p14="http://schemas.microsoft.com/office/powerpoint/2010/main" val="911072945"/>
      </p:ext>
    </p:extLst>
  </p:cSld>
  <p:clrMapOvr>
    <a:masterClrMapping/>
  </p:clrMapOvr>
  <p:transition spd="slow">
    <p:wip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5F54920-B4F8-4628-81F5-26591962F2C0}" type="datetimeFigureOut">
              <a:rPr lang="en-GB" smtClean="0"/>
              <a:pPr/>
              <a:t>2015-11-15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BE03FF1-ECDB-4893-A190-2FCBFE8510CF}" type="slidenum">
              <a:rPr lang="en-GB" smtClean="0"/>
              <a:pPr/>
              <a:t>‹#›</a:t>
            </a:fld>
            <a:endParaRPr lang="en-GB"/>
          </a:p>
        </p:txBody>
      </p:sp>
    </p:spTree>
    <p:extLst>
      <p:ext uri="{BB962C8B-B14F-4D97-AF65-F5344CB8AC3E}">
        <p14:creationId xmlns="" xmlns:p14="http://schemas.microsoft.com/office/powerpoint/2010/main" val="1453553866"/>
      </p:ext>
    </p:extLst>
  </p:cSld>
  <p:clrMapOvr>
    <a:masterClrMapping/>
  </p:clrMapOvr>
  <p:transition spd="slow">
    <p:wip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5F54920-B4F8-4628-81F5-26591962F2C0}" type="datetimeFigureOut">
              <a:rPr lang="en-GB" smtClean="0"/>
              <a:pPr/>
              <a:t>2015-11-15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BE03FF1-ECDB-4893-A190-2FCBFE8510CF}" type="slidenum">
              <a:rPr lang="en-GB" smtClean="0"/>
              <a:pPr/>
              <a:t>‹#›</a:t>
            </a:fld>
            <a:endParaRPr lang="en-GB"/>
          </a:p>
        </p:txBody>
      </p:sp>
    </p:spTree>
    <p:extLst>
      <p:ext uri="{BB962C8B-B14F-4D97-AF65-F5344CB8AC3E}">
        <p14:creationId xmlns="" xmlns:p14="http://schemas.microsoft.com/office/powerpoint/2010/main" val="818471317"/>
      </p:ext>
    </p:extLst>
  </p:cSld>
  <p:clrMapOvr>
    <a:masterClrMapping/>
  </p:clrMapOvr>
  <p:transition spd="slow">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5F54920-B4F8-4628-81F5-26591962F2C0}" type="datetimeFigureOut">
              <a:rPr lang="en-GB" smtClean="0"/>
              <a:pPr/>
              <a:t>2015-11-15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BE03FF1-ECDB-4893-A190-2FCBFE8510CF}" type="slidenum">
              <a:rPr lang="en-GB" smtClean="0"/>
              <a:pPr/>
              <a:t>‹#›</a:t>
            </a:fld>
            <a:endParaRPr lang="en-GB"/>
          </a:p>
        </p:txBody>
      </p:sp>
    </p:spTree>
    <p:extLst>
      <p:ext uri="{BB962C8B-B14F-4D97-AF65-F5344CB8AC3E}">
        <p14:creationId xmlns="" xmlns:p14="http://schemas.microsoft.com/office/powerpoint/2010/main" val="3285129252"/>
      </p:ext>
    </p:extLst>
  </p:cSld>
  <p:clrMapOvr>
    <a:masterClrMapping/>
  </p:clrMapOvr>
  <p:transition spd="slow">
    <p:wip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35F54920-B4F8-4628-81F5-26591962F2C0}" type="datetimeFigureOut">
              <a:rPr lang="en-GB" smtClean="0"/>
              <a:pPr/>
              <a:t>2015-11-15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BE03FF1-ECDB-4893-A190-2FCBFE8510CF}" type="slidenum">
              <a:rPr lang="en-GB" smtClean="0"/>
              <a:pPr/>
              <a:t>‹#›</a:t>
            </a:fld>
            <a:endParaRPr lang="en-GB"/>
          </a:p>
        </p:txBody>
      </p:sp>
    </p:spTree>
    <p:extLst>
      <p:ext uri="{BB962C8B-B14F-4D97-AF65-F5344CB8AC3E}">
        <p14:creationId xmlns="" xmlns:p14="http://schemas.microsoft.com/office/powerpoint/2010/main" val="3662149088"/>
      </p:ext>
    </p:extLst>
  </p:cSld>
  <p:clrMapOvr>
    <a:masterClrMapping/>
  </p:clrMapOvr>
  <p:transition spd="slow">
    <p:wip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7" y="1535113"/>
            <a:ext cx="4041775"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35F54920-B4F8-4628-81F5-26591962F2C0}" type="datetimeFigureOut">
              <a:rPr lang="en-GB" smtClean="0"/>
              <a:pPr/>
              <a:t>2015-11-15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BE03FF1-ECDB-4893-A190-2FCBFE8510CF}" type="slidenum">
              <a:rPr lang="en-GB" smtClean="0"/>
              <a:pPr/>
              <a:t>‹#›</a:t>
            </a:fld>
            <a:endParaRPr lang="en-GB"/>
          </a:p>
        </p:txBody>
      </p:sp>
    </p:spTree>
    <p:extLst>
      <p:ext uri="{BB962C8B-B14F-4D97-AF65-F5344CB8AC3E}">
        <p14:creationId xmlns="" xmlns:p14="http://schemas.microsoft.com/office/powerpoint/2010/main" val="2072376828"/>
      </p:ext>
    </p:extLst>
  </p:cSld>
  <p:clrMapOvr>
    <a:masterClrMapping/>
  </p:clrMapOvr>
  <p:transition spd="slow">
    <p:wip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35F54920-B4F8-4628-81F5-26591962F2C0}" type="datetimeFigureOut">
              <a:rPr lang="en-GB" smtClean="0"/>
              <a:pPr/>
              <a:t>2015-11-15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BE03FF1-ECDB-4893-A190-2FCBFE8510CF}" type="slidenum">
              <a:rPr lang="en-GB" smtClean="0"/>
              <a:pPr/>
              <a:t>‹#›</a:t>
            </a:fld>
            <a:endParaRPr lang="en-GB"/>
          </a:p>
        </p:txBody>
      </p:sp>
    </p:spTree>
    <p:extLst>
      <p:ext uri="{BB962C8B-B14F-4D97-AF65-F5344CB8AC3E}">
        <p14:creationId xmlns="" xmlns:p14="http://schemas.microsoft.com/office/powerpoint/2010/main" val="3953701867"/>
      </p:ext>
    </p:extLst>
  </p:cSld>
  <p:clrMapOvr>
    <a:masterClrMapping/>
  </p:clrMapOvr>
  <p:transition spd="slow">
    <p:wip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5F54920-B4F8-4628-81F5-26591962F2C0}" type="datetimeFigureOut">
              <a:rPr lang="en-GB" smtClean="0"/>
              <a:pPr/>
              <a:t>2015-11-15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BE03FF1-ECDB-4893-A190-2FCBFE8510CF}" type="slidenum">
              <a:rPr lang="en-GB" smtClean="0"/>
              <a:pPr/>
              <a:t>‹#›</a:t>
            </a:fld>
            <a:endParaRPr lang="en-GB"/>
          </a:p>
        </p:txBody>
      </p:sp>
    </p:spTree>
    <p:extLst>
      <p:ext uri="{BB962C8B-B14F-4D97-AF65-F5344CB8AC3E}">
        <p14:creationId xmlns="" xmlns:p14="http://schemas.microsoft.com/office/powerpoint/2010/main" val="2578157763"/>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49"/>
            <a:ext cx="3008313" cy="1162051"/>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2"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5F54920-B4F8-4628-81F5-26591962F2C0}" type="datetimeFigureOut">
              <a:rPr lang="en-GB" smtClean="0"/>
              <a:pPr/>
              <a:t>2015-11-15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BE03FF1-ECDB-4893-A190-2FCBFE8510CF}" type="slidenum">
              <a:rPr lang="en-GB" smtClean="0"/>
              <a:pPr/>
              <a:t>‹#›</a:t>
            </a:fld>
            <a:endParaRPr lang="en-GB"/>
          </a:p>
        </p:txBody>
      </p:sp>
    </p:spTree>
    <p:extLst>
      <p:ext uri="{BB962C8B-B14F-4D97-AF65-F5344CB8AC3E}">
        <p14:creationId xmlns="" xmlns:p14="http://schemas.microsoft.com/office/powerpoint/2010/main" val="2267619346"/>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9"/>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792288" y="5367338"/>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5F54920-B4F8-4628-81F5-26591962F2C0}" type="datetimeFigureOut">
              <a:rPr lang="en-GB" smtClean="0"/>
              <a:pPr/>
              <a:t>2015-11-15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BE03FF1-ECDB-4893-A190-2FCBFE8510CF}" type="slidenum">
              <a:rPr lang="en-GB" smtClean="0"/>
              <a:pPr/>
              <a:t>‹#›</a:t>
            </a:fld>
            <a:endParaRPr lang="en-GB"/>
          </a:p>
        </p:txBody>
      </p:sp>
    </p:spTree>
    <p:extLst>
      <p:ext uri="{BB962C8B-B14F-4D97-AF65-F5344CB8AC3E}">
        <p14:creationId xmlns="" xmlns:p14="http://schemas.microsoft.com/office/powerpoint/2010/main" val="2593377921"/>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5F54920-B4F8-4628-81F5-26591962F2C0}" type="datetimeFigureOut">
              <a:rPr lang="en-GB" smtClean="0"/>
              <a:pPr/>
              <a:t>2015-11-15</a:t>
            </a:fld>
            <a:endParaRPr lang="en-GB"/>
          </a:p>
        </p:txBody>
      </p:sp>
      <p:sp>
        <p:nvSpPr>
          <p:cNvPr id="5" name="Footer Placeholder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BE03FF1-ECDB-4893-A190-2FCBFE8510CF}" type="slidenum">
              <a:rPr lang="en-GB" smtClean="0"/>
              <a:pPr/>
              <a:t>‹#›</a:t>
            </a:fld>
            <a:endParaRPr lang="en-GB"/>
          </a:p>
        </p:txBody>
      </p:sp>
    </p:spTree>
    <p:extLst>
      <p:ext uri="{BB962C8B-B14F-4D97-AF65-F5344CB8AC3E}">
        <p14:creationId xmlns="" xmlns:p14="http://schemas.microsoft.com/office/powerpoint/2010/main" val="37789493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wipe/>
  </p:transition>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png"/><Relationship Id="rId3" Type="http://schemas.openxmlformats.org/officeDocument/2006/relationships/image" Target="../media/image4.png"/><Relationship Id="rId7" Type="http://schemas.openxmlformats.org/officeDocument/2006/relationships/image" Target="../media/image10.png"/><Relationship Id="rId12"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9.png"/><Relationship Id="rId11" Type="http://schemas.openxmlformats.org/officeDocument/2006/relationships/image" Target="../media/image14.png"/><Relationship Id="rId5" Type="http://schemas.openxmlformats.org/officeDocument/2006/relationships/image" Target="../media/image8.png"/><Relationship Id="rId10" Type="http://schemas.openxmlformats.org/officeDocument/2006/relationships/image" Target="../media/image13.png"/><Relationship Id="rId4" Type="http://schemas.openxmlformats.org/officeDocument/2006/relationships/image" Target="../media/image7.jpeg"/><Relationship Id="rId9"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7" Type="http://schemas.openxmlformats.org/officeDocument/2006/relationships/oleObject" Target="../embeddings/oleObject2.bin"/><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image" Target="../media/image1.jpeg"/><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image" Target="../media/image26.png"/><Relationship Id="rId18" Type="http://schemas.openxmlformats.org/officeDocument/2006/relationships/image" Target="../media/image31.emf"/><Relationship Id="rId26" Type="http://schemas.openxmlformats.org/officeDocument/2006/relationships/image" Target="../media/image39.emf"/><Relationship Id="rId3" Type="http://schemas.openxmlformats.org/officeDocument/2006/relationships/image" Target="../media/image4.png"/><Relationship Id="rId21" Type="http://schemas.openxmlformats.org/officeDocument/2006/relationships/image" Target="../media/image34.emf"/><Relationship Id="rId34" Type="http://schemas.openxmlformats.org/officeDocument/2006/relationships/image" Target="../media/image47.png"/><Relationship Id="rId7" Type="http://schemas.openxmlformats.org/officeDocument/2006/relationships/image" Target="../media/image20.png"/><Relationship Id="rId12" Type="http://schemas.openxmlformats.org/officeDocument/2006/relationships/image" Target="../media/image25.emf"/><Relationship Id="rId17" Type="http://schemas.openxmlformats.org/officeDocument/2006/relationships/image" Target="../media/image30.png"/><Relationship Id="rId25" Type="http://schemas.openxmlformats.org/officeDocument/2006/relationships/image" Target="../media/image38.png"/><Relationship Id="rId33" Type="http://schemas.openxmlformats.org/officeDocument/2006/relationships/image" Target="../media/image46.emf"/><Relationship Id="rId2" Type="http://schemas.openxmlformats.org/officeDocument/2006/relationships/notesSlide" Target="../notesSlides/notesSlide12.xml"/><Relationship Id="rId16" Type="http://schemas.openxmlformats.org/officeDocument/2006/relationships/image" Target="../media/image29.emf"/><Relationship Id="rId20" Type="http://schemas.openxmlformats.org/officeDocument/2006/relationships/image" Target="../media/image33.png"/><Relationship Id="rId29" Type="http://schemas.openxmlformats.org/officeDocument/2006/relationships/image" Target="../media/image42.emf"/><Relationship Id="rId1" Type="http://schemas.openxmlformats.org/officeDocument/2006/relationships/slideLayout" Target="../slideLayouts/slideLayout1.xml"/><Relationship Id="rId6" Type="http://schemas.openxmlformats.org/officeDocument/2006/relationships/image" Target="../media/image9.png"/><Relationship Id="rId11" Type="http://schemas.openxmlformats.org/officeDocument/2006/relationships/image" Target="../media/image24.emf"/><Relationship Id="rId24" Type="http://schemas.openxmlformats.org/officeDocument/2006/relationships/image" Target="../media/image37.emf"/><Relationship Id="rId32" Type="http://schemas.openxmlformats.org/officeDocument/2006/relationships/image" Target="../media/image45.emf"/><Relationship Id="rId37" Type="http://schemas.openxmlformats.org/officeDocument/2006/relationships/image" Target="../media/image50.emf"/><Relationship Id="rId5" Type="http://schemas.openxmlformats.org/officeDocument/2006/relationships/image" Target="../media/image19.png"/><Relationship Id="rId15" Type="http://schemas.openxmlformats.org/officeDocument/2006/relationships/image" Target="../media/image28.emf"/><Relationship Id="rId23" Type="http://schemas.openxmlformats.org/officeDocument/2006/relationships/image" Target="../media/image36.emf"/><Relationship Id="rId28" Type="http://schemas.openxmlformats.org/officeDocument/2006/relationships/image" Target="../media/image41.png"/><Relationship Id="rId36" Type="http://schemas.openxmlformats.org/officeDocument/2006/relationships/image" Target="../media/image49.emf"/><Relationship Id="rId10" Type="http://schemas.openxmlformats.org/officeDocument/2006/relationships/image" Target="../media/image23.emf"/><Relationship Id="rId19" Type="http://schemas.openxmlformats.org/officeDocument/2006/relationships/image" Target="../media/image32.emf"/><Relationship Id="rId31" Type="http://schemas.openxmlformats.org/officeDocument/2006/relationships/image" Target="../media/image44.png"/><Relationship Id="rId4" Type="http://schemas.openxmlformats.org/officeDocument/2006/relationships/image" Target="../media/image7.jpeg"/><Relationship Id="rId9" Type="http://schemas.openxmlformats.org/officeDocument/2006/relationships/image" Target="../media/image22.png"/><Relationship Id="rId14" Type="http://schemas.openxmlformats.org/officeDocument/2006/relationships/image" Target="../media/image27.png"/><Relationship Id="rId22" Type="http://schemas.openxmlformats.org/officeDocument/2006/relationships/image" Target="../media/image35.emf"/><Relationship Id="rId27" Type="http://schemas.openxmlformats.org/officeDocument/2006/relationships/image" Target="../media/image40.emf"/><Relationship Id="rId30" Type="http://schemas.openxmlformats.org/officeDocument/2006/relationships/image" Target="../media/image43.emf"/><Relationship Id="rId35" Type="http://schemas.openxmlformats.org/officeDocument/2006/relationships/image" Target="../media/image48.png"/></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1.jpeg"/></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24.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image" Target="../media/image53.png"/><Relationship Id="rId4" Type="http://schemas.openxmlformats.org/officeDocument/2006/relationships/image" Target="../media/image52.png"/></Relationships>
</file>

<file path=ppt/slides/_rels/slide2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26.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notesSlide" Target="../notesSlides/notesSlide26.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7.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notesSlide" Target="../notesSlides/notesSlide27.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8.xml"/><Relationship Id="rId1" Type="http://schemas.openxmlformats.org/officeDocument/2006/relationships/slideLayout" Target="../slideLayouts/slideLayout7.xml"/><Relationship Id="rId5" Type="http://schemas.openxmlformats.org/officeDocument/2006/relationships/image" Target="../media/image55.jpeg"/><Relationship Id="rId4" Type="http://schemas.openxmlformats.org/officeDocument/2006/relationships/image" Target="../media/image2.jpeg"/></Relationships>
</file>

<file path=ppt/slides/_rels/slide2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9.xml"/><Relationship Id="rId1" Type="http://schemas.openxmlformats.org/officeDocument/2006/relationships/slideLayout" Target="../slideLayouts/slideLayout7.xml"/><Relationship Id="rId5" Type="http://schemas.openxmlformats.org/officeDocument/2006/relationships/image" Target="../media/image56.jpeg"/><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0.xml"/><Relationship Id="rId1" Type="http://schemas.openxmlformats.org/officeDocument/2006/relationships/slideLayout" Target="../slideLayouts/slideLayout7.xml"/><Relationship Id="rId5" Type="http://schemas.openxmlformats.org/officeDocument/2006/relationships/image" Target="../media/image57.jpeg"/><Relationship Id="rId4" Type="http://schemas.openxmlformats.org/officeDocument/2006/relationships/image" Target="../media/image2.jpeg"/></Relationships>
</file>

<file path=ppt/slides/_rels/slide3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1.xml"/><Relationship Id="rId1" Type="http://schemas.openxmlformats.org/officeDocument/2006/relationships/slideLayout" Target="../slideLayouts/slideLayout7.xml"/><Relationship Id="rId5" Type="http://schemas.openxmlformats.org/officeDocument/2006/relationships/image" Target="../media/image57.jpeg"/><Relationship Id="rId4" Type="http://schemas.openxmlformats.org/officeDocument/2006/relationships/image" Target="../media/image2.jpeg"/></Relationships>
</file>

<file path=ppt/slides/_rels/slide3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2.xml"/><Relationship Id="rId1" Type="http://schemas.openxmlformats.org/officeDocument/2006/relationships/slideLayout" Target="../slideLayouts/slideLayout7.xml"/><Relationship Id="rId5" Type="http://schemas.openxmlformats.org/officeDocument/2006/relationships/image" Target="../media/image57.jpeg"/><Relationship Id="rId4" Type="http://schemas.openxmlformats.org/officeDocument/2006/relationships/image" Target="../media/image2.jpeg"/></Relationships>
</file>

<file path=ppt/slides/_rels/slide3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3.xml"/><Relationship Id="rId1" Type="http://schemas.openxmlformats.org/officeDocument/2006/relationships/slideLayout" Target="../slideLayouts/slideLayout7.xml"/><Relationship Id="rId5" Type="http://schemas.openxmlformats.org/officeDocument/2006/relationships/image" Target="../media/image57.jpeg"/><Relationship Id="rId4" Type="http://schemas.openxmlformats.org/officeDocument/2006/relationships/image" Target="../media/image2.jpeg"/></Relationships>
</file>

<file path=ppt/slides/_rels/slide3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4.xml"/><Relationship Id="rId1" Type="http://schemas.openxmlformats.org/officeDocument/2006/relationships/slideLayout" Target="../slideLayouts/slideLayout7.xml"/><Relationship Id="rId5" Type="http://schemas.openxmlformats.org/officeDocument/2006/relationships/image" Target="../media/image57.jpeg"/><Relationship Id="rId4" Type="http://schemas.openxmlformats.org/officeDocument/2006/relationships/image" Target="../media/image2.jpeg"/></Relationships>
</file>

<file path=ppt/slides/_rels/slide3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8.xml"/><Relationship Id="rId1" Type="http://schemas.openxmlformats.org/officeDocument/2006/relationships/slideLayout" Target="../slideLayouts/slideLayout1.xml"/><Relationship Id="rId6" Type="http://schemas.openxmlformats.org/officeDocument/2006/relationships/hyperlink" Target="mailto:aecm@info.be" TargetMode="External"/><Relationship Id="rId5" Type="http://schemas.openxmlformats.org/officeDocument/2006/relationships/hyperlink" Target="http://www.aecm.eu/" TargetMode="External"/><Relationship Id="rId4" Type="http://schemas.openxmlformats.org/officeDocument/2006/relationships/image" Target="../media/image1.jpeg"/></Relationships>
</file>

<file path=ppt/slides/_rels/slide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6.emf"/><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chart" Target="../charts/chart1.xml"/><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Z:\Seminar\2013 Rome\Graphic and logo\Logo - Rome 2.jpg"/>
          <p:cNvPicPr>
            <a:picLocks noChangeAspect="1" noChangeArrowheads="1"/>
          </p:cNvPicPr>
          <p:nvPr/>
        </p:nvPicPr>
        <p:blipFill>
          <a:blip r:embed="rId3" cstate="print">
            <a:extLst/>
          </a:blip>
          <a:srcRect/>
          <a:stretch>
            <a:fillRect/>
          </a:stretch>
        </p:blipFill>
        <p:spPr bwMode="auto">
          <a:xfrm>
            <a:off x="7956376" y="1"/>
            <a:ext cx="1187624" cy="2256657"/>
          </a:xfrm>
          <a:prstGeom prst="rect">
            <a:avLst/>
          </a:prstGeom>
          <a:noFill/>
          <a:effectLst>
            <a:glow rad="127000">
              <a:schemeClr val="accent1">
                <a:alpha val="0"/>
              </a:schemeClr>
            </a:glow>
          </a:effectLst>
          <a:extLst/>
        </p:spPr>
      </p:pic>
      <p:sp>
        <p:nvSpPr>
          <p:cNvPr id="4099" name="Title 6"/>
          <p:cNvSpPr>
            <a:spLocks noGrp="1"/>
          </p:cNvSpPr>
          <p:nvPr>
            <p:ph type="ctrTitle"/>
          </p:nvPr>
        </p:nvSpPr>
        <p:spPr>
          <a:xfrm>
            <a:off x="0" y="2132856"/>
            <a:ext cx="9144000" cy="2520280"/>
          </a:xfrm>
        </p:spPr>
        <p:txBody>
          <a:bodyPr>
            <a:noAutofit/>
          </a:bodyPr>
          <a:lstStyle/>
          <a:p>
            <a:pPr>
              <a:lnSpc>
                <a:spcPct val="150000"/>
              </a:lnSpc>
              <a:spcBef>
                <a:spcPts val="1800"/>
              </a:spcBef>
            </a:pPr>
            <a:r>
              <a:rPr lang="en-GB" altLang="en-US" sz="2400" i="1" dirty="0" smtClean="0">
                <a:solidFill>
                  <a:srgbClr val="C00000"/>
                </a:solidFill>
                <a:latin typeface="Verdana" pitchFamily="34" charset="0"/>
                <a:ea typeface="Verdana" pitchFamily="34" charset="0"/>
                <a:cs typeface="Verdana" pitchFamily="34" charset="0"/>
              </a:rPr>
              <a:t/>
            </a:r>
            <a:br>
              <a:rPr lang="en-GB" altLang="en-US" sz="2400" i="1" dirty="0" smtClean="0">
                <a:solidFill>
                  <a:srgbClr val="C00000"/>
                </a:solidFill>
                <a:latin typeface="Verdana" pitchFamily="34" charset="0"/>
                <a:ea typeface="Verdana" pitchFamily="34" charset="0"/>
                <a:cs typeface="Verdana" pitchFamily="34" charset="0"/>
              </a:rPr>
            </a:br>
            <a:r>
              <a:rPr lang="en-GB" altLang="en-US" sz="2400" i="1" dirty="0" smtClean="0">
                <a:solidFill>
                  <a:srgbClr val="C00000"/>
                </a:solidFill>
                <a:latin typeface="Verdana" pitchFamily="34" charset="0"/>
                <a:ea typeface="Verdana" pitchFamily="34" charset="0"/>
                <a:cs typeface="Verdana" pitchFamily="34" charset="0"/>
              </a:rPr>
              <a:t/>
            </a:r>
            <a:br>
              <a:rPr lang="en-GB" altLang="en-US" sz="2400" i="1" dirty="0" smtClean="0">
                <a:solidFill>
                  <a:srgbClr val="C00000"/>
                </a:solidFill>
                <a:latin typeface="Verdana" pitchFamily="34" charset="0"/>
                <a:ea typeface="Verdana" pitchFamily="34" charset="0"/>
                <a:cs typeface="Verdana" pitchFamily="34" charset="0"/>
              </a:rPr>
            </a:br>
            <a:r>
              <a:rPr lang="en-GB" altLang="en-US" sz="2400" i="1" dirty="0" smtClean="0">
                <a:solidFill>
                  <a:srgbClr val="C00000"/>
                </a:solidFill>
                <a:latin typeface="Verdana" pitchFamily="34" charset="0"/>
                <a:ea typeface="Verdana" pitchFamily="34" charset="0"/>
                <a:cs typeface="Verdana" pitchFamily="34" charset="0"/>
              </a:rPr>
              <a:t/>
            </a:r>
            <a:br>
              <a:rPr lang="en-GB" altLang="en-US" sz="2400" i="1" dirty="0" smtClean="0">
                <a:solidFill>
                  <a:srgbClr val="C00000"/>
                </a:solidFill>
                <a:latin typeface="Verdana" pitchFamily="34" charset="0"/>
                <a:ea typeface="Verdana" pitchFamily="34" charset="0"/>
                <a:cs typeface="Verdana" pitchFamily="34" charset="0"/>
              </a:rPr>
            </a:br>
            <a:r>
              <a:rPr lang="en-GB" altLang="en-US" sz="2400" i="1" dirty="0" smtClean="0">
                <a:solidFill>
                  <a:srgbClr val="C00000"/>
                </a:solidFill>
                <a:latin typeface="Verdana" pitchFamily="34" charset="0"/>
                <a:ea typeface="Verdana" pitchFamily="34" charset="0"/>
                <a:cs typeface="Verdana" pitchFamily="34" charset="0"/>
              </a:rPr>
              <a:t/>
            </a:r>
            <a:br>
              <a:rPr lang="en-GB" altLang="en-US" sz="2400" i="1" dirty="0" smtClean="0">
                <a:solidFill>
                  <a:srgbClr val="C00000"/>
                </a:solidFill>
                <a:latin typeface="Verdana" pitchFamily="34" charset="0"/>
                <a:ea typeface="Verdana" pitchFamily="34" charset="0"/>
                <a:cs typeface="Verdana" pitchFamily="34" charset="0"/>
              </a:rPr>
            </a:br>
            <a:r>
              <a:rPr lang="en-GB" altLang="en-US" sz="3200" b="1" i="1" dirty="0" smtClean="0">
                <a:solidFill>
                  <a:srgbClr val="0070C0"/>
                </a:solidFill>
                <a:latin typeface="Verdana" pitchFamily="34" charset="0"/>
                <a:ea typeface="Verdana" pitchFamily="34" charset="0"/>
                <a:cs typeface="Verdana" pitchFamily="34" charset="0"/>
              </a:rPr>
              <a:t>International Seminar on Guarantees</a:t>
            </a:r>
            <a:r>
              <a:rPr lang="en-GB" altLang="en-US" sz="2400" i="1" dirty="0" smtClean="0">
                <a:solidFill>
                  <a:srgbClr val="C00000"/>
                </a:solidFill>
                <a:latin typeface="Verdana" pitchFamily="34" charset="0"/>
                <a:ea typeface="Verdana" pitchFamily="34" charset="0"/>
                <a:cs typeface="Verdana" pitchFamily="34" charset="0"/>
              </a:rPr>
              <a:t/>
            </a:r>
            <a:br>
              <a:rPr lang="en-GB" altLang="en-US" sz="2400" i="1" dirty="0" smtClean="0">
                <a:solidFill>
                  <a:srgbClr val="C00000"/>
                </a:solidFill>
                <a:latin typeface="Verdana" pitchFamily="34" charset="0"/>
                <a:ea typeface="Verdana" pitchFamily="34" charset="0"/>
                <a:cs typeface="Verdana" pitchFamily="34" charset="0"/>
              </a:rPr>
            </a:br>
            <a:r>
              <a:rPr lang="en-GB" altLang="en-US" sz="2000" i="1" dirty="0" smtClean="0">
                <a:solidFill>
                  <a:srgbClr val="C00000"/>
                </a:solidFill>
                <a:latin typeface="Verdana" pitchFamily="34" charset="0"/>
                <a:ea typeface="Verdana" pitchFamily="34" charset="0"/>
                <a:cs typeface="Verdana" pitchFamily="34" charset="0"/>
              </a:rPr>
              <a:t>SME and Medium Business Condition in Europe </a:t>
            </a:r>
            <a:br>
              <a:rPr lang="en-GB" altLang="en-US" sz="2000" i="1" dirty="0" smtClean="0">
                <a:solidFill>
                  <a:srgbClr val="C00000"/>
                </a:solidFill>
                <a:latin typeface="Verdana" pitchFamily="34" charset="0"/>
                <a:ea typeface="Verdana" pitchFamily="34" charset="0"/>
                <a:cs typeface="Verdana" pitchFamily="34" charset="0"/>
              </a:rPr>
            </a:br>
            <a:r>
              <a:rPr lang="en-GB" altLang="en-US" sz="2000" i="1" dirty="0" smtClean="0">
                <a:solidFill>
                  <a:srgbClr val="C00000"/>
                </a:solidFill>
                <a:latin typeface="Verdana" pitchFamily="34" charset="0"/>
                <a:ea typeface="Verdana" pitchFamily="34" charset="0"/>
                <a:cs typeface="Verdana" pitchFamily="34" charset="0"/>
              </a:rPr>
              <a:t>and the Role of Guarantee Schemes in There Access to Financing</a:t>
            </a:r>
            <a:r>
              <a:rPr lang="en-GB" altLang="en-US" sz="2400" i="1" dirty="0" smtClean="0">
                <a:solidFill>
                  <a:srgbClr val="C00000"/>
                </a:solidFill>
                <a:latin typeface="Verdana" pitchFamily="34" charset="0"/>
                <a:ea typeface="Verdana" pitchFamily="34" charset="0"/>
                <a:cs typeface="Verdana" pitchFamily="34" charset="0"/>
              </a:rPr>
              <a:t/>
            </a:r>
            <a:br>
              <a:rPr lang="en-GB" altLang="en-US" sz="2400" i="1" dirty="0" smtClean="0">
                <a:solidFill>
                  <a:srgbClr val="C00000"/>
                </a:solidFill>
                <a:latin typeface="Verdana" pitchFamily="34" charset="0"/>
                <a:ea typeface="Verdana" pitchFamily="34" charset="0"/>
                <a:cs typeface="Verdana" pitchFamily="34" charset="0"/>
              </a:rPr>
            </a:br>
            <a:r>
              <a:rPr lang="en-GB" altLang="en-US" sz="2400" i="1" dirty="0" smtClean="0">
                <a:solidFill>
                  <a:srgbClr val="C00000"/>
                </a:solidFill>
                <a:latin typeface="Verdana" pitchFamily="34" charset="0"/>
                <a:ea typeface="Verdana" pitchFamily="34" charset="0"/>
                <a:cs typeface="Verdana" pitchFamily="34" charset="0"/>
              </a:rPr>
              <a:t/>
            </a:r>
            <a:br>
              <a:rPr lang="en-GB" altLang="en-US" sz="2400" i="1" dirty="0" smtClean="0">
                <a:solidFill>
                  <a:srgbClr val="C00000"/>
                </a:solidFill>
                <a:latin typeface="Verdana" pitchFamily="34" charset="0"/>
                <a:ea typeface="Verdana" pitchFamily="34" charset="0"/>
                <a:cs typeface="Verdana" pitchFamily="34" charset="0"/>
              </a:rPr>
            </a:br>
            <a:r>
              <a:rPr lang="en-GB" altLang="en-US" sz="2000" i="1" dirty="0" smtClean="0">
                <a:solidFill>
                  <a:srgbClr val="0070C0"/>
                </a:solidFill>
                <a:latin typeface="Verdana" pitchFamily="34" charset="0"/>
                <a:ea typeface="Verdana" pitchFamily="34" charset="0"/>
                <a:cs typeface="Verdana" pitchFamily="34" charset="0"/>
              </a:rPr>
              <a:t>José </a:t>
            </a:r>
            <a:r>
              <a:rPr lang="en-GB" altLang="en-US" sz="2000" i="1" dirty="0" smtClean="0">
                <a:solidFill>
                  <a:srgbClr val="0070C0"/>
                </a:solidFill>
                <a:latin typeface="Verdana" pitchFamily="34" charset="0"/>
                <a:ea typeface="Verdana" pitchFamily="34" charset="0"/>
                <a:cs typeface="Verdana" pitchFamily="34" charset="0"/>
              </a:rPr>
              <a:t>Fernando Figueiredo, </a:t>
            </a:r>
            <a:r>
              <a:rPr lang="en-GB" altLang="en-US" sz="2000" i="1" dirty="0" smtClean="0">
                <a:solidFill>
                  <a:srgbClr val="002060"/>
                </a:solidFill>
                <a:latin typeface="Verdana" pitchFamily="34" charset="0"/>
                <a:ea typeface="Verdana" pitchFamily="34" charset="0"/>
                <a:cs typeface="Verdana" pitchFamily="34" charset="0"/>
              </a:rPr>
              <a:t/>
            </a:r>
            <a:br>
              <a:rPr lang="en-GB" altLang="en-US" sz="2000" i="1" dirty="0" smtClean="0">
                <a:solidFill>
                  <a:srgbClr val="002060"/>
                </a:solidFill>
                <a:latin typeface="Verdana" pitchFamily="34" charset="0"/>
                <a:ea typeface="Verdana" pitchFamily="34" charset="0"/>
                <a:cs typeface="Verdana" pitchFamily="34" charset="0"/>
              </a:rPr>
            </a:br>
            <a:r>
              <a:rPr lang="en-GB" altLang="en-US" sz="1200" i="1" dirty="0" smtClean="0">
                <a:solidFill>
                  <a:schemeClr val="accent3">
                    <a:lumMod val="75000"/>
                  </a:schemeClr>
                </a:solidFill>
                <a:latin typeface="Verdana" pitchFamily="34" charset="0"/>
                <a:ea typeface="Verdana" pitchFamily="34" charset="0"/>
                <a:cs typeface="Verdana" pitchFamily="34" charset="0"/>
              </a:rPr>
              <a:t>Special </a:t>
            </a:r>
            <a:r>
              <a:rPr lang="en-GB" altLang="en-US" sz="1200" i="1" dirty="0" smtClean="0">
                <a:solidFill>
                  <a:schemeClr val="accent3">
                    <a:lumMod val="75000"/>
                  </a:schemeClr>
                </a:solidFill>
                <a:latin typeface="Verdana" pitchFamily="34" charset="0"/>
                <a:ea typeface="Verdana" pitchFamily="34" charset="0"/>
                <a:cs typeface="Verdana" pitchFamily="34" charset="0"/>
              </a:rPr>
              <a:t>Honorary Chairman of </a:t>
            </a:r>
            <a:r>
              <a:rPr lang="en-GB" altLang="en-US" sz="1200" i="1" dirty="0" smtClean="0">
                <a:solidFill>
                  <a:schemeClr val="accent3">
                    <a:lumMod val="75000"/>
                  </a:schemeClr>
                </a:solidFill>
                <a:latin typeface="Verdana" pitchFamily="34" charset="0"/>
                <a:ea typeface="Verdana" pitchFamily="34" charset="0"/>
                <a:cs typeface="Verdana" pitchFamily="34" charset="0"/>
              </a:rPr>
              <a:t>AECM</a:t>
            </a:r>
            <a:br>
              <a:rPr lang="en-GB" altLang="en-US" sz="1200" i="1" dirty="0" smtClean="0">
                <a:solidFill>
                  <a:schemeClr val="accent3">
                    <a:lumMod val="75000"/>
                  </a:schemeClr>
                </a:solidFill>
                <a:latin typeface="Verdana" pitchFamily="34" charset="0"/>
                <a:ea typeface="Verdana" pitchFamily="34" charset="0"/>
                <a:cs typeface="Verdana" pitchFamily="34" charset="0"/>
              </a:rPr>
            </a:br>
            <a:r>
              <a:rPr lang="en-GB" altLang="en-US" sz="1200" i="1" dirty="0" smtClean="0">
                <a:solidFill>
                  <a:schemeClr val="accent3">
                    <a:lumMod val="75000"/>
                  </a:schemeClr>
                </a:solidFill>
                <a:latin typeface="Verdana" pitchFamily="34" charset="0"/>
                <a:ea typeface="Verdana" pitchFamily="34" charset="0"/>
                <a:cs typeface="Verdana" pitchFamily="34" charset="0"/>
              </a:rPr>
              <a:t>Chairman </a:t>
            </a:r>
            <a:r>
              <a:rPr lang="en-GB" altLang="en-US" sz="1200" i="1" dirty="0" smtClean="0">
                <a:solidFill>
                  <a:schemeClr val="accent3">
                    <a:lumMod val="75000"/>
                  </a:schemeClr>
                </a:solidFill>
                <a:latin typeface="Verdana" pitchFamily="34" charset="0"/>
                <a:ea typeface="Verdana" pitchFamily="34" charset="0"/>
                <a:cs typeface="Verdana" pitchFamily="34" charset="0"/>
              </a:rPr>
              <a:t>of SPGM </a:t>
            </a:r>
            <a:r>
              <a:rPr lang="en-GB" altLang="en-US" sz="1200" i="1" dirty="0" smtClean="0">
                <a:solidFill>
                  <a:schemeClr val="accent3">
                    <a:lumMod val="75000"/>
                  </a:schemeClr>
                </a:solidFill>
                <a:latin typeface="Verdana" pitchFamily="34" charset="0"/>
                <a:ea typeface="Verdana" pitchFamily="34" charset="0"/>
                <a:cs typeface="Verdana" pitchFamily="34" charset="0"/>
              </a:rPr>
              <a:t/>
            </a:r>
            <a:br>
              <a:rPr lang="en-GB" altLang="en-US" sz="1200" i="1" dirty="0" smtClean="0">
                <a:solidFill>
                  <a:schemeClr val="accent3">
                    <a:lumMod val="75000"/>
                  </a:schemeClr>
                </a:solidFill>
                <a:latin typeface="Verdana" pitchFamily="34" charset="0"/>
                <a:ea typeface="Verdana" pitchFamily="34" charset="0"/>
                <a:cs typeface="Verdana" pitchFamily="34" charset="0"/>
              </a:rPr>
            </a:br>
            <a:r>
              <a:rPr lang="en-GB" altLang="en-US" sz="1200" i="1" dirty="0" smtClean="0">
                <a:solidFill>
                  <a:schemeClr val="accent3">
                    <a:lumMod val="75000"/>
                  </a:schemeClr>
                </a:solidFill>
                <a:latin typeface="Verdana" pitchFamily="34" charset="0"/>
                <a:ea typeface="Verdana" pitchFamily="34" charset="0"/>
                <a:cs typeface="Verdana" pitchFamily="34" charset="0"/>
              </a:rPr>
              <a:t>CEO of Portuguese Development Institution - IFD </a:t>
            </a:r>
            <a:r>
              <a:rPr lang="en-GB" altLang="en-US" sz="1200" i="1" dirty="0" smtClean="0">
                <a:solidFill>
                  <a:schemeClr val="accent3">
                    <a:lumMod val="75000"/>
                  </a:schemeClr>
                </a:solidFill>
                <a:latin typeface="Verdana" pitchFamily="34" charset="0"/>
                <a:ea typeface="Verdana" pitchFamily="34" charset="0"/>
                <a:cs typeface="Verdana" pitchFamily="34" charset="0"/>
              </a:rPr>
              <a:t/>
            </a:r>
            <a:br>
              <a:rPr lang="en-GB" altLang="en-US" sz="1200" i="1" dirty="0" smtClean="0">
                <a:solidFill>
                  <a:schemeClr val="accent3">
                    <a:lumMod val="75000"/>
                  </a:schemeClr>
                </a:solidFill>
                <a:latin typeface="Verdana" pitchFamily="34" charset="0"/>
                <a:ea typeface="Verdana" pitchFamily="34" charset="0"/>
                <a:cs typeface="Verdana" pitchFamily="34" charset="0"/>
              </a:rPr>
            </a:br>
            <a:endParaRPr lang="en-GB" altLang="en-US" sz="1600" dirty="0" smtClean="0">
              <a:solidFill>
                <a:schemeClr val="accent3">
                  <a:lumMod val="75000"/>
                </a:schemeClr>
              </a:solidFill>
              <a:latin typeface="Verdana" pitchFamily="34" charset="0"/>
            </a:endParaRPr>
          </a:p>
        </p:txBody>
      </p:sp>
      <p:sp>
        <p:nvSpPr>
          <p:cNvPr id="4100" name="Subtitle 2"/>
          <p:cNvSpPr>
            <a:spLocks noGrp="1"/>
          </p:cNvSpPr>
          <p:nvPr>
            <p:ph type="subTitle" idx="1"/>
          </p:nvPr>
        </p:nvSpPr>
        <p:spPr>
          <a:xfrm>
            <a:off x="2627784" y="6469931"/>
            <a:ext cx="3744912" cy="388069"/>
          </a:xfrm>
        </p:spPr>
        <p:txBody>
          <a:bodyPr/>
          <a:lstStyle/>
          <a:p>
            <a:r>
              <a:rPr lang="pt-BR" altLang="en-US" sz="1800" b="1" i="1" dirty="0" smtClean="0">
                <a:solidFill>
                  <a:srgbClr val="0070C0"/>
                </a:solidFill>
              </a:rPr>
              <a:t>Bali, 16 November </a:t>
            </a:r>
            <a:r>
              <a:rPr lang="pt-BR" altLang="en-US" sz="1800" b="1" i="1" dirty="0" smtClean="0">
                <a:solidFill>
                  <a:srgbClr val="0070C0"/>
                </a:solidFill>
              </a:rPr>
              <a:t>2015</a:t>
            </a:r>
          </a:p>
        </p:txBody>
      </p:sp>
      <p:pic>
        <p:nvPicPr>
          <p:cNvPr id="4101" name="Image 1"/>
          <p:cNvPicPr>
            <a:picLocks noChangeAspect="1"/>
          </p:cNvPicPr>
          <p:nvPr/>
        </p:nvPicPr>
        <p:blipFill>
          <a:blip r:embed="rId4" cstate="print"/>
          <a:srcRect/>
          <a:stretch>
            <a:fillRect/>
          </a:stretch>
        </p:blipFill>
        <p:spPr bwMode="auto">
          <a:xfrm>
            <a:off x="0" y="0"/>
            <a:ext cx="2160588" cy="1943100"/>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07504" y="5794375"/>
            <a:ext cx="1104900" cy="866775"/>
          </a:xfrm>
          <a:prstGeom prst="rect">
            <a:avLst/>
          </a:prstGeom>
          <a:solidFill>
            <a:srgbClr val="FFFFFF">
              <a:alpha val="0"/>
            </a:srgbClr>
          </a:solidFill>
        </p:spPr>
      </p:pic>
      <p:sp>
        <p:nvSpPr>
          <p:cNvPr id="13" name="Tartalom helye 2"/>
          <p:cNvSpPr txBox="1">
            <a:spLocks/>
          </p:cNvSpPr>
          <p:nvPr/>
        </p:nvSpPr>
        <p:spPr>
          <a:xfrm>
            <a:off x="827584" y="1412875"/>
            <a:ext cx="7030541" cy="4381500"/>
          </a:xfrm>
          <a:prstGeom prst="rect">
            <a:avLst/>
          </a:prstGeom>
        </p:spPr>
        <p:txBody>
          <a:bodyPr vert="horz" lIns="91440" tIns="45720" rIns="91440" bIns="45720" rtlCol="0">
            <a:normAutofit/>
          </a:bodyPr>
          <a:lstStyle/>
          <a:p>
            <a:pPr marL="914400" marR="0" lvl="2" indent="0" algn="ctr" defTabSz="914400" rtl="0" eaLnBrk="1" fontAlgn="auto" latinLnBrk="0" hangingPunct="1">
              <a:lnSpc>
                <a:spcPct val="100000"/>
              </a:lnSpc>
              <a:spcBef>
                <a:spcPct val="20000"/>
              </a:spcBef>
              <a:spcAft>
                <a:spcPts val="600"/>
              </a:spcAft>
              <a:buClrTx/>
              <a:buSzTx/>
              <a:buFont typeface="Arial" charset="0"/>
              <a:buNone/>
              <a:tabLst>
                <a:tab pos="271463" algn="l"/>
              </a:tabLst>
              <a:defRPr/>
            </a:pPr>
            <a:endParaRPr kumimoji="0" lang="en-US" sz="1600" b="0" i="0" u="none" strike="noStrike" kern="1200" cap="none" spc="0" normalizeH="0" baseline="0" noProof="0" dirty="0" smtClean="0">
              <a:ln>
                <a:noFill/>
              </a:ln>
              <a:solidFill>
                <a:schemeClr val="tx1">
                  <a:tint val="75000"/>
                </a:schemeClr>
              </a:solidFill>
              <a:effectLst/>
              <a:uLnTx/>
              <a:uFillTx/>
              <a:latin typeface="+mn-lt"/>
              <a:ea typeface="+mn-ea"/>
              <a:cs typeface="Arial" charset="0"/>
            </a:endParaRPr>
          </a:p>
        </p:txBody>
      </p:sp>
      <p:pic>
        <p:nvPicPr>
          <p:cNvPr id="11" name="Picture 2" descr="Z:\Seminar\2013 Rome\Graphic and logo\Logo - Rome 2.jp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8100392" y="1"/>
            <a:ext cx="1032415" cy="1452173"/>
          </a:xfrm>
          <a:prstGeom prst="rect">
            <a:avLst/>
          </a:prstGeom>
          <a:noFill/>
          <a:effectLst>
            <a:glow rad="127000">
              <a:schemeClr val="accent1">
                <a:alpha val="0"/>
              </a:schemeClr>
            </a:glow>
          </a:effectLst>
          <a:extLst>
            <a:ext uri="{909E8E84-426E-40DD-AFC4-6F175D3DCCD1}">
              <a14:hiddenFill xmlns="" xmlns:a14="http://schemas.microsoft.com/office/drawing/2010/main">
                <a:solidFill>
                  <a:srgbClr val="FFFFFF"/>
                </a:solidFill>
              </a14:hiddenFill>
            </a:ext>
          </a:extLst>
        </p:spPr>
      </p:pic>
      <p:sp>
        <p:nvSpPr>
          <p:cNvPr id="19" name="TextBox 18"/>
          <p:cNvSpPr txBox="1"/>
          <p:nvPr/>
        </p:nvSpPr>
        <p:spPr>
          <a:xfrm>
            <a:off x="35496" y="1187460"/>
            <a:ext cx="7776864" cy="646331"/>
          </a:xfrm>
          <a:prstGeom prst="rect">
            <a:avLst/>
          </a:prstGeom>
          <a:noFill/>
        </p:spPr>
        <p:txBody>
          <a:bodyPr wrap="square" rtlCol="0">
            <a:spAutoFit/>
          </a:bodyPr>
          <a:lstStyle/>
          <a:p>
            <a:pPr marL="285750" lvl="0" indent="-285750">
              <a:buFont typeface="Wingdings" pitchFamily="2" charset="2"/>
              <a:buChar char="§"/>
            </a:pPr>
            <a:r>
              <a:rPr lang="en-GB" dirty="0" smtClean="0">
                <a:solidFill>
                  <a:schemeClr val="tx1">
                    <a:lumMod val="65000"/>
                    <a:lumOff val="35000"/>
                  </a:schemeClr>
                </a:solidFill>
                <a:latin typeface="Verdana" pitchFamily="34" charset="0"/>
                <a:ea typeface="Verdana" pitchFamily="34" charset="0"/>
                <a:cs typeface="Verdana" pitchFamily="34" charset="0"/>
              </a:rPr>
              <a:t>In general, </a:t>
            </a:r>
            <a:br>
              <a:rPr lang="en-GB" dirty="0" smtClean="0">
                <a:solidFill>
                  <a:schemeClr val="tx1">
                    <a:lumMod val="65000"/>
                    <a:lumOff val="35000"/>
                  </a:schemeClr>
                </a:solidFill>
                <a:latin typeface="Verdana" pitchFamily="34" charset="0"/>
                <a:ea typeface="Verdana" pitchFamily="34" charset="0"/>
                <a:cs typeface="Verdana" pitchFamily="34" charset="0"/>
              </a:rPr>
            </a:br>
            <a:r>
              <a:rPr lang="en-GB" dirty="0" smtClean="0">
                <a:solidFill>
                  <a:schemeClr val="tx1">
                    <a:lumMod val="65000"/>
                    <a:lumOff val="35000"/>
                  </a:schemeClr>
                </a:solidFill>
                <a:latin typeface="Verdana" pitchFamily="34" charset="0"/>
                <a:ea typeface="Verdana" pitchFamily="34" charset="0"/>
                <a:cs typeface="Verdana" pitchFamily="34" charset="0"/>
              </a:rPr>
              <a:t>identified main </a:t>
            </a:r>
            <a:r>
              <a:rPr lang="en-GB" dirty="0">
                <a:solidFill>
                  <a:schemeClr val="tx1">
                    <a:lumMod val="65000"/>
                    <a:lumOff val="35000"/>
                  </a:schemeClr>
                </a:solidFill>
                <a:latin typeface="Verdana" pitchFamily="34" charset="0"/>
                <a:ea typeface="Verdana" pitchFamily="34" charset="0"/>
                <a:cs typeface="Verdana" pitchFamily="34" charset="0"/>
              </a:rPr>
              <a:t>models</a:t>
            </a:r>
            <a:r>
              <a:rPr lang="en-GB" dirty="0" smtClean="0">
                <a:solidFill>
                  <a:schemeClr val="tx1">
                    <a:lumMod val="65000"/>
                    <a:lumOff val="35000"/>
                  </a:schemeClr>
                </a:solidFill>
                <a:latin typeface="Verdana" pitchFamily="34" charset="0"/>
                <a:ea typeface="Verdana" pitchFamily="34" charset="0"/>
                <a:cs typeface="Verdana" pitchFamily="34" charset="0"/>
              </a:rPr>
              <a:t>:</a:t>
            </a:r>
            <a:endParaRPr lang="en-GB" dirty="0">
              <a:solidFill>
                <a:schemeClr val="tx1">
                  <a:lumMod val="65000"/>
                  <a:lumOff val="35000"/>
                </a:schemeClr>
              </a:solidFill>
              <a:latin typeface="Verdana" pitchFamily="34" charset="0"/>
              <a:ea typeface="Verdana" pitchFamily="34" charset="0"/>
              <a:cs typeface="Verdana" pitchFamily="34" charset="0"/>
            </a:endParaRPr>
          </a:p>
        </p:txBody>
      </p:sp>
      <p:sp>
        <p:nvSpPr>
          <p:cNvPr id="12" name="Title 3"/>
          <p:cNvSpPr>
            <a:spLocks noGrp="1"/>
          </p:cNvSpPr>
          <p:nvPr>
            <p:ph type="ctrTitle"/>
          </p:nvPr>
        </p:nvSpPr>
        <p:spPr>
          <a:xfrm>
            <a:off x="63294" y="9559"/>
            <a:ext cx="6812962" cy="971169"/>
          </a:xfrm>
        </p:spPr>
        <p:txBody>
          <a:bodyPr>
            <a:noAutofit/>
          </a:bodyPr>
          <a:lstStyle/>
          <a:p>
            <a:pPr algn="l"/>
            <a:r>
              <a:rPr lang="en-US" sz="3000" b="1" u="sng" dirty="0" smtClean="0">
                <a:solidFill>
                  <a:srgbClr val="002060"/>
                </a:solidFill>
                <a:cs typeface="Arial" charset="0"/>
              </a:rPr>
              <a:t>Typologies of Counter- and Guarantee Schemes in the EU</a:t>
            </a:r>
          </a:p>
        </p:txBody>
      </p:sp>
      <p:grpSp>
        <p:nvGrpSpPr>
          <p:cNvPr id="4099" name="Group 3"/>
          <p:cNvGrpSpPr>
            <a:grpSpLocks noChangeAspect="1"/>
          </p:cNvGrpSpPr>
          <p:nvPr/>
        </p:nvGrpSpPr>
        <p:grpSpPr bwMode="auto">
          <a:xfrm>
            <a:off x="1258888" y="1249363"/>
            <a:ext cx="7829549" cy="5564187"/>
            <a:chOff x="793" y="787"/>
            <a:chExt cx="4932" cy="3505"/>
          </a:xfrm>
        </p:grpSpPr>
        <p:sp>
          <p:nvSpPr>
            <p:cNvPr id="4098" name="AutoShape 2"/>
            <p:cNvSpPr>
              <a:spLocks noChangeAspect="1" noChangeArrowheads="1" noTextEdit="1"/>
            </p:cNvSpPr>
            <p:nvPr/>
          </p:nvSpPr>
          <p:spPr bwMode="auto">
            <a:xfrm>
              <a:off x="793" y="787"/>
              <a:ext cx="4899" cy="350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pt-PT"/>
            </a:p>
          </p:txBody>
        </p:sp>
        <p:pic>
          <p:nvPicPr>
            <p:cNvPr id="4100" name="Picture 4"/>
            <p:cNvPicPr>
              <a:picLocks noChangeAspect="1" noChangeArrowheads="1"/>
            </p:cNvPicPr>
            <p:nvPr/>
          </p:nvPicPr>
          <p:blipFill>
            <a:blip r:embed="rId5" cstate="print"/>
            <a:srcRect/>
            <a:stretch>
              <a:fillRect/>
            </a:stretch>
          </p:blipFill>
          <p:spPr bwMode="auto">
            <a:xfrm>
              <a:off x="3350" y="807"/>
              <a:ext cx="1991" cy="2223"/>
            </a:xfrm>
            <a:prstGeom prst="rect">
              <a:avLst/>
            </a:prstGeom>
            <a:noFill/>
            <a:ln w="9525">
              <a:noFill/>
              <a:miter lim="800000"/>
              <a:headEnd/>
              <a:tailEnd/>
            </a:ln>
          </p:spPr>
        </p:pic>
        <p:sp>
          <p:nvSpPr>
            <p:cNvPr id="4101" name="Rectangle 5"/>
            <p:cNvSpPr>
              <a:spLocks noChangeArrowheads="1"/>
            </p:cNvSpPr>
            <p:nvPr/>
          </p:nvSpPr>
          <p:spPr bwMode="auto">
            <a:xfrm>
              <a:off x="3142" y="2891"/>
              <a:ext cx="267" cy="20"/>
            </a:xfrm>
            <a:prstGeom prst="rect">
              <a:avLst/>
            </a:prstGeom>
            <a:solidFill>
              <a:srgbClr val="F2F2F2"/>
            </a:solidFill>
            <a:ln w="9525">
              <a:noFill/>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4102" name="Rectangle 6"/>
            <p:cNvSpPr>
              <a:spLocks noChangeArrowheads="1"/>
            </p:cNvSpPr>
            <p:nvPr/>
          </p:nvSpPr>
          <p:spPr bwMode="auto">
            <a:xfrm>
              <a:off x="3142" y="2911"/>
              <a:ext cx="267" cy="40"/>
            </a:xfrm>
            <a:prstGeom prst="rect">
              <a:avLst/>
            </a:prstGeom>
            <a:solidFill>
              <a:srgbClr val="F0F0F0"/>
            </a:solidFill>
            <a:ln w="9525">
              <a:noFill/>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4103" name="Rectangle 7"/>
            <p:cNvSpPr>
              <a:spLocks noChangeArrowheads="1"/>
            </p:cNvSpPr>
            <p:nvPr/>
          </p:nvSpPr>
          <p:spPr bwMode="auto">
            <a:xfrm>
              <a:off x="3142" y="2951"/>
              <a:ext cx="267" cy="27"/>
            </a:xfrm>
            <a:prstGeom prst="rect">
              <a:avLst/>
            </a:prstGeom>
            <a:solidFill>
              <a:srgbClr val="EEEEEE"/>
            </a:solidFill>
            <a:ln w="9525">
              <a:noFill/>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4104" name="Rectangle 8"/>
            <p:cNvSpPr>
              <a:spLocks noChangeArrowheads="1"/>
            </p:cNvSpPr>
            <p:nvPr/>
          </p:nvSpPr>
          <p:spPr bwMode="auto">
            <a:xfrm>
              <a:off x="3142" y="2978"/>
              <a:ext cx="267" cy="40"/>
            </a:xfrm>
            <a:prstGeom prst="rect">
              <a:avLst/>
            </a:prstGeom>
            <a:solidFill>
              <a:srgbClr val="ECECEC"/>
            </a:solidFill>
            <a:ln w="9525">
              <a:noFill/>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4105" name="Rectangle 9"/>
            <p:cNvSpPr>
              <a:spLocks noChangeArrowheads="1"/>
            </p:cNvSpPr>
            <p:nvPr/>
          </p:nvSpPr>
          <p:spPr bwMode="auto">
            <a:xfrm>
              <a:off x="3142" y="3018"/>
              <a:ext cx="267" cy="26"/>
            </a:xfrm>
            <a:prstGeom prst="rect">
              <a:avLst/>
            </a:prstGeom>
            <a:solidFill>
              <a:srgbClr val="EAEAEA"/>
            </a:solidFill>
            <a:ln w="9525">
              <a:noFill/>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4106" name="Rectangle 10"/>
            <p:cNvSpPr>
              <a:spLocks noChangeArrowheads="1"/>
            </p:cNvSpPr>
            <p:nvPr/>
          </p:nvSpPr>
          <p:spPr bwMode="auto">
            <a:xfrm>
              <a:off x="3142" y="3044"/>
              <a:ext cx="267" cy="40"/>
            </a:xfrm>
            <a:prstGeom prst="rect">
              <a:avLst/>
            </a:prstGeom>
            <a:solidFill>
              <a:srgbClr val="E8E8E8"/>
            </a:solidFill>
            <a:ln w="9525">
              <a:noFill/>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4107" name="Rectangle 11"/>
            <p:cNvSpPr>
              <a:spLocks noChangeArrowheads="1"/>
            </p:cNvSpPr>
            <p:nvPr/>
          </p:nvSpPr>
          <p:spPr bwMode="auto">
            <a:xfrm>
              <a:off x="3142" y="3084"/>
              <a:ext cx="267" cy="19"/>
            </a:xfrm>
            <a:prstGeom prst="rect">
              <a:avLst/>
            </a:prstGeom>
            <a:solidFill>
              <a:srgbClr val="E6E6E6"/>
            </a:solidFill>
            <a:ln w="9525">
              <a:noFill/>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4108" name="Rectangle 12"/>
            <p:cNvSpPr>
              <a:spLocks noChangeArrowheads="1"/>
            </p:cNvSpPr>
            <p:nvPr/>
          </p:nvSpPr>
          <p:spPr bwMode="auto">
            <a:xfrm>
              <a:off x="3142" y="3103"/>
              <a:ext cx="267" cy="1"/>
            </a:xfrm>
            <a:prstGeom prst="rect">
              <a:avLst/>
            </a:prstGeom>
            <a:solidFill>
              <a:srgbClr val="F2F2F2"/>
            </a:solidFill>
            <a:ln w="9525">
              <a:noFill/>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4109" name="Freeform 13"/>
            <p:cNvSpPr>
              <a:spLocks/>
            </p:cNvSpPr>
            <p:nvPr/>
          </p:nvSpPr>
          <p:spPr bwMode="auto">
            <a:xfrm>
              <a:off x="3142" y="2891"/>
              <a:ext cx="267" cy="212"/>
            </a:xfrm>
            <a:custGeom>
              <a:avLst/>
              <a:gdLst/>
              <a:ahLst/>
              <a:cxnLst>
                <a:cxn ang="0">
                  <a:pos x="186" y="212"/>
                </a:cxn>
                <a:cxn ang="0">
                  <a:pos x="193" y="205"/>
                </a:cxn>
                <a:cxn ang="0">
                  <a:pos x="186" y="174"/>
                </a:cxn>
                <a:cxn ang="0">
                  <a:pos x="208" y="168"/>
                </a:cxn>
                <a:cxn ang="0">
                  <a:pos x="193" y="141"/>
                </a:cxn>
                <a:cxn ang="0">
                  <a:pos x="208" y="135"/>
                </a:cxn>
                <a:cxn ang="0">
                  <a:pos x="233" y="153"/>
                </a:cxn>
                <a:cxn ang="0">
                  <a:pos x="226" y="135"/>
                </a:cxn>
                <a:cxn ang="0">
                  <a:pos x="241" y="135"/>
                </a:cxn>
                <a:cxn ang="0">
                  <a:pos x="246" y="125"/>
                </a:cxn>
                <a:cxn ang="0">
                  <a:pos x="259" y="125"/>
                </a:cxn>
                <a:cxn ang="0">
                  <a:pos x="246" y="98"/>
                </a:cxn>
                <a:cxn ang="0">
                  <a:pos x="267" y="98"/>
                </a:cxn>
                <a:cxn ang="0">
                  <a:pos x="267" y="92"/>
                </a:cxn>
                <a:cxn ang="0">
                  <a:pos x="233" y="76"/>
                </a:cxn>
                <a:cxn ang="0">
                  <a:pos x="252" y="38"/>
                </a:cxn>
                <a:cxn ang="0">
                  <a:pos x="226" y="27"/>
                </a:cxn>
                <a:cxn ang="0">
                  <a:pos x="215" y="32"/>
                </a:cxn>
                <a:cxn ang="0">
                  <a:pos x="193" y="16"/>
                </a:cxn>
                <a:cxn ang="0">
                  <a:pos x="149" y="16"/>
                </a:cxn>
                <a:cxn ang="0">
                  <a:pos x="83" y="4"/>
                </a:cxn>
                <a:cxn ang="0">
                  <a:pos x="51" y="4"/>
                </a:cxn>
                <a:cxn ang="0">
                  <a:pos x="38" y="22"/>
                </a:cxn>
                <a:cxn ang="0">
                  <a:pos x="10" y="0"/>
                </a:cxn>
                <a:cxn ang="0">
                  <a:pos x="0" y="38"/>
                </a:cxn>
                <a:cxn ang="0">
                  <a:pos x="19" y="48"/>
                </a:cxn>
                <a:cxn ang="0">
                  <a:pos x="25" y="81"/>
                </a:cxn>
                <a:cxn ang="0">
                  <a:pos x="83" y="135"/>
                </a:cxn>
                <a:cxn ang="0">
                  <a:pos x="102" y="141"/>
                </a:cxn>
                <a:cxn ang="0">
                  <a:pos x="102" y="153"/>
                </a:cxn>
                <a:cxn ang="0">
                  <a:pos x="135" y="179"/>
                </a:cxn>
                <a:cxn ang="0">
                  <a:pos x="186" y="212"/>
                </a:cxn>
              </a:cxnLst>
              <a:rect l="0" t="0" r="r" b="b"/>
              <a:pathLst>
                <a:path w="267" h="212">
                  <a:moveTo>
                    <a:pt x="186" y="212"/>
                  </a:moveTo>
                  <a:lnTo>
                    <a:pt x="193" y="205"/>
                  </a:lnTo>
                  <a:lnTo>
                    <a:pt x="186" y="174"/>
                  </a:lnTo>
                  <a:lnTo>
                    <a:pt x="208" y="168"/>
                  </a:lnTo>
                  <a:lnTo>
                    <a:pt x="193" y="141"/>
                  </a:lnTo>
                  <a:lnTo>
                    <a:pt x="208" y="135"/>
                  </a:lnTo>
                  <a:lnTo>
                    <a:pt x="233" y="153"/>
                  </a:lnTo>
                  <a:lnTo>
                    <a:pt x="226" y="135"/>
                  </a:lnTo>
                  <a:lnTo>
                    <a:pt x="241" y="135"/>
                  </a:lnTo>
                  <a:lnTo>
                    <a:pt x="246" y="125"/>
                  </a:lnTo>
                  <a:lnTo>
                    <a:pt x="259" y="125"/>
                  </a:lnTo>
                  <a:lnTo>
                    <a:pt x="246" y="98"/>
                  </a:lnTo>
                  <a:lnTo>
                    <a:pt x="267" y="98"/>
                  </a:lnTo>
                  <a:lnTo>
                    <a:pt x="267" y="92"/>
                  </a:lnTo>
                  <a:lnTo>
                    <a:pt x="233" y="76"/>
                  </a:lnTo>
                  <a:lnTo>
                    <a:pt x="252" y="38"/>
                  </a:lnTo>
                  <a:lnTo>
                    <a:pt x="226" y="27"/>
                  </a:lnTo>
                  <a:lnTo>
                    <a:pt x="215" y="32"/>
                  </a:lnTo>
                  <a:lnTo>
                    <a:pt x="193" y="16"/>
                  </a:lnTo>
                  <a:lnTo>
                    <a:pt x="149" y="16"/>
                  </a:lnTo>
                  <a:lnTo>
                    <a:pt x="83" y="4"/>
                  </a:lnTo>
                  <a:lnTo>
                    <a:pt x="51" y="4"/>
                  </a:lnTo>
                  <a:lnTo>
                    <a:pt x="38" y="22"/>
                  </a:lnTo>
                  <a:lnTo>
                    <a:pt x="10" y="0"/>
                  </a:lnTo>
                  <a:lnTo>
                    <a:pt x="0" y="38"/>
                  </a:lnTo>
                  <a:lnTo>
                    <a:pt x="19" y="48"/>
                  </a:lnTo>
                  <a:lnTo>
                    <a:pt x="25" y="81"/>
                  </a:lnTo>
                  <a:lnTo>
                    <a:pt x="83" y="135"/>
                  </a:lnTo>
                  <a:lnTo>
                    <a:pt x="102" y="141"/>
                  </a:lnTo>
                  <a:lnTo>
                    <a:pt x="102" y="153"/>
                  </a:lnTo>
                  <a:lnTo>
                    <a:pt x="135" y="179"/>
                  </a:lnTo>
                  <a:lnTo>
                    <a:pt x="186" y="212"/>
                  </a:lnTo>
                  <a:close/>
                </a:path>
              </a:pathLst>
            </a:custGeom>
            <a:noFill/>
            <a:ln w="7938" cap="flat">
              <a:solidFill>
                <a:srgbClr val="7F7F7F"/>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4110" name="Freeform 14"/>
            <p:cNvSpPr>
              <a:spLocks/>
            </p:cNvSpPr>
            <p:nvPr/>
          </p:nvSpPr>
          <p:spPr bwMode="auto">
            <a:xfrm>
              <a:off x="1894" y="2400"/>
              <a:ext cx="775" cy="670"/>
            </a:xfrm>
            <a:custGeom>
              <a:avLst/>
              <a:gdLst/>
              <a:ahLst/>
              <a:cxnLst>
                <a:cxn ang="0">
                  <a:pos x="96" y="518"/>
                </a:cxn>
                <a:cxn ang="0">
                  <a:pos x="168" y="365"/>
                </a:cxn>
                <a:cxn ang="0">
                  <a:pos x="137" y="305"/>
                </a:cxn>
                <a:cxn ang="0">
                  <a:pos x="142" y="262"/>
                </a:cxn>
                <a:cxn ang="0">
                  <a:pos x="77" y="201"/>
                </a:cxn>
                <a:cxn ang="0">
                  <a:pos x="19" y="169"/>
                </a:cxn>
                <a:cxn ang="0">
                  <a:pos x="4" y="114"/>
                </a:cxn>
                <a:cxn ang="0">
                  <a:pos x="77" y="109"/>
                </a:cxn>
                <a:cxn ang="0">
                  <a:pos x="129" y="141"/>
                </a:cxn>
                <a:cxn ang="0">
                  <a:pos x="201" y="152"/>
                </a:cxn>
                <a:cxn ang="0">
                  <a:pos x="201" y="64"/>
                </a:cxn>
                <a:cxn ang="0">
                  <a:pos x="241" y="104"/>
                </a:cxn>
                <a:cxn ang="0">
                  <a:pos x="300" y="114"/>
                </a:cxn>
                <a:cxn ang="0">
                  <a:pos x="344" y="76"/>
                </a:cxn>
                <a:cxn ang="0">
                  <a:pos x="404" y="70"/>
                </a:cxn>
                <a:cxn ang="0">
                  <a:pos x="436" y="15"/>
                </a:cxn>
                <a:cxn ang="0">
                  <a:pos x="501" y="6"/>
                </a:cxn>
                <a:cxn ang="0">
                  <a:pos x="522" y="33"/>
                </a:cxn>
                <a:cxn ang="0">
                  <a:pos x="560" y="70"/>
                </a:cxn>
                <a:cxn ang="0">
                  <a:pos x="586" y="104"/>
                </a:cxn>
                <a:cxn ang="0">
                  <a:pos x="611" y="114"/>
                </a:cxn>
                <a:cxn ang="0">
                  <a:pos x="626" y="136"/>
                </a:cxn>
                <a:cxn ang="0">
                  <a:pos x="665" y="147"/>
                </a:cxn>
                <a:cxn ang="0">
                  <a:pos x="697" y="164"/>
                </a:cxn>
                <a:cxn ang="0">
                  <a:pos x="764" y="190"/>
                </a:cxn>
                <a:cxn ang="0">
                  <a:pos x="757" y="229"/>
                </a:cxn>
                <a:cxn ang="0">
                  <a:pos x="735" y="300"/>
                </a:cxn>
                <a:cxn ang="0">
                  <a:pos x="697" y="305"/>
                </a:cxn>
                <a:cxn ang="0">
                  <a:pos x="657" y="348"/>
                </a:cxn>
                <a:cxn ang="0">
                  <a:pos x="632" y="403"/>
                </a:cxn>
                <a:cxn ang="0">
                  <a:pos x="670" y="387"/>
                </a:cxn>
                <a:cxn ang="0">
                  <a:pos x="683" y="430"/>
                </a:cxn>
                <a:cxn ang="0">
                  <a:pos x="657" y="507"/>
                </a:cxn>
                <a:cxn ang="0">
                  <a:pos x="665" y="550"/>
                </a:cxn>
                <a:cxn ang="0">
                  <a:pos x="697" y="566"/>
                </a:cxn>
                <a:cxn ang="0">
                  <a:pos x="691" y="604"/>
                </a:cxn>
                <a:cxn ang="0">
                  <a:pos x="611" y="644"/>
                </a:cxn>
                <a:cxn ang="0">
                  <a:pos x="542" y="620"/>
                </a:cxn>
                <a:cxn ang="0">
                  <a:pos x="456" y="595"/>
                </a:cxn>
                <a:cxn ang="0">
                  <a:pos x="385" y="620"/>
                </a:cxn>
                <a:cxn ang="0">
                  <a:pos x="312" y="659"/>
                </a:cxn>
                <a:cxn ang="0">
                  <a:pos x="267" y="638"/>
                </a:cxn>
                <a:cxn ang="0">
                  <a:pos x="215" y="620"/>
                </a:cxn>
                <a:cxn ang="0">
                  <a:pos x="156" y="604"/>
                </a:cxn>
                <a:cxn ang="0">
                  <a:pos x="90" y="561"/>
                </a:cxn>
              </a:cxnLst>
              <a:rect l="0" t="0" r="r" b="b"/>
              <a:pathLst>
                <a:path w="775" h="670">
                  <a:moveTo>
                    <a:pt x="70" y="539"/>
                  </a:moveTo>
                  <a:lnTo>
                    <a:pt x="96" y="518"/>
                  </a:lnTo>
                  <a:lnTo>
                    <a:pt x="137" y="446"/>
                  </a:lnTo>
                  <a:lnTo>
                    <a:pt x="168" y="365"/>
                  </a:lnTo>
                  <a:lnTo>
                    <a:pt x="163" y="327"/>
                  </a:lnTo>
                  <a:lnTo>
                    <a:pt x="137" y="305"/>
                  </a:lnTo>
                  <a:lnTo>
                    <a:pt x="129" y="284"/>
                  </a:lnTo>
                  <a:lnTo>
                    <a:pt x="142" y="262"/>
                  </a:lnTo>
                  <a:lnTo>
                    <a:pt x="116" y="217"/>
                  </a:lnTo>
                  <a:lnTo>
                    <a:pt x="77" y="201"/>
                  </a:lnTo>
                  <a:lnTo>
                    <a:pt x="45" y="173"/>
                  </a:lnTo>
                  <a:lnTo>
                    <a:pt x="19" y="169"/>
                  </a:lnTo>
                  <a:lnTo>
                    <a:pt x="0" y="152"/>
                  </a:lnTo>
                  <a:lnTo>
                    <a:pt x="4" y="114"/>
                  </a:lnTo>
                  <a:lnTo>
                    <a:pt x="38" y="114"/>
                  </a:lnTo>
                  <a:lnTo>
                    <a:pt x="77" y="109"/>
                  </a:lnTo>
                  <a:lnTo>
                    <a:pt x="116" y="114"/>
                  </a:lnTo>
                  <a:lnTo>
                    <a:pt x="129" y="141"/>
                  </a:lnTo>
                  <a:lnTo>
                    <a:pt x="168" y="141"/>
                  </a:lnTo>
                  <a:lnTo>
                    <a:pt x="201" y="152"/>
                  </a:lnTo>
                  <a:lnTo>
                    <a:pt x="208" y="104"/>
                  </a:lnTo>
                  <a:lnTo>
                    <a:pt x="201" y="64"/>
                  </a:lnTo>
                  <a:lnTo>
                    <a:pt x="234" y="70"/>
                  </a:lnTo>
                  <a:lnTo>
                    <a:pt x="241" y="104"/>
                  </a:lnTo>
                  <a:lnTo>
                    <a:pt x="267" y="104"/>
                  </a:lnTo>
                  <a:lnTo>
                    <a:pt x="300" y="114"/>
                  </a:lnTo>
                  <a:lnTo>
                    <a:pt x="318" y="87"/>
                  </a:lnTo>
                  <a:lnTo>
                    <a:pt x="344" y="76"/>
                  </a:lnTo>
                  <a:lnTo>
                    <a:pt x="378" y="76"/>
                  </a:lnTo>
                  <a:lnTo>
                    <a:pt x="404" y="70"/>
                  </a:lnTo>
                  <a:lnTo>
                    <a:pt x="417" y="37"/>
                  </a:lnTo>
                  <a:lnTo>
                    <a:pt x="436" y="15"/>
                  </a:lnTo>
                  <a:lnTo>
                    <a:pt x="501" y="0"/>
                  </a:lnTo>
                  <a:lnTo>
                    <a:pt x="501" y="6"/>
                  </a:lnTo>
                  <a:lnTo>
                    <a:pt x="494" y="27"/>
                  </a:lnTo>
                  <a:lnTo>
                    <a:pt x="522" y="33"/>
                  </a:lnTo>
                  <a:lnTo>
                    <a:pt x="534" y="55"/>
                  </a:lnTo>
                  <a:lnTo>
                    <a:pt x="560" y="70"/>
                  </a:lnTo>
                  <a:lnTo>
                    <a:pt x="567" y="98"/>
                  </a:lnTo>
                  <a:lnTo>
                    <a:pt x="586" y="104"/>
                  </a:lnTo>
                  <a:lnTo>
                    <a:pt x="606" y="92"/>
                  </a:lnTo>
                  <a:lnTo>
                    <a:pt x="611" y="114"/>
                  </a:lnTo>
                  <a:lnTo>
                    <a:pt x="606" y="119"/>
                  </a:lnTo>
                  <a:lnTo>
                    <a:pt x="626" y="136"/>
                  </a:lnTo>
                  <a:lnTo>
                    <a:pt x="646" y="141"/>
                  </a:lnTo>
                  <a:lnTo>
                    <a:pt x="665" y="147"/>
                  </a:lnTo>
                  <a:lnTo>
                    <a:pt x="678" y="147"/>
                  </a:lnTo>
                  <a:lnTo>
                    <a:pt x="697" y="164"/>
                  </a:lnTo>
                  <a:lnTo>
                    <a:pt x="709" y="173"/>
                  </a:lnTo>
                  <a:lnTo>
                    <a:pt x="764" y="190"/>
                  </a:lnTo>
                  <a:lnTo>
                    <a:pt x="775" y="212"/>
                  </a:lnTo>
                  <a:lnTo>
                    <a:pt x="757" y="229"/>
                  </a:lnTo>
                  <a:lnTo>
                    <a:pt x="735" y="284"/>
                  </a:lnTo>
                  <a:lnTo>
                    <a:pt x="735" y="300"/>
                  </a:lnTo>
                  <a:lnTo>
                    <a:pt x="716" y="311"/>
                  </a:lnTo>
                  <a:lnTo>
                    <a:pt x="697" y="305"/>
                  </a:lnTo>
                  <a:lnTo>
                    <a:pt x="683" y="321"/>
                  </a:lnTo>
                  <a:lnTo>
                    <a:pt x="657" y="348"/>
                  </a:lnTo>
                  <a:lnTo>
                    <a:pt x="626" y="381"/>
                  </a:lnTo>
                  <a:lnTo>
                    <a:pt x="632" y="403"/>
                  </a:lnTo>
                  <a:lnTo>
                    <a:pt x="652" y="387"/>
                  </a:lnTo>
                  <a:lnTo>
                    <a:pt x="670" y="387"/>
                  </a:lnTo>
                  <a:lnTo>
                    <a:pt x="670" y="415"/>
                  </a:lnTo>
                  <a:lnTo>
                    <a:pt x="683" y="430"/>
                  </a:lnTo>
                  <a:lnTo>
                    <a:pt x="678" y="463"/>
                  </a:lnTo>
                  <a:lnTo>
                    <a:pt x="657" y="507"/>
                  </a:lnTo>
                  <a:lnTo>
                    <a:pt x="665" y="529"/>
                  </a:lnTo>
                  <a:lnTo>
                    <a:pt x="665" y="550"/>
                  </a:lnTo>
                  <a:lnTo>
                    <a:pt x="678" y="561"/>
                  </a:lnTo>
                  <a:lnTo>
                    <a:pt x="697" y="566"/>
                  </a:lnTo>
                  <a:lnTo>
                    <a:pt x="697" y="595"/>
                  </a:lnTo>
                  <a:lnTo>
                    <a:pt x="691" y="604"/>
                  </a:lnTo>
                  <a:lnTo>
                    <a:pt x="646" y="620"/>
                  </a:lnTo>
                  <a:lnTo>
                    <a:pt x="611" y="644"/>
                  </a:lnTo>
                  <a:lnTo>
                    <a:pt x="574" y="647"/>
                  </a:lnTo>
                  <a:lnTo>
                    <a:pt x="542" y="620"/>
                  </a:lnTo>
                  <a:lnTo>
                    <a:pt x="494" y="610"/>
                  </a:lnTo>
                  <a:lnTo>
                    <a:pt x="456" y="595"/>
                  </a:lnTo>
                  <a:lnTo>
                    <a:pt x="423" y="610"/>
                  </a:lnTo>
                  <a:lnTo>
                    <a:pt x="385" y="620"/>
                  </a:lnTo>
                  <a:lnTo>
                    <a:pt x="391" y="670"/>
                  </a:lnTo>
                  <a:lnTo>
                    <a:pt x="312" y="659"/>
                  </a:lnTo>
                  <a:lnTo>
                    <a:pt x="286" y="647"/>
                  </a:lnTo>
                  <a:lnTo>
                    <a:pt x="267" y="638"/>
                  </a:lnTo>
                  <a:lnTo>
                    <a:pt x="241" y="616"/>
                  </a:lnTo>
                  <a:lnTo>
                    <a:pt x="215" y="620"/>
                  </a:lnTo>
                  <a:lnTo>
                    <a:pt x="189" y="616"/>
                  </a:lnTo>
                  <a:lnTo>
                    <a:pt x="156" y="604"/>
                  </a:lnTo>
                  <a:lnTo>
                    <a:pt x="104" y="572"/>
                  </a:lnTo>
                  <a:lnTo>
                    <a:pt x="90" y="561"/>
                  </a:lnTo>
                  <a:lnTo>
                    <a:pt x="70" y="539"/>
                  </a:lnTo>
                  <a:close/>
                </a:path>
              </a:pathLst>
            </a:custGeom>
            <a:solidFill>
              <a:srgbClr val="7891B1"/>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4111" name="Freeform 15"/>
            <p:cNvSpPr>
              <a:spLocks/>
            </p:cNvSpPr>
            <p:nvPr/>
          </p:nvSpPr>
          <p:spPr bwMode="auto">
            <a:xfrm>
              <a:off x="1894" y="2400"/>
              <a:ext cx="775" cy="670"/>
            </a:xfrm>
            <a:custGeom>
              <a:avLst/>
              <a:gdLst/>
              <a:ahLst/>
              <a:cxnLst>
                <a:cxn ang="0">
                  <a:pos x="96" y="518"/>
                </a:cxn>
                <a:cxn ang="0">
                  <a:pos x="168" y="365"/>
                </a:cxn>
                <a:cxn ang="0">
                  <a:pos x="137" y="305"/>
                </a:cxn>
                <a:cxn ang="0">
                  <a:pos x="142" y="262"/>
                </a:cxn>
                <a:cxn ang="0">
                  <a:pos x="77" y="201"/>
                </a:cxn>
                <a:cxn ang="0">
                  <a:pos x="19" y="169"/>
                </a:cxn>
                <a:cxn ang="0">
                  <a:pos x="4" y="114"/>
                </a:cxn>
                <a:cxn ang="0">
                  <a:pos x="77" y="109"/>
                </a:cxn>
                <a:cxn ang="0">
                  <a:pos x="129" y="141"/>
                </a:cxn>
                <a:cxn ang="0">
                  <a:pos x="201" y="152"/>
                </a:cxn>
                <a:cxn ang="0">
                  <a:pos x="201" y="64"/>
                </a:cxn>
                <a:cxn ang="0">
                  <a:pos x="241" y="104"/>
                </a:cxn>
                <a:cxn ang="0">
                  <a:pos x="300" y="114"/>
                </a:cxn>
                <a:cxn ang="0">
                  <a:pos x="344" y="76"/>
                </a:cxn>
                <a:cxn ang="0">
                  <a:pos x="404" y="70"/>
                </a:cxn>
                <a:cxn ang="0">
                  <a:pos x="436" y="15"/>
                </a:cxn>
                <a:cxn ang="0">
                  <a:pos x="501" y="6"/>
                </a:cxn>
                <a:cxn ang="0">
                  <a:pos x="522" y="33"/>
                </a:cxn>
                <a:cxn ang="0">
                  <a:pos x="560" y="70"/>
                </a:cxn>
                <a:cxn ang="0">
                  <a:pos x="586" y="104"/>
                </a:cxn>
                <a:cxn ang="0">
                  <a:pos x="611" y="114"/>
                </a:cxn>
                <a:cxn ang="0">
                  <a:pos x="626" y="136"/>
                </a:cxn>
                <a:cxn ang="0">
                  <a:pos x="665" y="147"/>
                </a:cxn>
                <a:cxn ang="0">
                  <a:pos x="697" y="164"/>
                </a:cxn>
                <a:cxn ang="0">
                  <a:pos x="764" y="190"/>
                </a:cxn>
                <a:cxn ang="0">
                  <a:pos x="757" y="229"/>
                </a:cxn>
                <a:cxn ang="0">
                  <a:pos x="735" y="300"/>
                </a:cxn>
                <a:cxn ang="0">
                  <a:pos x="697" y="305"/>
                </a:cxn>
                <a:cxn ang="0">
                  <a:pos x="657" y="348"/>
                </a:cxn>
                <a:cxn ang="0">
                  <a:pos x="632" y="403"/>
                </a:cxn>
                <a:cxn ang="0">
                  <a:pos x="670" y="387"/>
                </a:cxn>
                <a:cxn ang="0">
                  <a:pos x="683" y="430"/>
                </a:cxn>
                <a:cxn ang="0">
                  <a:pos x="657" y="507"/>
                </a:cxn>
                <a:cxn ang="0">
                  <a:pos x="665" y="550"/>
                </a:cxn>
                <a:cxn ang="0">
                  <a:pos x="697" y="566"/>
                </a:cxn>
                <a:cxn ang="0">
                  <a:pos x="691" y="604"/>
                </a:cxn>
                <a:cxn ang="0">
                  <a:pos x="611" y="644"/>
                </a:cxn>
                <a:cxn ang="0">
                  <a:pos x="542" y="620"/>
                </a:cxn>
                <a:cxn ang="0">
                  <a:pos x="456" y="595"/>
                </a:cxn>
                <a:cxn ang="0">
                  <a:pos x="385" y="620"/>
                </a:cxn>
                <a:cxn ang="0">
                  <a:pos x="312" y="659"/>
                </a:cxn>
                <a:cxn ang="0">
                  <a:pos x="267" y="638"/>
                </a:cxn>
                <a:cxn ang="0">
                  <a:pos x="215" y="620"/>
                </a:cxn>
                <a:cxn ang="0">
                  <a:pos x="156" y="604"/>
                </a:cxn>
                <a:cxn ang="0">
                  <a:pos x="90" y="561"/>
                </a:cxn>
              </a:cxnLst>
              <a:rect l="0" t="0" r="r" b="b"/>
              <a:pathLst>
                <a:path w="775" h="670">
                  <a:moveTo>
                    <a:pt x="70" y="539"/>
                  </a:moveTo>
                  <a:lnTo>
                    <a:pt x="96" y="518"/>
                  </a:lnTo>
                  <a:lnTo>
                    <a:pt x="137" y="446"/>
                  </a:lnTo>
                  <a:lnTo>
                    <a:pt x="168" y="365"/>
                  </a:lnTo>
                  <a:lnTo>
                    <a:pt x="163" y="327"/>
                  </a:lnTo>
                  <a:lnTo>
                    <a:pt x="137" y="305"/>
                  </a:lnTo>
                  <a:lnTo>
                    <a:pt x="129" y="284"/>
                  </a:lnTo>
                  <a:lnTo>
                    <a:pt x="142" y="262"/>
                  </a:lnTo>
                  <a:lnTo>
                    <a:pt x="116" y="217"/>
                  </a:lnTo>
                  <a:lnTo>
                    <a:pt x="77" y="201"/>
                  </a:lnTo>
                  <a:lnTo>
                    <a:pt x="45" y="173"/>
                  </a:lnTo>
                  <a:lnTo>
                    <a:pt x="19" y="169"/>
                  </a:lnTo>
                  <a:lnTo>
                    <a:pt x="0" y="152"/>
                  </a:lnTo>
                  <a:lnTo>
                    <a:pt x="4" y="114"/>
                  </a:lnTo>
                  <a:lnTo>
                    <a:pt x="38" y="114"/>
                  </a:lnTo>
                  <a:lnTo>
                    <a:pt x="77" y="109"/>
                  </a:lnTo>
                  <a:lnTo>
                    <a:pt x="116" y="114"/>
                  </a:lnTo>
                  <a:lnTo>
                    <a:pt x="129" y="141"/>
                  </a:lnTo>
                  <a:lnTo>
                    <a:pt x="168" y="141"/>
                  </a:lnTo>
                  <a:lnTo>
                    <a:pt x="201" y="152"/>
                  </a:lnTo>
                  <a:lnTo>
                    <a:pt x="208" y="104"/>
                  </a:lnTo>
                  <a:lnTo>
                    <a:pt x="201" y="64"/>
                  </a:lnTo>
                  <a:lnTo>
                    <a:pt x="234" y="70"/>
                  </a:lnTo>
                  <a:lnTo>
                    <a:pt x="241" y="104"/>
                  </a:lnTo>
                  <a:lnTo>
                    <a:pt x="267" y="104"/>
                  </a:lnTo>
                  <a:lnTo>
                    <a:pt x="300" y="114"/>
                  </a:lnTo>
                  <a:lnTo>
                    <a:pt x="318" y="87"/>
                  </a:lnTo>
                  <a:lnTo>
                    <a:pt x="344" y="76"/>
                  </a:lnTo>
                  <a:lnTo>
                    <a:pt x="378" y="76"/>
                  </a:lnTo>
                  <a:lnTo>
                    <a:pt x="404" y="70"/>
                  </a:lnTo>
                  <a:lnTo>
                    <a:pt x="417" y="37"/>
                  </a:lnTo>
                  <a:lnTo>
                    <a:pt x="436" y="15"/>
                  </a:lnTo>
                  <a:lnTo>
                    <a:pt x="501" y="0"/>
                  </a:lnTo>
                  <a:lnTo>
                    <a:pt x="501" y="6"/>
                  </a:lnTo>
                  <a:lnTo>
                    <a:pt x="494" y="27"/>
                  </a:lnTo>
                  <a:lnTo>
                    <a:pt x="522" y="33"/>
                  </a:lnTo>
                  <a:lnTo>
                    <a:pt x="534" y="55"/>
                  </a:lnTo>
                  <a:lnTo>
                    <a:pt x="560" y="70"/>
                  </a:lnTo>
                  <a:lnTo>
                    <a:pt x="567" y="98"/>
                  </a:lnTo>
                  <a:lnTo>
                    <a:pt x="586" y="104"/>
                  </a:lnTo>
                  <a:lnTo>
                    <a:pt x="606" y="92"/>
                  </a:lnTo>
                  <a:lnTo>
                    <a:pt x="611" y="114"/>
                  </a:lnTo>
                  <a:lnTo>
                    <a:pt x="606" y="119"/>
                  </a:lnTo>
                  <a:lnTo>
                    <a:pt x="626" y="136"/>
                  </a:lnTo>
                  <a:lnTo>
                    <a:pt x="646" y="141"/>
                  </a:lnTo>
                  <a:lnTo>
                    <a:pt x="665" y="147"/>
                  </a:lnTo>
                  <a:lnTo>
                    <a:pt x="678" y="147"/>
                  </a:lnTo>
                  <a:lnTo>
                    <a:pt x="697" y="164"/>
                  </a:lnTo>
                  <a:lnTo>
                    <a:pt x="709" y="173"/>
                  </a:lnTo>
                  <a:lnTo>
                    <a:pt x="764" y="190"/>
                  </a:lnTo>
                  <a:lnTo>
                    <a:pt x="775" y="212"/>
                  </a:lnTo>
                  <a:lnTo>
                    <a:pt x="757" y="229"/>
                  </a:lnTo>
                  <a:lnTo>
                    <a:pt x="735" y="284"/>
                  </a:lnTo>
                  <a:lnTo>
                    <a:pt x="735" y="300"/>
                  </a:lnTo>
                  <a:lnTo>
                    <a:pt x="716" y="311"/>
                  </a:lnTo>
                  <a:lnTo>
                    <a:pt x="697" y="305"/>
                  </a:lnTo>
                  <a:lnTo>
                    <a:pt x="683" y="321"/>
                  </a:lnTo>
                  <a:lnTo>
                    <a:pt x="657" y="348"/>
                  </a:lnTo>
                  <a:lnTo>
                    <a:pt x="626" y="381"/>
                  </a:lnTo>
                  <a:lnTo>
                    <a:pt x="632" y="403"/>
                  </a:lnTo>
                  <a:lnTo>
                    <a:pt x="652" y="387"/>
                  </a:lnTo>
                  <a:lnTo>
                    <a:pt x="670" y="387"/>
                  </a:lnTo>
                  <a:lnTo>
                    <a:pt x="670" y="415"/>
                  </a:lnTo>
                  <a:lnTo>
                    <a:pt x="683" y="430"/>
                  </a:lnTo>
                  <a:lnTo>
                    <a:pt x="678" y="463"/>
                  </a:lnTo>
                  <a:lnTo>
                    <a:pt x="657" y="507"/>
                  </a:lnTo>
                  <a:lnTo>
                    <a:pt x="665" y="529"/>
                  </a:lnTo>
                  <a:lnTo>
                    <a:pt x="665" y="550"/>
                  </a:lnTo>
                  <a:lnTo>
                    <a:pt x="678" y="561"/>
                  </a:lnTo>
                  <a:lnTo>
                    <a:pt x="697" y="566"/>
                  </a:lnTo>
                  <a:lnTo>
                    <a:pt x="697" y="595"/>
                  </a:lnTo>
                  <a:lnTo>
                    <a:pt x="691" y="604"/>
                  </a:lnTo>
                  <a:lnTo>
                    <a:pt x="646" y="620"/>
                  </a:lnTo>
                  <a:lnTo>
                    <a:pt x="611" y="644"/>
                  </a:lnTo>
                  <a:lnTo>
                    <a:pt x="574" y="647"/>
                  </a:lnTo>
                  <a:lnTo>
                    <a:pt x="542" y="620"/>
                  </a:lnTo>
                  <a:lnTo>
                    <a:pt x="494" y="610"/>
                  </a:lnTo>
                  <a:lnTo>
                    <a:pt x="456" y="595"/>
                  </a:lnTo>
                  <a:lnTo>
                    <a:pt x="423" y="610"/>
                  </a:lnTo>
                  <a:lnTo>
                    <a:pt x="385" y="620"/>
                  </a:lnTo>
                  <a:lnTo>
                    <a:pt x="391" y="670"/>
                  </a:lnTo>
                  <a:lnTo>
                    <a:pt x="312" y="659"/>
                  </a:lnTo>
                  <a:lnTo>
                    <a:pt x="286" y="647"/>
                  </a:lnTo>
                  <a:lnTo>
                    <a:pt x="267" y="638"/>
                  </a:lnTo>
                  <a:lnTo>
                    <a:pt x="241" y="616"/>
                  </a:lnTo>
                  <a:lnTo>
                    <a:pt x="215" y="620"/>
                  </a:lnTo>
                  <a:lnTo>
                    <a:pt x="189" y="616"/>
                  </a:lnTo>
                  <a:lnTo>
                    <a:pt x="156" y="604"/>
                  </a:lnTo>
                  <a:lnTo>
                    <a:pt x="104" y="572"/>
                  </a:lnTo>
                  <a:lnTo>
                    <a:pt x="90" y="561"/>
                  </a:lnTo>
                  <a:lnTo>
                    <a:pt x="70" y="539"/>
                  </a:lnTo>
                  <a:close/>
                </a:path>
              </a:pathLst>
            </a:custGeom>
            <a:noFill/>
            <a:ln w="7938" cap="flat">
              <a:solidFill>
                <a:srgbClr val="C7C7C7"/>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pic>
          <p:nvPicPr>
            <p:cNvPr id="4112" name="Picture 16"/>
            <p:cNvPicPr>
              <a:picLocks noChangeAspect="1" noChangeArrowheads="1"/>
            </p:cNvPicPr>
            <p:nvPr/>
          </p:nvPicPr>
          <p:blipFill>
            <a:blip r:embed="rId6" cstate="print"/>
            <a:srcRect/>
            <a:stretch>
              <a:fillRect/>
            </a:stretch>
          </p:blipFill>
          <p:spPr bwMode="auto">
            <a:xfrm>
              <a:off x="1383" y="2795"/>
              <a:ext cx="856" cy="622"/>
            </a:xfrm>
            <a:prstGeom prst="rect">
              <a:avLst/>
            </a:prstGeom>
            <a:solidFill>
              <a:srgbClr val="DAD750"/>
            </a:solidFill>
            <a:ln w="9525">
              <a:noFill/>
              <a:miter lim="800000"/>
              <a:headEnd/>
              <a:tailEnd/>
            </a:ln>
          </p:spPr>
        </p:pic>
        <p:sp>
          <p:nvSpPr>
            <p:cNvPr id="4113" name="Freeform 17"/>
            <p:cNvSpPr>
              <a:spLocks/>
            </p:cNvSpPr>
            <p:nvPr/>
          </p:nvSpPr>
          <p:spPr bwMode="auto">
            <a:xfrm>
              <a:off x="1428" y="2795"/>
              <a:ext cx="855" cy="621"/>
            </a:xfrm>
            <a:custGeom>
              <a:avLst/>
              <a:gdLst/>
              <a:ahLst/>
              <a:cxnLst>
                <a:cxn ang="0">
                  <a:pos x="749" y="239"/>
                </a:cxn>
                <a:cxn ang="0">
                  <a:pos x="731" y="230"/>
                </a:cxn>
                <a:cxn ang="0">
                  <a:pos x="705" y="208"/>
                </a:cxn>
                <a:cxn ang="0">
                  <a:pos x="679" y="212"/>
                </a:cxn>
                <a:cxn ang="0">
                  <a:pos x="654" y="208"/>
                </a:cxn>
                <a:cxn ang="0">
                  <a:pos x="620" y="195"/>
                </a:cxn>
                <a:cxn ang="0">
                  <a:pos x="567" y="163"/>
                </a:cxn>
                <a:cxn ang="0">
                  <a:pos x="554" y="152"/>
                </a:cxn>
                <a:cxn ang="0">
                  <a:pos x="534" y="131"/>
                </a:cxn>
                <a:cxn ang="0">
                  <a:pos x="509" y="125"/>
                </a:cxn>
                <a:cxn ang="0">
                  <a:pos x="416" y="92"/>
                </a:cxn>
                <a:cxn ang="0">
                  <a:pos x="359" y="92"/>
                </a:cxn>
                <a:cxn ang="0">
                  <a:pos x="319" y="71"/>
                </a:cxn>
                <a:cxn ang="0">
                  <a:pos x="274" y="55"/>
                </a:cxn>
                <a:cxn ang="0">
                  <a:pos x="222" y="43"/>
                </a:cxn>
                <a:cxn ang="0">
                  <a:pos x="175" y="34"/>
                </a:cxn>
                <a:cxn ang="0">
                  <a:pos x="136" y="0"/>
                </a:cxn>
                <a:cxn ang="0">
                  <a:pos x="104" y="28"/>
                </a:cxn>
                <a:cxn ang="0">
                  <a:pos x="66" y="22"/>
                </a:cxn>
                <a:cxn ang="0">
                  <a:pos x="40" y="34"/>
                </a:cxn>
                <a:cxn ang="0">
                  <a:pos x="45" y="86"/>
                </a:cxn>
                <a:cxn ang="0">
                  <a:pos x="33" y="115"/>
                </a:cxn>
                <a:cxn ang="0">
                  <a:pos x="33" y="131"/>
                </a:cxn>
                <a:cxn ang="0">
                  <a:pos x="40" y="131"/>
                </a:cxn>
                <a:cxn ang="0">
                  <a:pos x="71" y="120"/>
                </a:cxn>
                <a:cxn ang="0">
                  <a:pos x="92" y="147"/>
                </a:cxn>
                <a:cxn ang="0">
                  <a:pos x="118" y="152"/>
                </a:cxn>
                <a:cxn ang="0">
                  <a:pos x="157" y="158"/>
                </a:cxn>
                <a:cxn ang="0">
                  <a:pos x="196" y="168"/>
                </a:cxn>
                <a:cxn ang="0">
                  <a:pos x="201" y="201"/>
                </a:cxn>
                <a:cxn ang="0">
                  <a:pos x="144" y="239"/>
                </a:cxn>
                <a:cxn ang="0">
                  <a:pos x="118" y="300"/>
                </a:cxn>
                <a:cxn ang="0">
                  <a:pos x="97" y="316"/>
                </a:cxn>
                <a:cxn ang="0">
                  <a:pos x="71" y="322"/>
                </a:cxn>
                <a:cxn ang="0">
                  <a:pos x="71" y="348"/>
                </a:cxn>
                <a:cxn ang="0">
                  <a:pos x="66" y="376"/>
                </a:cxn>
                <a:cxn ang="0">
                  <a:pos x="45" y="397"/>
                </a:cxn>
                <a:cxn ang="0">
                  <a:pos x="52" y="431"/>
                </a:cxn>
                <a:cxn ang="0">
                  <a:pos x="40" y="447"/>
                </a:cxn>
                <a:cxn ang="0">
                  <a:pos x="7" y="463"/>
                </a:cxn>
                <a:cxn ang="0">
                  <a:pos x="0" y="496"/>
                </a:cxn>
                <a:cxn ang="0">
                  <a:pos x="45" y="522"/>
                </a:cxn>
                <a:cxn ang="0">
                  <a:pos x="59" y="590"/>
                </a:cxn>
                <a:cxn ang="0">
                  <a:pos x="92" y="611"/>
                </a:cxn>
                <a:cxn ang="0">
                  <a:pos x="144" y="590"/>
                </a:cxn>
                <a:cxn ang="0">
                  <a:pos x="183" y="590"/>
                </a:cxn>
                <a:cxn ang="0">
                  <a:pos x="227" y="594"/>
                </a:cxn>
                <a:cxn ang="0">
                  <a:pos x="359" y="621"/>
                </a:cxn>
                <a:cxn ang="0">
                  <a:pos x="390" y="594"/>
                </a:cxn>
                <a:cxn ang="0">
                  <a:pos x="438" y="562"/>
                </a:cxn>
                <a:cxn ang="0">
                  <a:pos x="475" y="572"/>
                </a:cxn>
                <a:cxn ang="0">
                  <a:pos x="497" y="540"/>
                </a:cxn>
                <a:cxn ang="0">
                  <a:pos x="528" y="522"/>
                </a:cxn>
                <a:cxn ang="0">
                  <a:pos x="580" y="507"/>
                </a:cxn>
                <a:cxn ang="0">
                  <a:pos x="549" y="474"/>
                </a:cxn>
                <a:cxn ang="0">
                  <a:pos x="549" y="442"/>
                </a:cxn>
                <a:cxn ang="0">
                  <a:pos x="672" y="342"/>
                </a:cxn>
                <a:cxn ang="0">
                  <a:pos x="757" y="333"/>
                </a:cxn>
                <a:cxn ang="0">
                  <a:pos x="842" y="300"/>
                </a:cxn>
                <a:cxn ang="0">
                  <a:pos x="855" y="262"/>
                </a:cxn>
                <a:cxn ang="0">
                  <a:pos x="776" y="251"/>
                </a:cxn>
                <a:cxn ang="0">
                  <a:pos x="749" y="239"/>
                </a:cxn>
              </a:cxnLst>
              <a:rect l="0" t="0" r="r" b="b"/>
              <a:pathLst>
                <a:path w="855" h="621">
                  <a:moveTo>
                    <a:pt x="749" y="239"/>
                  </a:moveTo>
                  <a:lnTo>
                    <a:pt x="731" y="230"/>
                  </a:lnTo>
                  <a:lnTo>
                    <a:pt x="705" y="208"/>
                  </a:lnTo>
                  <a:lnTo>
                    <a:pt x="679" y="212"/>
                  </a:lnTo>
                  <a:lnTo>
                    <a:pt x="654" y="208"/>
                  </a:lnTo>
                  <a:lnTo>
                    <a:pt x="620" y="195"/>
                  </a:lnTo>
                  <a:lnTo>
                    <a:pt x="567" y="163"/>
                  </a:lnTo>
                  <a:lnTo>
                    <a:pt x="554" y="152"/>
                  </a:lnTo>
                  <a:lnTo>
                    <a:pt x="534" y="131"/>
                  </a:lnTo>
                  <a:lnTo>
                    <a:pt x="509" y="125"/>
                  </a:lnTo>
                  <a:lnTo>
                    <a:pt x="416" y="92"/>
                  </a:lnTo>
                  <a:lnTo>
                    <a:pt x="359" y="92"/>
                  </a:lnTo>
                  <a:lnTo>
                    <a:pt x="319" y="71"/>
                  </a:lnTo>
                  <a:lnTo>
                    <a:pt x="274" y="55"/>
                  </a:lnTo>
                  <a:lnTo>
                    <a:pt x="222" y="43"/>
                  </a:lnTo>
                  <a:lnTo>
                    <a:pt x="175" y="34"/>
                  </a:lnTo>
                  <a:lnTo>
                    <a:pt x="136" y="0"/>
                  </a:lnTo>
                  <a:lnTo>
                    <a:pt x="104" y="28"/>
                  </a:lnTo>
                  <a:lnTo>
                    <a:pt x="66" y="22"/>
                  </a:lnTo>
                  <a:lnTo>
                    <a:pt x="40" y="34"/>
                  </a:lnTo>
                  <a:lnTo>
                    <a:pt x="45" y="86"/>
                  </a:lnTo>
                  <a:lnTo>
                    <a:pt x="33" y="115"/>
                  </a:lnTo>
                  <a:lnTo>
                    <a:pt x="33" y="131"/>
                  </a:lnTo>
                  <a:lnTo>
                    <a:pt x="40" y="131"/>
                  </a:lnTo>
                  <a:lnTo>
                    <a:pt x="71" y="120"/>
                  </a:lnTo>
                  <a:lnTo>
                    <a:pt x="92" y="147"/>
                  </a:lnTo>
                  <a:lnTo>
                    <a:pt x="118" y="152"/>
                  </a:lnTo>
                  <a:lnTo>
                    <a:pt x="157" y="158"/>
                  </a:lnTo>
                  <a:lnTo>
                    <a:pt x="196" y="168"/>
                  </a:lnTo>
                  <a:lnTo>
                    <a:pt x="201" y="201"/>
                  </a:lnTo>
                  <a:lnTo>
                    <a:pt x="144" y="239"/>
                  </a:lnTo>
                  <a:lnTo>
                    <a:pt x="118" y="300"/>
                  </a:lnTo>
                  <a:lnTo>
                    <a:pt x="97" y="316"/>
                  </a:lnTo>
                  <a:lnTo>
                    <a:pt x="71" y="322"/>
                  </a:lnTo>
                  <a:lnTo>
                    <a:pt x="71" y="348"/>
                  </a:lnTo>
                  <a:lnTo>
                    <a:pt x="66" y="376"/>
                  </a:lnTo>
                  <a:lnTo>
                    <a:pt x="45" y="397"/>
                  </a:lnTo>
                  <a:lnTo>
                    <a:pt x="52" y="431"/>
                  </a:lnTo>
                  <a:lnTo>
                    <a:pt x="40" y="447"/>
                  </a:lnTo>
                  <a:lnTo>
                    <a:pt x="7" y="463"/>
                  </a:lnTo>
                  <a:lnTo>
                    <a:pt x="0" y="496"/>
                  </a:lnTo>
                  <a:lnTo>
                    <a:pt x="45" y="522"/>
                  </a:lnTo>
                  <a:lnTo>
                    <a:pt x="59" y="590"/>
                  </a:lnTo>
                  <a:lnTo>
                    <a:pt x="92" y="611"/>
                  </a:lnTo>
                  <a:lnTo>
                    <a:pt x="144" y="590"/>
                  </a:lnTo>
                  <a:lnTo>
                    <a:pt x="183" y="590"/>
                  </a:lnTo>
                  <a:lnTo>
                    <a:pt x="227" y="594"/>
                  </a:lnTo>
                  <a:lnTo>
                    <a:pt x="359" y="621"/>
                  </a:lnTo>
                  <a:lnTo>
                    <a:pt x="390" y="594"/>
                  </a:lnTo>
                  <a:lnTo>
                    <a:pt x="438" y="562"/>
                  </a:lnTo>
                  <a:lnTo>
                    <a:pt x="475" y="572"/>
                  </a:lnTo>
                  <a:lnTo>
                    <a:pt x="497" y="540"/>
                  </a:lnTo>
                  <a:lnTo>
                    <a:pt x="528" y="522"/>
                  </a:lnTo>
                  <a:lnTo>
                    <a:pt x="580" y="507"/>
                  </a:lnTo>
                  <a:lnTo>
                    <a:pt x="549" y="474"/>
                  </a:lnTo>
                  <a:lnTo>
                    <a:pt x="549" y="442"/>
                  </a:lnTo>
                  <a:lnTo>
                    <a:pt x="672" y="342"/>
                  </a:lnTo>
                  <a:lnTo>
                    <a:pt x="757" y="333"/>
                  </a:lnTo>
                  <a:lnTo>
                    <a:pt x="842" y="300"/>
                  </a:lnTo>
                  <a:lnTo>
                    <a:pt x="855" y="262"/>
                  </a:lnTo>
                  <a:lnTo>
                    <a:pt x="776" y="251"/>
                  </a:lnTo>
                  <a:lnTo>
                    <a:pt x="749" y="239"/>
                  </a:lnTo>
                  <a:close/>
                </a:path>
              </a:pathLst>
            </a:custGeom>
            <a:noFill/>
            <a:ln w="7938" cap="flat">
              <a:solidFill>
                <a:srgbClr val="7F7F7F"/>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4114" name="Freeform 18"/>
            <p:cNvSpPr>
              <a:spLocks/>
            </p:cNvSpPr>
            <p:nvPr/>
          </p:nvSpPr>
          <p:spPr bwMode="auto">
            <a:xfrm>
              <a:off x="1620" y="955"/>
              <a:ext cx="391" cy="272"/>
            </a:xfrm>
            <a:custGeom>
              <a:avLst/>
              <a:gdLst/>
              <a:ahLst/>
              <a:cxnLst>
                <a:cxn ang="0">
                  <a:pos x="25" y="30"/>
                </a:cxn>
                <a:cxn ang="0">
                  <a:pos x="59" y="21"/>
                </a:cxn>
                <a:cxn ang="0">
                  <a:pos x="77" y="5"/>
                </a:cxn>
                <a:cxn ang="0">
                  <a:pos x="103" y="14"/>
                </a:cxn>
                <a:cxn ang="0">
                  <a:pos x="110" y="0"/>
                </a:cxn>
                <a:cxn ang="0">
                  <a:pos x="129" y="14"/>
                </a:cxn>
                <a:cxn ang="0">
                  <a:pos x="143" y="48"/>
                </a:cxn>
                <a:cxn ang="0">
                  <a:pos x="118" y="86"/>
                </a:cxn>
                <a:cxn ang="0">
                  <a:pos x="162" y="97"/>
                </a:cxn>
                <a:cxn ang="0">
                  <a:pos x="187" y="64"/>
                </a:cxn>
                <a:cxn ang="0">
                  <a:pos x="195" y="86"/>
                </a:cxn>
                <a:cxn ang="0">
                  <a:pos x="221" y="76"/>
                </a:cxn>
                <a:cxn ang="0">
                  <a:pos x="260" y="86"/>
                </a:cxn>
                <a:cxn ang="0">
                  <a:pos x="273" y="107"/>
                </a:cxn>
                <a:cxn ang="0">
                  <a:pos x="308" y="107"/>
                </a:cxn>
                <a:cxn ang="0">
                  <a:pos x="338" y="91"/>
                </a:cxn>
                <a:cxn ang="0">
                  <a:pos x="351" y="119"/>
                </a:cxn>
                <a:cxn ang="0">
                  <a:pos x="385" y="124"/>
                </a:cxn>
                <a:cxn ang="0">
                  <a:pos x="364" y="167"/>
                </a:cxn>
                <a:cxn ang="0">
                  <a:pos x="391" y="194"/>
                </a:cxn>
                <a:cxn ang="0">
                  <a:pos x="370" y="237"/>
                </a:cxn>
                <a:cxn ang="0">
                  <a:pos x="319" y="259"/>
                </a:cxn>
                <a:cxn ang="0">
                  <a:pos x="260" y="259"/>
                </a:cxn>
                <a:cxn ang="0">
                  <a:pos x="213" y="272"/>
                </a:cxn>
                <a:cxn ang="0">
                  <a:pos x="175" y="259"/>
                </a:cxn>
                <a:cxn ang="0">
                  <a:pos x="122" y="266"/>
                </a:cxn>
                <a:cxn ang="0">
                  <a:pos x="84" y="234"/>
                </a:cxn>
                <a:cxn ang="0">
                  <a:pos x="59" y="201"/>
                </a:cxn>
                <a:cxn ang="0">
                  <a:pos x="0" y="173"/>
                </a:cxn>
                <a:cxn ang="0">
                  <a:pos x="45" y="158"/>
                </a:cxn>
                <a:cxn ang="0">
                  <a:pos x="45" y="113"/>
                </a:cxn>
                <a:cxn ang="0">
                  <a:pos x="0" y="91"/>
                </a:cxn>
                <a:cxn ang="0">
                  <a:pos x="51" y="86"/>
                </a:cxn>
                <a:cxn ang="0">
                  <a:pos x="96" y="76"/>
                </a:cxn>
                <a:cxn ang="0">
                  <a:pos x="84" y="54"/>
                </a:cxn>
                <a:cxn ang="0">
                  <a:pos x="45" y="54"/>
                </a:cxn>
                <a:cxn ang="0">
                  <a:pos x="25" y="30"/>
                </a:cxn>
              </a:cxnLst>
              <a:rect l="0" t="0" r="r" b="b"/>
              <a:pathLst>
                <a:path w="391" h="272">
                  <a:moveTo>
                    <a:pt x="25" y="30"/>
                  </a:moveTo>
                  <a:lnTo>
                    <a:pt x="59" y="21"/>
                  </a:lnTo>
                  <a:lnTo>
                    <a:pt x="77" y="5"/>
                  </a:lnTo>
                  <a:lnTo>
                    <a:pt x="103" y="14"/>
                  </a:lnTo>
                  <a:lnTo>
                    <a:pt x="110" y="0"/>
                  </a:lnTo>
                  <a:lnTo>
                    <a:pt x="129" y="14"/>
                  </a:lnTo>
                  <a:lnTo>
                    <a:pt x="143" y="48"/>
                  </a:lnTo>
                  <a:lnTo>
                    <a:pt x="118" y="86"/>
                  </a:lnTo>
                  <a:lnTo>
                    <a:pt x="162" y="97"/>
                  </a:lnTo>
                  <a:lnTo>
                    <a:pt x="187" y="64"/>
                  </a:lnTo>
                  <a:lnTo>
                    <a:pt x="195" y="86"/>
                  </a:lnTo>
                  <a:lnTo>
                    <a:pt x="221" y="76"/>
                  </a:lnTo>
                  <a:lnTo>
                    <a:pt x="260" y="86"/>
                  </a:lnTo>
                  <a:lnTo>
                    <a:pt x="273" y="107"/>
                  </a:lnTo>
                  <a:lnTo>
                    <a:pt x="308" y="107"/>
                  </a:lnTo>
                  <a:lnTo>
                    <a:pt x="338" y="91"/>
                  </a:lnTo>
                  <a:lnTo>
                    <a:pt x="351" y="119"/>
                  </a:lnTo>
                  <a:lnTo>
                    <a:pt x="385" y="124"/>
                  </a:lnTo>
                  <a:lnTo>
                    <a:pt x="364" y="167"/>
                  </a:lnTo>
                  <a:lnTo>
                    <a:pt x="391" y="194"/>
                  </a:lnTo>
                  <a:lnTo>
                    <a:pt x="370" y="237"/>
                  </a:lnTo>
                  <a:lnTo>
                    <a:pt x="319" y="259"/>
                  </a:lnTo>
                  <a:lnTo>
                    <a:pt x="260" y="259"/>
                  </a:lnTo>
                  <a:lnTo>
                    <a:pt x="213" y="272"/>
                  </a:lnTo>
                  <a:lnTo>
                    <a:pt x="175" y="259"/>
                  </a:lnTo>
                  <a:lnTo>
                    <a:pt x="122" y="266"/>
                  </a:lnTo>
                  <a:lnTo>
                    <a:pt x="84" y="234"/>
                  </a:lnTo>
                  <a:lnTo>
                    <a:pt x="59" y="201"/>
                  </a:lnTo>
                  <a:lnTo>
                    <a:pt x="0" y="173"/>
                  </a:lnTo>
                  <a:lnTo>
                    <a:pt x="45" y="158"/>
                  </a:lnTo>
                  <a:lnTo>
                    <a:pt x="45" y="113"/>
                  </a:lnTo>
                  <a:lnTo>
                    <a:pt x="0" y="91"/>
                  </a:lnTo>
                  <a:lnTo>
                    <a:pt x="51" y="86"/>
                  </a:lnTo>
                  <a:lnTo>
                    <a:pt x="96" y="76"/>
                  </a:lnTo>
                  <a:lnTo>
                    <a:pt x="84" y="54"/>
                  </a:lnTo>
                  <a:lnTo>
                    <a:pt x="45" y="54"/>
                  </a:lnTo>
                  <a:lnTo>
                    <a:pt x="25" y="30"/>
                  </a:lnTo>
                  <a:close/>
                </a:path>
              </a:pathLst>
            </a:custGeom>
            <a:solidFill>
              <a:srgbClr val="F2F2F2"/>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4115" name="Freeform 19"/>
            <p:cNvSpPr>
              <a:spLocks/>
            </p:cNvSpPr>
            <p:nvPr/>
          </p:nvSpPr>
          <p:spPr bwMode="auto">
            <a:xfrm>
              <a:off x="1620" y="955"/>
              <a:ext cx="391" cy="272"/>
            </a:xfrm>
            <a:custGeom>
              <a:avLst/>
              <a:gdLst/>
              <a:ahLst/>
              <a:cxnLst>
                <a:cxn ang="0">
                  <a:pos x="25" y="30"/>
                </a:cxn>
                <a:cxn ang="0">
                  <a:pos x="59" y="21"/>
                </a:cxn>
                <a:cxn ang="0">
                  <a:pos x="77" y="5"/>
                </a:cxn>
                <a:cxn ang="0">
                  <a:pos x="103" y="14"/>
                </a:cxn>
                <a:cxn ang="0">
                  <a:pos x="110" y="0"/>
                </a:cxn>
                <a:cxn ang="0">
                  <a:pos x="129" y="14"/>
                </a:cxn>
                <a:cxn ang="0">
                  <a:pos x="143" y="48"/>
                </a:cxn>
                <a:cxn ang="0">
                  <a:pos x="118" y="86"/>
                </a:cxn>
                <a:cxn ang="0">
                  <a:pos x="162" y="97"/>
                </a:cxn>
                <a:cxn ang="0">
                  <a:pos x="187" y="64"/>
                </a:cxn>
                <a:cxn ang="0">
                  <a:pos x="195" y="86"/>
                </a:cxn>
                <a:cxn ang="0">
                  <a:pos x="221" y="76"/>
                </a:cxn>
                <a:cxn ang="0">
                  <a:pos x="260" y="86"/>
                </a:cxn>
                <a:cxn ang="0">
                  <a:pos x="273" y="107"/>
                </a:cxn>
                <a:cxn ang="0">
                  <a:pos x="308" y="107"/>
                </a:cxn>
                <a:cxn ang="0">
                  <a:pos x="338" y="91"/>
                </a:cxn>
                <a:cxn ang="0">
                  <a:pos x="351" y="119"/>
                </a:cxn>
                <a:cxn ang="0">
                  <a:pos x="385" y="124"/>
                </a:cxn>
                <a:cxn ang="0">
                  <a:pos x="364" y="167"/>
                </a:cxn>
                <a:cxn ang="0">
                  <a:pos x="391" y="194"/>
                </a:cxn>
                <a:cxn ang="0">
                  <a:pos x="370" y="237"/>
                </a:cxn>
                <a:cxn ang="0">
                  <a:pos x="319" y="259"/>
                </a:cxn>
                <a:cxn ang="0">
                  <a:pos x="260" y="259"/>
                </a:cxn>
                <a:cxn ang="0">
                  <a:pos x="213" y="272"/>
                </a:cxn>
                <a:cxn ang="0">
                  <a:pos x="175" y="259"/>
                </a:cxn>
                <a:cxn ang="0">
                  <a:pos x="122" y="266"/>
                </a:cxn>
                <a:cxn ang="0">
                  <a:pos x="84" y="234"/>
                </a:cxn>
                <a:cxn ang="0">
                  <a:pos x="59" y="201"/>
                </a:cxn>
                <a:cxn ang="0">
                  <a:pos x="0" y="173"/>
                </a:cxn>
                <a:cxn ang="0">
                  <a:pos x="45" y="158"/>
                </a:cxn>
                <a:cxn ang="0">
                  <a:pos x="45" y="113"/>
                </a:cxn>
                <a:cxn ang="0">
                  <a:pos x="0" y="91"/>
                </a:cxn>
                <a:cxn ang="0">
                  <a:pos x="51" y="86"/>
                </a:cxn>
                <a:cxn ang="0">
                  <a:pos x="96" y="76"/>
                </a:cxn>
                <a:cxn ang="0">
                  <a:pos x="84" y="54"/>
                </a:cxn>
                <a:cxn ang="0">
                  <a:pos x="45" y="54"/>
                </a:cxn>
                <a:cxn ang="0">
                  <a:pos x="25" y="30"/>
                </a:cxn>
              </a:cxnLst>
              <a:rect l="0" t="0" r="r" b="b"/>
              <a:pathLst>
                <a:path w="391" h="272">
                  <a:moveTo>
                    <a:pt x="25" y="30"/>
                  </a:moveTo>
                  <a:lnTo>
                    <a:pt x="59" y="21"/>
                  </a:lnTo>
                  <a:lnTo>
                    <a:pt x="77" y="5"/>
                  </a:lnTo>
                  <a:lnTo>
                    <a:pt x="103" y="14"/>
                  </a:lnTo>
                  <a:lnTo>
                    <a:pt x="110" y="0"/>
                  </a:lnTo>
                  <a:lnTo>
                    <a:pt x="129" y="14"/>
                  </a:lnTo>
                  <a:lnTo>
                    <a:pt x="143" y="48"/>
                  </a:lnTo>
                  <a:lnTo>
                    <a:pt x="118" y="86"/>
                  </a:lnTo>
                  <a:lnTo>
                    <a:pt x="162" y="97"/>
                  </a:lnTo>
                  <a:lnTo>
                    <a:pt x="187" y="64"/>
                  </a:lnTo>
                  <a:lnTo>
                    <a:pt x="195" y="86"/>
                  </a:lnTo>
                  <a:lnTo>
                    <a:pt x="221" y="76"/>
                  </a:lnTo>
                  <a:lnTo>
                    <a:pt x="260" y="86"/>
                  </a:lnTo>
                  <a:lnTo>
                    <a:pt x="273" y="107"/>
                  </a:lnTo>
                  <a:lnTo>
                    <a:pt x="308" y="107"/>
                  </a:lnTo>
                  <a:lnTo>
                    <a:pt x="338" y="91"/>
                  </a:lnTo>
                  <a:lnTo>
                    <a:pt x="351" y="119"/>
                  </a:lnTo>
                  <a:lnTo>
                    <a:pt x="385" y="124"/>
                  </a:lnTo>
                  <a:lnTo>
                    <a:pt x="364" y="167"/>
                  </a:lnTo>
                  <a:lnTo>
                    <a:pt x="391" y="194"/>
                  </a:lnTo>
                  <a:lnTo>
                    <a:pt x="370" y="237"/>
                  </a:lnTo>
                  <a:lnTo>
                    <a:pt x="319" y="259"/>
                  </a:lnTo>
                  <a:lnTo>
                    <a:pt x="260" y="259"/>
                  </a:lnTo>
                  <a:lnTo>
                    <a:pt x="213" y="272"/>
                  </a:lnTo>
                  <a:lnTo>
                    <a:pt x="175" y="259"/>
                  </a:lnTo>
                  <a:lnTo>
                    <a:pt x="122" y="266"/>
                  </a:lnTo>
                  <a:lnTo>
                    <a:pt x="84" y="234"/>
                  </a:lnTo>
                  <a:lnTo>
                    <a:pt x="59" y="201"/>
                  </a:lnTo>
                  <a:lnTo>
                    <a:pt x="0" y="173"/>
                  </a:lnTo>
                  <a:lnTo>
                    <a:pt x="45" y="158"/>
                  </a:lnTo>
                  <a:lnTo>
                    <a:pt x="45" y="113"/>
                  </a:lnTo>
                  <a:lnTo>
                    <a:pt x="0" y="91"/>
                  </a:lnTo>
                  <a:lnTo>
                    <a:pt x="51" y="86"/>
                  </a:lnTo>
                  <a:lnTo>
                    <a:pt x="96" y="76"/>
                  </a:lnTo>
                  <a:lnTo>
                    <a:pt x="84" y="54"/>
                  </a:lnTo>
                  <a:lnTo>
                    <a:pt x="45" y="54"/>
                  </a:lnTo>
                  <a:lnTo>
                    <a:pt x="25" y="30"/>
                  </a:lnTo>
                  <a:close/>
                </a:path>
              </a:pathLst>
            </a:custGeom>
            <a:noFill/>
            <a:ln w="7938" cap="flat">
              <a:solidFill>
                <a:srgbClr val="C7C7C7"/>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4116" name="Freeform 20"/>
            <p:cNvSpPr>
              <a:spLocks/>
            </p:cNvSpPr>
            <p:nvPr/>
          </p:nvSpPr>
          <p:spPr bwMode="auto">
            <a:xfrm>
              <a:off x="2143" y="1462"/>
              <a:ext cx="51" cy="27"/>
            </a:xfrm>
            <a:custGeom>
              <a:avLst/>
              <a:gdLst/>
              <a:ahLst/>
              <a:cxnLst>
                <a:cxn ang="0">
                  <a:pos x="0" y="10"/>
                </a:cxn>
                <a:cxn ang="0">
                  <a:pos x="11" y="0"/>
                </a:cxn>
                <a:cxn ang="0">
                  <a:pos x="51" y="5"/>
                </a:cxn>
                <a:cxn ang="0">
                  <a:pos x="11" y="27"/>
                </a:cxn>
                <a:cxn ang="0">
                  <a:pos x="0" y="10"/>
                </a:cxn>
              </a:cxnLst>
              <a:rect l="0" t="0" r="r" b="b"/>
              <a:pathLst>
                <a:path w="51" h="27">
                  <a:moveTo>
                    <a:pt x="0" y="10"/>
                  </a:moveTo>
                  <a:lnTo>
                    <a:pt x="11" y="0"/>
                  </a:lnTo>
                  <a:lnTo>
                    <a:pt x="51" y="5"/>
                  </a:lnTo>
                  <a:lnTo>
                    <a:pt x="11" y="27"/>
                  </a:lnTo>
                  <a:lnTo>
                    <a:pt x="0" y="10"/>
                  </a:lnTo>
                  <a:close/>
                </a:path>
              </a:pathLst>
            </a:custGeom>
            <a:solidFill>
              <a:srgbClr val="F2F2F2"/>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4117" name="Freeform 21"/>
            <p:cNvSpPr>
              <a:spLocks/>
            </p:cNvSpPr>
            <p:nvPr/>
          </p:nvSpPr>
          <p:spPr bwMode="auto">
            <a:xfrm>
              <a:off x="2143" y="1462"/>
              <a:ext cx="51" cy="27"/>
            </a:xfrm>
            <a:custGeom>
              <a:avLst/>
              <a:gdLst/>
              <a:ahLst/>
              <a:cxnLst>
                <a:cxn ang="0">
                  <a:pos x="0" y="10"/>
                </a:cxn>
                <a:cxn ang="0">
                  <a:pos x="11" y="0"/>
                </a:cxn>
                <a:cxn ang="0">
                  <a:pos x="51" y="5"/>
                </a:cxn>
                <a:cxn ang="0">
                  <a:pos x="11" y="27"/>
                </a:cxn>
                <a:cxn ang="0">
                  <a:pos x="0" y="10"/>
                </a:cxn>
              </a:cxnLst>
              <a:rect l="0" t="0" r="r" b="b"/>
              <a:pathLst>
                <a:path w="51" h="27">
                  <a:moveTo>
                    <a:pt x="0" y="10"/>
                  </a:moveTo>
                  <a:lnTo>
                    <a:pt x="11" y="0"/>
                  </a:lnTo>
                  <a:lnTo>
                    <a:pt x="51" y="5"/>
                  </a:lnTo>
                  <a:lnTo>
                    <a:pt x="11" y="27"/>
                  </a:lnTo>
                  <a:lnTo>
                    <a:pt x="0" y="10"/>
                  </a:lnTo>
                  <a:close/>
                </a:path>
              </a:pathLst>
            </a:custGeom>
            <a:noFill/>
            <a:ln w="7938" cap="flat">
              <a:solidFill>
                <a:srgbClr val="C7C7C7"/>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4118" name="Freeform 22"/>
            <p:cNvSpPr>
              <a:spLocks/>
            </p:cNvSpPr>
            <p:nvPr/>
          </p:nvSpPr>
          <p:spPr bwMode="auto">
            <a:xfrm>
              <a:off x="3252" y="1919"/>
              <a:ext cx="51" cy="71"/>
            </a:xfrm>
            <a:custGeom>
              <a:avLst/>
              <a:gdLst/>
              <a:ahLst/>
              <a:cxnLst>
                <a:cxn ang="0">
                  <a:pos x="0" y="37"/>
                </a:cxn>
                <a:cxn ang="0">
                  <a:pos x="13" y="16"/>
                </a:cxn>
                <a:cxn ang="0">
                  <a:pos x="51" y="0"/>
                </a:cxn>
                <a:cxn ang="0">
                  <a:pos x="31" y="21"/>
                </a:cxn>
                <a:cxn ang="0">
                  <a:pos x="31" y="54"/>
                </a:cxn>
                <a:cxn ang="0">
                  <a:pos x="6" y="71"/>
                </a:cxn>
                <a:cxn ang="0">
                  <a:pos x="0" y="37"/>
                </a:cxn>
              </a:cxnLst>
              <a:rect l="0" t="0" r="r" b="b"/>
              <a:pathLst>
                <a:path w="51" h="71">
                  <a:moveTo>
                    <a:pt x="0" y="37"/>
                  </a:moveTo>
                  <a:lnTo>
                    <a:pt x="13" y="16"/>
                  </a:lnTo>
                  <a:lnTo>
                    <a:pt x="51" y="0"/>
                  </a:lnTo>
                  <a:lnTo>
                    <a:pt x="31" y="21"/>
                  </a:lnTo>
                  <a:lnTo>
                    <a:pt x="31" y="54"/>
                  </a:lnTo>
                  <a:lnTo>
                    <a:pt x="6" y="71"/>
                  </a:lnTo>
                  <a:lnTo>
                    <a:pt x="0" y="37"/>
                  </a:lnTo>
                  <a:close/>
                </a:path>
              </a:pathLst>
            </a:custGeom>
            <a:solidFill>
              <a:srgbClr val="F2F2F2"/>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4119" name="Freeform 23"/>
            <p:cNvSpPr>
              <a:spLocks/>
            </p:cNvSpPr>
            <p:nvPr/>
          </p:nvSpPr>
          <p:spPr bwMode="auto">
            <a:xfrm>
              <a:off x="3252" y="1919"/>
              <a:ext cx="51" cy="71"/>
            </a:xfrm>
            <a:custGeom>
              <a:avLst/>
              <a:gdLst/>
              <a:ahLst/>
              <a:cxnLst>
                <a:cxn ang="0">
                  <a:pos x="0" y="37"/>
                </a:cxn>
                <a:cxn ang="0">
                  <a:pos x="13" y="16"/>
                </a:cxn>
                <a:cxn ang="0">
                  <a:pos x="51" y="0"/>
                </a:cxn>
                <a:cxn ang="0">
                  <a:pos x="31" y="21"/>
                </a:cxn>
                <a:cxn ang="0">
                  <a:pos x="31" y="54"/>
                </a:cxn>
                <a:cxn ang="0">
                  <a:pos x="6" y="71"/>
                </a:cxn>
                <a:cxn ang="0">
                  <a:pos x="0" y="37"/>
                </a:cxn>
              </a:cxnLst>
              <a:rect l="0" t="0" r="r" b="b"/>
              <a:pathLst>
                <a:path w="51" h="71">
                  <a:moveTo>
                    <a:pt x="0" y="37"/>
                  </a:moveTo>
                  <a:lnTo>
                    <a:pt x="13" y="16"/>
                  </a:lnTo>
                  <a:lnTo>
                    <a:pt x="51" y="0"/>
                  </a:lnTo>
                  <a:lnTo>
                    <a:pt x="31" y="21"/>
                  </a:lnTo>
                  <a:lnTo>
                    <a:pt x="31" y="54"/>
                  </a:lnTo>
                  <a:lnTo>
                    <a:pt x="6" y="71"/>
                  </a:lnTo>
                  <a:lnTo>
                    <a:pt x="0" y="37"/>
                  </a:lnTo>
                  <a:close/>
                </a:path>
              </a:pathLst>
            </a:custGeom>
            <a:noFill/>
            <a:ln w="7938" cap="flat">
              <a:solidFill>
                <a:srgbClr val="9D9D9D"/>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4120" name="Freeform 24"/>
            <p:cNvSpPr>
              <a:spLocks/>
            </p:cNvSpPr>
            <p:nvPr/>
          </p:nvSpPr>
          <p:spPr bwMode="auto">
            <a:xfrm>
              <a:off x="3428" y="1858"/>
              <a:ext cx="64" cy="39"/>
            </a:xfrm>
            <a:custGeom>
              <a:avLst/>
              <a:gdLst/>
              <a:ahLst/>
              <a:cxnLst>
                <a:cxn ang="0">
                  <a:pos x="0" y="21"/>
                </a:cxn>
                <a:cxn ang="0">
                  <a:pos x="20" y="0"/>
                </a:cxn>
                <a:cxn ang="0">
                  <a:pos x="64" y="6"/>
                </a:cxn>
                <a:cxn ang="0">
                  <a:pos x="20" y="39"/>
                </a:cxn>
                <a:cxn ang="0">
                  <a:pos x="0" y="21"/>
                </a:cxn>
              </a:cxnLst>
              <a:rect l="0" t="0" r="r" b="b"/>
              <a:pathLst>
                <a:path w="64" h="39">
                  <a:moveTo>
                    <a:pt x="0" y="21"/>
                  </a:moveTo>
                  <a:lnTo>
                    <a:pt x="20" y="0"/>
                  </a:lnTo>
                  <a:lnTo>
                    <a:pt x="64" y="6"/>
                  </a:lnTo>
                  <a:lnTo>
                    <a:pt x="20" y="39"/>
                  </a:lnTo>
                  <a:lnTo>
                    <a:pt x="0" y="21"/>
                  </a:lnTo>
                  <a:close/>
                </a:path>
              </a:pathLst>
            </a:custGeom>
            <a:solidFill>
              <a:srgbClr val="27405E"/>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4121" name="Freeform 25"/>
            <p:cNvSpPr>
              <a:spLocks/>
            </p:cNvSpPr>
            <p:nvPr/>
          </p:nvSpPr>
          <p:spPr bwMode="auto">
            <a:xfrm>
              <a:off x="3428" y="1858"/>
              <a:ext cx="64" cy="39"/>
            </a:xfrm>
            <a:custGeom>
              <a:avLst/>
              <a:gdLst/>
              <a:ahLst/>
              <a:cxnLst>
                <a:cxn ang="0">
                  <a:pos x="0" y="21"/>
                </a:cxn>
                <a:cxn ang="0">
                  <a:pos x="20" y="0"/>
                </a:cxn>
                <a:cxn ang="0">
                  <a:pos x="64" y="6"/>
                </a:cxn>
                <a:cxn ang="0">
                  <a:pos x="20" y="39"/>
                </a:cxn>
                <a:cxn ang="0">
                  <a:pos x="0" y="21"/>
                </a:cxn>
              </a:cxnLst>
              <a:rect l="0" t="0" r="r" b="b"/>
              <a:pathLst>
                <a:path w="64" h="39">
                  <a:moveTo>
                    <a:pt x="0" y="21"/>
                  </a:moveTo>
                  <a:lnTo>
                    <a:pt x="20" y="0"/>
                  </a:lnTo>
                  <a:lnTo>
                    <a:pt x="64" y="6"/>
                  </a:lnTo>
                  <a:lnTo>
                    <a:pt x="20" y="39"/>
                  </a:lnTo>
                  <a:lnTo>
                    <a:pt x="0" y="21"/>
                  </a:lnTo>
                  <a:close/>
                </a:path>
              </a:pathLst>
            </a:custGeom>
            <a:noFill/>
            <a:ln w="7938" cap="flat">
              <a:solidFill>
                <a:srgbClr val="D6D6D6"/>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4122" name="Freeform 26"/>
            <p:cNvSpPr>
              <a:spLocks/>
            </p:cNvSpPr>
            <p:nvPr/>
          </p:nvSpPr>
          <p:spPr bwMode="auto">
            <a:xfrm>
              <a:off x="3448" y="1822"/>
              <a:ext cx="32" cy="27"/>
            </a:xfrm>
            <a:custGeom>
              <a:avLst/>
              <a:gdLst/>
              <a:ahLst/>
              <a:cxnLst>
                <a:cxn ang="0">
                  <a:pos x="0" y="15"/>
                </a:cxn>
                <a:cxn ang="0">
                  <a:pos x="5" y="0"/>
                </a:cxn>
                <a:cxn ang="0">
                  <a:pos x="32" y="15"/>
                </a:cxn>
                <a:cxn ang="0">
                  <a:pos x="5" y="27"/>
                </a:cxn>
                <a:cxn ang="0">
                  <a:pos x="0" y="15"/>
                </a:cxn>
              </a:cxnLst>
              <a:rect l="0" t="0" r="r" b="b"/>
              <a:pathLst>
                <a:path w="32" h="27">
                  <a:moveTo>
                    <a:pt x="0" y="15"/>
                  </a:moveTo>
                  <a:lnTo>
                    <a:pt x="5" y="0"/>
                  </a:lnTo>
                  <a:lnTo>
                    <a:pt x="32" y="15"/>
                  </a:lnTo>
                  <a:lnTo>
                    <a:pt x="5" y="27"/>
                  </a:lnTo>
                  <a:lnTo>
                    <a:pt x="0" y="15"/>
                  </a:lnTo>
                  <a:close/>
                </a:path>
              </a:pathLst>
            </a:custGeom>
            <a:solidFill>
              <a:srgbClr val="F2F2F2"/>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4123" name="Freeform 27"/>
            <p:cNvSpPr>
              <a:spLocks/>
            </p:cNvSpPr>
            <p:nvPr/>
          </p:nvSpPr>
          <p:spPr bwMode="auto">
            <a:xfrm>
              <a:off x="3448" y="1822"/>
              <a:ext cx="32" cy="27"/>
            </a:xfrm>
            <a:custGeom>
              <a:avLst/>
              <a:gdLst/>
              <a:ahLst/>
              <a:cxnLst>
                <a:cxn ang="0">
                  <a:pos x="0" y="15"/>
                </a:cxn>
                <a:cxn ang="0">
                  <a:pos x="5" y="0"/>
                </a:cxn>
                <a:cxn ang="0">
                  <a:pos x="32" y="15"/>
                </a:cxn>
                <a:cxn ang="0">
                  <a:pos x="5" y="27"/>
                </a:cxn>
                <a:cxn ang="0">
                  <a:pos x="0" y="15"/>
                </a:cxn>
              </a:cxnLst>
              <a:rect l="0" t="0" r="r" b="b"/>
              <a:pathLst>
                <a:path w="32" h="27">
                  <a:moveTo>
                    <a:pt x="0" y="15"/>
                  </a:moveTo>
                  <a:lnTo>
                    <a:pt x="5" y="0"/>
                  </a:lnTo>
                  <a:lnTo>
                    <a:pt x="32" y="15"/>
                  </a:lnTo>
                  <a:lnTo>
                    <a:pt x="5" y="27"/>
                  </a:lnTo>
                  <a:lnTo>
                    <a:pt x="0" y="15"/>
                  </a:lnTo>
                  <a:close/>
                </a:path>
              </a:pathLst>
            </a:custGeom>
            <a:noFill/>
            <a:ln w="7938" cap="flat">
              <a:solidFill>
                <a:srgbClr val="D6D6D6"/>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4124" name="Freeform 28"/>
            <p:cNvSpPr>
              <a:spLocks/>
            </p:cNvSpPr>
            <p:nvPr/>
          </p:nvSpPr>
          <p:spPr bwMode="auto">
            <a:xfrm>
              <a:off x="2651" y="3071"/>
              <a:ext cx="64" cy="126"/>
            </a:xfrm>
            <a:custGeom>
              <a:avLst/>
              <a:gdLst/>
              <a:ahLst/>
              <a:cxnLst>
                <a:cxn ang="0">
                  <a:pos x="7" y="33"/>
                </a:cxn>
                <a:cxn ang="0">
                  <a:pos x="44" y="22"/>
                </a:cxn>
                <a:cxn ang="0">
                  <a:pos x="64" y="0"/>
                </a:cxn>
                <a:cxn ang="0">
                  <a:pos x="58" y="38"/>
                </a:cxn>
                <a:cxn ang="0">
                  <a:pos x="64" y="60"/>
                </a:cxn>
                <a:cxn ang="0">
                  <a:pos x="44" y="87"/>
                </a:cxn>
                <a:cxn ang="0">
                  <a:pos x="33" y="126"/>
                </a:cxn>
                <a:cxn ang="0">
                  <a:pos x="0" y="92"/>
                </a:cxn>
                <a:cxn ang="0">
                  <a:pos x="0" y="65"/>
                </a:cxn>
                <a:cxn ang="0">
                  <a:pos x="7" y="33"/>
                </a:cxn>
              </a:cxnLst>
              <a:rect l="0" t="0" r="r" b="b"/>
              <a:pathLst>
                <a:path w="64" h="126">
                  <a:moveTo>
                    <a:pt x="7" y="33"/>
                  </a:moveTo>
                  <a:lnTo>
                    <a:pt x="44" y="22"/>
                  </a:lnTo>
                  <a:lnTo>
                    <a:pt x="64" y="0"/>
                  </a:lnTo>
                  <a:lnTo>
                    <a:pt x="58" y="38"/>
                  </a:lnTo>
                  <a:lnTo>
                    <a:pt x="64" y="60"/>
                  </a:lnTo>
                  <a:lnTo>
                    <a:pt x="44" y="87"/>
                  </a:lnTo>
                  <a:lnTo>
                    <a:pt x="33" y="126"/>
                  </a:lnTo>
                  <a:lnTo>
                    <a:pt x="0" y="92"/>
                  </a:lnTo>
                  <a:lnTo>
                    <a:pt x="0" y="65"/>
                  </a:lnTo>
                  <a:lnTo>
                    <a:pt x="7" y="33"/>
                  </a:lnTo>
                  <a:close/>
                </a:path>
              </a:pathLst>
            </a:custGeom>
            <a:solidFill>
              <a:srgbClr val="7891B1"/>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4125" name="Freeform 29"/>
            <p:cNvSpPr>
              <a:spLocks/>
            </p:cNvSpPr>
            <p:nvPr/>
          </p:nvSpPr>
          <p:spPr bwMode="auto">
            <a:xfrm>
              <a:off x="2651" y="3071"/>
              <a:ext cx="64" cy="126"/>
            </a:xfrm>
            <a:custGeom>
              <a:avLst/>
              <a:gdLst/>
              <a:ahLst/>
              <a:cxnLst>
                <a:cxn ang="0">
                  <a:pos x="7" y="33"/>
                </a:cxn>
                <a:cxn ang="0">
                  <a:pos x="44" y="22"/>
                </a:cxn>
                <a:cxn ang="0">
                  <a:pos x="64" y="0"/>
                </a:cxn>
                <a:cxn ang="0">
                  <a:pos x="58" y="38"/>
                </a:cxn>
                <a:cxn ang="0">
                  <a:pos x="64" y="60"/>
                </a:cxn>
                <a:cxn ang="0">
                  <a:pos x="44" y="87"/>
                </a:cxn>
                <a:cxn ang="0">
                  <a:pos x="33" y="126"/>
                </a:cxn>
                <a:cxn ang="0">
                  <a:pos x="0" y="92"/>
                </a:cxn>
                <a:cxn ang="0">
                  <a:pos x="0" y="65"/>
                </a:cxn>
                <a:cxn ang="0">
                  <a:pos x="7" y="33"/>
                </a:cxn>
              </a:cxnLst>
              <a:rect l="0" t="0" r="r" b="b"/>
              <a:pathLst>
                <a:path w="64" h="126">
                  <a:moveTo>
                    <a:pt x="7" y="33"/>
                  </a:moveTo>
                  <a:lnTo>
                    <a:pt x="44" y="22"/>
                  </a:lnTo>
                  <a:lnTo>
                    <a:pt x="64" y="0"/>
                  </a:lnTo>
                  <a:lnTo>
                    <a:pt x="58" y="38"/>
                  </a:lnTo>
                  <a:lnTo>
                    <a:pt x="64" y="60"/>
                  </a:lnTo>
                  <a:lnTo>
                    <a:pt x="44" y="87"/>
                  </a:lnTo>
                  <a:lnTo>
                    <a:pt x="33" y="126"/>
                  </a:lnTo>
                  <a:lnTo>
                    <a:pt x="0" y="92"/>
                  </a:lnTo>
                  <a:lnTo>
                    <a:pt x="0" y="65"/>
                  </a:lnTo>
                  <a:lnTo>
                    <a:pt x="7" y="33"/>
                  </a:lnTo>
                  <a:close/>
                </a:path>
              </a:pathLst>
            </a:custGeom>
            <a:noFill/>
            <a:ln w="7938" cap="flat">
              <a:solidFill>
                <a:srgbClr val="C7C7C7"/>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pic>
          <p:nvPicPr>
            <p:cNvPr id="4126" name="Picture 30"/>
            <p:cNvPicPr>
              <a:picLocks noChangeAspect="1" noChangeArrowheads="1"/>
            </p:cNvPicPr>
            <p:nvPr/>
          </p:nvPicPr>
          <p:blipFill>
            <a:blip r:embed="rId7" cstate="print"/>
            <a:srcRect/>
            <a:stretch>
              <a:fillRect/>
            </a:stretch>
          </p:blipFill>
          <p:spPr bwMode="auto">
            <a:xfrm>
              <a:off x="2170" y="3251"/>
              <a:ext cx="85" cy="50"/>
            </a:xfrm>
            <a:prstGeom prst="rect">
              <a:avLst/>
            </a:prstGeom>
            <a:noFill/>
            <a:ln w="9525">
              <a:noFill/>
              <a:miter lim="800000"/>
              <a:headEnd/>
              <a:tailEnd/>
            </a:ln>
          </p:spPr>
        </p:pic>
        <p:sp>
          <p:nvSpPr>
            <p:cNvPr id="4127" name="Freeform 31"/>
            <p:cNvSpPr>
              <a:spLocks/>
            </p:cNvSpPr>
            <p:nvPr/>
          </p:nvSpPr>
          <p:spPr bwMode="auto">
            <a:xfrm>
              <a:off x="2170" y="3251"/>
              <a:ext cx="84" cy="49"/>
            </a:xfrm>
            <a:custGeom>
              <a:avLst/>
              <a:gdLst/>
              <a:ahLst/>
              <a:cxnLst>
                <a:cxn ang="0">
                  <a:pos x="0" y="17"/>
                </a:cxn>
                <a:cxn ang="0">
                  <a:pos x="51" y="0"/>
                </a:cxn>
                <a:cxn ang="0">
                  <a:pos x="84" y="21"/>
                </a:cxn>
                <a:cxn ang="0">
                  <a:pos x="58" y="49"/>
                </a:cxn>
                <a:cxn ang="0">
                  <a:pos x="29" y="28"/>
                </a:cxn>
                <a:cxn ang="0">
                  <a:pos x="0" y="17"/>
                </a:cxn>
              </a:cxnLst>
              <a:rect l="0" t="0" r="r" b="b"/>
              <a:pathLst>
                <a:path w="84" h="49">
                  <a:moveTo>
                    <a:pt x="0" y="17"/>
                  </a:moveTo>
                  <a:lnTo>
                    <a:pt x="51" y="0"/>
                  </a:lnTo>
                  <a:lnTo>
                    <a:pt x="84" y="21"/>
                  </a:lnTo>
                  <a:lnTo>
                    <a:pt x="58" y="49"/>
                  </a:lnTo>
                  <a:lnTo>
                    <a:pt x="29" y="28"/>
                  </a:lnTo>
                  <a:lnTo>
                    <a:pt x="0" y="17"/>
                  </a:lnTo>
                  <a:close/>
                </a:path>
              </a:pathLst>
            </a:custGeom>
            <a:noFill/>
            <a:ln w="7938" cap="flat">
              <a:solidFill>
                <a:srgbClr val="7F7F7F"/>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4128" name="Freeform 32"/>
            <p:cNvSpPr>
              <a:spLocks/>
            </p:cNvSpPr>
            <p:nvPr/>
          </p:nvSpPr>
          <p:spPr bwMode="auto">
            <a:xfrm>
              <a:off x="1691" y="1979"/>
              <a:ext cx="280" cy="246"/>
            </a:xfrm>
            <a:custGeom>
              <a:avLst/>
              <a:gdLst/>
              <a:ahLst/>
              <a:cxnLst>
                <a:cxn ang="0">
                  <a:pos x="280" y="109"/>
                </a:cxn>
                <a:cxn ang="0">
                  <a:pos x="267" y="149"/>
                </a:cxn>
                <a:cxn ang="0">
                  <a:pos x="262" y="179"/>
                </a:cxn>
                <a:cxn ang="0">
                  <a:pos x="215" y="239"/>
                </a:cxn>
                <a:cxn ang="0">
                  <a:pos x="163" y="235"/>
                </a:cxn>
                <a:cxn ang="0">
                  <a:pos x="116" y="246"/>
                </a:cxn>
                <a:cxn ang="0">
                  <a:pos x="72" y="246"/>
                </a:cxn>
                <a:cxn ang="0">
                  <a:pos x="21" y="239"/>
                </a:cxn>
                <a:cxn ang="0">
                  <a:pos x="0" y="213"/>
                </a:cxn>
                <a:cxn ang="0">
                  <a:pos x="0" y="179"/>
                </a:cxn>
                <a:cxn ang="0">
                  <a:pos x="32" y="186"/>
                </a:cxn>
                <a:cxn ang="0">
                  <a:pos x="65" y="152"/>
                </a:cxn>
                <a:cxn ang="0">
                  <a:pos x="104" y="127"/>
                </a:cxn>
                <a:cxn ang="0">
                  <a:pos x="78" y="120"/>
                </a:cxn>
                <a:cxn ang="0">
                  <a:pos x="65" y="87"/>
                </a:cxn>
                <a:cxn ang="0">
                  <a:pos x="98" y="76"/>
                </a:cxn>
                <a:cxn ang="0">
                  <a:pos x="78" y="55"/>
                </a:cxn>
                <a:cxn ang="0">
                  <a:pos x="98" y="37"/>
                </a:cxn>
                <a:cxn ang="0">
                  <a:pos x="163" y="55"/>
                </a:cxn>
                <a:cxn ang="0">
                  <a:pos x="189" y="44"/>
                </a:cxn>
                <a:cxn ang="0">
                  <a:pos x="170" y="23"/>
                </a:cxn>
                <a:cxn ang="0">
                  <a:pos x="202" y="0"/>
                </a:cxn>
                <a:cxn ang="0">
                  <a:pos x="241" y="16"/>
                </a:cxn>
                <a:cxn ang="0">
                  <a:pos x="202" y="44"/>
                </a:cxn>
                <a:cxn ang="0">
                  <a:pos x="207" y="59"/>
                </a:cxn>
                <a:cxn ang="0">
                  <a:pos x="222" y="81"/>
                </a:cxn>
                <a:cxn ang="0">
                  <a:pos x="241" y="72"/>
                </a:cxn>
                <a:cxn ang="0">
                  <a:pos x="262" y="72"/>
                </a:cxn>
                <a:cxn ang="0">
                  <a:pos x="280" y="76"/>
                </a:cxn>
                <a:cxn ang="0">
                  <a:pos x="280" y="103"/>
                </a:cxn>
                <a:cxn ang="0">
                  <a:pos x="280" y="109"/>
                </a:cxn>
              </a:cxnLst>
              <a:rect l="0" t="0" r="r" b="b"/>
              <a:pathLst>
                <a:path w="280" h="246">
                  <a:moveTo>
                    <a:pt x="280" y="109"/>
                  </a:moveTo>
                  <a:lnTo>
                    <a:pt x="267" y="149"/>
                  </a:lnTo>
                  <a:lnTo>
                    <a:pt x="262" y="179"/>
                  </a:lnTo>
                  <a:lnTo>
                    <a:pt x="215" y="239"/>
                  </a:lnTo>
                  <a:lnTo>
                    <a:pt x="163" y="235"/>
                  </a:lnTo>
                  <a:lnTo>
                    <a:pt x="116" y="246"/>
                  </a:lnTo>
                  <a:lnTo>
                    <a:pt x="72" y="246"/>
                  </a:lnTo>
                  <a:lnTo>
                    <a:pt x="21" y="239"/>
                  </a:lnTo>
                  <a:lnTo>
                    <a:pt x="0" y="213"/>
                  </a:lnTo>
                  <a:lnTo>
                    <a:pt x="0" y="179"/>
                  </a:lnTo>
                  <a:lnTo>
                    <a:pt x="32" y="186"/>
                  </a:lnTo>
                  <a:lnTo>
                    <a:pt x="65" y="152"/>
                  </a:lnTo>
                  <a:lnTo>
                    <a:pt x="104" y="127"/>
                  </a:lnTo>
                  <a:lnTo>
                    <a:pt x="78" y="120"/>
                  </a:lnTo>
                  <a:lnTo>
                    <a:pt x="65" y="87"/>
                  </a:lnTo>
                  <a:lnTo>
                    <a:pt x="98" y="76"/>
                  </a:lnTo>
                  <a:lnTo>
                    <a:pt x="78" y="55"/>
                  </a:lnTo>
                  <a:lnTo>
                    <a:pt x="98" y="37"/>
                  </a:lnTo>
                  <a:lnTo>
                    <a:pt x="163" y="55"/>
                  </a:lnTo>
                  <a:lnTo>
                    <a:pt x="189" y="44"/>
                  </a:lnTo>
                  <a:lnTo>
                    <a:pt x="170" y="23"/>
                  </a:lnTo>
                  <a:lnTo>
                    <a:pt x="202" y="0"/>
                  </a:lnTo>
                  <a:lnTo>
                    <a:pt x="241" y="16"/>
                  </a:lnTo>
                  <a:lnTo>
                    <a:pt x="202" y="44"/>
                  </a:lnTo>
                  <a:lnTo>
                    <a:pt x="207" y="59"/>
                  </a:lnTo>
                  <a:lnTo>
                    <a:pt x="222" y="81"/>
                  </a:lnTo>
                  <a:lnTo>
                    <a:pt x="241" y="72"/>
                  </a:lnTo>
                  <a:lnTo>
                    <a:pt x="262" y="72"/>
                  </a:lnTo>
                  <a:lnTo>
                    <a:pt x="280" y="76"/>
                  </a:lnTo>
                  <a:lnTo>
                    <a:pt x="280" y="103"/>
                  </a:lnTo>
                  <a:lnTo>
                    <a:pt x="280" y="109"/>
                  </a:lnTo>
                  <a:close/>
                </a:path>
              </a:pathLst>
            </a:custGeom>
            <a:solidFill>
              <a:srgbClr val="F2F2F2"/>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4129" name="Freeform 33"/>
            <p:cNvSpPr>
              <a:spLocks/>
            </p:cNvSpPr>
            <p:nvPr/>
          </p:nvSpPr>
          <p:spPr bwMode="auto">
            <a:xfrm>
              <a:off x="1691" y="1979"/>
              <a:ext cx="280" cy="246"/>
            </a:xfrm>
            <a:custGeom>
              <a:avLst/>
              <a:gdLst/>
              <a:ahLst/>
              <a:cxnLst>
                <a:cxn ang="0">
                  <a:pos x="280" y="109"/>
                </a:cxn>
                <a:cxn ang="0">
                  <a:pos x="267" y="149"/>
                </a:cxn>
                <a:cxn ang="0">
                  <a:pos x="262" y="179"/>
                </a:cxn>
                <a:cxn ang="0">
                  <a:pos x="215" y="239"/>
                </a:cxn>
                <a:cxn ang="0">
                  <a:pos x="163" y="235"/>
                </a:cxn>
                <a:cxn ang="0">
                  <a:pos x="116" y="246"/>
                </a:cxn>
                <a:cxn ang="0">
                  <a:pos x="72" y="246"/>
                </a:cxn>
                <a:cxn ang="0">
                  <a:pos x="21" y="239"/>
                </a:cxn>
                <a:cxn ang="0">
                  <a:pos x="0" y="213"/>
                </a:cxn>
                <a:cxn ang="0">
                  <a:pos x="0" y="179"/>
                </a:cxn>
                <a:cxn ang="0">
                  <a:pos x="32" y="186"/>
                </a:cxn>
                <a:cxn ang="0">
                  <a:pos x="65" y="152"/>
                </a:cxn>
                <a:cxn ang="0">
                  <a:pos x="104" y="127"/>
                </a:cxn>
                <a:cxn ang="0">
                  <a:pos x="78" y="120"/>
                </a:cxn>
                <a:cxn ang="0">
                  <a:pos x="65" y="87"/>
                </a:cxn>
                <a:cxn ang="0">
                  <a:pos x="98" y="76"/>
                </a:cxn>
                <a:cxn ang="0">
                  <a:pos x="78" y="55"/>
                </a:cxn>
                <a:cxn ang="0">
                  <a:pos x="98" y="37"/>
                </a:cxn>
                <a:cxn ang="0">
                  <a:pos x="163" y="55"/>
                </a:cxn>
                <a:cxn ang="0">
                  <a:pos x="189" y="44"/>
                </a:cxn>
                <a:cxn ang="0">
                  <a:pos x="170" y="23"/>
                </a:cxn>
                <a:cxn ang="0">
                  <a:pos x="202" y="0"/>
                </a:cxn>
                <a:cxn ang="0">
                  <a:pos x="241" y="16"/>
                </a:cxn>
                <a:cxn ang="0">
                  <a:pos x="202" y="44"/>
                </a:cxn>
                <a:cxn ang="0">
                  <a:pos x="207" y="59"/>
                </a:cxn>
                <a:cxn ang="0">
                  <a:pos x="222" y="81"/>
                </a:cxn>
                <a:cxn ang="0">
                  <a:pos x="241" y="72"/>
                </a:cxn>
                <a:cxn ang="0">
                  <a:pos x="262" y="72"/>
                </a:cxn>
                <a:cxn ang="0">
                  <a:pos x="280" y="76"/>
                </a:cxn>
                <a:cxn ang="0">
                  <a:pos x="280" y="103"/>
                </a:cxn>
                <a:cxn ang="0">
                  <a:pos x="280" y="109"/>
                </a:cxn>
              </a:cxnLst>
              <a:rect l="0" t="0" r="r" b="b"/>
              <a:pathLst>
                <a:path w="280" h="246">
                  <a:moveTo>
                    <a:pt x="280" y="109"/>
                  </a:moveTo>
                  <a:lnTo>
                    <a:pt x="267" y="149"/>
                  </a:lnTo>
                  <a:lnTo>
                    <a:pt x="262" y="179"/>
                  </a:lnTo>
                  <a:lnTo>
                    <a:pt x="215" y="239"/>
                  </a:lnTo>
                  <a:lnTo>
                    <a:pt x="163" y="235"/>
                  </a:lnTo>
                  <a:lnTo>
                    <a:pt x="116" y="246"/>
                  </a:lnTo>
                  <a:lnTo>
                    <a:pt x="72" y="246"/>
                  </a:lnTo>
                  <a:lnTo>
                    <a:pt x="21" y="239"/>
                  </a:lnTo>
                  <a:lnTo>
                    <a:pt x="0" y="213"/>
                  </a:lnTo>
                  <a:lnTo>
                    <a:pt x="0" y="179"/>
                  </a:lnTo>
                  <a:lnTo>
                    <a:pt x="32" y="186"/>
                  </a:lnTo>
                  <a:lnTo>
                    <a:pt x="65" y="152"/>
                  </a:lnTo>
                  <a:lnTo>
                    <a:pt x="104" y="127"/>
                  </a:lnTo>
                  <a:lnTo>
                    <a:pt x="78" y="120"/>
                  </a:lnTo>
                  <a:lnTo>
                    <a:pt x="65" y="87"/>
                  </a:lnTo>
                  <a:lnTo>
                    <a:pt x="98" y="76"/>
                  </a:lnTo>
                  <a:lnTo>
                    <a:pt x="78" y="55"/>
                  </a:lnTo>
                  <a:lnTo>
                    <a:pt x="98" y="37"/>
                  </a:lnTo>
                  <a:lnTo>
                    <a:pt x="163" y="55"/>
                  </a:lnTo>
                  <a:lnTo>
                    <a:pt x="189" y="44"/>
                  </a:lnTo>
                  <a:lnTo>
                    <a:pt x="170" y="23"/>
                  </a:lnTo>
                  <a:lnTo>
                    <a:pt x="202" y="0"/>
                  </a:lnTo>
                  <a:lnTo>
                    <a:pt x="241" y="16"/>
                  </a:lnTo>
                  <a:lnTo>
                    <a:pt x="202" y="44"/>
                  </a:lnTo>
                  <a:lnTo>
                    <a:pt x="207" y="59"/>
                  </a:lnTo>
                  <a:lnTo>
                    <a:pt x="222" y="81"/>
                  </a:lnTo>
                  <a:lnTo>
                    <a:pt x="241" y="72"/>
                  </a:lnTo>
                  <a:lnTo>
                    <a:pt x="262" y="72"/>
                  </a:lnTo>
                  <a:lnTo>
                    <a:pt x="280" y="76"/>
                  </a:lnTo>
                  <a:lnTo>
                    <a:pt x="280" y="103"/>
                  </a:lnTo>
                  <a:lnTo>
                    <a:pt x="280" y="109"/>
                  </a:lnTo>
                  <a:close/>
                </a:path>
              </a:pathLst>
            </a:custGeom>
            <a:noFill/>
            <a:ln w="7938" cap="flat">
              <a:solidFill>
                <a:srgbClr val="D6D6D6"/>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4130" name="Freeform 34"/>
            <p:cNvSpPr>
              <a:spLocks/>
            </p:cNvSpPr>
            <p:nvPr/>
          </p:nvSpPr>
          <p:spPr bwMode="auto">
            <a:xfrm>
              <a:off x="1292" y="2931"/>
              <a:ext cx="331" cy="375"/>
            </a:xfrm>
            <a:custGeom>
              <a:avLst/>
              <a:gdLst/>
              <a:ahLst/>
              <a:cxnLst>
                <a:cxn ang="0">
                  <a:pos x="170" y="10"/>
                </a:cxn>
                <a:cxn ang="0">
                  <a:pos x="162" y="10"/>
                </a:cxn>
                <a:cxn ang="0">
                  <a:pos x="148" y="59"/>
                </a:cxn>
                <a:cxn ang="0">
                  <a:pos x="130" y="87"/>
                </a:cxn>
                <a:cxn ang="0">
                  <a:pos x="104" y="118"/>
                </a:cxn>
                <a:cxn ang="0">
                  <a:pos x="84" y="163"/>
                </a:cxn>
                <a:cxn ang="0">
                  <a:pos x="46" y="179"/>
                </a:cxn>
                <a:cxn ang="0">
                  <a:pos x="25" y="211"/>
                </a:cxn>
                <a:cxn ang="0">
                  <a:pos x="33" y="245"/>
                </a:cxn>
                <a:cxn ang="0">
                  <a:pos x="64" y="249"/>
                </a:cxn>
                <a:cxn ang="0">
                  <a:pos x="38" y="288"/>
                </a:cxn>
                <a:cxn ang="0">
                  <a:pos x="25" y="320"/>
                </a:cxn>
                <a:cxn ang="0">
                  <a:pos x="0" y="346"/>
                </a:cxn>
                <a:cxn ang="0">
                  <a:pos x="46" y="352"/>
                </a:cxn>
                <a:cxn ang="0">
                  <a:pos x="78" y="369"/>
                </a:cxn>
                <a:cxn ang="0">
                  <a:pos x="115" y="369"/>
                </a:cxn>
                <a:cxn ang="0">
                  <a:pos x="130" y="375"/>
                </a:cxn>
                <a:cxn ang="0">
                  <a:pos x="137" y="342"/>
                </a:cxn>
                <a:cxn ang="0">
                  <a:pos x="170" y="325"/>
                </a:cxn>
                <a:cxn ang="0">
                  <a:pos x="182" y="309"/>
                </a:cxn>
                <a:cxn ang="0">
                  <a:pos x="174" y="276"/>
                </a:cxn>
                <a:cxn ang="0">
                  <a:pos x="196" y="254"/>
                </a:cxn>
                <a:cxn ang="0">
                  <a:pos x="201" y="227"/>
                </a:cxn>
                <a:cxn ang="0">
                  <a:pos x="201" y="200"/>
                </a:cxn>
                <a:cxn ang="0">
                  <a:pos x="227" y="195"/>
                </a:cxn>
                <a:cxn ang="0">
                  <a:pos x="248" y="179"/>
                </a:cxn>
                <a:cxn ang="0">
                  <a:pos x="274" y="118"/>
                </a:cxn>
                <a:cxn ang="0">
                  <a:pos x="331" y="80"/>
                </a:cxn>
                <a:cxn ang="0">
                  <a:pos x="325" y="47"/>
                </a:cxn>
                <a:cxn ang="0">
                  <a:pos x="287" y="37"/>
                </a:cxn>
                <a:cxn ang="0">
                  <a:pos x="248" y="32"/>
                </a:cxn>
                <a:cxn ang="0">
                  <a:pos x="222" y="26"/>
                </a:cxn>
                <a:cxn ang="0">
                  <a:pos x="201" y="0"/>
                </a:cxn>
                <a:cxn ang="0">
                  <a:pos x="170" y="10"/>
                </a:cxn>
              </a:cxnLst>
              <a:rect l="0" t="0" r="r" b="b"/>
              <a:pathLst>
                <a:path w="331" h="375">
                  <a:moveTo>
                    <a:pt x="170" y="10"/>
                  </a:moveTo>
                  <a:lnTo>
                    <a:pt x="162" y="10"/>
                  </a:lnTo>
                  <a:lnTo>
                    <a:pt x="148" y="59"/>
                  </a:lnTo>
                  <a:lnTo>
                    <a:pt x="130" y="87"/>
                  </a:lnTo>
                  <a:lnTo>
                    <a:pt x="104" y="118"/>
                  </a:lnTo>
                  <a:lnTo>
                    <a:pt x="84" y="163"/>
                  </a:lnTo>
                  <a:lnTo>
                    <a:pt x="46" y="179"/>
                  </a:lnTo>
                  <a:lnTo>
                    <a:pt x="25" y="211"/>
                  </a:lnTo>
                  <a:lnTo>
                    <a:pt x="33" y="245"/>
                  </a:lnTo>
                  <a:lnTo>
                    <a:pt x="64" y="249"/>
                  </a:lnTo>
                  <a:lnTo>
                    <a:pt x="38" y="288"/>
                  </a:lnTo>
                  <a:lnTo>
                    <a:pt x="25" y="320"/>
                  </a:lnTo>
                  <a:lnTo>
                    <a:pt x="0" y="346"/>
                  </a:lnTo>
                  <a:lnTo>
                    <a:pt x="46" y="352"/>
                  </a:lnTo>
                  <a:lnTo>
                    <a:pt x="78" y="369"/>
                  </a:lnTo>
                  <a:lnTo>
                    <a:pt x="115" y="369"/>
                  </a:lnTo>
                  <a:lnTo>
                    <a:pt x="130" y="375"/>
                  </a:lnTo>
                  <a:lnTo>
                    <a:pt x="137" y="342"/>
                  </a:lnTo>
                  <a:lnTo>
                    <a:pt x="170" y="325"/>
                  </a:lnTo>
                  <a:lnTo>
                    <a:pt x="182" y="309"/>
                  </a:lnTo>
                  <a:lnTo>
                    <a:pt x="174" y="276"/>
                  </a:lnTo>
                  <a:lnTo>
                    <a:pt x="196" y="254"/>
                  </a:lnTo>
                  <a:lnTo>
                    <a:pt x="201" y="227"/>
                  </a:lnTo>
                  <a:lnTo>
                    <a:pt x="201" y="200"/>
                  </a:lnTo>
                  <a:lnTo>
                    <a:pt x="227" y="195"/>
                  </a:lnTo>
                  <a:lnTo>
                    <a:pt x="248" y="179"/>
                  </a:lnTo>
                  <a:lnTo>
                    <a:pt x="274" y="118"/>
                  </a:lnTo>
                  <a:lnTo>
                    <a:pt x="331" y="80"/>
                  </a:lnTo>
                  <a:lnTo>
                    <a:pt x="325" y="47"/>
                  </a:lnTo>
                  <a:lnTo>
                    <a:pt x="287" y="37"/>
                  </a:lnTo>
                  <a:lnTo>
                    <a:pt x="248" y="32"/>
                  </a:lnTo>
                  <a:lnTo>
                    <a:pt x="222" y="26"/>
                  </a:lnTo>
                  <a:lnTo>
                    <a:pt x="201" y="0"/>
                  </a:lnTo>
                  <a:lnTo>
                    <a:pt x="170" y="10"/>
                  </a:lnTo>
                  <a:close/>
                </a:path>
              </a:pathLst>
            </a:custGeom>
            <a:noFill/>
            <a:ln w="9525">
              <a:noFill/>
              <a:round/>
              <a:headEnd/>
              <a:tailEnd/>
            </a:ln>
          </p:spPr>
          <p:txBody>
            <a:bodyPr vert="horz" wrap="square" lIns="91440" tIns="45720" rIns="91440" bIns="45720" numCol="1" anchor="t" anchorCtr="0" compatLnSpc="1">
              <a:prstTxWarp prst="textNoShape">
                <a:avLst/>
              </a:prstTxWarp>
            </a:bodyPr>
            <a:lstStyle/>
            <a:p>
              <a:endParaRPr lang="pt-PT" dirty="0">
                <a:solidFill>
                  <a:srgbClr val="FFC000"/>
                </a:solidFill>
              </a:endParaRPr>
            </a:p>
          </p:txBody>
        </p:sp>
        <p:sp>
          <p:nvSpPr>
            <p:cNvPr id="4131" name="Freeform 35"/>
            <p:cNvSpPr>
              <a:spLocks/>
            </p:cNvSpPr>
            <p:nvPr/>
          </p:nvSpPr>
          <p:spPr bwMode="auto">
            <a:xfrm>
              <a:off x="1301" y="2925"/>
              <a:ext cx="331" cy="375"/>
            </a:xfrm>
            <a:custGeom>
              <a:avLst/>
              <a:gdLst/>
              <a:ahLst/>
              <a:cxnLst>
                <a:cxn ang="0">
                  <a:pos x="170" y="10"/>
                </a:cxn>
                <a:cxn ang="0">
                  <a:pos x="162" y="10"/>
                </a:cxn>
                <a:cxn ang="0">
                  <a:pos x="148" y="59"/>
                </a:cxn>
                <a:cxn ang="0">
                  <a:pos x="130" y="87"/>
                </a:cxn>
                <a:cxn ang="0">
                  <a:pos x="104" y="118"/>
                </a:cxn>
                <a:cxn ang="0">
                  <a:pos x="84" y="163"/>
                </a:cxn>
                <a:cxn ang="0">
                  <a:pos x="46" y="179"/>
                </a:cxn>
                <a:cxn ang="0">
                  <a:pos x="25" y="211"/>
                </a:cxn>
                <a:cxn ang="0">
                  <a:pos x="33" y="245"/>
                </a:cxn>
                <a:cxn ang="0">
                  <a:pos x="64" y="249"/>
                </a:cxn>
                <a:cxn ang="0">
                  <a:pos x="38" y="288"/>
                </a:cxn>
                <a:cxn ang="0">
                  <a:pos x="25" y="320"/>
                </a:cxn>
                <a:cxn ang="0">
                  <a:pos x="0" y="346"/>
                </a:cxn>
                <a:cxn ang="0">
                  <a:pos x="46" y="352"/>
                </a:cxn>
                <a:cxn ang="0">
                  <a:pos x="78" y="369"/>
                </a:cxn>
                <a:cxn ang="0">
                  <a:pos x="115" y="369"/>
                </a:cxn>
                <a:cxn ang="0">
                  <a:pos x="130" y="375"/>
                </a:cxn>
                <a:cxn ang="0">
                  <a:pos x="137" y="342"/>
                </a:cxn>
                <a:cxn ang="0">
                  <a:pos x="170" y="325"/>
                </a:cxn>
                <a:cxn ang="0">
                  <a:pos x="182" y="309"/>
                </a:cxn>
                <a:cxn ang="0">
                  <a:pos x="174" y="276"/>
                </a:cxn>
                <a:cxn ang="0">
                  <a:pos x="196" y="254"/>
                </a:cxn>
                <a:cxn ang="0">
                  <a:pos x="201" y="227"/>
                </a:cxn>
                <a:cxn ang="0">
                  <a:pos x="201" y="200"/>
                </a:cxn>
                <a:cxn ang="0">
                  <a:pos x="227" y="195"/>
                </a:cxn>
                <a:cxn ang="0">
                  <a:pos x="248" y="179"/>
                </a:cxn>
                <a:cxn ang="0">
                  <a:pos x="274" y="118"/>
                </a:cxn>
                <a:cxn ang="0">
                  <a:pos x="331" y="80"/>
                </a:cxn>
                <a:cxn ang="0">
                  <a:pos x="325" y="47"/>
                </a:cxn>
                <a:cxn ang="0">
                  <a:pos x="287" y="37"/>
                </a:cxn>
                <a:cxn ang="0">
                  <a:pos x="248" y="32"/>
                </a:cxn>
                <a:cxn ang="0">
                  <a:pos x="222" y="26"/>
                </a:cxn>
                <a:cxn ang="0">
                  <a:pos x="201" y="0"/>
                </a:cxn>
                <a:cxn ang="0">
                  <a:pos x="170" y="10"/>
                </a:cxn>
              </a:cxnLst>
              <a:rect l="0" t="0" r="r" b="b"/>
              <a:pathLst>
                <a:path w="331" h="375">
                  <a:moveTo>
                    <a:pt x="170" y="10"/>
                  </a:moveTo>
                  <a:lnTo>
                    <a:pt x="162" y="10"/>
                  </a:lnTo>
                  <a:lnTo>
                    <a:pt x="148" y="59"/>
                  </a:lnTo>
                  <a:lnTo>
                    <a:pt x="130" y="87"/>
                  </a:lnTo>
                  <a:lnTo>
                    <a:pt x="104" y="118"/>
                  </a:lnTo>
                  <a:lnTo>
                    <a:pt x="84" y="163"/>
                  </a:lnTo>
                  <a:lnTo>
                    <a:pt x="46" y="179"/>
                  </a:lnTo>
                  <a:lnTo>
                    <a:pt x="25" y="211"/>
                  </a:lnTo>
                  <a:lnTo>
                    <a:pt x="33" y="245"/>
                  </a:lnTo>
                  <a:lnTo>
                    <a:pt x="64" y="249"/>
                  </a:lnTo>
                  <a:lnTo>
                    <a:pt x="38" y="288"/>
                  </a:lnTo>
                  <a:lnTo>
                    <a:pt x="25" y="320"/>
                  </a:lnTo>
                  <a:lnTo>
                    <a:pt x="0" y="346"/>
                  </a:lnTo>
                  <a:lnTo>
                    <a:pt x="46" y="352"/>
                  </a:lnTo>
                  <a:lnTo>
                    <a:pt x="78" y="369"/>
                  </a:lnTo>
                  <a:lnTo>
                    <a:pt x="115" y="369"/>
                  </a:lnTo>
                  <a:lnTo>
                    <a:pt x="130" y="375"/>
                  </a:lnTo>
                  <a:lnTo>
                    <a:pt x="137" y="342"/>
                  </a:lnTo>
                  <a:lnTo>
                    <a:pt x="170" y="325"/>
                  </a:lnTo>
                  <a:lnTo>
                    <a:pt x="182" y="309"/>
                  </a:lnTo>
                  <a:lnTo>
                    <a:pt x="174" y="276"/>
                  </a:lnTo>
                  <a:lnTo>
                    <a:pt x="196" y="254"/>
                  </a:lnTo>
                  <a:lnTo>
                    <a:pt x="201" y="227"/>
                  </a:lnTo>
                  <a:lnTo>
                    <a:pt x="201" y="200"/>
                  </a:lnTo>
                  <a:lnTo>
                    <a:pt x="227" y="195"/>
                  </a:lnTo>
                  <a:lnTo>
                    <a:pt x="248" y="179"/>
                  </a:lnTo>
                  <a:lnTo>
                    <a:pt x="274" y="118"/>
                  </a:lnTo>
                  <a:lnTo>
                    <a:pt x="331" y="80"/>
                  </a:lnTo>
                  <a:lnTo>
                    <a:pt x="325" y="47"/>
                  </a:lnTo>
                  <a:lnTo>
                    <a:pt x="287" y="37"/>
                  </a:lnTo>
                  <a:lnTo>
                    <a:pt x="248" y="32"/>
                  </a:lnTo>
                  <a:lnTo>
                    <a:pt x="222" y="26"/>
                  </a:lnTo>
                  <a:lnTo>
                    <a:pt x="201" y="0"/>
                  </a:lnTo>
                  <a:lnTo>
                    <a:pt x="170" y="10"/>
                  </a:lnTo>
                  <a:close/>
                </a:path>
              </a:pathLst>
            </a:custGeom>
            <a:noFill/>
            <a:ln w="7938" cap="flat">
              <a:solidFill>
                <a:srgbClr val="C7C7C7"/>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dirty="0">
                <a:solidFill>
                  <a:srgbClr val="FFC000"/>
                </a:solidFill>
              </a:endParaRPr>
            </a:p>
          </p:txBody>
        </p:sp>
        <p:sp>
          <p:nvSpPr>
            <p:cNvPr id="4132" name="Freeform 36"/>
            <p:cNvSpPr>
              <a:spLocks/>
            </p:cNvSpPr>
            <p:nvPr/>
          </p:nvSpPr>
          <p:spPr bwMode="auto">
            <a:xfrm>
              <a:off x="2389" y="2385"/>
              <a:ext cx="189" cy="156"/>
            </a:xfrm>
            <a:custGeom>
              <a:avLst/>
              <a:gdLst/>
              <a:ahLst/>
              <a:cxnLst>
                <a:cxn ang="0">
                  <a:pos x="137" y="15"/>
                </a:cxn>
                <a:cxn ang="0">
                  <a:pos x="117" y="4"/>
                </a:cxn>
                <a:cxn ang="0">
                  <a:pos x="65" y="15"/>
                </a:cxn>
                <a:cxn ang="0">
                  <a:pos x="53" y="0"/>
                </a:cxn>
                <a:cxn ang="0">
                  <a:pos x="6" y="15"/>
                </a:cxn>
                <a:cxn ang="0">
                  <a:pos x="6" y="21"/>
                </a:cxn>
                <a:cxn ang="0">
                  <a:pos x="0" y="43"/>
                </a:cxn>
                <a:cxn ang="0">
                  <a:pos x="27" y="48"/>
                </a:cxn>
                <a:cxn ang="0">
                  <a:pos x="39" y="70"/>
                </a:cxn>
                <a:cxn ang="0">
                  <a:pos x="65" y="86"/>
                </a:cxn>
                <a:cxn ang="0">
                  <a:pos x="73" y="113"/>
                </a:cxn>
                <a:cxn ang="0">
                  <a:pos x="91" y="119"/>
                </a:cxn>
                <a:cxn ang="0">
                  <a:pos x="111" y="107"/>
                </a:cxn>
                <a:cxn ang="0">
                  <a:pos x="117" y="129"/>
                </a:cxn>
                <a:cxn ang="0">
                  <a:pos x="111" y="134"/>
                </a:cxn>
                <a:cxn ang="0">
                  <a:pos x="131" y="151"/>
                </a:cxn>
                <a:cxn ang="0">
                  <a:pos x="151" y="156"/>
                </a:cxn>
                <a:cxn ang="0">
                  <a:pos x="151" y="129"/>
                </a:cxn>
                <a:cxn ang="0">
                  <a:pos x="170" y="113"/>
                </a:cxn>
                <a:cxn ang="0">
                  <a:pos x="176" y="113"/>
                </a:cxn>
                <a:cxn ang="0">
                  <a:pos x="189" y="91"/>
                </a:cxn>
                <a:cxn ang="0">
                  <a:pos x="183" y="70"/>
                </a:cxn>
                <a:cxn ang="0">
                  <a:pos x="163" y="58"/>
                </a:cxn>
                <a:cxn ang="0">
                  <a:pos x="163" y="30"/>
                </a:cxn>
                <a:cxn ang="0">
                  <a:pos x="151" y="27"/>
                </a:cxn>
                <a:cxn ang="0">
                  <a:pos x="137" y="15"/>
                </a:cxn>
              </a:cxnLst>
              <a:rect l="0" t="0" r="r" b="b"/>
              <a:pathLst>
                <a:path w="189" h="156">
                  <a:moveTo>
                    <a:pt x="137" y="15"/>
                  </a:moveTo>
                  <a:lnTo>
                    <a:pt x="117" y="4"/>
                  </a:lnTo>
                  <a:lnTo>
                    <a:pt x="65" y="15"/>
                  </a:lnTo>
                  <a:lnTo>
                    <a:pt x="53" y="0"/>
                  </a:lnTo>
                  <a:lnTo>
                    <a:pt x="6" y="15"/>
                  </a:lnTo>
                  <a:lnTo>
                    <a:pt x="6" y="21"/>
                  </a:lnTo>
                  <a:lnTo>
                    <a:pt x="0" y="43"/>
                  </a:lnTo>
                  <a:lnTo>
                    <a:pt x="27" y="48"/>
                  </a:lnTo>
                  <a:lnTo>
                    <a:pt x="39" y="70"/>
                  </a:lnTo>
                  <a:lnTo>
                    <a:pt x="65" y="86"/>
                  </a:lnTo>
                  <a:lnTo>
                    <a:pt x="73" y="113"/>
                  </a:lnTo>
                  <a:lnTo>
                    <a:pt x="91" y="119"/>
                  </a:lnTo>
                  <a:lnTo>
                    <a:pt x="111" y="107"/>
                  </a:lnTo>
                  <a:lnTo>
                    <a:pt x="117" y="129"/>
                  </a:lnTo>
                  <a:lnTo>
                    <a:pt x="111" y="134"/>
                  </a:lnTo>
                  <a:lnTo>
                    <a:pt x="131" y="151"/>
                  </a:lnTo>
                  <a:lnTo>
                    <a:pt x="151" y="156"/>
                  </a:lnTo>
                  <a:lnTo>
                    <a:pt x="151" y="129"/>
                  </a:lnTo>
                  <a:lnTo>
                    <a:pt x="170" y="113"/>
                  </a:lnTo>
                  <a:lnTo>
                    <a:pt x="176" y="113"/>
                  </a:lnTo>
                  <a:lnTo>
                    <a:pt x="189" y="91"/>
                  </a:lnTo>
                  <a:lnTo>
                    <a:pt x="183" y="70"/>
                  </a:lnTo>
                  <a:lnTo>
                    <a:pt x="163" y="58"/>
                  </a:lnTo>
                  <a:lnTo>
                    <a:pt x="163" y="30"/>
                  </a:lnTo>
                  <a:lnTo>
                    <a:pt x="151" y="27"/>
                  </a:lnTo>
                  <a:lnTo>
                    <a:pt x="137" y="15"/>
                  </a:lnTo>
                  <a:close/>
                </a:path>
              </a:pathLst>
            </a:custGeom>
            <a:solidFill>
              <a:srgbClr val="7891B1"/>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4133" name="Freeform 37"/>
            <p:cNvSpPr>
              <a:spLocks/>
            </p:cNvSpPr>
            <p:nvPr/>
          </p:nvSpPr>
          <p:spPr bwMode="auto">
            <a:xfrm>
              <a:off x="2389" y="2385"/>
              <a:ext cx="189" cy="156"/>
            </a:xfrm>
            <a:custGeom>
              <a:avLst/>
              <a:gdLst/>
              <a:ahLst/>
              <a:cxnLst>
                <a:cxn ang="0">
                  <a:pos x="137" y="15"/>
                </a:cxn>
                <a:cxn ang="0">
                  <a:pos x="117" y="4"/>
                </a:cxn>
                <a:cxn ang="0">
                  <a:pos x="65" y="15"/>
                </a:cxn>
                <a:cxn ang="0">
                  <a:pos x="53" y="0"/>
                </a:cxn>
                <a:cxn ang="0">
                  <a:pos x="6" y="15"/>
                </a:cxn>
                <a:cxn ang="0">
                  <a:pos x="6" y="21"/>
                </a:cxn>
                <a:cxn ang="0">
                  <a:pos x="0" y="43"/>
                </a:cxn>
                <a:cxn ang="0">
                  <a:pos x="27" y="48"/>
                </a:cxn>
                <a:cxn ang="0">
                  <a:pos x="39" y="70"/>
                </a:cxn>
                <a:cxn ang="0">
                  <a:pos x="65" y="86"/>
                </a:cxn>
                <a:cxn ang="0">
                  <a:pos x="73" y="113"/>
                </a:cxn>
                <a:cxn ang="0">
                  <a:pos x="91" y="119"/>
                </a:cxn>
                <a:cxn ang="0">
                  <a:pos x="111" y="107"/>
                </a:cxn>
                <a:cxn ang="0">
                  <a:pos x="117" y="129"/>
                </a:cxn>
                <a:cxn ang="0">
                  <a:pos x="111" y="134"/>
                </a:cxn>
                <a:cxn ang="0">
                  <a:pos x="131" y="151"/>
                </a:cxn>
                <a:cxn ang="0">
                  <a:pos x="151" y="156"/>
                </a:cxn>
                <a:cxn ang="0">
                  <a:pos x="151" y="129"/>
                </a:cxn>
                <a:cxn ang="0">
                  <a:pos x="170" y="113"/>
                </a:cxn>
                <a:cxn ang="0">
                  <a:pos x="176" y="113"/>
                </a:cxn>
                <a:cxn ang="0">
                  <a:pos x="189" y="91"/>
                </a:cxn>
                <a:cxn ang="0">
                  <a:pos x="183" y="70"/>
                </a:cxn>
                <a:cxn ang="0">
                  <a:pos x="163" y="58"/>
                </a:cxn>
                <a:cxn ang="0">
                  <a:pos x="163" y="30"/>
                </a:cxn>
                <a:cxn ang="0">
                  <a:pos x="151" y="27"/>
                </a:cxn>
                <a:cxn ang="0">
                  <a:pos x="137" y="15"/>
                </a:cxn>
              </a:cxnLst>
              <a:rect l="0" t="0" r="r" b="b"/>
              <a:pathLst>
                <a:path w="189" h="156">
                  <a:moveTo>
                    <a:pt x="137" y="15"/>
                  </a:moveTo>
                  <a:lnTo>
                    <a:pt x="117" y="4"/>
                  </a:lnTo>
                  <a:lnTo>
                    <a:pt x="65" y="15"/>
                  </a:lnTo>
                  <a:lnTo>
                    <a:pt x="53" y="0"/>
                  </a:lnTo>
                  <a:lnTo>
                    <a:pt x="6" y="15"/>
                  </a:lnTo>
                  <a:lnTo>
                    <a:pt x="6" y="21"/>
                  </a:lnTo>
                  <a:lnTo>
                    <a:pt x="0" y="43"/>
                  </a:lnTo>
                  <a:lnTo>
                    <a:pt x="27" y="48"/>
                  </a:lnTo>
                  <a:lnTo>
                    <a:pt x="39" y="70"/>
                  </a:lnTo>
                  <a:lnTo>
                    <a:pt x="65" y="86"/>
                  </a:lnTo>
                  <a:lnTo>
                    <a:pt x="73" y="113"/>
                  </a:lnTo>
                  <a:lnTo>
                    <a:pt x="91" y="119"/>
                  </a:lnTo>
                  <a:lnTo>
                    <a:pt x="111" y="107"/>
                  </a:lnTo>
                  <a:lnTo>
                    <a:pt x="117" y="129"/>
                  </a:lnTo>
                  <a:lnTo>
                    <a:pt x="111" y="134"/>
                  </a:lnTo>
                  <a:lnTo>
                    <a:pt x="131" y="151"/>
                  </a:lnTo>
                  <a:lnTo>
                    <a:pt x="151" y="156"/>
                  </a:lnTo>
                  <a:lnTo>
                    <a:pt x="151" y="129"/>
                  </a:lnTo>
                  <a:lnTo>
                    <a:pt x="170" y="113"/>
                  </a:lnTo>
                  <a:lnTo>
                    <a:pt x="176" y="113"/>
                  </a:lnTo>
                  <a:lnTo>
                    <a:pt x="189" y="91"/>
                  </a:lnTo>
                  <a:lnTo>
                    <a:pt x="183" y="70"/>
                  </a:lnTo>
                  <a:lnTo>
                    <a:pt x="163" y="58"/>
                  </a:lnTo>
                  <a:lnTo>
                    <a:pt x="163" y="30"/>
                  </a:lnTo>
                  <a:lnTo>
                    <a:pt x="151" y="27"/>
                  </a:lnTo>
                  <a:lnTo>
                    <a:pt x="137" y="15"/>
                  </a:lnTo>
                  <a:close/>
                </a:path>
              </a:pathLst>
            </a:custGeom>
            <a:noFill/>
            <a:ln w="7938" cap="flat">
              <a:solidFill>
                <a:srgbClr val="C7C7C7"/>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4134" name="Freeform 38"/>
            <p:cNvSpPr>
              <a:spLocks/>
            </p:cNvSpPr>
            <p:nvPr/>
          </p:nvSpPr>
          <p:spPr bwMode="auto">
            <a:xfrm>
              <a:off x="2443" y="2247"/>
              <a:ext cx="220" cy="208"/>
            </a:xfrm>
            <a:custGeom>
              <a:avLst/>
              <a:gdLst/>
              <a:ahLst/>
              <a:cxnLst>
                <a:cxn ang="0">
                  <a:pos x="220" y="22"/>
                </a:cxn>
                <a:cxn ang="0">
                  <a:pos x="168" y="0"/>
                </a:cxn>
                <a:cxn ang="0">
                  <a:pos x="129" y="12"/>
                </a:cxn>
                <a:cxn ang="0">
                  <a:pos x="129" y="43"/>
                </a:cxn>
                <a:cxn ang="0">
                  <a:pos x="149" y="55"/>
                </a:cxn>
                <a:cxn ang="0">
                  <a:pos x="142" y="70"/>
                </a:cxn>
                <a:cxn ang="0">
                  <a:pos x="116" y="87"/>
                </a:cxn>
                <a:cxn ang="0">
                  <a:pos x="97" y="70"/>
                </a:cxn>
                <a:cxn ang="0">
                  <a:pos x="103" y="33"/>
                </a:cxn>
                <a:cxn ang="0">
                  <a:pos x="83" y="37"/>
                </a:cxn>
                <a:cxn ang="0">
                  <a:pos x="70" y="70"/>
                </a:cxn>
                <a:cxn ang="0">
                  <a:pos x="51" y="92"/>
                </a:cxn>
                <a:cxn ang="0">
                  <a:pos x="25" y="113"/>
                </a:cxn>
                <a:cxn ang="0">
                  <a:pos x="0" y="137"/>
                </a:cxn>
                <a:cxn ang="0">
                  <a:pos x="11" y="152"/>
                </a:cxn>
                <a:cxn ang="0">
                  <a:pos x="63" y="141"/>
                </a:cxn>
                <a:cxn ang="0">
                  <a:pos x="83" y="152"/>
                </a:cxn>
                <a:cxn ang="0">
                  <a:pos x="97" y="164"/>
                </a:cxn>
                <a:cxn ang="0">
                  <a:pos x="109" y="168"/>
                </a:cxn>
                <a:cxn ang="0">
                  <a:pos x="109" y="195"/>
                </a:cxn>
                <a:cxn ang="0">
                  <a:pos x="129" y="208"/>
                </a:cxn>
                <a:cxn ang="0">
                  <a:pos x="129" y="180"/>
                </a:cxn>
                <a:cxn ang="0">
                  <a:pos x="135" y="159"/>
                </a:cxn>
                <a:cxn ang="0">
                  <a:pos x="142" y="125"/>
                </a:cxn>
                <a:cxn ang="0">
                  <a:pos x="161" y="125"/>
                </a:cxn>
                <a:cxn ang="0">
                  <a:pos x="182" y="103"/>
                </a:cxn>
                <a:cxn ang="0">
                  <a:pos x="200" y="92"/>
                </a:cxn>
                <a:cxn ang="0">
                  <a:pos x="186" y="70"/>
                </a:cxn>
                <a:cxn ang="0">
                  <a:pos x="200" y="60"/>
                </a:cxn>
                <a:cxn ang="0">
                  <a:pos x="220" y="22"/>
                </a:cxn>
              </a:cxnLst>
              <a:rect l="0" t="0" r="r" b="b"/>
              <a:pathLst>
                <a:path w="220" h="208">
                  <a:moveTo>
                    <a:pt x="220" y="22"/>
                  </a:moveTo>
                  <a:lnTo>
                    <a:pt x="168" y="0"/>
                  </a:lnTo>
                  <a:lnTo>
                    <a:pt x="129" y="12"/>
                  </a:lnTo>
                  <a:lnTo>
                    <a:pt x="129" y="43"/>
                  </a:lnTo>
                  <a:lnTo>
                    <a:pt x="149" y="55"/>
                  </a:lnTo>
                  <a:lnTo>
                    <a:pt x="142" y="70"/>
                  </a:lnTo>
                  <a:lnTo>
                    <a:pt x="116" y="87"/>
                  </a:lnTo>
                  <a:lnTo>
                    <a:pt x="97" y="70"/>
                  </a:lnTo>
                  <a:lnTo>
                    <a:pt x="103" y="33"/>
                  </a:lnTo>
                  <a:lnTo>
                    <a:pt x="83" y="37"/>
                  </a:lnTo>
                  <a:lnTo>
                    <a:pt x="70" y="70"/>
                  </a:lnTo>
                  <a:lnTo>
                    <a:pt x="51" y="92"/>
                  </a:lnTo>
                  <a:lnTo>
                    <a:pt x="25" y="113"/>
                  </a:lnTo>
                  <a:lnTo>
                    <a:pt x="0" y="137"/>
                  </a:lnTo>
                  <a:lnTo>
                    <a:pt x="11" y="152"/>
                  </a:lnTo>
                  <a:lnTo>
                    <a:pt x="63" y="141"/>
                  </a:lnTo>
                  <a:lnTo>
                    <a:pt x="83" y="152"/>
                  </a:lnTo>
                  <a:lnTo>
                    <a:pt x="97" y="164"/>
                  </a:lnTo>
                  <a:lnTo>
                    <a:pt x="109" y="168"/>
                  </a:lnTo>
                  <a:lnTo>
                    <a:pt x="109" y="195"/>
                  </a:lnTo>
                  <a:lnTo>
                    <a:pt x="129" y="208"/>
                  </a:lnTo>
                  <a:lnTo>
                    <a:pt x="129" y="180"/>
                  </a:lnTo>
                  <a:lnTo>
                    <a:pt x="135" y="159"/>
                  </a:lnTo>
                  <a:lnTo>
                    <a:pt x="142" y="125"/>
                  </a:lnTo>
                  <a:lnTo>
                    <a:pt x="161" y="125"/>
                  </a:lnTo>
                  <a:lnTo>
                    <a:pt x="182" y="103"/>
                  </a:lnTo>
                  <a:lnTo>
                    <a:pt x="200" y="92"/>
                  </a:lnTo>
                  <a:lnTo>
                    <a:pt x="186" y="70"/>
                  </a:lnTo>
                  <a:lnTo>
                    <a:pt x="200" y="60"/>
                  </a:lnTo>
                  <a:lnTo>
                    <a:pt x="220" y="22"/>
                  </a:lnTo>
                  <a:close/>
                </a:path>
              </a:pathLst>
            </a:custGeom>
            <a:solidFill>
              <a:srgbClr val="17365D"/>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4135" name="Freeform 39"/>
            <p:cNvSpPr>
              <a:spLocks/>
            </p:cNvSpPr>
            <p:nvPr/>
          </p:nvSpPr>
          <p:spPr bwMode="auto">
            <a:xfrm>
              <a:off x="2443" y="2247"/>
              <a:ext cx="220" cy="208"/>
            </a:xfrm>
            <a:custGeom>
              <a:avLst/>
              <a:gdLst/>
              <a:ahLst/>
              <a:cxnLst>
                <a:cxn ang="0">
                  <a:pos x="220" y="22"/>
                </a:cxn>
                <a:cxn ang="0">
                  <a:pos x="168" y="0"/>
                </a:cxn>
                <a:cxn ang="0">
                  <a:pos x="129" y="12"/>
                </a:cxn>
                <a:cxn ang="0">
                  <a:pos x="129" y="43"/>
                </a:cxn>
                <a:cxn ang="0">
                  <a:pos x="149" y="55"/>
                </a:cxn>
                <a:cxn ang="0">
                  <a:pos x="142" y="70"/>
                </a:cxn>
                <a:cxn ang="0">
                  <a:pos x="116" y="87"/>
                </a:cxn>
                <a:cxn ang="0">
                  <a:pos x="97" y="70"/>
                </a:cxn>
                <a:cxn ang="0">
                  <a:pos x="103" y="33"/>
                </a:cxn>
                <a:cxn ang="0">
                  <a:pos x="83" y="37"/>
                </a:cxn>
                <a:cxn ang="0">
                  <a:pos x="70" y="70"/>
                </a:cxn>
                <a:cxn ang="0">
                  <a:pos x="51" y="92"/>
                </a:cxn>
                <a:cxn ang="0">
                  <a:pos x="25" y="113"/>
                </a:cxn>
                <a:cxn ang="0">
                  <a:pos x="0" y="137"/>
                </a:cxn>
                <a:cxn ang="0">
                  <a:pos x="11" y="152"/>
                </a:cxn>
                <a:cxn ang="0">
                  <a:pos x="63" y="141"/>
                </a:cxn>
                <a:cxn ang="0">
                  <a:pos x="83" y="152"/>
                </a:cxn>
                <a:cxn ang="0">
                  <a:pos x="97" y="164"/>
                </a:cxn>
                <a:cxn ang="0">
                  <a:pos x="109" y="168"/>
                </a:cxn>
                <a:cxn ang="0">
                  <a:pos x="109" y="195"/>
                </a:cxn>
                <a:cxn ang="0">
                  <a:pos x="129" y="208"/>
                </a:cxn>
                <a:cxn ang="0">
                  <a:pos x="129" y="180"/>
                </a:cxn>
                <a:cxn ang="0">
                  <a:pos x="135" y="159"/>
                </a:cxn>
                <a:cxn ang="0">
                  <a:pos x="142" y="125"/>
                </a:cxn>
                <a:cxn ang="0">
                  <a:pos x="161" y="125"/>
                </a:cxn>
                <a:cxn ang="0">
                  <a:pos x="182" y="103"/>
                </a:cxn>
                <a:cxn ang="0">
                  <a:pos x="200" y="92"/>
                </a:cxn>
                <a:cxn ang="0">
                  <a:pos x="186" y="70"/>
                </a:cxn>
                <a:cxn ang="0">
                  <a:pos x="200" y="60"/>
                </a:cxn>
                <a:cxn ang="0">
                  <a:pos x="220" y="22"/>
                </a:cxn>
              </a:cxnLst>
              <a:rect l="0" t="0" r="r" b="b"/>
              <a:pathLst>
                <a:path w="220" h="208">
                  <a:moveTo>
                    <a:pt x="220" y="22"/>
                  </a:moveTo>
                  <a:lnTo>
                    <a:pt x="168" y="0"/>
                  </a:lnTo>
                  <a:lnTo>
                    <a:pt x="129" y="12"/>
                  </a:lnTo>
                  <a:lnTo>
                    <a:pt x="129" y="43"/>
                  </a:lnTo>
                  <a:lnTo>
                    <a:pt x="149" y="55"/>
                  </a:lnTo>
                  <a:lnTo>
                    <a:pt x="142" y="70"/>
                  </a:lnTo>
                  <a:lnTo>
                    <a:pt x="116" y="87"/>
                  </a:lnTo>
                  <a:lnTo>
                    <a:pt x="97" y="70"/>
                  </a:lnTo>
                  <a:lnTo>
                    <a:pt x="103" y="33"/>
                  </a:lnTo>
                  <a:lnTo>
                    <a:pt x="83" y="37"/>
                  </a:lnTo>
                  <a:lnTo>
                    <a:pt x="70" y="70"/>
                  </a:lnTo>
                  <a:lnTo>
                    <a:pt x="51" y="92"/>
                  </a:lnTo>
                  <a:lnTo>
                    <a:pt x="25" y="113"/>
                  </a:lnTo>
                  <a:lnTo>
                    <a:pt x="0" y="137"/>
                  </a:lnTo>
                  <a:lnTo>
                    <a:pt x="11" y="152"/>
                  </a:lnTo>
                  <a:lnTo>
                    <a:pt x="63" y="141"/>
                  </a:lnTo>
                  <a:lnTo>
                    <a:pt x="83" y="152"/>
                  </a:lnTo>
                  <a:lnTo>
                    <a:pt x="97" y="164"/>
                  </a:lnTo>
                  <a:lnTo>
                    <a:pt x="109" y="168"/>
                  </a:lnTo>
                  <a:lnTo>
                    <a:pt x="109" y="195"/>
                  </a:lnTo>
                  <a:lnTo>
                    <a:pt x="129" y="208"/>
                  </a:lnTo>
                  <a:lnTo>
                    <a:pt x="129" y="180"/>
                  </a:lnTo>
                  <a:lnTo>
                    <a:pt x="135" y="159"/>
                  </a:lnTo>
                  <a:lnTo>
                    <a:pt x="142" y="125"/>
                  </a:lnTo>
                  <a:lnTo>
                    <a:pt x="161" y="125"/>
                  </a:lnTo>
                  <a:lnTo>
                    <a:pt x="182" y="103"/>
                  </a:lnTo>
                  <a:lnTo>
                    <a:pt x="200" y="92"/>
                  </a:lnTo>
                  <a:lnTo>
                    <a:pt x="186" y="70"/>
                  </a:lnTo>
                  <a:lnTo>
                    <a:pt x="200" y="60"/>
                  </a:lnTo>
                  <a:lnTo>
                    <a:pt x="220" y="22"/>
                  </a:lnTo>
                  <a:close/>
                </a:path>
              </a:pathLst>
            </a:custGeom>
            <a:noFill/>
            <a:ln w="7938" cap="flat">
              <a:solidFill>
                <a:srgbClr val="C7C7C7"/>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pic>
          <p:nvPicPr>
            <p:cNvPr id="4136" name="Picture 40"/>
            <p:cNvPicPr>
              <a:picLocks noChangeAspect="1" noChangeArrowheads="1"/>
            </p:cNvPicPr>
            <p:nvPr/>
          </p:nvPicPr>
          <p:blipFill>
            <a:blip r:embed="rId8" cstate="print"/>
            <a:srcRect/>
            <a:stretch>
              <a:fillRect/>
            </a:stretch>
          </p:blipFill>
          <p:spPr bwMode="auto">
            <a:xfrm>
              <a:off x="2541" y="2499"/>
              <a:ext cx="32" cy="49"/>
            </a:xfrm>
            <a:prstGeom prst="rect">
              <a:avLst/>
            </a:prstGeom>
            <a:noFill/>
            <a:ln w="9525">
              <a:noFill/>
              <a:miter lim="800000"/>
              <a:headEnd/>
              <a:tailEnd/>
            </a:ln>
          </p:spPr>
        </p:pic>
        <p:sp>
          <p:nvSpPr>
            <p:cNvPr id="4137" name="Freeform 41"/>
            <p:cNvSpPr>
              <a:spLocks/>
            </p:cNvSpPr>
            <p:nvPr/>
          </p:nvSpPr>
          <p:spPr bwMode="auto">
            <a:xfrm>
              <a:off x="2541" y="2498"/>
              <a:ext cx="31" cy="49"/>
            </a:xfrm>
            <a:custGeom>
              <a:avLst/>
              <a:gdLst/>
              <a:ahLst/>
              <a:cxnLst>
                <a:cxn ang="0">
                  <a:pos x="31" y="49"/>
                </a:cxn>
                <a:cxn ang="0">
                  <a:pos x="18" y="49"/>
                </a:cxn>
                <a:cxn ang="0">
                  <a:pos x="0" y="43"/>
                </a:cxn>
                <a:cxn ang="0">
                  <a:pos x="0" y="16"/>
                </a:cxn>
                <a:cxn ang="0">
                  <a:pos x="18" y="0"/>
                </a:cxn>
                <a:cxn ang="0">
                  <a:pos x="24" y="0"/>
                </a:cxn>
                <a:cxn ang="0">
                  <a:pos x="31" y="27"/>
                </a:cxn>
                <a:cxn ang="0">
                  <a:pos x="31" y="49"/>
                </a:cxn>
              </a:cxnLst>
              <a:rect l="0" t="0" r="r" b="b"/>
              <a:pathLst>
                <a:path w="31" h="49">
                  <a:moveTo>
                    <a:pt x="31" y="49"/>
                  </a:moveTo>
                  <a:lnTo>
                    <a:pt x="18" y="49"/>
                  </a:lnTo>
                  <a:lnTo>
                    <a:pt x="0" y="43"/>
                  </a:lnTo>
                  <a:lnTo>
                    <a:pt x="0" y="16"/>
                  </a:lnTo>
                  <a:lnTo>
                    <a:pt x="18" y="0"/>
                  </a:lnTo>
                  <a:lnTo>
                    <a:pt x="24" y="0"/>
                  </a:lnTo>
                  <a:lnTo>
                    <a:pt x="31" y="27"/>
                  </a:lnTo>
                  <a:lnTo>
                    <a:pt x="31" y="49"/>
                  </a:lnTo>
                  <a:close/>
                </a:path>
              </a:pathLst>
            </a:custGeom>
            <a:noFill/>
            <a:ln w="7938" cap="flat">
              <a:solidFill>
                <a:srgbClr val="9D9D9D"/>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4138" name="Freeform 42"/>
            <p:cNvSpPr>
              <a:spLocks/>
            </p:cNvSpPr>
            <p:nvPr/>
          </p:nvSpPr>
          <p:spPr bwMode="auto">
            <a:xfrm>
              <a:off x="2527" y="2700"/>
              <a:ext cx="280" cy="136"/>
            </a:xfrm>
            <a:custGeom>
              <a:avLst/>
              <a:gdLst/>
              <a:ahLst/>
              <a:cxnLst>
                <a:cxn ang="0">
                  <a:pos x="57" y="130"/>
                </a:cxn>
                <a:cxn ang="0">
                  <a:pos x="115" y="130"/>
                </a:cxn>
                <a:cxn ang="0">
                  <a:pos x="130" y="108"/>
                </a:cxn>
                <a:cxn ang="0">
                  <a:pos x="156" y="102"/>
                </a:cxn>
                <a:cxn ang="0">
                  <a:pos x="168" y="124"/>
                </a:cxn>
                <a:cxn ang="0">
                  <a:pos x="189" y="136"/>
                </a:cxn>
                <a:cxn ang="0">
                  <a:pos x="200" y="114"/>
                </a:cxn>
                <a:cxn ang="0">
                  <a:pos x="215" y="102"/>
                </a:cxn>
                <a:cxn ang="0">
                  <a:pos x="259" y="114"/>
                </a:cxn>
                <a:cxn ang="0">
                  <a:pos x="259" y="91"/>
                </a:cxn>
                <a:cxn ang="0">
                  <a:pos x="280" y="70"/>
                </a:cxn>
                <a:cxn ang="0">
                  <a:pos x="267" y="70"/>
                </a:cxn>
                <a:cxn ang="0">
                  <a:pos x="233" y="59"/>
                </a:cxn>
                <a:cxn ang="0">
                  <a:pos x="228" y="48"/>
                </a:cxn>
                <a:cxn ang="0">
                  <a:pos x="228" y="21"/>
                </a:cxn>
                <a:cxn ang="0">
                  <a:pos x="195" y="5"/>
                </a:cxn>
                <a:cxn ang="0">
                  <a:pos x="141" y="5"/>
                </a:cxn>
                <a:cxn ang="0">
                  <a:pos x="109" y="0"/>
                </a:cxn>
                <a:cxn ang="0">
                  <a:pos x="90" y="11"/>
                </a:cxn>
                <a:cxn ang="0">
                  <a:pos x="71" y="5"/>
                </a:cxn>
                <a:cxn ang="0">
                  <a:pos x="57" y="21"/>
                </a:cxn>
                <a:cxn ang="0">
                  <a:pos x="32" y="48"/>
                </a:cxn>
                <a:cxn ang="0">
                  <a:pos x="0" y="81"/>
                </a:cxn>
                <a:cxn ang="0">
                  <a:pos x="6" y="102"/>
                </a:cxn>
                <a:cxn ang="0">
                  <a:pos x="25" y="87"/>
                </a:cxn>
                <a:cxn ang="0">
                  <a:pos x="45" y="87"/>
                </a:cxn>
                <a:cxn ang="0">
                  <a:pos x="45" y="114"/>
                </a:cxn>
                <a:cxn ang="0">
                  <a:pos x="57" y="130"/>
                </a:cxn>
              </a:cxnLst>
              <a:rect l="0" t="0" r="r" b="b"/>
              <a:pathLst>
                <a:path w="280" h="136">
                  <a:moveTo>
                    <a:pt x="57" y="130"/>
                  </a:moveTo>
                  <a:lnTo>
                    <a:pt x="115" y="130"/>
                  </a:lnTo>
                  <a:lnTo>
                    <a:pt x="130" y="108"/>
                  </a:lnTo>
                  <a:lnTo>
                    <a:pt x="156" y="102"/>
                  </a:lnTo>
                  <a:lnTo>
                    <a:pt x="168" y="124"/>
                  </a:lnTo>
                  <a:lnTo>
                    <a:pt x="189" y="136"/>
                  </a:lnTo>
                  <a:lnTo>
                    <a:pt x="200" y="114"/>
                  </a:lnTo>
                  <a:lnTo>
                    <a:pt x="215" y="102"/>
                  </a:lnTo>
                  <a:lnTo>
                    <a:pt x="259" y="114"/>
                  </a:lnTo>
                  <a:lnTo>
                    <a:pt x="259" y="91"/>
                  </a:lnTo>
                  <a:lnTo>
                    <a:pt x="280" y="70"/>
                  </a:lnTo>
                  <a:lnTo>
                    <a:pt x="267" y="70"/>
                  </a:lnTo>
                  <a:lnTo>
                    <a:pt x="233" y="59"/>
                  </a:lnTo>
                  <a:lnTo>
                    <a:pt x="228" y="48"/>
                  </a:lnTo>
                  <a:lnTo>
                    <a:pt x="228" y="21"/>
                  </a:lnTo>
                  <a:lnTo>
                    <a:pt x="195" y="5"/>
                  </a:lnTo>
                  <a:lnTo>
                    <a:pt x="141" y="5"/>
                  </a:lnTo>
                  <a:lnTo>
                    <a:pt x="109" y="0"/>
                  </a:lnTo>
                  <a:lnTo>
                    <a:pt x="90" y="11"/>
                  </a:lnTo>
                  <a:lnTo>
                    <a:pt x="71" y="5"/>
                  </a:lnTo>
                  <a:lnTo>
                    <a:pt x="57" y="21"/>
                  </a:lnTo>
                  <a:lnTo>
                    <a:pt x="32" y="48"/>
                  </a:lnTo>
                  <a:lnTo>
                    <a:pt x="0" y="81"/>
                  </a:lnTo>
                  <a:lnTo>
                    <a:pt x="6" y="102"/>
                  </a:lnTo>
                  <a:lnTo>
                    <a:pt x="25" y="87"/>
                  </a:lnTo>
                  <a:lnTo>
                    <a:pt x="45" y="87"/>
                  </a:lnTo>
                  <a:lnTo>
                    <a:pt x="45" y="114"/>
                  </a:lnTo>
                  <a:lnTo>
                    <a:pt x="57" y="130"/>
                  </a:lnTo>
                  <a:close/>
                </a:path>
              </a:pathLst>
            </a:custGeom>
            <a:solidFill>
              <a:srgbClr val="F2F2F2"/>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4139" name="Freeform 43"/>
            <p:cNvSpPr>
              <a:spLocks/>
            </p:cNvSpPr>
            <p:nvPr/>
          </p:nvSpPr>
          <p:spPr bwMode="auto">
            <a:xfrm>
              <a:off x="2527" y="2700"/>
              <a:ext cx="280" cy="136"/>
            </a:xfrm>
            <a:custGeom>
              <a:avLst/>
              <a:gdLst/>
              <a:ahLst/>
              <a:cxnLst>
                <a:cxn ang="0">
                  <a:pos x="57" y="130"/>
                </a:cxn>
                <a:cxn ang="0">
                  <a:pos x="115" y="130"/>
                </a:cxn>
                <a:cxn ang="0">
                  <a:pos x="130" y="108"/>
                </a:cxn>
                <a:cxn ang="0">
                  <a:pos x="156" y="102"/>
                </a:cxn>
                <a:cxn ang="0">
                  <a:pos x="168" y="124"/>
                </a:cxn>
                <a:cxn ang="0">
                  <a:pos x="189" y="136"/>
                </a:cxn>
                <a:cxn ang="0">
                  <a:pos x="200" y="114"/>
                </a:cxn>
                <a:cxn ang="0">
                  <a:pos x="215" y="102"/>
                </a:cxn>
                <a:cxn ang="0">
                  <a:pos x="259" y="114"/>
                </a:cxn>
                <a:cxn ang="0">
                  <a:pos x="259" y="91"/>
                </a:cxn>
                <a:cxn ang="0">
                  <a:pos x="280" y="70"/>
                </a:cxn>
                <a:cxn ang="0">
                  <a:pos x="267" y="70"/>
                </a:cxn>
                <a:cxn ang="0">
                  <a:pos x="233" y="59"/>
                </a:cxn>
                <a:cxn ang="0">
                  <a:pos x="228" y="48"/>
                </a:cxn>
                <a:cxn ang="0">
                  <a:pos x="228" y="21"/>
                </a:cxn>
                <a:cxn ang="0">
                  <a:pos x="195" y="5"/>
                </a:cxn>
                <a:cxn ang="0">
                  <a:pos x="141" y="5"/>
                </a:cxn>
                <a:cxn ang="0">
                  <a:pos x="109" y="0"/>
                </a:cxn>
                <a:cxn ang="0">
                  <a:pos x="90" y="11"/>
                </a:cxn>
                <a:cxn ang="0">
                  <a:pos x="71" y="5"/>
                </a:cxn>
                <a:cxn ang="0">
                  <a:pos x="57" y="21"/>
                </a:cxn>
                <a:cxn ang="0">
                  <a:pos x="32" y="48"/>
                </a:cxn>
                <a:cxn ang="0">
                  <a:pos x="0" y="81"/>
                </a:cxn>
                <a:cxn ang="0">
                  <a:pos x="6" y="102"/>
                </a:cxn>
                <a:cxn ang="0">
                  <a:pos x="25" y="87"/>
                </a:cxn>
                <a:cxn ang="0">
                  <a:pos x="45" y="87"/>
                </a:cxn>
                <a:cxn ang="0">
                  <a:pos x="45" y="114"/>
                </a:cxn>
                <a:cxn ang="0">
                  <a:pos x="57" y="130"/>
                </a:cxn>
              </a:cxnLst>
              <a:rect l="0" t="0" r="r" b="b"/>
              <a:pathLst>
                <a:path w="280" h="136">
                  <a:moveTo>
                    <a:pt x="57" y="130"/>
                  </a:moveTo>
                  <a:lnTo>
                    <a:pt x="115" y="130"/>
                  </a:lnTo>
                  <a:lnTo>
                    <a:pt x="130" y="108"/>
                  </a:lnTo>
                  <a:lnTo>
                    <a:pt x="156" y="102"/>
                  </a:lnTo>
                  <a:lnTo>
                    <a:pt x="168" y="124"/>
                  </a:lnTo>
                  <a:lnTo>
                    <a:pt x="189" y="136"/>
                  </a:lnTo>
                  <a:lnTo>
                    <a:pt x="200" y="114"/>
                  </a:lnTo>
                  <a:lnTo>
                    <a:pt x="215" y="102"/>
                  </a:lnTo>
                  <a:lnTo>
                    <a:pt x="259" y="114"/>
                  </a:lnTo>
                  <a:lnTo>
                    <a:pt x="259" y="91"/>
                  </a:lnTo>
                  <a:lnTo>
                    <a:pt x="280" y="70"/>
                  </a:lnTo>
                  <a:lnTo>
                    <a:pt x="267" y="70"/>
                  </a:lnTo>
                  <a:lnTo>
                    <a:pt x="233" y="59"/>
                  </a:lnTo>
                  <a:lnTo>
                    <a:pt x="228" y="48"/>
                  </a:lnTo>
                  <a:lnTo>
                    <a:pt x="228" y="21"/>
                  </a:lnTo>
                  <a:lnTo>
                    <a:pt x="195" y="5"/>
                  </a:lnTo>
                  <a:lnTo>
                    <a:pt x="141" y="5"/>
                  </a:lnTo>
                  <a:lnTo>
                    <a:pt x="109" y="0"/>
                  </a:lnTo>
                  <a:lnTo>
                    <a:pt x="90" y="11"/>
                  </a:lnTo>
                  <a:lnTo>
                    <a:pt x="71" y="5"/>
                  </a:lnTo>
                  <a:lnTo>
                    <a:pt x="57" y="21"/>
                  </a:lnTo>
                  <a:lnTo>
                    <a:pt x="32" y="48"/>
                  </a:lnTo>
                  <a:lnTo>
                    <a:pt x="0" y="81"/>
                  </a:lnTo>
                  <a:lnTo>
                    <a:pt x="6" y="102"/>
                  </a:lnTo>
                  <a:lnTo>
                    <a:pt x="25" y="87"/>
                  </a:lnTo>
                  <a:lnTo>
                    <a:pt x="45" y="87"/>
                  </a:lnTo>
                  <a:lnTo>
                    <a:pt x="45" y="114"/>
                  </a:lnTo>
                  <a:lnTo>
                    <a:pt x="57" y="130"/>
                  </a:lnTo>
                  <a:close/>
                </a:path>
              </a:pathLst>
            </a:custGeom>
            <a:noFill/>
            <a:ln w="7938" cap="flat">
              <a:solidFill>
                <a:srgbClr val="9D9D9D"/>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4140" name="Freeform 44"/>
            <p:cNvSpPr>
              <a:spLocks/>
            </p:cNvSpPr>
            <p:nvPr/>
          </p:nvSpPr>
          <p:spPr bwMode="auto">
            <a:xfrm>
              <a:off x="2991" y="2776"/>
              <a:ext cx="190" cy="119"/>
            </a:xfrm>
            <a:custGeom>
              <a:avLst/>
              <a:gdLst/>
              <a:ahLst/>
              <a:cxnLst>
                <a:cxn ang="0">
                  <a:pos x="0" y="114"/>
                </a:cxn>
                <a:cxn ang="0">
                  <a:pos x="19" y="119"/>
                </a:cxn>
                <a:cxn ang="0">
                  <a:pos x="65" y="98"/>
                </a:cxn>
                <a:cxn ang="0">
                  <a:pos x="110" y="110"/>
                </a:cxn>
                <a:cxn ang="0">
                  <a:pos x="129" y="45"/>
                </a:cxn>
                <a:cxn ang="0">
                  <a:pos x="177" y="27"/>
                </a:cxn>
                <a:cxn ang="0">
                  <a:pos x="177" y="16"/>
                </a:cxn>
                <a:cxn ang="0">
                  <a:pos x="190" y="11"/>
                </a:cxn>
                <a:cxn ang="0">
                  <a:pos x="177" y="0"/>
                </a:cxn>
                <a:cxn ang="0">
                  <a:pos x="151" y="11"/>
                </a:cxn>
                <a:cxn ang="0">
                  <a:pos x="129" y="16"/>
                </a:cxn>
                <a:cxn ang="0">
                  <a:pos x="110" y="16"/>
                </a:cxn>
                <a:cxn ang="0">
                  <a:pos x="65" y="39"/>
                </a:cxn>
                <a:cxn ang="0">
                  <a:pos x="19" y="33"/>
                </a:cxn>
                <a:cxn ang="0">
                  <a:pos x="13" y="39"/>
                </a:cxn>
                <a:cxn ang="0">
                  <a:pos x="13" y="60"/>
                </a:cxn>
                <a:cxn ang="0">
                  <a:pos x="19" y="88"/>
                </a:cxn>
                <a:cxn ang="0">
                  <a:pos x="33" y="98"/>
                </a:cxn>
                <a:cxn ang="0">
                  <a:pos x="19" y="104"/>
                </a:cxn>
                <a:cxn ang="0">
                  <a:pos x="19" y="110"/>
                </a:cxn>
                <a:cxn ang="0">
                  <a:pos x="0" y="114"/>
                </a:cxn>
              </a:cxnLst>
              <a:rect l="0" t="0" r="r" b="b"/>
              <a:pathLst>
                <a:path w="190" h="119">
                  <a:moveTo>
                    <a:pt x="0" y="114"/>
                  </a:moveTo>
                  <a:lnTo>
                    <a:pt x="19" y="119"/>
                  </a:lnTo>
                  <a:lnTo>
                    <a:pt x="65" y="98"/>
                  </a:lnTo>
                  <a:lnTo>
                    <a:pt x="110" y="110"/>
                  </a:lnTo>
                  <a:lnTo>
                    <a:pt x="129" y="45"/>
                  </a:lnTo>
                  <a:lnTo>
                    <a:pt x="177" y="27"/>
                  </a:lnTo>
                  <a:lnTo>
                    <a:pt x="177" y="16"/>
                  </a:lnTo>
                  <a:lnTo>
                    <a:pt x="190" y="11"/>
                  </a:lnTo>
                  <a:lnTo>
                    <a:pt x="177" y="0"/>
                  </a:lnTo>
                  <a:lnTo>
                    <a:pt x="151" y="11"/>
                  </a:lnTo>
                  <a:lnTo>
                    <a:pt x="129" y="16"/>
                  </a:lnTo>
                  <a:lnTo>
                    <a:pt x="110" y="16"/>
                  </a:lnTo>
                  <a:lnTo>
                    <a:pt x="65" y="39"/>
                  </a:lnTo>
                  <a:lnTo>
                    <a:pt x="19" y="33"/>
                  </a:lnTo>
                  <a:lnTo>
                    <a:pt x="13" y="39"/>
                  </a:lnTo>
                  <a:lnTo>
                    <a:pt x="13" y="60"/>
                  </a:lnTo>
                  <a:lnTo>
                    <a:pt x="19" y="88"/>
                  </a:lnTo>
                  <a:lnTo>
                    <a:pt x="33" y="98"/>
                  </a:lnTo>
                  <a:lnTo>
                    <a:pt x="19" y="104"/>
                  </a:lnTo>
                  <a:lnTo>
                    <a:pt x="19" y="110"/>
                  </a:lnTo>
                  <a:lnTo>
                    <a:pt x="0" y="114"/>
                  </a:lnTo>
                  <a:close/>
                </a:path>
              </a:pathLst>
            </a:custGeom>
            <a:solidFill>
              <a:srgbClr val="17365D"/>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4141" name="Freeform 45"/>
            <p:cNvSpPr>
              <a:spLocks/>
            </p:cNvSpPr>
            <p:nvPr/>
          </p:nvSpPr>
          <p:spPr bwMode="auto">
            <a:xfrm>
              <a:off x="2991" y="2776"/>
              <a:ext cx="190" cy="119"/>
            </a:xfrm>
            <a:custGeom>
              <a:avLst/>
              <a:gdLst/>
              <a:ahLst/>
              <a:cxnLst>
                <a:cxn ang="0">
                  <a:pos x="0" y="114"/>
                </a:cxn>
                <a:cxn ang="0">
                  <a:pos x="19" y="119"/>
                </a:cxn>
                <a:cxn ang="0">
                  <a:pos x="65" y="98"/>
                </a:cxn>
                <a:cxn ang="0">
                  <a:pos x="110" y="110"/>
                </a:cxn>
                <a:cxn ang="0">
                  <a:pos x="129" y="45"/>
                </a:cxn>
                <a:cxn ang="0">
                  <a:pos x="177" y="27"/>
                </a:cxn>
                <a:cxn ang="0">
                  <a:pos x="177" y="16"/>
                </a:cxn>
                <a:cxn ang="0">
                  <a:pos x="190" y="11"/>
                </a:cxn>
                <a:cxn ang="0">
                  <a:pos x="177" y="0"/>
                </a:cxn>
                <a:cxn ang="0">
                  <a:pos x="151" y="11"/>
                </a:cxn>
                <a:cxn ang="0">
                  <a:pos x="129" y="16"/>
                </a:cxn>
                <a:cxn ang="0">
                  <a:pos x="110" y="16"/>
                </a:cxn>
                <a:cxn ang="0">
                  <a:pos x="65" y="39"/>
                </a:cxn>
                <a:cxn ang="0">
                  <a:pos x="19" y="33"/>
                </a:cxn>
                <a:cxn ang="0">
                  <a:pos x="13" y="39"/>
                </a:cxn>
                <a:cxn ang="0">
                  <a:pos x="13" y="60"/>
                </a:cxn>
                <a:cxn ang="0">
                  <a:pos x="19" y="88"/>
                </a:cxn>
                <a:cxn ang="0">
                  <a:pos x="33" y="98"/>
                </a:cxn>
                <a:cxn ang="0">
                  <a:pos x="19" y="104"/>
                </a:cxn>
                <a:cxn ang="0">
                  <a:pos x="19" y="110"/>
                </a:cxn>
                <a:cxn ang="0">
                  <a:pos x="0" y="114"/>
                </a:cxn>
              </a:cxnLst>
              <a:rect l="0" t="0" r="r" b="b"/>
              <a:pathLst>
                <a:path w="190" h="119">
                  <a:moveTo>
                    <a:pt x="0" y="114"/>
                  </a:moveTo>
                  <a:lnTo>
                    <a:pt x="19" y="119"/>
                  </a:lnTo>
                  <a:lnTo>
                    <a:pt x="65" y="98"/>
                  </a:lnTo>
                  <a:lnTo>
                    <a:pt x="110" y="110"/>
                  </a:lnTo>
                  <a:lnTo>
                    <a:pt x="129" y="45"/>
                  </a:lnTo>
                  <a:lnTo>
                    <a:pt x="177" y="27"/>
                  </a:lnTo>
                  <a:lnTo>
                    <a:pt x="177" y="16"/>
                  </a:lnTo>
                  <a:lnTo>
                    <a:pt x="190" y="11"/>
                  </a:lnTo>
                  <a:lnTo>
                    <a:pt x="177" y="0"/>
                  </a:lnTo>
                  <a:lnTo>
                    <a:pt x="151" y="11"/>
                  </a:lnTo>
                  <a:lnTo>
                    <a:pt x="129" y="16"/>
                  </a:lnTo>
                  <a:lnTo>
                    <a:pt x="110" y="16"/>
                  </a:lnTo>
                  <a:lnTo>
                    <a:pt x="65" y="39"/>
                  </a:lnTo>
                  <a:lnTo>
                    <a:pt x="19" y="33"/>
                  </a:lnTo>
                  <a:lnTo>
                    <a:pt x="13" y="39"/>
                  </a:lnTo>
                  <a:lnTo>
                    <a:pt x="13" y="60"/>
                  </a:lnTo>
                  <a:lnTo>
                    <a:pt x="19" y="88"/>
                  </a:lnTo>
                  <a:lnTo>
                    <a:pt x="33" y="98"/>
                  </a:lnTo>
                  <a:lnTo>
                    <a:pt x="19" y="104"/>
                  </a:lnTo>
                  <a:lnTo>
                    <a:pt x="19" y="110"/>
                  </a:lnTo>
                  <a:lnTo>
                    <a:pt x="0" y="114"/>
                  </a:lnTo>
                  <a:close/>
                </a:path>
              </a:pathLst>
            </a:custGeom>
            <a:noFill/>
            <a:ln w="7938" cap="flat">
              <a:solidFill>
                <a:srgbClr val="C7C7C7"/>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4142" name="Freeform 46"/>
            <p:cNvSpPr>
              <a:spLocks/>
            </p:cNvSpPr>
            <p:nvPr/>
          </p:nvSpPr>
          <p:spPr bwMode="auto">
            <a:xfrm>
              <a:off x="2991" y="2787"/>
              <a:ext cx="403" cy="333"/>
            </a:xfrm>
            <a:custGeom>
              <a:avLst/>
              <a:gdLst/>
              <a:ahLst/>
              <a:cxnLst>
                <a:cxn ang="0">
                  <a:pos x="325" y="333"/>
                </a:cxn>
                <a:cxn ang="0">
                  <a:pos x="337" y="316"/>
                </a:cxn>
                <a:cxn ang="0">
                  <a:pos x="286" y="284"/>
                </a:cxn>
                <a:cxn ang="0">
                  <a:pos x="254" y="257"/>
                </a:cxn>
                <a:cxn ang="0">
                  <a:pos x="254" y="245"/>
                </a:cxn>
                <a:cxn ang="0">
                  <a:pos x="234" y="239"/>
                </a:cxn>
                <a:cxn ang="0">
                  <a:pos x="176" y="185"/>
                </a:cxn>
                <a:cxn ang="0">
                  <a:pos x="170" y="152"/>
                </a:cxn>
                <a:cxn ang="0">
                  <a:pos x="151" y="142"/>
                </a:cxn>
                <a:cxn ang="0">
                  <a:pos x="161" y="103"/>
                </a:cxn>
                <a:cxn ang="0">
                  <a:pos x="189" y="126"/>
                </a:cxn>
                <a:cxn ang="0">
                  <a:pos x="202" y="108"/>
                </a:cxn>
                <a:cxn ang="0">
                  <a:pos x="234" y="108"/>
                </a:cxn>
                <a:cxn ang="0">
                  <a:pos x="300" y="120"/>
                </a:cxn>
                <a:cxn ang="0">
                  <a:pos x="344" y="120"/>
                </a:cxn>
                <a:cxn ang="0">
                  <a:pos x="366" y="136"/>
                </a:cxn>
                <a:cxn ang="0">
                  <a:pos x="377" y="131"/>
                </a:cxn>
                <a:cxn ang="0">
                  <a:pos x="384" y="120"/>
                </a:cxn>
                <a:cxn ang="0">
                  <a:pos x="403" y="115"/>
                </a:cxn>
                <a:cxn ang="0">
                  <a:pos x="366" y="99"/>
                </a:cxn>
                <a:cxn ang="0">
                  <a:pos x="359" y="71"/>
                </a:cxn>
                <a:cxn ang="0">
                  <a:pos x="344" y="59"/>
                </a:cxn>
                <a:cxn ang="0">
                  <a:pos x="311" y="71"/>
                </a:cxn>
                <a:cxn ang="0">
                  <a:pos x="292" y="77"/>
                </a:cxn>
                <a:cxn ang="0">
                  <a:pos x="247" y="49"/>
                </a:cxn>
                <a:cxn ang="0">
                  <a:pos x="189" y="0"/>
                </a:cxn>
                <a:cxn ang="0">
                  <a:pos x="176" y="5"/>
                </a:cxn>
                <a:cxn ang="0">
                  <a:pos x="176" y="16"/>
                </a:cxn>
                <a:cxn ang="0">
                  <a:pos x="129" y="34"/>
                </a:cxn>
                <a:cxn ang="0">
                  <a:pos x="110" y="99"/>
                </a:cxn>
                <a:cxn ang="0">
                  <a:pos x="65" y="87"/>
                </a:cxn>
                <a:cxn ang="0">
                  <a:pos x="19" y="108"/>
                </a:cxn>
                <a:cxn ang="0">
                  <a:pos x="0" y="103"/>
                </a:cxn>
                <a:cxn ang="0">
                  <a:pos x="6" y="131"/>
                </a:cxn>
                <a:cxn ang="0">
                  <a:pos x="26" y="152"/>
                </a:cxn>
                <a:cxn ang="0">
                  <a:pos x="45" y="136"/>
                </a:cxn>
                <a:cxn ang="0">
                  <a:pos x="52" y="115"/>
                </a:cxn>
                <a:cxn ang="0">
                  <a:pos x="96" y="142"/>
                </a:cxn>
                <a:cxn ang="0">
                  <a:pos x="96" y="169"/>
                </a:cxn>
                <a:cxn ang="0">
                  <a:pos x="117" y="190"/>
                </a:cxn>
                <a:cxn ang="0">
                  <a:pos x="117" y="217"/>
                </a:cxn>
                <a:cxn ang="0">
                  <a:pos x="155" y="233"/>
                </a:cxn>
                <a:cxn ang="0">
                  <a:pos x="176" y="257"/>
                </a:cxn>
                <a:cxn ang="0">
                  <a:pos x="215" y="261"/>
                </a:cxn>
                <a:cxn ang="0">
                  <a:pos x="266" y="288"/>
                </a:cxn>
                <a:cxn ang="0">
                  <a:pos x="307" y="321"/>
                </a:cxn>
                <a:cxn ang="0">
                  <a:pos x="325" y="333"/>
                </a:cxn>
              </a:cxnLst>
              <a:rect l="0" t="0" r="r" b="b"/>
              <a:pathLst>
                <a:path w="403" h="333">
                  <a:moveTo>
                    <a:pt x="325" y="333"/>
                  </a:moveTo>
                  <a:lnTo>
                    <a:pt x="337" y="316"/>
                  </a:lnTo>
                  <a:lnTo>
                    <a:pt x="286" y="284"/>
                  </a:lnTo>
                  <a:lnTo>
                    <a:pt x="254" y="257"/>
                  </a:lnTo>
                  <a:lnTo>
                    <a:pt x="254" y="245"/>
                  </a:lnTo>
                  <a:lnTo>
                    <a:pt x="234" y="239"/>
                  </a:lnTo>
                  <a:lnTo>
                    <a:pt x="176" y="185"/>
                  </a:lnTo>
                  <a:lnTo>
                    <a:pt x="170" y="152"/>
                  </a:lnTo>
                  <a:lnTo>
                    <a:pt x="151" y="142"/>
                  </a:lnTo>
                  <a:lnTo>
                    <a:pt x="161" y="103"/>
                  </a:lnTo>
                  <a:lnTo>
                    <a:pt x="189" y="126"/>
                  </a:lnTo>
                  <a:lnTo>
                    <a:pt x="202" y="108"/>
                  </a:lnTo>
                  <a:lnTo>
                    <a:pt x="234" y="108"/>
                  </a:lnTo>
                  <a:lnTo>
                    <a:pt x="300" y="120"/>
                  </a:lnTo>
                  <a:lnTo>
                    <a:pt x="344" y="120"/>
                  </a:lnTo>
                  <a:lnTo>
                    <a:pt x="366" y="136"/>
                  </a:lnTo>
                  <a:lnTo>
                    <a:pt x="377" y="131"/>
                  </a:lnTo>
                  <a:lnTo>
                    <a:pt x="384" y="120"/>
                  </a:lnTo>
                  <a:lnTo>
                    <a:pt x="403" y="115"/>
                  </a:lnTo>
                  <a:lnTo>
                    <a:pt x="366" y="99"/>
                  </a:lnTo>
                  <a:lnTo>
                    <a:pt x="359" y="71"/>
                  </a:lnTo>
                  <a:lnTo>
                    <a:pt x="344" y="59"/>
                  </a:lnTo>
                  <a:lnTo>
                    <a:pt x="311" y="71"/>
                  </a:lnTo>
                  <a:lnTo>
                    <a:pt x="292" y="77"/>
                  </a:lnTo>
                  <a:lnTo>
                    <a:pt x="247" y="49"/>
                  </a:lnTo>
                  <a:lnTo>
                    <a:pt x="189" y="0"/>
                  </a:lnTo>
                  <a:lnTo>
                    <a:pt x="176" y="5"/>
                  </a:lnTo>
                  <a:lnTo>
                    <a:pt x="176" y="16"/>
                  </a:lnTo>
                  <a:lnTo>
                    <a:pt x="129" y="34"/>
                  </a:lnTo>
                  <a:lnTo>
                    <a:pt x="110" y="99"/>
                  </a:lnTo>
                  <a:lnTo>
                    <a:pt x="65" y="87"/>
                  </a:lnTo>
                  <a:lnTo>
                    <a:pt x="19" y="108"/>
                  </a:lnTo>
                  <a:lnTo>
                    <a:pt x="0" y="103"/>
                  </a:lnTo>
                  <a:lnTo>
                    <a:pt x="6" y="131"/>
                  </a:lnTo>
                  <a:lnTo>
                    <a:pt x="26" y="152"/>
                  </a:lnTo>
                  <a:lnTo>
                    <a:pt x="45" y="136"/>
                  </a:lnTo>
                  <a:lnTo>
                    <a:pt x="52" y="115"/>
                  </a:lnTo>
                  <a:lnTo>
                    <a:pt x="96" y="142"/>
                  </a:lnTo>
                  <a:lnTo>
                    <a:pt x="96" y="169"/>
                  </a:lnTo>
                  <a:lnTo>
                    <a:pt x="117" y="190"/>
                  </a:lnTo>
                  <a:lnTo>
                    <a:pt x="117" y="217"/>
                  </a:lnTo>
                  <a:lnTo>
                    <a:pt x="155" y="233"/>
                  </a:lnTo>
                  <a:lnTo>
                    <a:pt x="176" y="257"/>
                  </a:lnTo>
                  <a:lnTo>
                    <a:pt x="215" y="261"/>
                  </a:lnTo>
                  <a:lnTo>
                    <a:pt x="266" y="288"/>
                  </a:lnTo>
                  <a:lnTo>
                    <a:pt x="307" y="321"/>
                  </a:lnTo>
                  <a:lnTo>
                    <a:pt x="325" y="333"/>
                  </a:lnTo>
                  <a:close/>
                </a:path>
              </a:pathLst>
            </a:custGeom>
            <a:solidFill>
              <a:srgbClr val="17365D"/>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4143" name="Freeform 47"/>
            <p:cNvSpPr>
              <a:spLocks/>
            </p:cNvSpPr>
            <p:nvPr/>
          </p:nvSpPr>
          <p:spPr bwMode="auto">
            <a:xfrm>
              <a:off x="2991" y="2787"/>
              <a:ext cx="403" cy="333"/>
            </a:xfrm>
            <a:custGeom>
              <a:avLst/>
              <a:gdLst/>
              <a:ahLst/>
              <a:cxnLst>
                <a:cxn ang="0">
                  <a:pos x="325" y="333"/>
                </a:cxn>
                <a:cxn ang="0">
                  <a:pos x="337" y="316"/>
                </a:cxn>
                <a:cxn ang="0">
                  <a:pos x="286" y="284"/>
                </a:cxn>
                <a:cxn ang="0">
                  <a:pos x="254" y="257"/>
                </a:cxn>
                <a:cxn ang="0">
                  <a:pos x="254" y="245"/>
                </a:cxn>
                <a:cxn ang="0">
                  <a:pos x="234" y="239"/>
                </a:cxn>
                <a:cxn ang="0">
                  <a:pos x="176" y="185"/>
                </a:cxn>
                <a:cxn ang="0">
                  <a:pos x="170" y="152"/>
                </a:cxn>
                <a:cxn ang="0">
                  <a:pos x="151" y="142"/>
                </a:cxn>
                <a:cxn ang="0">
                  <a:pos x="161" y="103"/>
                </a:cxn>
                <a:cxn ang="0">
                  <a:pos x="189" y="126"/>
                </a:cxn>
                <a:cxn ang="0">
                  <a:pos x="202" y="108"/>
                </a:cxn>
                <a:cxn ang="0">
                  <a:pos x="234" y="108"/>
                </a:cxn>
                <a:cxn ang="0">
                  <a:pos x="300" y="120"/>
                </a:cxn>
                <a:cxn ang="0">
                  <a:pos x="344" y="120"/>
                </a:cxn>
                <a:cxn ang="0">
                  <a:pos x="366" y="136"/>
                </a:cxn>
                <a:cxn ang="0">
                  <a:pos x="377" y="131"/>
                </a:cxn>
                <a:cxn ang="0">
                  <a:pos x="384" y="120"/>
                </a:cxn>
                <a:cxn ang="0">
                  <a:pos x="403" y="115"/>
                </a:cxn>
                <a:cxn ang="0">
                  <a:pos x="366" y="99"/>
                </a:cxn>
                <a:cxn ang="0">
                  <a:pos x="359" y="71"/>
                </a:cxn>
                <a:cxn ang="0">
                  <a:pos x="344" y="59"/>
                </a:cxn>
                <a:cxn ang="0">
                  <a:pos x="311" y="71"/>
                </a:cxn>
                <a:cxn ang="0">
                  <a:pos x="292" y="77"/>
                </a:cxn>
                <a:cxn ang="0">
                  <a:pos x="247" y="49"/>
                </a:cxn>
                <a:cxn ang="0">
                  <a:pos x="189" y="0"/>
                </a:cxn>
                <a:cxn ang="0">
                  <a:pos x="176" y="5"/>
                </a:cxn>
                <a:cxn ang="0">
                  <a:pos x="176" y="16"/>
                </a:cxn>
                <a:cxn ang="0">
                  <a:pos x="129" y="34"/>
                </a:cxn>
                <a:cxn ang="0">
                  <a:pos x="110" y="99"/>
                </a:cxn>
                <a:cxn ang="0">
                  <a:pos x="65" y="87"/>
                </a:cxn>
                <a:cxn ang="0">
                  <a:pos x="19" y="108"/>
                </a:cxn>
                <a:cxn ang="0">
                  <a:pos x="0" y="103"/>
                </a:cxn>
                <a:cxn ang="0">
                  <a:pos x="6" y="131"/>
                </a:cxn>
                <a:cxn ang="0">
                  <a:pos x="26" y="152"/>
                </a:cxn>
                <a:cxn ang="0">
                  <a:pos x="45" y="136"/>
                </a:cxn>
                <a:cxn ang="0">
                  <a:pos x="52" y="115"/>
                </a:cxn>
                <a:cxn ang="0">
                  <a:pos x="96" y="142"/>
                </a:cxn>
                <a:cxn ang="0">
                  <a:pos x="96" y="169"/>
                </a:cxn>
                <a:cxn ang="0">
                  <a:pos x="117" y="190"/>
                </a:cxn>
                <a:cxn ang="0">
                  <a:pos x="117" y="217"/>
                </a:cxn>
                <a:cxn ang="0">
                  <a:pos x="155" y="233"/>
                </a:cxn>
                <a:cxn ang="0">
                  <a:pos x="176" y="257"/>
                </a:cxn>
                <a:cxn ang="0">
                  <a:pos x="215" y="261"/>
                </a:cxn>
                <a:cxn ang="0">
                  <a:pos x="266" y="288"/>
                </a:cxn>
                <a:cxn ang="0">
                  <a:pos x="307" y="321"/>
                </a:cxn>
                <a:cxn ang="0">
                  <a:pos x="325" y="333"/>
                </a:cxn>
              </a:cxnLst>
              <a:rect l="0" t="0" r="r" b="b"/>
              <a:pathLst>
                <a:path w="403" h="333">
                  <a:moveTo>
                    <a:pt x="325" y="333"/>
                  </a:moveTo>
                  <a:lnTo>
                    <a:pt x="337" y="316"/>
                  </a:lnTo>
                  <a:lnTo>
                    <a:pt x="286" y="284"/>
                  </a:lnTo>
                  <a:lnTo>
                    <a:pt x="254" y="257"/>
                  </a:lnTo>
                  <a:lnTo>
                    <a:pt x="254" y="245"/>
                  </a:lnTo>
                  <a:lnTo>
                    <a:pt x="234" y="239"/>
                  </a:lnTo>
                  <a:lnTo>
                    <a:pt x="176" y="185"/>
                  </a:lnTo>
                  <a:lnTo>
                    <a:pt x="170" y="152"/>
                  </a:lnTo>
                  <a:lnTo>
                    <a:pt x="151" y="142"/>
                  </a:lnTo>
                  <a:lnTo>
                    <a:pt x="161" y="103"/>
                  </a:lnTo>
                  <a:lnTo>
                    <a:pt x="189" y="126"/>
                  </a:lnTo>
                  <a:lnTo>
                    <a:pt x="202" y="108"/>
                  </a:lnTo>
                  <a:lnTo>
                    <a:pt x="234" y="108"/>
                  </a:lnTo>
                  <a:lnTo>
                    <a:pt x="300" y="120"/>
                  </a:lnTo>
                  <a:lnTo>
                    <a:pt x="344" y="120"/>
                  </a:lnTo>
                  <a:lnTo>
                    <a:pt x="366" y="136"/>
                  </a:lnTo>
                  <a:lnTo>
                    <a:pt x="377" y="131"/>
                  </a:lnTo>
                  <a:lnTo>
                    <a:pt x="384" y="120"/>
                  </a:lnTo>
                  <a:lnTo>
                    <a:pt x="403" y="115"/>
                  </a:lnTo>
                  <a:lnTo>
                    <a:pt x="366" y="99"/>
                  </a:lnTo>
                  <a:lnTo>
                    <a:pt x="359" y="71"/>
                  </a:lnTo>
                  <a:lnTo>
                    <a:pt x="344" y="59"/>
                  </a:lnTo>
                  <a:lnTo>
                    <a:pt x="311" y="71"/>
                  </a:lnTo>
                  <a:lnTo>
                    <a:pt x="292" y="77"/>
                  </a:lnTo>
                  <a:lnTo>
                    <a:pt x="247" y="49"/>
                  </a:lnTo>
                  <a:lnTo>
                    <a:pt x="189" y="0"/>
                  </a:lnTo>
                  <a:lnTo>
                    <a:pt x="176" y="5"/>
                  </a:lnTo>
                  <a:lnTo>
                    <a:pt x="176" y="16"/>
                  </a:lnTo>
                  <a:lnTo>
                    <a:pt x="129" y="34"/>
                  </a:lnTo>
                  <a:lnTo>
                    <a:pt x="110" y="99"/>
                  </a:lnTo>
                  <a:lnTo>
                    <a:pt x="65" y="87"/>
                  </a:lnTo>
                  <a:lnTo>
                    <a:pt x="19" y="108"/>
                  </a:lnTo>
                  <a:lnTo>
                    <a:pt x="0" y="103"/>
                  </a:lnTo>
                  <a:lnTo>
                    <a:pt x="6" y="131"/>
                  </a:lnTo>
                  <a:lnTo>
                    <a:pt x="26" y="152"/>
                  </a:lnTo>
                  <a:lnTo>
                    <a:pt x="45" y="136"/>
                  </a:lnTo>
                  <a:lnTo>
                    <a:pt x="52" y="115"/>
                  </a:lnTo>
                  <a:lnTo>
                    <a:pt x="96" y="142"/>
                  </a:lnTo>
                  <a:lnTo>
                    <a:pt x="96" y="169"/>
                  </a:lnTo>
                  <a:lnTo>
                    <a:pt x="117" y="190"/>
                  </a:lnTo>
                  <a:lnTo>
                    <a:pt x="117" y="217"/>
                  </a:lnTo>
                  <a:lnTo>
                    <a:pt x="155" y="233"/>
                  </a:lnTo>
                  <a:lnTo>
                    <a:pt x="176" y="257"/>
                  </a:lnTo>
                  <a:lnTo>
                    <a:pt x="215" y="261"/>
                  </a:lnTo>
                  <a:lnTo>
                    <a:pt x="266" y="288"/>
                  </a:lnTo>
                  <a:lnTo>
                    <a:pt x="307" y="321"/>
                  </a:lnTo>
                  <a:lnTo>
                    <a:pt x="325" y="333"/>
                  </a:lnTo>
                  <a:close/>
                </a:path>
              </a:pathLst>
            </a:custGeom>
            <a:noFill/>
            <a:ln w="7938" cap="flat">
              <a:solidFill>
                <a:srgbClr val="C7C7C7"/>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4144" name="Freeform 48"/>
            <p:cNvSpPr>
              <a:spLocks/>
            </p:cNvSpPr>
            <p:nvPr/>
          </p:nvSpPr>
          <p:spPr bwMode="auto">
            <a:xfrm>
              <a:off x="3317" y="3027"/>
              <a:ext cx="143" cy="131"/>
            </a:xfrm>
            <a:custGeom>
              <a:avLst/>
              <a:gdLst/>
              <a:ahLst/>
              <a:cxnLst>
                <a:cxn ang="0">
                  <a:pos x="11" y="77"/>
                </a:cxn>
                <a:cxn ang="0">
                  <a:pos x="0" y="93"/>
                </a:cxn>
                <a:cxn ang="0">
                  <a:pos x="25" y="98"/>
                </a:cxn>
                <a:cxn ang="0">
                  <a:pos x="58" y="124"/>
                </a:cxn>
                <a:cxn ang="0">
                  <a:pos x="84" y="131"/>
                </a:cxn>
                <a:cxn ang="0">
                  <a:pos x="91" y="114"/>
                </a:cxn>
                <a:cxn ang="0">
                  <a:pos x="91" y="88"/>
                </a:cxn>
                <a:cxn ang="0">
                  <a:pos x="102" y="70"/>
                </a:cxn>
                <a:cxn ang="0">
                  <a:pos x="117" y="70"/>
                </a:cxn>
                <a:cxn ang="0">
                  <a:pos x="117" y="55"/>
                </a:cxn>
                <a:cxn ang="0">
                  <a:pos x="130" y="61"/>
                </a:cxn>
                <a:cxn ang="0">
                  <a:pos x="143" y="48"/>
                </a:cxn>
                <a:cxn ang="0">
                  <a:pos x="66" y="12"/>
                </a:cxn>
                <a:cxn ang="0">
                  <a:pos x="66" y="0"/>
                </a:cxn>
                <a:cxn ang="0">
                  <a:pos x="51" y="0"/>
                </a:cxn>
                <a:cxn ang="0">
                  <a:pos x="58" y="18"/>
                </a:cxn>
                <a:cxn ang="0">
                  <a:pos x="33" y="0"/>
                </a:cxn>
                <a:cxn ang="0">
                  <a:pos x="18" y="5"/>
                </a:cxn>
                <a:cxn ang="0">
                  <a:pos x="33" y="34"/>
                </a:cxn>
                <a:cxn ang="0">
                  <a:pos x="11" y="39"/>
                </a:cxn>
                <a:cxn ang="0">
                  <a:pos x="18" y="70"/>
                </a:cxn>
                <a:cxn ang="0">
                  <a:pos x="11" y="77"/>
                </a:cxn>
              </a:cxnLst>
              <a:rect l="0" t="0" r="r" b="b"/>
              <a:pathLst>
                <a:path w="143" h="131">
                  <a:moveTo>
                    <a:pt x="11" y="77"/>
                  </a:moveTo>
                  <a:lnTo>
                    <a:pt x="0" y="93"/>
                  </a:lnTo>
                  <a:lnTo>
                    <a:pt x="25" y="98"/>
                  </a:lnTo>
                  <a:lnTo>
                    <a:pt x="58" y="124"/>
                  </a:lnTo>
                  <a:lnTo>
                    <a:pt x="84" y="131"/>
                  </a:lnTo>
                  <a:lnTo>
                    <a:pt x="91" y="114"/>
                  </a:lnTo>
                  <a:lnTo>
                    <a:pt x="91" y="88"/>
                  </a:lnTo>
                  <a:lnTo>
                    <a:pt x="102" y="70"/>
                  </a:lnTo>
                  <a:lnTo>
                    <a:pt x="117" y="70"/>
                  </a:lnTo>
                  <a:lnTo>
                    <a:pt x="117" y="55"/>
                  </a:lnTo>
                  <a:lnTo>
                    <a:pt x="130" y="61"/>
                  </a:lnTo>
                  <a:lnTo>
                    <a:pt x="143" y="48"/>
                  </a:lnTo>
                  <a:lnTo>
                    <a:pt x="66" y="12"/>
                  </a:lnTo>
                  <a:lnTo>
                    <a:pt x="66" y="0"/>
                  </a:lnTo>
                  <a:lnTo>
                    <a:pt x="51" y="0"/>
                  </a:lnTo>
                  <a:lnTo>
                    <a:pt x="58" y="18"/>
                  </a:lnTo>
                  <a:lnTo>
                    <a:pt x="33" y="0"/>
                  </a:lnTo>
                  <a:lnTo>
                    <a:pt x="18" y="5"/>
                  </a:lnTo>
                  <a:lnTo>
                    <a:pt x="33" y="34"/>
                  </a:lnTo>
                  <a:lnTo>
                    <a:pt x="11" y="39"/>
                  </a:lnTo>
                  <a:lnTo>
                    <a:pt x="18" y="70"/>
                  </a:lnTo>
                  <a:lnTo>
                    <a:pt x="11" y="77"/>
                  </a:lnTo>
                  <a:close/>
                </a:path>
              </a:pathLst>
            </a:custGeom>
            <a:solidFill>
              <a:srgbClr val="17365D"/>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4145" name="Freeform 49"/>
            <p:cNvSpPr>
              <a:spLocks/>
            </p:cNvSpPr>
            <p:nvPr/>
          </p:nvSpPr>
          <p:spPr bwMode="auto">
            <a:xfrm>
              <a:off x="3317" y="3027"/>
              <a:ext cx="143" cy="131"/>
            </a:xfrm>
            <a:custGeom>
              <a:avLst/>
              <a:gdLst/>
              <a:ahLst/>
              <a:cxnLst>
                <a:cxn ang="0">
                  <a:pos x="11" y="77"/>
                </a:cxn>
                <a:cxn ang="0">
                  <a:pos x="0" y="93"/>
                </a:cxn>
                <a:cxn ang="0">
                  <a:pos x="25" y="98"/>
                </a:cxn>
                <a:cxn ang="0">
                  <a:pos x="58" y="124"/>
                </a:cxn>
                <a:cxn ang="0">
                  <a:pos x="84" y="131"/>
                </a:cxn>
                <a:cxn ang="0">
                  <a:pos x="91" y="114"/>
                </a:cxn>
                <a:cxn ang="0">
                  <a:pos x="91" y="88"/>
                </a:cxn>
                <a:cxn ang="0">
                  <a:pos x="102" y="70"/>
                </a:cxn>
                <a:cxn ang="0">
                  <a:pos x="117" y="70"/>
                </a:cxn>
                <a:cxn ang="0">
                  <a:pos x="117" y="55"/>
                </a:cxn>
                <a:cxn ang="0">
                  <a:pos x="130" y="61"/>
                </a:cxn>
                <a:cxn ang="0">
                  <a:pos x="143" y="48"/>
                </a:cxn>
                <a:cxn ang="0">
                  <a:pos x="66" y="12"/>
                </a:cxn>
                <a:cxn ang="0">
                  <a:pos x="66" y="0"/>
                </a:cxn>
                <a:cxn ang="0">
                  <a:pos x="51" y="0"/>
                </a:cxn>
                <a:cxn ang="0">
                  <a:pos x="58" y="18"/>
                </a:cxn>
                <a:cxn ang="0">
                  <a:pos x="33" y="0"/>
                </a:cxn>
                <a:cxn ang="0">
                  <a:pos x="18" y="5"/>
                </a:cxn>
                <a:cxn ang="0">
                  <a:pos x="33" y="34"/>
                </a:cxn>
                <a:cxn ang="0">
                  <a:pos x="11" y="39"/>
                </a:cxn>
                <a:cxn ang="0">
                  <a:pos x="18" y="70"/>
                </a:cxn>
                <a:cxn ang="0">
                  <a:pos x="11" y="77"/>
                </a:cxn>
              </a:cxnLst>
              <a:rect l="0" t="0" r="r" b="b"/>
              <a:pathLst>
                <a:path w="143" h="131">
                  <a:moveTo>
                    <a:pt x="11" y="77"/>
                  </a:moveTo>
                  <a:lnTo>
                    <a:pt x="0" y="93"/>
                  </a:lnTo>
                  <a:lnTo>
                    <a:pt x="25" y="98"/>
                  </a:lnTo>
                  <a:lnTo>
                    <a:pt x="58" y="124"/>
                  </a:lnTo>
                  <a:lnTo>
                    <a:pt x="84" y="131"/>
                  </a:lnTo>
                  <a:lnTo>
                    <a:pt x="91" y="114"/>
                  </a:lnTo>
                  <a:lnTo>
                    <a:pt x="91" y="88"/>
                  </a:lnTo>
                  <a:lnTo>
                    <a:pt x="102" y="70"/>
                  </a:lnTo>
                  <a:lnTo>
                    <a:pt x="117" y="70"/>
                  </a:lnTo>
                  <a:lnTo>
                    <a:pt x="117" y="55"/>
                  </a:lnTo>
                  <a:lnTo>
                    <a:pt x="130" y="61"/>
                  </a:lnTo>
                  <a:lnTo>
                    <a:pt x="143" y="48"/>
                  </a:lnTo>
                  <a:lnTo>
                    <a:pt x="66" y="12"/>
                  </a:lnTo>
                  <a:lnTo>
                    <a:pt x="66" y="0"/>
                  </a:lnTo>
                  <a:lnTo>
                    <a:pt x="51" y="0"/>
                  </a:lnTo>
                  <a:lnTo>
                    <a:pt x="58" y="18"/>
                  </a:lnTo>
                  <a:lnTo>
                    <a:pt x="33" y="0"/>
                  </a:lnTo>
                  <a:lnTo>
                    <a:pt x="18" y="5"/>
                  </a:lnTo>
                  <a:lnTo>
                    <a:pt x="33" y="34"/>
                  </a:lnTo>
                  <a:lnTo>
                    <a:pt x="11" y="39"/>
                  </a:lnTo>
                  <a:lnTo>
                    <a:pt x="18" y="70"/>
                  </a:lnTo>
                  <a:lnTo>
                    <a:pt x="11" y="77"/>
                  </a:lnTo>
                  <a:close/>
                </a:path>
              </a:pathLst>
            </a:custGeom>
            <a:noFill/>
            <a:ln w="7938" cap="flat">
              <a:solidFill>
                <a:srgbClr val="C7C7C7"/>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4146" name="Freeform 50"/>
            <p:cNvSpPr>
              <a:spLocks/>
            </p:cNvSpPr>
            <p:nvPr/>
          </p:nvSpPr>
          <p:spPr bwMode="auto">
            <a:xfrm>
              <a:off x="2749" y="2618"/>
              <a:ext cx="476" cy="198"/>
            </a:xfrm>
            <a:custGeom>
              <a:avLst/>
              <a:gdLst/>
              <a:ahLst/>
              <a:cxnLst>
                <a:cxn ang="0">
                  <a:pos x="0" y="104"/>
                </a:cxn>
                <a:cxn ang="0">
                  <a:pos x="12" y="98"/>
                </a:cxn>
                <a:cxn ang="0">
                  <a:pos x="32" y="104"/>
                </a:cxn>
                <a:cxn ang="0">
                  <a:pos x="45" y="115"/>
                </a:cxn>
                <a:cxn ang="0">
                  <a:pos x="66" y="104"/>
                </a:cxn>
                <a:cxn ang="0">
                  <a:pos x="96" y="115"/>
                </a:cxn>
                <a:cxn ang="0">
                  <a:pos x="176" y="93"/>
                </a:cxn>
                <a:cxn ang="0">
                  <a:pos x="195" y="98"/>
                </a:cxn>
                <a:cxn ang="0">
                  <a:pos x="221" y="98"/>
                </a:cxn>
                <a:cxn ang="0">
                  <a:pos x="208" y="66"/>
                </a:cxn>
                <a:cxn ang="0">
                  <a:pos x="247" y="27"/>
                </a:cxn>
                <a:cxn ang="0">
                  <a:pos x="274" y="17"/>
                </a:cxn>
                <a:cxn ang="0">
                  <a:pos x="306" y="27"/>
                </a:cxn>
                <a:cxn ang="0">
                  <a:pos x="325" y="23"/>
                </a:cxn>
                <a:cxn ang="0">
                  <a:pos x="351" y="0"/>
                </a:cxn>
                <a:cxn ang="0">
                  <a:pos x="396" y="5"/>
                </a:cxn>
                <a:cxn ang="0">
                  <a:pos x="411" y="17"/>
                </a:cxn>
                <a:cxn ang="0">
                  <a:pos x="450" y="12"/>
                </a:cxn>
                <a:cxn ang="0">
                  <a:pos x="476" y="66"/>
                </a:cxn>
                <a:cxn ang="0">
                  <a:pos x="476" y="93"/>
                </a:cxn>
                <a:cxn ang="0">
                  <a:pos x="456" y="93"/>
                </a:cxn>
                <a:cxn ang="0">
                  <a:pos x="437" y="126"/>
                </a:cxn>
                <a:cxn ang="0">
                  <a:pos x="437" y="148"/>
                </a:cxn>
                <a:cxn ang="0">
                  <a:pos x="417" y="158"/>
                </a:cxn>
                <a:cxn ang="0">
                  <a:pos x="392" y="169"/>
                </a:cxn>
                <a:cxn ang="0">
                  <a:pos x="370" y="174"/>
                </a:cxn>
                <a:cxn ang="0">
                  <a:pos x="351" y="174"/>
                </a:cxn>
                <a:cxn ang="0">
                  <a:pos x="306" y="198"/>
                </a:cxn>
                <a:cxn ang="0">
                  <a:pos x="260" y="191"/>
                </a:cxn>
                <a:cxn ang="0">
                  <a:pos x="208" y="179"/>
                </a:cxn>
                <a:cxn ang="0">
                  <a:pos x="169" y="163"/>
                </a:cxn>
                <a:cxn ang="0">
                  <a:pos x="162" y="142"/>
                </a:cxn>
                <a:cxn ang="0">
                  <a:pos x="136" y="148"/>
                </a:cxn>
                <a:cxn ang="0">
                  <a:pos x="118" y="148"/>
                </a:cxn>
                <a:cxn ang="0">
                  <a:pos x="70" y="158"/>
                </a:cxn>
                <a:cxn ang="0">
                  <a:pos x="51" y="152"/>
                </a:cxn>
                <a:cxn ang="0">
                  <a:pos x="38" y="152"/>
                </a:cxn>
                <a:cxn ang="0">
                  <a:pos x="6" y="142"/>
                </a:cxn>
                <a:cxn ang="0">
                  <a:pos x="19" y="126"/>
                </a:cxn>
                <a:cxn ang="0">
                  <a:pos x="0" y="104"/>
                </a:cxn>
              </a:cxnLst>
              <a:rect l="0" t="0" r="r" b="b"/>
              <a:pathLst>
                <a:path w="476" h="198">
                  <a:moveTo>
                    <a:pt x="0" y="104"/>
                  </a:moveTo>
                  <a:lnTo>
                    <a:pt x="12" y="98"/>
                  </a:lnTo>
                  <a:lnTo>
                    <a:pt x="32" y="104"/>
                  </a:lnTo>
                  <a:lnTo>
                    <a:pt x="45" y="115"/>
                  </a:lnTo>
                  <a:lnTo>
                    <a:pt x="66" y="104"/>
                  </a:lnTo>
                  <a:lnTo>
                    <a:pt x="96" y="115"/>
                  </a:lnTo>
                  <a:lnTo>
                    <a:pt x="176" y="93"/>
                  </a:lnTo>
                  <a:lnTo>
                    <a:pt x="195" y="98"/>
                  </a:lnTo>
                  <a:lnTo>
                    <a:pt x="221" y="98"/>
                  </a:lnTo>
                  <a:lnTo>
                    <a:pt x="208" y="66"/>
                  </a:lnTo>
                  <a:lnTo>
                    <a:pt x="247" y="27"/>
                  </a:lnTo>
                  <a:lnTo>
                    <a:pt x="274" y="17"/>
                  </a:lnTo>
                  <a:lnTo>
                    <a:pt x="306" y="27"/>
                  </a:lnTo>
                  <a:lnTo>
                    <a:pt x="325" y="23"/>
                  </a:lnTo>
                  <a:lnTo>
                    <a:pt x="351" y="0"/>
                  </a:lnTo>
                  <a:lnTo>
                    <a:pt x="396" y="5"/>
                  </a:lnTo>
                  <a:lnTo>
                    <a:pt x="411" y="17"/>
                  </a:lnTo>
                  <a:lnTo>
                    <a:pt x="450" y="12"/>
                  </a:lnTo>
                  <a:lnTo>
                    <a:pt x="476" y="66"/>
                  </a:lnTo>
                  <a:lnTo>
                    <a:pt x="476" y="93"/>
                  </a:lnTo>
                  <a:lnTo>
                    <a:pt x="456" y="93"/>
                  </a:lnTo>
                  <a:lnTo>
                    <a:pt x="437" y="126"/>
                  </a:lnTo>
                  <a:lnTo>
                    <a:pt x="437" y="148"/>
                  </a:lnTo>
                  <a:lnTo>
                    <a:pt x="417" y="158"/>
                  </a:lnTo>
                  <a:lnTo>
                    <a:pt x="392" y="169"/>
                  </a:lnTo>
                  <a:lnTo>
                    <a:pt x="370" y="174"/>
                  </a:lnTo>
                  <a:lnTo>
                    <a:pt x="351" y="174"/>
                  </a:lnTo>
                  <a:lnTo>
                    <a:pt x="306" y="198"/>
                  </a:lnTo>
                  <a:lnTo>
                    <a:pt x="260" y="191"/>
                  </a:lnTo>
                  <a:lnTo>
                    <a:pt x="208" y="179"/>
                  </a:lnTo>
                  <a:lnTo>
                    <a:pt x="169" y="163"/>
                  </a:lnTo>
                  <a:lnTo>
                    <a:pt x="162" y="142"/>
                  </a:lnTo>
                  <a:lnTo>
                    <a:pt x="136" y="148"/>
                  </a:lnTo>
                  <a:lnTo>
                    <a:pt x="118" y="148"/>
                  </a:lnTo>
                  <a:lnTo>
                    <a:pt x="70" y="158"/>
                  </a:lnTo>
                  <a:lnTo>
                    <a:pt x="51" y="152"/>
                  </a:lnTo>
                  <a:lnTo>
                    <a:pt x="38" y="152"/>
                  </a:lnTo>
                  <a:lnTo>
                    <a:pt x="6" y="142"/>
                  </a:lnTo>
                  <a:lnTo>
                    <a:pt x="19" y="126"/>
                  </a:lnTo>
                  <a:lnTo>
                    <a:pt x="0" y="104"/>
                  </a:lnTo>
                  <a:close/>
                </a:path>
              </a:pathLst>
            </a:custGeom>
            <a:solidFill>
              <a:srgbClr val="7891B1"/>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4147" name="Freeform 51"/>
            <p:cNvSpPr>
              <a:spLocks/>
            </p:cNvSpPr>
            <p:nvPr/>
          </p:nvSpPr>
          <p:spPr bwMode="auto">
            <a:xfrm>
              <a:off x="2749" y="2618"/>
              <a:ext cx="476" cy="198"/>
            </a:xfrm>
            <a:custGeom>
              <a:avLst/>
              <a:gdLst/>
              <a:ahLst/>
              <a:cxnLst>
                <a:cxn ang="0">
                  <a:pos x="0" y="104"/>
                </a:cxn>
                <a:cxn ang="0">
                  <a:pos x="12" y="98"/>
                </a:cxn>
                <a:cxn ang="0">
                  <a:pos x="32" y="104"/>
                </a:cxn>
                <a:cxn ang="0">
                  <a:pos x="45" y="115"/>
                </a:cxn>
                <a:cxn ang="0">
                  <a:pos x="66" y="104"/>
                </a:cxn>
                <a:cxn ang="0">
                  <a:pos x="96" y="115"/>
                </a:cxn>
                <a:cxn ang="0">
                  <a:pos x="176" y="93"/>
                </a:cxn>
                <a:cxn ang="0">
                  <a:pos x="195" y="98"/>
                </a:cxn>
                <a:cxn ang="0">
                  <a:pos x="221" y="98"/>
                </a:cxn>
                <a:cxn ang="0">
                  <a:pos x="208" y="66"/>
                </a:cxn>
                <a:cxn ang="0">
                  <a:pos x="247" y="27"/>
                </a:cxn>
                <a:cxn ang="0">
                  <a:pos x="274" y="17"/>
                </a:cxn>
                <a:cxn ang="0">
                  <a:pos x="306" y="27"/>
                </a:cxn>
                <a:cxn ang="0">
                  <a:pos x="325" y="23"/>
                </a:cxn>
                <a:cxn ang="0">
                  <a:pos x="351" y="0"/>
                </a:cxn>
                <a:cxn ang="0">
                  <a:pos x="396" y="5"/>
                </a:cxn>
                <a:cxn ang="0">
                  <a:pos x="411" y="17"/>
                </a:cxn>
                <a:cxn ang="0">
                  <a:pos x="450" y="12"/>
                </a:cxn>
                <a:cxn ang="0">
                  <a:pos x="476" y="66"/>
                </a:cxn>
                <a:cxn ang="0">
                  <a:pos x="476" y="93"/>
                </a:cxn>
                <a:cxn ang="0">
                  <a:pos x="456" y="93"/>
                </a:cxn>
                <a:cxn ang="0">
                  <a:pos x="437" y="126"/>
                </a:cxn>
                <a:cxn ang="0">
                  <a:pos x="437" y="148"/>
                </a:cxn>
                <a:cxn ang="0">
                  <a:pos x="417" y="158"/>
                </a:cxn>
                <a:cxn ang="0">
                  <a:pos x="392" y="169"/>
                </a:cxn>
                <a:cxn ang="0">
                  <a:pos x="370" y="174"/>
                </a:cxn>
                <a:cxn ang="0">
                  <a:pos x="351" y="174"/>
                </a:cxn>
                <a:cxn ang="0">
                  <a:pos x="306" y="198"/>
                </a:cxn>
                <a:cxn ang="0">
                  <a:pos x="260" y="191"/>
                </a:cxn>
                <a:cxn ang="0">
                  <a:pos x="208" y="179"/>
                </a:cxn>
                <a:cxn ang="0">
                  <a:pos x="169" y="163"/>
                </a:cxn>
                <a:cxn ang="0">
                  <a:pos x="162" y="142"/>
                </a:cxn>
                <a:cxn ang="0">
                  <a:pos x="136" y="148"/>
                </a:cxn>
                <a:cxn ang="0">
                  <a:pos x="118" y="148"/>
                </a:cxn>
                <a:cxn ang="0">
                  <a:pos x="70" y="158"/>
                </a:cxn>
                <a:cxn ang="0">
                  <a:pos x="51" y="152"/>
                </a:cxn>
                <a:cxn ang="0">
                  <a:pos x="38" y="152"/>
                </a:cxn>
                <a:cxn ang="0">
                  <a:pos x="6" y="142"/>
                </a:cxn>
                <a:cxn ang="0">
                  <a:pos x="19" y="126"/>
                </a:cxn>
                <a:cxn ang="0">
                  <a:pos x="0" y="104"/>
                </a:cxn>
              </a:cxnLst>
              <a:rect l="0" t="0" r="r" b="b"/>
              <a:pathLst>
                <a:path w="476" h="198">
                  <a:moveTo>
                    <a:pt x="0" y="104"/>
                  </a:moveTo>
                  <a:lnTo>
                    <a:pt x="12" y="98"/>
                  </a:lnTo>
                  <a:lnTo>
                    <a:pt x="32" y="104"/>
                  </a:lnTo>
                  <a:lnTo>
                    <a:pt x="45" y="115"/>
                  </a:lnTo>
                  <a:lnTo>
                    <a:pt x="66" y="104"/>
                  </a:lnTo>
                  <a:lnTo>
                    <a:pt x="96" y="115"/>
                  </a:lnTo>
                  <a:lnTo>
                    <a:pt x="176" y="93"/>
                  </a:lnTo>
                  <a:lnTo>
                    <a:pt x="195" y="98"/>
                  </a:lnTo>
                  <a:lnTo>
                    <a:pt x="221" y="98"/>
                  </a:lnTo>
                  <a:lnTo>
                    <a:pt x="208" y="66"/>
                  </a:lnTo>
                  <a:lnTo>
                    <a:pt x="247" y="27"/>
                  </a:lnTo>
                  <a:lnTo>
                    <a:pt x="274" y="17"/>
                  </a:lnTo>
                  <a:lnTo>
                    <a:pt x="306" y="27"/>
                  </a:lnTo>
                  <a:lnTo>
                    <a:pt x="325" y="23"/>
                  </a:lnTo>
                  <a:lnTo>
                    <a:pt x="351" y="0"/>
                  </a:lnTo>
                  <a:lnTo>
                    <a:pt x="396" y="5"/>
                  </a:lnTo>
                  <a:lnTo>
                    <a:pt x="411" y="17"/>
                  </a:lnTo>
                  <a:lnTo>
                    <a:pt x="450" y="12"/>
                  </a:lnTo>
                  <a:lnTo>
                    <a:pt x="476" y="66"/>
                  </a:lnTo>
                  <a:lnTo>
                    <a:pt x="476" y="93"/>
                  </a:lnTo>
                  <a:lnTo>
                    <a:pt x="456" y="93"/>
                  </a:lnTo>
                  <a:lnTo>
                    <a:pt x="437" y="126"/>
                  </a:lnTo>
                  <a:lnTo>
                    <a:pt x="437" y="148"/>
                  </a:lnTo>
                  <a:lnTo>
                    <a:pt x="417" y="158"/>
                  </a:lnTo>
                  <a:lnTo>
                    <a:pt x="392" y="169"/>
                  </a:lnTo>
                  <a:lnTo>
                    <a:pt x="370" y="174"/>
                  </a:lnTo>
                  <a:lnTo>
                    <a:pt x="351" y="174"/>
                  </a:lnTo>
                  <a:lnTo>
                    <a:pt x="306" y="198"/>
                  </a:lnTo>
                  <a:lnTo>
                    <a:pt x="260" y="191"/>
                  </a:lnTo>
                  <a:lnTo>
                    <a:pt x="208" y="179"/>
                  </a:lnTo>
                  <a:lnTo>
                    <a:pt x="169" y="163"/>
                  </a:lnTo>
                  <a:lnTo>
                    <a:pt x="162" y="142"/>
                  </a:lnTo>
                  <a:lnTo>
                    <a:pt x="136" y="148"/>
                  </a:lnTo>
                  <a:lnTo>
                    <a:pt x="118" y="148"/>
                  </a:lnTo>
                  <a:lnTo>
                    <a:pt x="70" y="158"/>
                  </a:lnTo>
                  <a:lnTo>
                    <a:pt x="51" y="152"/>
                  </a:lnTo>
                  <a:lnTo>
                    <a:pt x="38" y="152"/>
                  </a:lnTo>
                  <a:lnTo>
                    <a:pt x="6" y="142"/>
                  </a:lnTo>
                  <a:lnTo>
                    <a:pt x="19" y="126"/>
                  </a:lnTo>
                  <a:lnTo>
                    <a:pt x="0" y="104"/>
                  </a:lnTo>
                  <a:close/>
                </a:path>
              </a:pathLst>
            </a:custGeom>
            <a:noFill/>
            <a:ln w="7938" cap="flat">
              <a:solidFill>
                <a:srgbClr val="C7C7C7"/>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4148" name="Freeform 52"/>
            <p:cNvSpPr>
              <a:spLocks/>
            </p:cNvSpPr>
            <p:nvPr/>
          </p:nvSpPr>
          <p:spPr bwMode="auto">
            <a:xfrm>
              <a:off x="2604" y="3201"/>
              <a:ext cx="112" cy="186"/>
            </a:xfrm>
            <a:custGeom>
              <a:avLst/>
              <a:gdLst/>
              <a:ahLst/>
              <a:cxnLst>
                <a:cxn ang="0">
                  <a:pos x="7" y="23"/>
                </a:cxn>
                <a:cxn ang="0">
                  <a:pos x="21" y="27"/>
                </a:cxn>
                <a:cxn ang="0">
                  <a:pos x="47" y="23"/>
                </a:cxn>
                <a:cxn ang="0">
                  <a:pos x="84" y="0"/>
                </a:cxn>
                <a:cxn ang="0">
                  <a:pos x="112" y="33"/>
                </a:cxn>
                <a:cxn ang="0">
                  <a:pos x="112" y="66"/>
                </a:cxn>
                <a:cxn ang="0">
                  <a:pos x="112" y="99"/>
                </a:cxn>
                <a:cxn ang="0">
                  <a:pos x="105" y="130"/>
                </a:cxn>
                <a:cxn ang="0">
                  <a:pos x="84" y="164"/>
                </a:cxn>
                <a:cxn ang="0">
                  <a:pos x="58" y="159"/>
                </a:cxn>
                <a:cxn ang="0">
                  <a:pos x="25" y="186"/>
                </a:cxn>
                <a:cxn ang="0">
                  <a:pos x="0" y="159"/>
                </a:cxn>
                <a:cxn ang="0">
                  <a:pos x="13" y="121"/>
                </a:cxn>
                <a:cxn ang="0">
                  <a:pos x="13" y="83"/>
                </a:cxn>
                <a:cxn ang="0">
                  <a:pos x="0" y="44"/>
                </a:cxn>
                <a:cxn ang="0">
                  <a:pos x="7" y="23"/>
                </a:cxn>
              </a:cxnLst>
              <a:rect l="0" t="0" r="r" b="b"/>
              <a:pathLst>
                <a:path w="112" h="186">
                  <a:moveTo>
                    <a:pt x="7" y="23"/>
                  </a:moveTo>
                  <a:lnTo>
                    <a:pt x="21" y="27"/>
                  </a:lnTo>
                  <a:lnTo>
                    <a:pt x="47" y="23"/>
                  </a:lnTo>
                  <a:lnTo>
                    <a:pt x="84" y="0"/>
                  </a:lnTo>
                  <a:lnTo>
                    <a:pt x="112" y="33"/>
                  </a:lnTo>
                  <a:lnTo>
                    <a:pt x="112" y="66"/>
                  </a:lnTo>
                  <a:lnTo>
                    <a:pt x="112" y="99"/>
                  </a:lnTo>
                  <a:lnTo>
                    <a:pt x="105" y="130"/>
                  </a:lnTo>
                  <a:lnTo>
                    <a:pt x="84" y="164"/>
                  </a:lnTo>
                  <a:lnTo>
                    <a:pt x="58" y="159"/>
                  </a:lnTo>
                  <a:lnTo>
                    <a:pt x="25" y="186"/>
                  </a:lnTo>
                  <a:lnTo>
                    <a:pt x="0" y="159"/>
                  </a:lnTo>
                  <a:lnTo>
                    <a:pt x="13" y="121"/>
                  </a:lnTo>
                  <a:lnTo>
                    <a:pt x="13" y="83"/>
                  </a:lnTo>
                  <a:lnTo>
                    <a:pt x="0" y="44"/>
                  </a:lnTo>
                  <a:lnTo>
                    <a:pt x="7" y="23"/>
                  </a:lnTo>
                  <a:close/>
                </a:path>
              </a:pathLst>
            </a:custGeom>
            <a:solidFill>
              <a:srgbClr val="7891B1"/>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4149" name="Freeform 53"/>
            <p:cNvSpPr>
              <a:spLocks/>
            </p:cNvSpPr>
            <p:nvPr/>
          </p:nvSpPr>
          <p:spPr bwMode="auto">
            <a:xfrm>
              <a:off x="2604" y="3201"/>
              <a:ext cx="112" cy="186"/>
            </a:xfrm>
            <a:custGeom>
              <a:avLst/>
              <a:gdLst/>
              <a:ahLst/>
              <a:cxnLst>
                <a:cxn ang="0">
                  <a:pos x="7" y="23"/>
                </a:cxn>
                <a:cxn ang="0">
                  <a:pos x="21" y="27"/>
                </a:cxn>
                <a:cxn ang="0">
                  <a:pos x="47" y="23"/>
                </a:cxn>
                <a:cxn ang="0">
                  <a:pos x="84" y="0"/>
                </a:cxn>
                <a:cxn ang="0">
                  <a:pos x="112" y="33"/>
                </a:cxn>
                <a:cxn ang="0">
                  <a:pos x="112" y="66"/>
                </a:cxn>
                <a:cxn ang="0">
                  <a:pos x="112" y="99"/>
                </a:cxn>
                <a:cxn ang="0">
                  <a:pos x="105" y="130"/>
                </a:cxn>
                <a:cxn ang="0">
                  <a:pos x="84" y="164"/>
                </a:cxn>
                <a:cxn ang="0">
                  <a:pos x="58" y="159"/>
                </a:cxn>
                <a:cxn ang="0">
                  <a:pos x="25" y="186"/>
                </a:cxn>
                <a:cxn ang="0">
                  <a:pos x="0" y="159"/>
                </a:cxn>
                <a:cxn ang="0">
                  <a:pos x="13" y="121"/>
                </a:cxn>
                <a:cxn ang="0">
                  <a:pos x="13" y="83"/>
                </a:cxn>
                <a:cxn ang="0">
                  <a:pos x="0" y="44"/>
                </a:cxn>
                <a:cxn ang="0">
                  <a:pos x="7" y="23"/>
                </a:cxn>
              </a:cxnLst>
              <a:rect l="0" t="0" r="r" b="b"/>
              <a:pathLst>
                <a:path w="112" h="186">
                  <a:moveTo>
                    <a:pt x="7" y="23"/>
                  </a:moveTo>
                  <a:lnTo>
                    <a:pt x="21" y="27"/>
                  </a:lnTo>
                  <a:lnTo>
                    <a:pt x="47" y="23"/>
                  </a:lnTo>
                  <a:lnTo>
                    <a:pt x="84" y="0"/>
                  </a:lnTo>
                  <a:lnTo>
                    <a:pt x="112" y="33"/>
                  </a:lnTo>
                  <a:lnTo>
                    <a:pt x="112" y="66"/>
                  </a:lnTo>
                  <a:lnTo>
                    <a:pt x="112" y="99"/>
                  </a:lnTo>
                  <a:lnTo>
                    <a:pt x="105" y="130"/>
                  </a:lnTo>
                  <a:lnTo>
                    <a:pt x="84" y="164"/>
                  </a:lnTo>
                  <a:lnTo>
                    <a:pt x="58" y="159"/>
                  </a:lnTo>
                  <a:lnTo>
                    <a:pt x="25" y="186"/>
                  </a:lnTo>
                  <a:lnTo>
                    <a:pt x="0" y="159"/>
                  </a:lnTo>
                  <a:lnTo>
                    <a:pt x="13" y="121"/>
                  </a:lnTo>
                  <a:lnTo>
                    <a:pt x="13" y="83"/>
                  </a:lnTo>
                  <a:lnTo>
                    <a:pt x="0" y="44"/>
                  </a:lnTo>
                  <a:lnTo>
                    <a:pt x="7" y="23"/>
                  </a:lnTo>
                  <a:close/>
                </a:path>
              </a:pathLst>
            </a:custGeom>
            <a:noFill/>
            <a:ln w="7938" cap="flat">
              <a:solidFill>
                <a:srgbClr val="C7C7C7"/>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4150" name="Freeform 54"/>
            <p:cNvSpPr>
              <a:spLocks/>
            </p:cNvSpPr>
            <p:nvPr/>
          </p:nvSpPr>
          <p:spPr bwMode="auto">
            <a:xfrm>
              <a:off x="2900" y="3447"/>
              <a:ext cx="246" cy="126"/>
            </a:xfrm>
            <a:custGeom>
              <a:avLst/>
              <a:gdLst/>
              <a:ahLst/>
              <a:cxnLst>
                <a:cxn ang="0">
                  <a:pos x="0" y="22"/>
                </a:cxn>
                <a:cxn ang="0">
                  <a:pos x="25" y="5"/>
                </a:cxn>
                <a:cxn ang="0">
                  <a:pos x="63" y="5"/>
                </a:cxn>
                <a:cxn ang="0">
                  <a:pos x="96" y="22"/>
                </a:cxn>
                <a:cxn ang="0">
                  <a:pos x="142" y="22"/>
                </a:cxn>
                <a:cxn ang="0">
                  <a:pos x="194" y="17"/>
                </a:cxn>
                <a:cxn ang="0">
                  <a:pos x="246" y="0"/>
                </a:cxn>
                <a:cxn ang="0">
                  <a:pos x="220" y="34"/>
                </a:cxn>
                <a:cxn ang="0">
                  <a:pos x="208" y="71"/>
                </a:cxn>
                <a:cxn ang="0">
                  <a:pos x="220" y="98"/>
                </a:cxn>
                <a:cxn ang="0">
                  <a:pos x="208" y="126"/>
                </a:cxn>
                <a:cxn ang="0">
                  <a:pos x="155" y="120"/>
                </a:cxn>
                <a:cxn ang="0">
                  <a:pos x="135" y="92"/>
                </a:cxn>
                <a:cxn ang="0">
                  <a:pos x="96" y="82"/>
                </a:cxn>
                <a:cxn ang="0">
                  <a:pos x="45" y="60"/>
                </a:cxn>
                <a:cxn ang="0">
                  <a:pos x="19" y="55"/>
                </a:cxn>
                <a:cxn ang="0">
                  <a:pos x="0" y="22"/>
                </a:cxn>
              </a:cxnLst>
              <a:rect l="0" t="0" r="r" b="b"/>
              <a:pathLst>
                <a:path w="246" h="126">
                  <a:moveTo>
                    <a:pt x="0" y="22"/>
                  </a:moveTo>
                  <a:lnTo>
                    <a:pt x="25" y="5"/>
                  </a:lnTo>
                  <a:lnTo>
                    <a:pt x="63" y="5"/>
                  </a:lnTo>
                  <a:lnTo>
                    <a:pt x="96" y="22"/>
                  </a:lnTo>
                  <a:lnTo>
                    <a:pt x="142" y="22"/>
                  </a:lnTo>
                  <a:lnTo>
                    <a:pt x="194" y="17"/>
                  </a:lnTo>
                  <a:lnTo>
                    <a:pt x="246" y="0"/>
                  </a:lnTo>
                  <a:lnTo>
                    <a:pt x="220" y="34"/>
                  </a:lnTo>
                  <a:lnTo>
                    <a:pt x="208" y="71"/>
                  </a:lnTo>
                  <a:lnTo>
                    <a:pt x="220" y="98"/>
                  </a:lnTo>
                  <a:lnTo>
                    <a:pt x="208" y="126"/>
                  </a:lnTo>
                  <a:lnTo>
                    <a:pt x="155" y="120"/>
                  </a:lnTo>
                  <a:lnTo>
                    <a:pt x="135" y="92"/>
                  </a:lnTo>
                  <a:lnTo>
                    <a:pt x="96" y="82"/>
                  </a:lnTo>
                  <a:lnTo>
                    <a:pt x="45" y="60"/>
                  </a:lnTo>
                  <a:lnTo>
                    <a:pt x="19" y="55"/>
                  </a:lnTo>
                  <a:lnTo>
                    <a:pt x="0" y="22"/>
                  </a:lnTo>
                  <a:close/>
                </a:path>
              </a:pathLst>
            </a:custGeom>
            <a:solidFill>
              <a:srgbClr val="7891B1"/>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4151" name="Freeform 55"/>
            <p:cNvSpPr>
              <a:spLocks/>
            </p:cNvSpPr>
            <p:nvPr/>
          </p:nvSpPr>
          <p:spPr bwMode="auto">
            <a:xfrm>
              <a:off x="2900" y="3447"/>
              <a:ext cx="246" cy="126"/>
            </a:xfrm>
            <a:custGeom>
              <a:avLst/>
              <a:gdLst/>
              <a:ahLst/>
              <a:cxnLst>
                <a:cxn ang="0">
                  <a:pos x="0" y="22"/>
                </a:cxn>
                <a:cxn ang="0">
                  <a:pos x="25" y="5"/>
                </a:cxn>
                <a:cxn ang="0">
                  <a:pos x="63" y="5"/>
                </a:cxn>
                <a:cxn ang="0">
                  <a:pos x="96" y="22"/>
                </a:cxn>
                <a:cxn ang="0">
                  <a:pos x="142" y="22"/>
                </a:cxn>
                <a:cxn ang="0">
                  <a:pos x="194" y="17"/>
                </a:cxn>
                <a:cxn ang="0">
                  <a:pos x="246" y="0"/>
                </a:cxn>
                <a:cxn ang="0">
                  <a:pos x="220" y="34"/>
                </a:cxn>
                <a:cxn ang="0">
                  <a:pos x="208" y="71"/>
                </a:cxn>
                <a:cxn ang="0">
                  <a:pos x="220" y="98"/>
                </a:cxn>
                <a:cxn ang="0">
                  <a:pos x="208" y="126"/>
                </a:cxn>
                <a:cxn ang="0">
                  <a:pos x="155" y="120"/>
                </a:cxn>
                <a:cxn ang="0">
                  <a:pos x="135" y="92"/>
                </a:cxn>
                <a:cxn ang="0">
                  <a:pos x="96" y="82"/>
                </a:cxn>
                <a:cxn ang="0">
                  <a:pos x="45" y="60"/>
                </a:cxn>
                <a:cxn ang="0">
                  <a:pos x="19" y="55"/>
                </a:cxn>
                <a:cxn ang="0">
                  <a:pos x="0" y="22"/>
                </a:cxn>
              </a:cxnLst>
              <a:rect l="0" t="0" r="r" b="b"/>
              <a:pathLst>
                <a:path w="246" h="126">
                  <a:moveTo>
                    <a:pt x="0" y="22"/>
                  </a:moveTo>
                  <a:lnTo>
                    <a:pt x="25" y="5"/>
                  </a:lnTo>
                  <a:lnTo>
                    <a:pt x="63" y="5"/>
                  </a:lnTo>
                  <a:lnTo>
                    <a:pt x="96" y="22"/>
                  </a:lnTo>
                  <a:lnTo>
                    <a:pt x="142" y="22"/>
                  </a:lnTo>
                  <a:lnTo>
                    <a:pt x="194" y="17"/>
                  </a:lnTo>
                  <a:lnTo>
                    <a:pt x="246" y="0"/>
                  </a:lnTo>
                  <a:lnTo>
                    <a:pt x="220" y="34"/>
                  </a:lnTo>
                  <a:lnTo>
                    <a:pt x="208" y="71"/>
                  </a:lnTo>
                  <a:lnTo>
                    <a:pt x="220" y="98"/>
                  </a:lnTo>
                  <a:lnTo>
                    <a:pt x="208" y="126"/>
                  </a:lnTo>
                  <a:lnTo>
                    <a:pt x="155" y="120"/>
                  </a:lnTo>
                  <a:lnTo>
                    <a:pt x="135" y="92"/>
                  </a:lnTo>
                  <a:lnTo>
                    <a:pt x="96" y="82"/>
                  </a:lnTo>
                  <a:lnTo>
                    <a:pt x="45" y="60"/>
                  </a:lnTo>
                  <a:lnTo>
                    <a:pt x="19" y="55"/>
                  </a:lnTo>
                  <a:lnTo>
                    <a:pt x="0" y="22"/>
                  </a:lnTo>
                  <a:close/>
                </a:path>
              </a:pathLst>
            </a:custGeom>
            <a:noFill/>
            <a:ln w="7938" cap="flat">
              <a:solidFill>
                <a:srgbClr val="C7C7C7"/>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4152" name="Freeform 56"/>
            <p:cNvSpPr>
              <a:spLocks/>
            </p:cNvSpPr>
            <p:nvPr/>
          </p:nvSpPr>
          <p:spPr bwMode="auto">
            <a:xfrm>
              <a:off x="2545" y="2764"/>
              <a:ext cx="861" cy="713"/>
            </a:xfrm>
            <a:custGeom>
              <a:avLst/>
              <a:gdLst/>
              <a:ahLst/>
              <a:cxnLst>
                <a:cxn ang="0">
                  <a:pos x="80" y="235"/>
                </a:cxn>
                <a:cxn ang="0">
                  <a:pos x="128" y="200"/>
                </a:cxn>
                <a:cxn ang="0">
                  <a:pos x="193" y="222"/>
                </a:cxn>
                <a:cxn ang="0">
                  <a:pos x="235" y="271"/>
                </a:cxn>
                <a:cxn ang="0">
                  <a:pos x="286" y="336"/>
                </a:cxn>
                <a:cxn ang="0">
                  <a:pos x="327" y="364"/>
                </a:cxn>
                <a:cxn ang="0">
                  <a:pos x="435" y="451"/>
                </a:cxn>
                <a:cxn ang="0">
                  <a:pos x="513" y="479"/>
                </a:cxn>
                <a:cxn ang="0">
                  <a:pos x="578" y="505"/>
                </a:cxn>
                <a:cxn ang="0">
                  <a:pos x="646" y="548"/>
                </a:cxn>
                <a:cxn ang="0">
                  <a:pos x="677" y="609"/>
                </a:cxn>
                <a:cxn ang="0">
                  <a:pos x="663" y="658"/>
                </a:cxn>
                <a:cxn ang="0">
                  <a:pos x="646" y="713"/>
                </a:cxn>
                <a:cxn ang="0">
                  <a:pos x="690" y="689"/>
                </a:cxn>
                <a:cxn ang="0">
                  <a:pos x="712" y="641"/>
                </a:cxn>
                <a:cxn ang="0">
                  <a:pos x="755" y="591"/>
                </a:cxn>
                <a:cxn ang="0">
                  <a:pos x="726" y="538"/>
                </a:cxn>
                <a:cxn ang="0">
                  <a:pos x="776" y="522"/>
                </a:cxn>
                <a:cxn ang="0">
                  <a:pos x="825" y="555"/>
                </a:cxn>
                <a:cxn ang="0">
                  <a:pos x="861" y="533"/>
                </a:cxn>
                <a:cxn ang="0">
                  <a:pos x="741" y="466"/>
                </a:cxn>
                <a:cxn ang="0">
                  <a:pos x="677" y="408"/>
                </a:cxn>
                <a:cxn ang="0">
                  <a:pos x="526" y="369"/>
                </a:cxn>
                <a:cxn ang="0">
                  <a:pos x="505" y="321"/>
                </a:cxn>
                <a:cxn ang="0">
                  <a:pos x="419" y="243"/>
                </a:cxn>
                <a:cxn ang="0">
                  <a:pos x="385" y="195"/>
                </a:cxn>
                <a:cxn ang="0">
                  <a:pos x="385" y="152"/>
                </a:cxn>
                <a:cxn ang="0">
                  <a:pos x="419" y="125"/>
                </a:cxn>
                <a:cxn ang="0">
                  <a:pos x="498" y="125"/>
                </a:cxn>
                <a:cxn ang="0">
                  <a:pos x="513" y="113"/>
                </a:cxn>
                <a:cxn ang="0">
                  <a:pos x="491" y="77"/>
                </a:cxn>
                <a:cxn ang="0">
                  <a:pos x="498" y="48"/>
                </a:cxn>
                <a:cxn ang="0">
                  <a:pos x="399" y="21"/>
                </a:cxn>
                <a:cxn ang="0">
                  <a:pos x="363" y="5"/>
                </a:cxn>
                <a:cxn ang="0">
                  <a:pos x="291" y="15"/>
                </a:cxn>
                <a:cxn ang="0">
                  <a:pos x="249" y="32"/>
                </a:cxn>
                <a:cxn ang="0">
                  <a:pos x="200" y="43"/>
                </a:cxn>
                <a:cxn ang="0">
                  <a:pos x="171" y="77"/>
                </a:cxn>
                <a:cxn ang="0">
                  <a:pos x="136" y="43"/>
                </a:cxn>
                <a:cxn ang="0">
                  <a:pos x="92" y="70"/>
                </a:cxn>
                <a:cxn ang="0">
                  <a:pos x="21" y="103"/>
                </a:cxn>
                <a:cxn ang="0">
                  <a:pos x="7" y="168"/>
                </a:cxn>
                <a:cxn ang="0">
                  <a:pos x="21" y="200"/>
                </a:cxn>
                <a:cxn ang="0">
                  <a:pos x="43" y="235"/>
                </a:cxn>
              </a:cxnLst>
              <a:rect l="0" t="0" r="r" b="b"/>
              <a:pathLst>
                <a:path w="861" h="713">
                  <a:moveTo>
                    <a:pt x="43" y="235"/>
                  </a:moveTo>
                  <a:lnTo>
                    <a:pt x="80" y="235"/>
                  </a:lnTo>
                  <a:lnTo>
                    <a:pt x="99" y="211"/>
                  </a:lnTo>
                  <a:lnTo>
                    <a:pt x="128" y="200"/>
                  </a:lnTo>
                  <a:lnTo>
                    <a:pt x="164" y="211"/>
                  </a:lnTo>
                  <a:lnTo>
                    <a:pt x="193" y="222"/>
                  </a:lnTo>
                  <a:lnTo>
                    <a:pt x="235" y="235"/>
                  </a:lnTo>
                  <a:lnTo>
                    <a:pt x="235" y="271"/>
                  </a:lnTo>
                  <a:lnTo>
                    <a:pt x="249" y="305"/>
                  </a:lnTo>
                  <a:lnTo>
                    <a:pt x="286" y="336"/>
                  </a:lnTo>
                  <a:lnTo>
                    <a:pt x="291" y="364"/>
                  </a:lnTo>
                  <a:lnTo>
                    <a:pt x="327" y="364"/>
                  </a:lnTo>
                  <a:lnTo>
                    <a:pt x="390" y="435"/>
                  </a:lnTo>
                  <a:lnTo>
                    <a:pt x="435" y="451"/>
                  </a:lnTo>
                  <a:lnTo>
                    <a:pt x="484" y="458"/>
                  </a:lnTo>
                  <a:lnTo>
                    <a:pt x="513" y="479"/>
                  </a:lnTo>
                  <a:lnTo>
                    <a:pt x="548" y="501"/>
                  </a:lnTo>
                  <a:lnTo>
                    <a:pt x="578" y="505"/>
                  </a:lnTo>
                  <a:lnTo>
                    <a:pt x="590" y="538"/>
                  </a:lnTo>
                  <a:lnTo>
                    <a:pt x="646" y="548"/>
                  </a:lnTo>
                  <a:lnTo>
                    <a:pt x="654" y="576"/>
                  </a:lnTo>
                  <a:lnTo>
                    <a:pt x="677" y="609"/>
                  </a:lnTo>
                  <a:lnTo>
                    <a:pt x="684" y="641"/>
                  </a:lnTo>
                  <a:lnTo>
                    <a:pt x="663" y="658"/>
                  </a:lnTo>
                  <a:lnTo>
                    <a:pt x="646" y="689"/>
                  </a:lnTo>
                  <a:lnTo>
                    <a:pt x="646" y="713"/>
                  </a:lnTo>
                  <a:lnTo>
                    <a:pt x="677" y="713"/>
                  </a:lnTo>
                  <a:lnTo>
                    <a:pt x="690" y="689"/>
                  </a:lnTo>
                  <a:lnTo>
                    <a:pt x="719" y="674"/>
                  </a:lnTo>
                  <a:lnTo>
                    <a:pt x="712" y="641"/>
                  </a:lnTo>
                  <a:lnTo>
                    <a:pt x="755" y="625"/>
                  </a:lnTo>
                  <a:lnTo>
                    <a:pt x="755" y="591"/>
                  </a:lnTo>
                  <a:lnTo>
                    <a:pt x="712" y="576"/>
                  </a:lnTo>
                  <a:lnTo>
                    <a:pt x="726" y="538"/>
                  </a:lnTo>
                  <a:lnTo>
                    <a:pt x="741" y="511"/>
                  </a:lnTo>
                  <a:lnTo>
                    <a:pt x="776" y="522"/>
                  </a:lnTo>
                  <a:lnTo>
                    <a:pt x="817" y="526"/>
                  </a:lnTo>
                  <a:lnTo>
                    <a:pt x="825" y="555"/>
                  </a:lnTo>
                  <a:lnTo>
                    <a:pt x="853" y="560"/>
                  </a:lnTo>
                  <a:lnTo>
                    <a:pt x="861" y="533"/>
                  </a:lnTo>
                  <a:lnTo>
                    <a:pt x="817" y="501"/>
                  </a:lnTo>
                  <a:lnTo>
                    <a:pt x="741" y="466"/>
                  </a:lnTo>
                  <a:lnTo>
                    <a:pt x="654" y="435"/>
                  </a:lnTo>
                  <a:lnTo>
                    <a:pt x="677" y="408"/>
                  </a:lnTo>
                  <a:lnTo>
                    <a:pt x="613" y="408"/>
                  </a:lnTo>
                  <a:lnTo>
                    <a:pt x="526" y="369"/>
                  </a:lnTo>
                  <a:lnTo>
                    <a:pt x="513" y="353"/>
                  </a:lnTo>
                  <a:lnTo>
                    <a:pt x="505" y="321"/>
                  </a:lnTo>
                  <a:lnTo>
                    <a:pt x="491" y="287"/>
                  </a:lnTo>
                  <a:lnTo>
                    <a:pt x="419" y="243"/>
                  </a:lnTo>
                  <a:lnTo>
                    <a:pt x="390" y="222"/>
                  </a:lnTo>
                  <a:lnTo>
                    <a:pt x="385" y="195"/>
                  </a:lnTo>
                  <a:lnTo>
                    <a:pt x="399" y="168"/>
                  </a:lnTo>
                  <a:lnTo>
                    <a:pt x="385" y="152"/>
                  </a:lnTo>
                  <a:lnTo>
                    <a:pt x="390" y="125"/>
                  </a:lnTo>
                  <a:lnTo>
                    <a:pt x="419" y="125"/>
                  </a:lnTo>
                  <a:lnTo>
                    <a:pt x="455" y="107"/>
                  </a:lnTo>
                  <a:lnTo>
                    <a:pt x="498" y="125"/>
                  </a:lnTo>
                  <a:lnTo>
                    <a:pt x="498" y="120"/>
                  </a:lnTo>
                  <a:lnTo>
                    <a:pt x="513" y="113"/>
                  </a:lnTo>
                  <a:lnTo>
                    <a:pt x="498" y="103"/>
                  </a:lnTo>
                  <a:lnTo>
                    <a:pt x="491" y="77"/>
                  </a:lnTo>
                  <a:lnTo>
                    <a:pt x="491" y="55"/>
                  </a:lnTo>
                  <a:lnTo>
                    <a:pt x="498" y="48"/>
                  </a:lnTo>
                  <a:lnTo>
                    <a:pt x="441" y="37"/>
                  </a:lnTo>
                  <a:lnTo>
                    <a:pt x="399" y="21"/>
                  </a:lnTo>
                  <a:lnTo>
                    <a:pt x="390" y="0"/>
                  </a:lnTo>
                  <a:lnTo>
                    <a:pt x="363" y="5"/>
                  </a:lnTo>
                  <a:lnTo>
                    <a:pt x="342" y="5"/>
                  </a:lnTo>
                  <a:lnTo>
                    <a:pt x="291" y="15"/>
                  </a:lnTo>
                  <a:lnTo>
                    <a:pt x="270" y="11"/>
                  </a:lnTo>
                  <a:lnTo>
                    <a:pt x="249" y="32"/>
                  </a:lnTo>
                  <a:lnTo>
                    <a:pt x="249" y="55"/>
                  </a:lnTo>
                  <a:lnTo>
                    <a:pt x="200" y="43"/>
                  </a:lnTo>
                  <a:lnTo>
                    <a:pt x="184" y="55"/>
                  </a:lnTo>
                  <a:lnTo>
                    <a:pt x="171" y="77"/>
                  </a:lnTo>
                  <a:lnTo>
                    <a:pt x="148" y="64"/>
                  </a:lnTo>
                  <a:lnTo>
                    <a:pt x="136" y="43"/>
                  </a:lnTo>
                  <a:lnTo>
                    <a:pt x="107" y="48"/>
                  </a:lnTo>
                  <a:lnTo>
                    <a:pt x="92" y="70"/>
                  </a:lnTo>
                  <a:lnTo>
                    <a:pt x="28" y="70"/>
                  </a:lnTo>
                  <a:lnTo>
                    <a:pt x="21" y="103"/>
                  </a:lnTo>
                  <a:lnTo>
                    <a:pt x="0" y="147"/>
                  </a:lnTo>
                  <a:lnTo>
                    <a:pt x="7" y="168"/>
                  </a:lnTo>
                  <a:lnTo>
                    <a:pt x="7" y="190"/>
                  </a:lnTo>
                  <a:lnTo>
                    <a:pt x="21" y="200"/>
                  </a:lnTo>
                  <a:lnTo>
                    <a:pt x="43" y="206"/>
                  </a:lnTo>
                  <a:lnTo>
                    <a:pt x="43" y="235"/>
                  </a:lnTo>
                  <a:close/>
                </a:path>
              </a:pathLst>
            </a:custGeom>
            <a:solidFill>
              <a:srgbClr val="7891B1"/>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4153" name="Freeform 57"/>
            <p:cNvSpPr>
              <a:spLocks/>
            </p:cNvSpPr>
            <p:nvPr/>
          </p:nvSpPr>
          <p:spPr bwMode="auto">
            <a:xfrm>
              <a:off x="2545" y="2764"/>
              <a:ext cx="861" cy="713"/>
            </a:xfrm>
            <a:custGeom>
              <a:avLst/>
              <a:gdLst/>
              <a:ahLst/>
              <a:cxnLst>
                <a:cxn ang="0">
                  <a:pos x="80" y="235"/>
                </a:cxn>
                <a:cxn ang="0">
                  <a:pos x="128" y="200"/>
                </a:cxn>
                <a:cxn ang="0">
                  <a:pos x="193" y="222"/>
                </a:cxn>
                <a:cxn ang="0">
                  <a:pos x="235" y="271"/>
                </a:cxn>
                <a:cxn ang="0">
                  <a:pos x="286" y="336"/>
                </a:cxn>
                <a:cxn ang="0">
                  <a:pos x="327" y="364"/>
                </a:cxn>
                <a:cxn ang="0">
                  <a:pos x="435" y="451"/>
                </a:cxn>
                <a:cxn ang="0">
                  <a:pos x="513" y="479"/>
                </a:cxn>
                <a:cxn ang="0">
                  <a:pos x="578" y="505"/>
                </a:cxn>
                <a:cxn ang="0">
                  <a:pos x="646" y="548"/>
                </a:cxn>
                <a:cxn ang="0">
                  <a:pos x="677" y="609"/>
                </a:cxn>
                <a:cxn ang="0">
                  <a:pos x="663" y="658"/>
                </a:cxn>
                <a:cxn ang="0">
                  <a:pos x="646" y="713"/>
                </a:cxn>
                <a:cxn ang="0">
                  <a:pos x="690" y="689"/>
                </a:cxn>
                <a:cxn ang="0">
                  <a:pos x="712" y="641"/>
                </a:cxn>
                <a:cxn ang="0">
                  <a:pos x="755" y="591"/>
                </a:cxn>
                <a:cxn ang="0">
                  <a:pos x="726" y="538"/>
                </a:cxn>
                <a:cxn ang="0">
                  <a:pos x="776" y="522"/>
                </a:cxn>
                <a:cxn ang="0">
                  <a:pos x="825" y="555"/>
                </a:cxn>
                <a:cxn ang="0">
                  <a:pos x="861" y="533"/>
                </a:cxn>
                <a:cxn ang="0">
                  <a:pos x="741" y="466"/>
                </a:cxn>
                <a:cxn ang="0">
                  <a:pos x="677" y="408"/>
                </a:cxn>
                <a:cxn ang="0">
                  <a:pos x="526" y="369"/>
                </a:cxn>
                <a:cxn ang="0">
                  <a:pos x="505" y="321"/>
                </a:cxn>
                <a:cxn ang="0">
                  <a:pos x="419" y="243"/>
                </a:cxn>
                <a:cxn ang="0">
                  <a:pos x="385" y="195"/>
                </a:cxn>
                <a:cxn ang="0">
                  <a:pos x="385" y="152"/>
                </a:cxn>
                <a:cxn ang="0">
                  <a:pos x="419" y="125"/>
                </a:cxn>
                <a:cxn ang="0">
                  <a:pos x="498" y="125"/>
                </a:cxn>
                <a:cxn ang="0">
                  <a:pos x="513" y="113"/>
                </a:cxn>
                <a:cxn ang="0">
                  <a:pos x="491" y="77"/>
                </a:cxn>
                <a:cxn ang="0">
                  <a:pos x="498" y="48"/>
                </a:cxn>
                <a:cxn ang="0">
                  <a:pos x="399" y="21"/>
                </a:cxn>
                <a:cxn ang="0">
                  <a:pos x="363" y="5"/>
                </a:cxn>
                <a:cxn ang="0">
                  <a:pos x="291" y="15"/>
                </a:cxn>
                <a:cxn ang="0">
                  <a:pos x="249" y="32"/>
                </a:cxn>
                <a:cxn ang="0">
                  <a:pos x="200" y="43"/>
                </a:cxn>
                <a:cxn ang="0">
                  <a:pos x="171" y="77"/>
                </a:cxn>
                <a:cxn ang="0">
                  <a:pos x="136" y="43"/>
                </a:cxn>
                <a:cxn ang="0">
                  <a:pos x="92" y="70"/>
                </a:cxn>
                <a:cxn ang="0">
                  <a:pos x="21" y="103"/>
                </a:cxn>
                <a:cxn ang="0">
                  <a:pos x="7" y="168"/>
                </a:cxn>
                <a:cxn ang="0">
                  <a:pos x="21" y="200"/>
                </a:cxn>
                <a:cxn ang="0">
                  <a:pos x="43" y="235"/>
                </a:cxn>
              </a:cxnLst>
              <a:rect l="0" t="0" r="r" b="b"/>
              <a:pathLst>
                <a:path w="861" h="713">
                  <a:moveTo>
                    <a:pt x="43" y="235"/>
                  </a:moveTo>
                  <a:lnTo>
                    <a:pt x="80" y="235"/>
                  </a:lnTo>
                  <a:lnTo>
                    <a:pt x="99" y="211"/>
                  </a:lnTo>
                  <a:lnTo>
                    <a:pt x="128" y="200"/>
                  </a:lnTo>
                  <a:lnTo>
                    <a:pt x="164" y="211"/>
                  </a:lnTo>
                  <a:lnTo>
                    <a:pt x="193" y="222"/>
                  </a:lnTo>
                  <a:lnTo>
                    <a:pt x="235" y="235"/>
                  </a:lnTo>
                  <a:lnTo>
                    <a:pt x="235" y="271"/>
                  </a:lnTo>
                  <a:lnTo>
                    <a:pt x="249" y="305"/>
                  </a:lnTo>
                  <a:lnTo>
                    <a:pt x="286" y="336"/>
                  </a:lnTo>
                  <a:lnTo>
                    <a:pt x="291" y="364"/>
                  </a:lnTo>
                  <a:lnTo>
                    <a:pt x="327" y="364"/>
                  </a:lnTo>
                  <a:lnTo>
                    <a:pt x="390" y="435"/>
                  </a:lnTo>
                  <a:lnTo>
                    <a:pt x="435" y="451"/>
                  </a:lnTo>
                  <a:lnTo>
                    <a:pt x="484" y="458"/>
                  </a:lnTo>
                  <a:lnTo>
                    <a:pt x="513" y="479"/>
                  </a:lnTo>
                  <a:lnTo>
                    <a:pt x="548" y="501"/>
                  </a:lnTo>
                  <a:lnTo>
                    <a:pt x="578" y="505"/>
                  </a:lnTo>
                  <a:lnTo>
                    <a:pt x="590" y="538"/>
                  </a:lnTo>
                  <a:lnTo>
                    <a:pt x="646" y="548"/>
                  </a:lnTo>
                  <a:lnTo>
                    <a:pt x="654" y="576"/>
                  </a:lnTo>
                  <a:lnTo>
                    <a:pt x="677" y="609"/>
                  </a:lnTo>
                  <a:lnTo>
                    <a:pt x="684" y="641"/>
                  </a:lnTo>
                  <a:lnTo>
                    <a:pt x="663" y="658"/>
                  </a:lnTo>
                  <a:lnTo>
                    <a:pt x="646" y="689"/>
                  </a:lnTo>
                  <a:lnTo>
                    <a:pt x="646" y="713"/>
                  </a:lnTo>
                  <a:lnTo>
                    <a:pt x="677" y="713"/>
                  </a:lnTo>
                  <a:lnTo>
                    <a:pt x="690" y="689"/>
                  </a:lnTo>
                  <a:lnTo>
                    <a:pt x="719" y="674"/>
                  </a:lnTo>
                  <a:lnTo>
                    <a:pt x="712" y="641"/>
                  </a:lnTo>
                  <a:lnTo>
                    <a:pt x="755" y="625"/>
                  </a:lnTo>
                  <a:lnTo>
                    <a:pt x="755" y="591"/>
                  </a:lnTo>
                  <a:lnTo>
                    <a:pt x="712" y="576"/>
                  </a:lnTo>
                  <a:lnTo>
                    <a:pt x="726" y="538"/>
                  </a:lnTo>
                  <a:lnTo>
                    <a:pt x="741" y="511"/>
                  </a:lnTo>
                  <a:lnTo>
                    <a:pt x="776" y="522"/>
                  </a:lnTo>
                  <a:lnTo>
                    <a:pt x="817" y="526"/>
                  </a:lnTo>
                  <a:lnTo>
                    <a:pt x="825" y="555"/>
                  </a:lnTo>
                  <a:lnTo>
                    <a:pt x="853" y="560"/>
                  </a:lnTo>
                  <a:lnTo>
                    <a:pt x="861" y="533"/>
                  </a:lnTo>
                  <a:lnTo>
                    <a:pt x="817" y="501"/>
                  </a:lnTo>
                  <a:lnTo>
                    <a:pt x="741" y="466"/>
                  </a:lnTo>
                  <a:lnTo>
                    <a:pt x="654" y="435"/>
                  </a:lnTo>
                  <a:lnTo>
                    <a:pt x="677" y="408"/>
                  </a:lnTo>
                  <a:lnTo>
                    <a:pt x="613" y="408"/>
                  </a:lnTo>
                  <a:lnTo>
                    <a:pt x="526" y="369"/>
                  </a:lnTo>
                  <a:lnTo>
                    <a:pt x="513" y="353"/>
                  </a:lnTo>
                  <a:lnTo>
                    <a:pt x="505" y="321"/>
                  </a:lnTo>
                  <a:lnTo>
                    <a:pt x="491" y="287"/>
                  </a:lnTo>
                  <a:lnTo>
                    <a:pt x="419" y="243"/>
                  </a:lnTo>
                  <a:lnTo>
                    <a:pt x="390" y="222"/>
                  </a:lnTo>
                  <a:lnTo>
                    <a:pt x="385" y="195"/>
                  </a:lnTo>
                  <a:lnTo>
                    <a:pt x="399" y="168"/>
                  </a:lnTo>
                  <a:lnTo>
                    <a:pt x="385" y="152"/>
                  </a:lnTo>
                  <a:lnTo>
                    <a:pt x="390" y="125"/>
                  </a:lnTo>
                  <a:lnTo>
                    <a:pt x="419" y="125"/>
                  </a:lnTo>
                  <a:lnTo>
                    <a:pt x="455" y="107"/>
                  </a:lnTo>
                  <a:lnTo>
                    <a:pt x="498" y="125"/>
                  </a:lnTo>
                  <a:lnTo>
                    <a:pt x="498" y="120"/>
                  </a:lnTo>
                  <a:lnTo>
                    <a:pt x="513" y="113"/>
                  </a:lnTo>
                  <a:lnTo>
                    <a:pt x="498" y="103"/>
                  </a:lnTo>
                  <a:lnTo>
                    <a:pt x="491" y="77"/>
                  </a:lnTo>
                  <a:lnTo>
                    <a:pt x="491" y="55"/>
                  </a:lnTo>
                  <a:lnTo>
                    <a:pt x="498" y="48"/>
                  </a:lnTo>
                  <a:lnTo>
                    <a:pt x="441" y="37"/>
                  </a:lnTo>
                  <a:lnTo>
                    <a:pt x="399" y="21"/>
                  </a:lnTo>
                  <a:lnTo>
                    <a:pt x="390" y="0"/>
                  </a:lnTo>
                  <a:lnTo>
                    <a:pt x="363" y="5"/>
                  </a:lnTo>
                  <a:lnTo>
                    <a:pt x="342" y="5"/>
                  </a:lnTo>
                  <a:lnTo>
                    <a:pt x="291" y="15"/>
                  </a:lnTo>
                  <a:lnTo>
                    <a:pt x="270" y="11"/>
                  </a:lnTo>
                  <a:lnTo>
                    <a:pt x="249" y="32"/>
                  </a:lnTo>
                  <a:lnTo>
                    <a:pt x="249" y="55"/>
                  </a:lnTo>
                  <a:lnTo>
                    <a:pt x="200" y="43"/>
                  </a:lnTo>
                  <a:lnTo>
                    <a:pt x="184" y="55"/>
                  </a:lnTo>
                  <a:lnTo>
                    <a:pt x="171" y="77"/>
                  </a:lnTo>
                  <a:lnTo>
                    <a:pt x="148" y="64"/>
                  </a:lnTo>
                  <a:lnTo>
                    <a:pt x="136" y="43"/>
                  </a:lnTo>
                  <a:lnTo>
                    <a:pt x="107" y="48"/>
                  </a:lnTo>
                  <a:lnTo>
                    <a:pt x="92" y="70"/>
                  </a:lnTo>
                  <a:lnTo>
                    <a:pt x="28" y="70"/>
                  </a:lnTo>
                  <a:lnTo>
                    <a:pt x="21" y="103"/>
                  </a:lnTo>
                  <a:lnTo>
                    <a:pt x="0" y="147"/>
                  </a:lnTo>
                  <a:lnTo>
                    <a:pt x="7" y="168"/>
                  </a:lnTo>
                  <a:lnTo>
                    <a:pt x="7" y="190"/>
                  </a:lnTo>
                  <a:lnTo>
                    <a:pt x="21" y="200"/>
                  </a:lnTo>
                  <a:lnTo>
                    <a:pt x="43" y="206"/>
                  </a:lnTo>
                  <a:lnTo>
                    <a:pt x="43" y="235"/>
                  </a:lnTo>
                  <a:close/>
                </a:path>
              </a:pathLst>
            </a:custGeom>
            <a:noFill/>
            <a:ln w="7938" cap="flat">
              <a:solidFill>
                <a:srgbClr val="C7C7C7"/>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4154" name="Freeform 58"/>
            <p:cNvSpPr>
              <a:spLocks/>
            </p:cNvSpPr>
            <p:nvPr/>
          </p:nvSpPr>
          <p:spPr bwMode="auto">
            <a:xfrm>
              <a:off x="3767" y="3623"/>
              <a:ext cx="215" cy="36"/>
            </a:xfrm>
            <a:custGeom>
              <a:avLst/>
              <a:gdLst/>
              <a:ahLst/>
              <a:cxnLst>
                <a:cxn ang="0">
                  <a:pos x="0" y="32"/>
                </a:cxn>
                <a:cxn ang="0">
                  <a:pos x="0" y="0"/>
                </a:cxn>
                <a:cxn ang="0">
                  <a:pos x="47" y="0"/>
                </a:cxn>
                <a:cxn ang="0">
                  <a:pos x="58" y="10"/>
                </a:cxn>
                <a:cxn ang="0">
                  <a:pos x="99" y="0"/>
                </a:cxn>
                <a:cxn ang="0">
                  <a:pos x="130" y="4"/>
                </a:cxn>
                <a:cxn ang="0">
                  <a:pos x="176" y="0"/>
                </a:cxn>
                <a:cxn ang="0">
                  <a:pos x="176" y="15"/>
                </a:cxn>
                <a:cxn ang="0">
                  <a:pos x="215" y="0"/>
                </a:cxn>
                <a:cxn ang="0">
                  <a:pos x="215" y="21"/>
                </a:cxn>
                <a:cxn ang="0">
                  <a:pos x="110" y="36"/>
                </a:cxn>
                <a:cxn ang="0">
                  <a:pos x="79" y="25"/>
                </a:cxn>
                <a:cxn ang="0">
                  <a:pos x="40" y="25"/>
                </a:cxn>
                <a:cxn ang="0">
                  <a:pos x="0" y="32"/>
                </a:cxn>
              </a:cxnLst>
              <a:rect l="0" t="0" r="r" b="b"/>
              <a:pathLst>
                <a:path w="215" h="36">
                  <a:moveTo>
                    <a:pt x="0" y="32"/>
                  </a:moveTo>
                  <a:lnTo>
                    <a:pt x="0" y="0"/>
                  </a:lnTo>
                  <a:lnTo>
                    <a:pt x="47" y="0"/>
                  </a:lnTo>
                  <a:lnTo>
                    <a:pt x="58" y="10"/>
                  </a:lnTo>
                  <a:lnTo>
                    <a:pt x="99" y="0"/>
                  </a:lnTo>
                  <a:lnTo>
                    <a:pt x="130" y="4"/>
                  </a:lnTo>
                  <a:lnTo>
                    <a:pt x="176" y="0"/>
                  </a:lnTo>
                  <a:lnTo>
                    <a:pt x="176" y="15"/>
                  </a:lnTo>
                  <a:lnTo>
                    <a:pt x="215" y="0"/>
                  </a:lnTo>
                  <a:lnTo>
                    <a:pt x="215" y="21"/>
                  </a:lnTo>
                  <a:lnTo>
                    <a:pt x="110" y="36"/>
                  </a:lnTo>
                  <a:lnTo>
                    <a:pt x="79" y="25"/>
                  </a:lnTo>
                  <a:lnTo>
                    <a:pt x="40" y="25"/>
                  </a:lnTo>
                  <a:lnTo>
                    <a:pt x="0" y="32"/>
                  </a:lnTo>
                  <a:close/>
                </a:path>
              </a:pathLst>
            </a:custGeom>
            <a:solidFill>
              <a:srgbClr val="17365D"/>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4155" name="Freeform 59"/>
            <p:cNvSpPr>
              <a:spLocks/>
            </p:cNvSpPr>
            <p:nvPr/>
          </p:nvSpPr>
          <p:spPr bwMode="auto">
            <a:xfrm>
              <a:off x="3767" y="3623"/>
              <a:ext cx="215" cy="36"/>
            </a:xfrm>
            <a:custGeom>
              <a:avLst/>
              <a:gdLst/>
              <a:ahLst/>
              <a:cxnLst>
                <a:cxn ang="0">
                  <a:pos x="0" y="32"/>
                </a:cxn>
                <a:cxn ang="0">
                  <a:pos x="0" y="0"/>
                </a:cxn>
                <a:cxn ang="0">
                  <a:pos x="47" y="0"/>
                </a:cxn>
                <a:cxn ang="0">
                  <a:pos x="58" y="10"/>
                </a:cxn>
                <a:cxn ang="0">
                  <a:pos x="99" y="0"/>
                </a:cxn>
                <a:cxn ang="0">
                  <a:pos x="130" y="4"/>
                </a:cxn>
                <a:cxn ang="0">
                  <a:pos x="176" y="0"/>
                </a:cxn>
                <a:cxn ang="0">
                  <a:pos x="176" y="15"/>
                </a:cxn>
                <a:cxn ang="0">
                  <a:pos x="215" y="0"/>
                </a:cxn>
                <a:cxn ang="0">
                  <a:pos x="215" y="21"/>
                </a:cxn>
                <a:cxn ang="0">
                  <a:pos x="110" y="36"/>
                </a:cxn>
                <a:cxn ang="0">
                  <a:pos x="79" y="25"/>
                </a:cxn>
                <a:cxn ang="0">
                  <a:pos x="40" y="25"/>
                </a:cxn>
                <a:cxn ang="0">
                  <a:pos x="0" y="32"/>
                </a:cxn>
              </a:cxnLst>
              <a:rect l="0" t="0" r="r" b="b"/>
              <a:pathLst>
                <a:path w="215" h="36">
                  <a:moveTo>
                    <a:pt x="0" y="32"/>
                  </a:moveTo>
                  <a:lnTo>
                    <a:pt x="0" y="0"/>
                  </a:lnTo>
                  <a:lnTo>
                    <a:pt x="47" y="0"/>
                  </a:lnTo>
                  <a:lnTo>
                    <a:pt x="58" y="10"/>
                  </a:lnTo>
                  <a:lnTo>
                    <a:pt x="99" y="0"/>
                  </a:lnTo>
                  <a:lnTo>
                    <a:pt x="130" y="4"/>
                  </a:lnTo>
                  <a:lnTo>
                    <a:pt x="176" y="0"/>
                  </a:lnTo>
                  <a:lnTo>
                    <a:pt x="176" y="15"/>
                  </a:lnTo>
                  <a:lnTo>
                    <a:pt x="215" y="0"/>
                  </a:lnTo>
                  <a:lnTo>
                    <a:pt x="215" y="21"/>
                  </a:lnTo>
                  <a:lnTo>
                    <a:pt x="110" y="36"/>
                  </a:lnTo>
                  <a:lnTo>
                    <a:pt x="79" y="25"/>
                  </a:lnTo>
                  <a:lnTo>
                    <a:pt x="40" y="25"/>
                  </a:lnTo>
                  <a:lnTo>
                    <a:pt x="0" y="32"/>
                  </a:lnTo>
                  <a:close/>
                </a:path>
              </a:pathLst>
            </a:custGeom>
            <a:noFill/>
            <a:ln w="7938" cap="flat">
              <a:solidFill>
                <a:srgbClr val="C7C7C7"/>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4156" name="Freeform 60"/>
            <p:cNvSpPr>
              <a:spLocks/>
            </p:cNvSpPr>
            <p:nvPr/>
          </p:nvSpPr>
          <p:spPr bwMode="auto">
            <a:xfrm>
              <a:off x="2644" y="878"/>
              <a:ext cx="979" cy="1027"/>
            </a:xfrm>
            <a:custGeom>
              <a:avLst/>
              <a:gdLst/>
              <a:ahLst/>
              <a:cxnLst>
                <a:cxn ang="0">
                  <a:pos x="267" y="954"/>
                </a:cxn>
                <a:cxn ang="0">
                  <a:pos x="201" y="959"/>
                </a:cxn>
                <a:cxn ang="0">
                  <a:pos x="51" y="1014"/>
                </a:cxn>
                <a:cxn ang="0">
                  <a:pos x="15" y="937"/>
                </a:cxn>
                <a:cxn ang="0">
                  <a:pos x="0" y="895"/>
                </a:cxn>
                <a:cxn ang="0">
                  <a:pos x="0" y="769"/>
                </a:cxn>
                <a:cxn ang="0">
                  <a:pos x="85" y="675"/>
                </a:cxn>
                <a:cxn ang="0">
                  <a:pos x="182" y="621"/>
                </a:cxn>
                <a:cxn ang="0">
                  <a:pos x="274" y="545"/>
                </a:cxn>
                <a:cxn ang="0">
                  <a:pos x="390" y="376"/>
                </a:cxn>
                <a:cxn ang="0">
                  <a:pos x="449" y="284"/>
                </a:cxn>
                <a:cxn ang="0">
                  <a:pos x="378" y="279"/>
                </a:cxn>
                <a:cxn ang="0">
                  <a:pos x="430" y="218"/>
                </a:cxn>
                <a:cxn ang="0">
                  <a:pos x="482" y="213"/>
                </a:cxn>
                <a:cxn ang="0">
                  <a:pos x="542" y="190"/>
                </a:cxn>
                <a:cxn ang="0">
                  <a:pos x="554" y="141"/>
                </a:cxn>
                <a:cxn ang="0">
                  <a:pos x="665" y="86"/>
                </a:cxn>
                <a:cxn ang="0">
                  <a:pos x="749" y="43"/>
                </a:cxn>
                <a:cxn ang="0">
                  <a:pos x="790" y="48"/>
                </a:cxn>
                <a:cxn ang="0">
                  <a:pos x="854" y="0"/>
                </a:cxn>
                <a:cxn ang="0">
                  <a:pos x="939" y="65"/>
                </a:cxn>
                <a:cxn ang="0">
                  <a:pos x="979" y="83"/>
                </a:cxn>
                <a:cxn ang="0">
                  <a:pos x="953" y="120"/>
                </a:cxn>
                <a:cxn ang="0">
                  <a:pos x="920" y="131"/>
                </a:cxn>
                <a:cxn ang="0">
                  <a:pos x="905" y="91"/>
                </a:cxn>
                <a:cxn ang="0">
                  <a:pos x="867" y="77"/>
                </a:cxn>
                <a:cxn ang="0">
                  <a:pos x="815" y="114"/>
                </a:cxn>
                <a:cxn ang="0">
                  <a:pos x="795" y="190"/>
                </a:cxn>
                <a:cxn ang="0">
                  <a:pos x="749" y="196"/>
                </a:cxn>
                <a:cxn ang="0">
                  <a:pos x="705" y="196"/>
                </a:cxn>
                <a:cxn ang="0">
                  <a:pos x="665" y="158"/>
                </a:cxn>
                <a:cxn ang="0">
                  <a:pos x="632" y="180"/>
                </a:cxn>
                <a:cxn ang="0">
                  <a:pos x="620" y="229"/>
                </a:cxn>
                <a:cxn ang="0">
                  <a:pos x="561" y="261"/>
                </a:cxn>
                <a:cxn ang="0">
                  <a:pos x="497" y="312"/>
                </a:cxn>
                <a:cxn ang="0">
                  <a:pos x="464" y="387"/>
                </a:cxn>
                <a:cxn ang="0">
                  <a:pos x="430" y="486"/>
                </a:cxn>
                <a:cxn ang="0">
                  <a:pos x="416" y="567"/>
                </a:cxn>
                <a:cxn ang="0">
                  <a:pos x="364" y="578"/>
                </a:cxn>
                <a:cxn ang="0">
                  <a:pos x="326" y="621"/>
                </a:cxn>
                <a:cxn ang="0">
                  <a:pos x="326" y="719"/>
                </a:cxn>
                <a:cxn ang="0">
                  <a:pos x="346" y="797"/>
                </a:cxn>
                <a:cxn ang="0">
                  <a:pos x="326" y="884"/>
                </a:cxn>
                <a:cxn ang="0">
                  <a:pos x="293" y="937"/>
                </a:cxn>
              </a:cxnLst>
              <a:rect l="0" t="0" r="r" b="b"/>
              <a:pathLst>
                <a:path w="979" h="1027">
                  <a:moveTo>
                    <a:pt x="274" y="971"/>
                  </a:moveTo>
                  <a:lnTo>
                    <a:pt x="267" y="971"/>
                  </a:lnTo>
                  <a:lnTo>
                    <a:pt x="267" y="954"/>
                  </a:lnTo>
                  <a:lnTo>
                    <a:pt x="241" y="932"/>
                  </a:lnTo>
                  <a:lnTo>
                    <a:pt x="227" y="959"/>
                  </a:lnTo>
                  <a:lnTo>
                    <a:pt x="201" y="959"/>
                  </a:lnTo>
                  <a:lnTo>
                    <a:pt x="137" y="1008"/>
                  </a:lnTo>
                  <a:lnTo>
                    <a:pt x="98" y="1027"/>
                  </a:lnTo>
                  <a:lnTo>
                    <a:pt x="51" y="1014"/>
                  </a:lnTo>
                  <a:lnTo>
                    <a:pt x="19" y="992"/>
                  </a:lnTo>
                  <a:lnTo>
                    <a:pt x="0" y="971"/>
                  </a:lnTo>
                  <a:lnTo>
                    <a:pt x="15" y="937"/>
                  </a:lnTo>
                  <a:lnTo>
                    <a:pt x="40" y="916"/>
                  </a:lnTo>
                  <a:lnTo>
                    <a:pt x="0" y="920"/>
                  </a:lnTo>
                  <a:lnTo>
                    <a:pt x="0" y="895"/>
                  </a:lnTo>
                  <a:lnTo>
                    <a:pt x="19" y="868"/>
                  </a:lnTo>
                  <a:lnTo>
                    <a:pt x="0" y="834"/>
                  </a:lnTo>
                  <a:lnTo>
                    <a:pt x="0" y="769"/>
                  </a:lnTo>
                  <a:lnTo>
                    <a:pt x="19" y="747"/>
                  </a:lnTo>
                  <a:lnTo>
                    <a:pt x="15" y="719"/>
                  </a:lnTo>
                  <a:lnTo>
                    <a:pt x="85" y="675"/>
                  </a:lnTo>
                  <a:lnTo>
                    <a:pt x="118" y="642"/>
                  </a:lnTo>
                  <a:lnTo>
                    <a:pt x="156" y="642"/>
                  </a:lnTo>
                  <a:lnTo>
                    <a:pt x="182" y="621"/>
                  </a:lnTo>
                  <a:lnTo>
                    <a:pt x="201" y="589"/>
                  </a:lnTo>
                  <a:lnTo>
                    <a:pt x="223" y="611"/>
                  </a:lnTo>
                  <a:lnTo>
                    <a:pt x="274" y="545"/>
                  </a:lnTo>
                  <a:lnTo>
                    <a:pt x="308" y="501"/>
                  </a:lnTo>
                  <a:lnTo>
                    <a:pt x="339" y="480"/>
                  </a:lnTo>
                  <a:lnTo>
                    <a:pt x="390" y="376"/>
                  </a:lnTo>
                  <a:lnTo>
                    <a:pt x="411" y="343"/>
                  </a:lnTo>
                  <a:lnTo>
                    <a:pt x="438" y="315"/>
                  </a:lnTo>
                  <a:lnTo>
                    <a:pt x="449" y="284"/>
                  </a:lnTo>
                  <a:lnTo>
                    <a:pt x="497" y="240"/>
                  </a:lnTo>
                  <a:lnTo>
                    <a:pt x="416" y="257"/>
                  </a:lnTo>
                  <a:lnTo>
                    <a:pt x="378" y="279"/>
                  </a:lnTo>
                  <a:lnTo>
                    <a:pt x="404" y="250"/>
                  </a:lnTo>
                  <a:lnTo>
                    <a:pt x="449" y="235"/>
                  </a:lnTo>
                  <a:lnTo>
                    <a:pt x="430" y="218"/>
                  </a:lnTo>
                  <a:lnTo>
                    <a:pt x="464" y="196"/>
                  </a:lnTo>
                  <a:lnTo>
                    <a:pt x="490" y="175"/>
                  </a:lnTo>
                  <a:lnTo>
                    <a:pt x="482" y="213"/>
                  </a:lnTo>
                  <a:lnTo>
                    <a:pt x="508" y="190"/>
                  </a:lnTo>
                  <a:lnTo>
                    <a:pt x="508" y="218"/>
                  </a:lnTo>
                  <a:lnTo>
                    <a:pt x="542" y="190"/>
                  </a:lnTo>
                  <a:lnTo>
                    <a:pt x="522" y="185"/>
                  </a:lnTo>
                  <a:lnTo>
                    <a:pt x="522" y="158"/>
                  </a:lnTo>
                  <a:lnTo>
                    <a:pt x="554" y="141"/>
                  </a:lnTo>
                  <a:lnTo>
                    <a:pt x="580" y="104"/>
                  </a:lnTo>
                  <a:lnTo>
                    <a:pt x="620" y="104"/>
                  </a:lnTo>
                  <a:lnTo>
                    <a:pt x="665" y="86"/>
                  </a:lnTo>
                  <a:lnTo>
                    <a:pt x="683" y="55"/>
                  </a:lnTo>
                  <a:lnTo>
                    <a:pt x="717" y="34"/>
                  </a:lnTo>
                  <a:lnTo>
                    <a:pt x="749" y="43"/>
                  </a:lnTo>
                  <a:lnTo>
                    <a:pt x="764" y="16"/>
                  </a:lnTo>
                  <a:lnTo>
                    <a:pt x="790" y="0"/>
                  </a:lnTo>
                  <a:lnTo>
                    <a:pt x="790" y="48"/>
                  </a:lnTo>
                  <a:lnTo>
                    <a:pt x="815" y="16"/>
                  </a:lnTo>
                  <a:lnTo>
                    <a:pt x="835" y="48"/>
                  </a:lnTo>
                  <a:lnTo>
                    <a:pt x="854" y="0"/>
                  </a:lnTo>
                  <a:lnTo>
                    <a:pt x="895" y="5"/>
                  </a:lnTo>
                  <a:lnTo>
                    <a:pt x="972" y="34"/>
                  </a:lnTo>
                  <a:lnTo>
                    <a:pt x="939" y="65"/>
                  </a:lnTo>
                  <a:lnTo>
                    <a:pt x="899" y="65"/>
                  </a:lnTo>
                  <a:lnTo>
                    <a:pt x="946" y="83"/>
                  </a:lnTo>
                  <a:lnTo>
                    <a:pt x="979" y="83"/>
                  </a:lnTo>
                  <a:lnTo>
                    <a:pt x="972" y="98"/>
                  </a:lnTo>
                  <a:lnTo>
                    <a:pt x="957" y="104"/>
                  </a:lnTo>
                  <a:lnTo>
                    <a:pt x="953" y="120"/>
                  </a:lnTo>
                  <a:lnTo>
                    <a:pt x="939" y="131"/>
                  </a:lnTo>
                  <a:lnTo>
                    <a:pt x="931" y="147"/>
                  </a:lnTo>
                  <a:lnTo>
                    <a:pt x="920" y="131"/>
                  </a:lnTo>
                  <a:lnTo>
                    <a:pt x="931" y="120"/>
                  </a:lnTo>
                  <a:lnTo>
                    <a:pt x="920" y="98"/>
                  </a:lnTo>
                  <a:lnTo>
                    <a:pt x="905" y="91"/>
                  </a:lnTo>
                  <a:lnTo>
                    <a:pt x="899" y="86"/>
                  </a:lnTo>
                  <a:lnTo>
                    <a:pt x="880" y="77"/>
                  </a:lnTo>
                  <a:lnTo>
                    <a:pt x="867" y="77"/>
                  </a:lnTo>
                  <a:lnTo>
                    <a:pt x="847" y="91"/>
                  </a:lnTo>
                  <a:lnTo>
                    <a:pt x="822" y="98"/>
                  </a:lnTo>
                  <a:lnTo>
                    <a:pt x="815" y="114"/>
                  </a:lnTo>
                  <a:lnTo>
                    <a:pt x="815" y="141"/>
                  </a:lnTo>
                  <a:lnTo>
                    <a:pt x="815" y="169"/>
                  </a:lnTo>
                  <a:lnTo>
                    <a:pt x="795" y="190"/>
                  </a:lnTo>
                  <a:lnTo>
                    <a:pt x="775" y="190"/>
                  </a:lnTo>
                  <a:lnTo>
                    <a:pt x="764" y="185"/>
                  </a:lnTo>
                  <a:lnTo>
                    <a:pt x="749" y="196"/>
                  </a:lnTo>
                  <a:lnTo>
                    <a:pt x="738" y="201"/>
                  </a:lnTo>
                  <a:lnTo>
                    <a:pt x="717" y="196"/>
                  </a:lnTo>
                  <a:lnTo>
                    <a:pt x="705" y="196"/>
                  </a:lnTo>
                  <a:lnTo>
                    <a:pt x="697" y="180"/>
                  </a:lnTo>
                  <a:lnTo>
                    <a:pt x="679" y="163"/>
                  </a:lnTo>
                  <a:lnTo>
                    <a:pt x="665" y="158"/>
                  </a:lnTo>
                  <a:lnTo>
                    <a:pt x="653" y="175"/>
                  </a:lnTo>
                  <a:lnTo>
                    <a:pt x="646" y="180"/>
                  </a:lnTo>
                  <a:lnTo>
                    <a:pt x="632" y="180"/>
                  </a:lnTo>
                  <a:lnTo>
                    <a:pt x="626" y="201"/>
                  </a:lnTo>
                  <a:lnTo>
                    <a:pt x="632" y="223"/>
                  </a:lnTo>
                  <a:lnTo>
                    <a:pt x="620" y="229"/>
                  </a:lnTo>
                  <a:lnTo>
                    <a:pt x="574" y="223"/>
                  </a:lnTo>
                  <a:lnTo>
                    <a:pt x="561" y="235"/>
                  </a:lnTo>
                  <a:lnTo>
                    <a:pt x="561" y="261"/>
                  </a:lnTo>
                  <a:lnTo>
                    <a:pt x="529" y="261"/>
                  </a:lnTo>
                  <a:lnTo>
                    <a:pt x="516" y="272"/>
                  </a:lnTo>
                  <a:lnTo>
                    <a:pt x="497" y="312"/>
                  </a:lnTo>
                  <a:lnTo>
                    <a:pt x="501" y="327"/>
                  </a:lnTo>
                  <a:lnTo>
                    <a:pt x="490" y="355"/>
                  </a:lnTo>
                  <a:lnTo>
                    <a:pt x="464" y="387"/>
                  </a:lnTo>
                  <a:lnTo>
                    <a:pt x="456" y="409"/>
                  </a:lnTo>
                  <a:lnTo>
                    <a:pt x="438" y="414"/>
                  </a:lnTo>
                  <a:lnTo>
                    <a:pt x="430" y="486"/>
                  </a:lnTo>
                  <a:lnTo>
                    <a:pt x="404" y="524"/>
                  </a:lnTo>
                  <a:lnTo>
                    <a:pt x="411" y="540"/>
                  </a:lnTo>
                  <a:lnTo>
                    <a:pt x="416" y="567"/>
                  </a:lnTo>
                  <a:lnTo>
                    <a:pt x="398" y="572"/>
                  </a:lnTo>
                  <a:lnTo>
                    <a:pt x="385" y="572"/>
                  </a:lnTo>
                  <a:lnTo>
                    <a:pt x="364" y="578"/>
                  </a:lnTo>
                  <a:lnTo>
                    <a:pt x="352" y="583"/>
                  </a:lnTo>
                  <a:lnTo>
                    <a:pt x="333" y="599"/>
                  </a:lnTo>
                  <a:lnTo>
                    <a:pt x="326" y="621"/>
                  </a:lnTo>
                  <a:lnTo>
                    <a:pt x="333" y="642"/>
                  </a:lnTo>
                  <a:lnTo>
                    <a:pt x="326" y="693"/>
                  </a:lnTo>
                  <a:lnTo>
                    <a:pt x="326" y="719"/>
                  </a:lnTo>
                  <a:lnTo>
                    <a:pt x="326" y="747"/>
                  </a:lnTo>
                  <a:lnTo>
                    <a:pt x="352" y="769"/>
                  </a:lnTo>
                  <a:lnTo>
                    <a:pt x="346" y="797"/>
                  </a:lnTo>
                  <a:lnTo>
                    <a:pt x="326" y="806"/>
                  </a:lnTo>
                  <a:lnTo>
                    <a:pt x="333" y="834"/>
                  </a:lnTo>
                  <a:lnTo>
                    <a:pt x="326" y="884"/>
                  </a:lnTo>
                  <a:lnTo>
                    <a:pt x="313" y="889"/>
                  </a:lnTo>
                  <a:lnTo>
                    <a:pt x="293" y="911"/>
                  </a:lnTo>
                  <a:lnTo>
                    <a:pt x="293" y="937"/>
                  </a:lnTo>
                  <a:lnTo>
                    <a:pt x="287" y="965"/>
                  </a:lnTo>
                  <a:lnTo>
                    <a:pt x="274" y="971"/>
                  </a:lnTo>
                  <a:close/>
                </a:path>
              </a:pathLst>
            </a:custGeom>
            <a:solidFill>
              <a:srgbClr val="F2F2F2"/>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4157" name="Freeform 61"/>
            <p:cNvSpPr>
              <a:spLocks/>
            </p:cNvSpPr>
            <p:nvPr/>
          </p:nvSpPr>
          <p:spPr bwMode="auto">
            <a:xfrm>
              <a:off x="2644" y="878"/>
              <a:ext cx="979" cy="1027"/>
            </a:xfrm>
            <a:custGeom>
              <a:avLst/>
              <a:gdLst/>
              <a:ahLst/>
              <a:cxnLst>
                <a:cxn ang="0">
                  <a:pos x="267" y="954"/>
                </a:cxn>
                <a:cxn ang="0">
                  <a:pos x="201" y="959"/>
                </a:cxn>
                <a:cxn ang="0">
                  <a:pos x="51" y="1014"/>
                </a:cxn>
                <a:cxn ang="0">
                  <a:pos x="15" y="937"/>
                </a:cxn>
                <a:cxn ang="0">
                  <a:pos x="0" y="895"/>
                </a:cxn>
                <a:cxn ang="0">
                  <a:pos x="0" y="769"/>
                </a:cxn>
                <a:cxn ang="0">
                  <a:pos x="85" y="675"/>
                </a:cxn>
                <a:cxn ang="0">
                  <a:pos x="182" y="621"/>
                </a:cxn>
                <a:cxn ang="0">
                  <a:pos x="274" y="545"/>
                </a:cxn>
                <a:cxn ang="0">
                  <a:pos x="390" y="376"/>
                </a:cxn>
                <a:cxn ang="0">
                  <a:pos x="449" y="284"/>
                </a:cxn>
                <a:cxn ang="0">
                  <a:pos x="378" y="279"/>
                </a:cxn>
                <a:cxn ang="0">
                  <a:pos x="430" y="218"/>
                </a:cxn>
                <a:cxn ang="0">
                  <a:pos x="482" y="213"/>
                </a:cxn>
                <a:cxn ang="0">
                  <a:pos x="542" y="190"/>
                </a:cxn>
                <a:cxn ang="0">
                  <a:pos x="554" y="141"/>
                </a:cxn>
                <a:cxn ang="0">
                  <a:pos x="665" y="86"/>
                </a:cxn>
                <a:cxn ang="0">
                  <a:pos x="749" y="43"/>
                </a:cxn>
                <a:cxn ang="0">
                  <a:pos x="790" y="48"/>
                </a:cxn>
                <a:cxn ang="0">
                  <a:pos x="854" y="0"/>
                </a:cxn>
                <a:cxn ang="0">
                  <a:pos x="939" y="65"/>
                </a:cxn>
                <a:cxn ang="0">
                  <a:pos x="979" y="83"/>
                </a:cxn>
                <a:cxn ang="0">
                  <a:pos x="953" y="120"/>
                </a:cxn>
                <a:cxn ang="0">
                  <a:pos x="920" y="131"/>
                </a:cxn>
                <a:cxn ang="0">
                  <a:pos x="905" y="91"/>
                </a:cxn>
                <a:cxn ang="0">
                  <a:pos x="867" y="77"/>
                </a:cxn>
                <a:cxn ang="0">
                  <a:pos x="815" y="114"/>
                </a:cxn>
                <a:cxn ang="0">
                  <a:pos x="795" y="190"/>
                </a:cxn>
                <a:cxn ang="0">
                  <a:pos x="749" y="196"/>
                </a:cxn>
                <a:cxn ang="0">
                  <a:pos x="705" y="196"/>
                </a:cxn>
                <a:cxn ang="0">
                  <a:pos x="665" y="158"/>
                </a:cxn>
                <a:cxn ang="0">
                  <a:pos x="632" y="180"/>
                </a:cxn>
                <a:cxn ang="0">
                  <a:pos x="620" y="229"/>
                </a:cxn>
                <a:cxn ang="0">
                  <a:pos x="561" y="261"/>
                </a:cxn>
                <a:cxn ang="0">
                  <a:pos x="497" y="312"/>
                </a:cxn>
                <a:cxn ang="0">
                  <a:pos x="464" y="387"/>
                </a:cxn>
                <a:cxn ang="0">
                  <a:pos x="430" y="486"/>
                </a:cxn>
                <a:cxn ang="0">
                  <a:pos x="416" y="567"/>
                </a:cxn>
                <a:cxn ang="0">
                  <a:pos x="364" y="578"/>
                </a:cxn>
                <a:cxn ang="0">
                  <a:pos x="326" y="621"/>
                </a:cxn>
                <a:cxn ang="0">
                  <a:pos x="326" y="719"/>
                </a:cxn>
                <a:cxn ang="0">
                  <a:pos x="346" y="797"/>
                </a:cxn>
                <a:cxn ang="0">
                  <a:pos x="326" y="884"/>
                </a:cxn>
                <a:cxn ang="0">
                  <a:pos x="293" y="937"/>
                </a:cxn>
              </a:cxnLst>
              <a:rect l="0" t="0" r="r" b="b"/>
              <a:pathLst>
                <a:path w="979" h="1027">
                  <a:moveTo>
                    <a:pt x="274" y="971"/>
                  </a:moveTo>
                  <a:lnTo>
                    <a:pt x="267" y="971"/>
                  </a:lnTo>
                  <a:lnTo>
                    <a:pt x="267" y="954"/>
                  </a:lnTo>
                  <a:lnTo>
                    <a:pt x="241" y="932"/>
                  </a:lnTo>
                  <a:lnTo>
                    <a:pt x="227" y="959"/>
                  </a:lnTo>
                  <a:lnTo>
                    <a:pt x="201" y="959"/>
                  </a:lnTo>
                  <a:lnTo>
                    <a:pt x="137" y="1008"/>
                  </a:lnTo>
                  <a:lnTo>
                    <a:pt x="98" y="1027"/>
                  </a:lnTo>
                  <a:lnTo>
                    <a:pt x="51" y="1014"/>
                  </a:lnTo>
                  <a:lnTo>
                    <a:pt x="19" y="992"/>
                  </a:lnTo>
                  <a:lnTo>
                    <a:pt x="0" y="971"/>
                  </a:lnTo>
                  <a:lnTo>
                    <a:pt x="15" y="937"/>
                  </a:lnTo>
                  <a:lnTo>
                    <a:pt x="40" y="916"/>
                  </a:lnTo>
                  <a:lnTo>
                    <a:pt x="0" y="920"/>
                  </a:lnTo>
                  <a:lnTo>
                    <a:pt x="0" y="895"/>
                  </a:lnTo>
                  <a:lnTo>
                    <a:pt x="19" y="868"/>
                  </a:lnTo>
                  <a:lnTo>
                    <a:pt x="0" y="834"/>
                  </a:lnTo>
                  <a:lnTo>
                    <a:pt x="0" y="769"/>
                  </a:lnTo>
                  <a:lnTo>
                    <a:pt x="19" y="747"/>
                  </a:lnTo>
                  <a:lnTo>
                    <a:pt x="15" y="719"/>
                  </a:lnTo>
                  <a:lnTo>
                    <a:pt x="85" y="675"/>
                  </a:lnTo>
                  <a:lnTo>
                    <a:pt x="118" y="642"/>
                  </a:lnTo>
                  <a:lnTo>
                    <a:pt x="156" y="642"/>
                  </a:lnTo>
                  <a:lnTo>
                    <a:pt x="182" y="621"/>
                  </a:lnTo>
                  <a:lnTo>
                    <a:pt x="201" y="589"/>
                  </a:lnTo>
                  <a:lnTo>
                    <a:pt x="223" y="611"/>
                  </a:lnTo>
                  <a:lnTo>
                    <a:pt x="274" y="545"/>
                  </a:lnTo>
                  <a:lnTo>
                    <a:pt x="308" y="501"/>
                  </a:lnTo>
                  <a:lnTo>
                    <a:pt x="339" y="480"/>
                  </a:lnTo>
                  <a:lnTo>
                    <a:pt x="390" y="376"/>
                  </a:lnTo>
                  <a:lnTo>
                    <a:pt x="411" y="343"/>
                  </a:lnTo>
                  <a:lnTo>
                    <a:pt x="438" y="315"/>
                  </a:lnTo>
                  <a:lnTo>
                    <a:pt x="449" y="284"/>
                  </a:lnTo>
                  <a:lnTo>
                    <a:pt x="497" y="240"/>
                  </a:lnTo>
                  <a:lnTo>
                    <a:pt x="416" y="257"/>
                  </a:lnTo>
                  <a:lnTo>
                    <a:pt x="378" y="279"/>
                  </a:lnTo>
                  <a:lnTo>
                    <a:pt x="404" y="250"/>
                  </a:lnTo>
                  <a:lnTo>
                    <a:pt x="449" y="235"/>
                  </a:lnTo>
                  <a:lnTo>
                    <a:pt x="430" y="218"/>
                  </a:lnTo>
                  <a:lnTo>
                    <a:pt x="464" y="196"/>
                  </a:lnTo>
                  <a:lnTo>
                    <a:pt x="490" y="175"/>
                  </a:lnTo>
                  <a:lnTo>
                    <a:pt x="482" y="213"/>
                  </a:lnTo>
                  <a:lnTo>
                    <a:pt x="508" y="190"/>
                  </a:lnTo>
                  <a:lnTo>
                    <a:pt x="508" y="218"/>
                  </a:lnTo>
                  <a:lnTo>
                    <a:pt x="542" y="190"/>
                  </a:lnTo>
                  <a:lnTo>
                    <a:pt x="522" y="185"/>
                  </a:lnTo>
                  <a:lnTo>
                    <a:pt x="522" y="158"/>
                  </a:lnTo>
                  <a:lnTo>
                    <a:pt x="554" y="141"/>
                  </a:lnTo>
                  <a:lnTo>
                    <a:pt x="580" y="104"/>
                  </a:lnTo>
                  <a:lnTo>
                    <a:pt x="620" y="104"/>
                  </a:lnTo>
                  <a:lnTo>
                    <a:pt x="665" y="86"/>
                  </a:lnTo>
                  <a:lnTo>
                    <a:pt x="683" y="55"/>
                  </a:lnTo>
                  <a:lnTo>
                    <a:pt x="717" y="34"/>
                  </a:lnTo>
                  <a:lnTo>
                    <a:pt x="749" y="43"/>
                  </a:lnTo>
                  <a:lnTo>
                    <a:pt x="764" y="16"/>
                  </a:lnTo>
                  <a:lnTo>
                    <a:pt x="790" y="0"/>
                  </a:lnTo>
                  <a:lnTo>
                    <a:pt x="790" y="48"/>
                  </a:lnTo>
                  <a:lnTo>
                    <a:pt x="815" y="16"/>
                  </a:lnTo>
                  <a:lnTo>
                    <a:pt x="835" y="48"/>
                  </a:lnTo>
                  <a:lnTo>
                    <a:pt x="854" y="0"/>
                  </a:lnTo>
                  <a:lnTo>
                    <a:pt x="895" y="5"/>
                  </a:lnTo>
                  <a:lnTo>
                    <a:pt x="972" y="34"/>
                  </a:lnTo>
                  <a:lnTo>
                    <a:pt x="939" y="65"/>
                  </a:lnTo>
                  <a:lnTo>
                    <a:pt x="899" y="65"/>
                  </a:lnTo>
                  <a:lnTo>
                    <a:pt x="946" y="83"/>
                  </a:lnTo>
                  <a:lnTo>
                    <a:pt x="979" y="83"/>
                  </a:lnTo>
                  <a:lnTo>
                    <a:pt x="972" y="98"/>
                  </a:lnTo>
                  <a:lnTo>
                    <a:pt x="957" y="104"/>
                  </a:lnTo>
                  <a:lnTo>
                    <a:pt x="953" y="120"/>
                  </a:lnTo>
                  <a:lnTo>
                    <a:pt x="939" y="131"/>
                  </a:lnTo>
                  <a:lnTo>
                    <a:pt x="931" y="147"/>
                  </a:lnTo>
                  <a:lnTo>
                    <a:pt x="920" y="131"/>
                  </a:lnTo>
                  <a:lnTo>
                    <a:pt x="931" y="120"/>
                  </a:lnTo>
                  <a:lnTo>
                    <a:pt x="920" y="98"/>
                  </a:lnTo>
                  <a:lnTo>
                    <a:pt x="905" y="91"/>
                  </a:lnTo>
                  <a:lnTo>
                    <a:pt x="899" y="86"/>
                  </a:lnTo>
                  <a:lnTo>
                    <a:pt x="880" y="77"/>
                  </a:lnTo>
                  <a:lnTo>
                    <a:pt x="867" y="77"/>
                  </a:lnTo>
                  <a:lnTo>
                    <a:pt x="847" y="91"/>
                  </a:lnTo>
                  <a:lnTo>
                    <a:pt x="822" y="98"/>
                  </a:lnTo>
                  <a:lnTo>
                    <a:pt x="815" y="114"/>
                  </a:lnTo>
                  <a:lnTo>
                    <a:pt x="815" y="141"/>
                  </a:lnTo>
                  <a:lnTo>
                    <a:pt x="815" y="169"/>
                  </a:lnTo>
                  <a:lnTo>
                    <a:pt x="795" y="190"/>
                  </a:lnTo>
                  <a:lnTo>
                    <a:pt x="775" y="190"/>
                  </a:lnTo>
                  <a:lnTo>
                    <a:pt x="764" y="185"/>
                  </a:lnTo>
                  <a:lnTo>
                    <a:pt x="749" y="196"/>
                  </a:lnTo>
                  <a:lnTo>
                    <a:pt x="738" y="201"/>
                  </a:lnTo>
                  <a:lnTo>
                    <a:pt x="717" y="196"/>
                  </a:lnTo>
                  <a:lnTo>
                    <a:pt x="705" y="196"/>
                  </a:lnTo>
                  <a:lnTo>
                    <a:pt x="697" y="180"/>
                  </a:lnTo>
                  <a:lnTo>
                    <a:pt x="679" y="163"/>
                  </a:lnTo>
                  <a:lnTo>
                    <a:pt x="665" y="158"/>
                  </a:lnTo>
                  <a:lnTo>
                    <a:pt x="653" y="175"/>
                  </a:lnTo>
                  <a:lnTo>
                    <a:pt x="646" y="180"/>
                  </a:lnTo>
                  <a:lnTo>
                    <a:pt x="632" y="180"/>
                  </a:lnTo>
                  <a:lnTo>
                    <a:pt x="626" y="201"/>
                  </a:lnTo>
                  <a:lnTo>
                    <a:pt x="632" y="223"/>
                  </a:lnTo>
                  <a:lnTo>
                    <a:pt x="620" y="229"/>
                  </a:lnTo>
                  <a:lnTo>
                    <a:pt x="574" y="223"/>
                  </a:lnTo>
                  <a:lnTo>
                    <a:pt x="561" y="235"/>
                  </a:lnTo>
                  <a:lnTo>
                    <a:pt x="561" y="261"/>
                  </a:lnTo>
                  <a:lnTo>
                    <a:pt x="529" y="261"/>
                  </a:lnTo>
                  <a:lnTo>
                    <a:pt x="516" y="272"/>
                  </a:lnTo>
                  <a:lnTo>
                    <a:pt x="497" y="312"/>
                  </a:lnTo>
                  <a:lnTo>
                    <a:pt x="501" y="327"/>
                  </a:lnTo>
                  <a:lnTo>
                    <a:pt x="490" y="355"/>
                  </a:lnTo>
                  <a:lnTo>
                    <a:pt x="464" y="387"/>
                  </a:lnTo>
                  <a:lnTo>
                    <a:pt x="456" y="409"/>
                  </a:lnTo>
                  <a:lnTo>
                    <a:pt x="438" y="414"/>
                  </a:lnTo>
                  <a:lnTo>
                    <a:pt x="430" y="486"/>
                  </a:lnTo>
                  <a:lnTo>
                    <a:pt x="404" y="524"/>
                  </a:lnTo>
                  <a:lnTo>
                    <a:pt x="411" y="540"/>
                  </a:lnTo>
                  <a:lnTo>
                    <a:pt x="416" y="567"/>
                  </a:lnTo>
                  <a:lnTo>
                    <a:pt x="398" y="572"/>
                  </a:lnTo>
                  <a:lnTo>
                    <a:pt x="385" y="572"/>
                  </a:lnTo>
                  <a:lnTo>
                    <a:pt x="364" y="578"/>
                  </a:lnTo>
                  <a:lnTo>
                    <a:pt x="352" y="583"/>
                  </a:lnTo>
                  <a:lnTo>
                    <a:pt x="333" y="599"/>
                  </a:lnTo>
                  <a:lnTo>
                    <a:pt x="326" y="621"/>
                  </a:lnTo>
                  <a:lnTo>
                    <a:pt x="333" y="642"/>
                  </a:lnTo>
                  <a:lnTo>
                    <a:pt x="326" y="693"/>
                  </a:lnTo>
                  <a:lnTo>
                    <a:pt x="326" y="719"/>
                  </a:lnTo>
                  <a:lnTo>
                    <a:pt x="326" y="747"/>
                  </a:lnTo>
                  <a:lnTo>
                    <a:pt x="352" y="769"/>
                  </a:lnTo>
                  <a:lnTo>
                    <a:pt x="346" y="797"/>
                  </a:lnTo>
                  <a:lnTo>
                    <a:pt x="326" y="806"/>
                  </a:lnTo>
                  <a:lnTo>
                    <a:pt x="333" y="834"/>
                  </a:lnTo>
                  <a:lnTo>
                    <a:pt x="326" y="884"/>
                  </a:lnTo>
                  <a:lnTo>
                    <a:pt x="313" y="889"/>
                  </a:lnTo>
                  <a:lnTo>
                    <a:pt x="293" y="911"/>
                  </a:lnTo>
                  <a:lnTo>
                    <a:pt x="293" y="937"/>
                  </a:lnTo>
                  <a:lnTo>
                    <a:pt x="287" y="965"/>
                  </a:lnTo>
                  <a:lnTo>
                    <a:pt x="274" y="971"/>
                  </a:lnTo>
                  <a:close/>
                </a:path>
              </a:pathLst>
            </a:custGeom>
            <a:noFill/>
            <a:ln w="7938" cap="flat">
              <a:solidFill>
                <a:srgbClr val="B6B6B6"/>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4158" name="Freeform 62"/>
            <p:cNvSpPr>
              <a:spLocks/>
            </p:cNvSpPr>
            <p:nvPr/>
          </p:nvSpPr>
          <p:spPr bwMode="auto">
            <a:xfrm>
              <a:off x="2911" y="1058"/>
              <a:ext cx="528" cy="1063"/>
            </a:xfrm>
            <a:custGeom>
              <a:avLst/>
              <a:gdLst/>
              <a:ahLst/>
              <a:cxnLst>
                <a:cxn ang="0">
                  <a:pos x="502" y="244"/>
                </a:cxn>
                <a:cxn ang="0">
                  <a:pos x="456" y="272"/>
                </a:cxn>
                <a:cxn ang="0">
                  <a:pos x="445" y="305"/>
                </a:cxn>
                <a:cxn ang="0">
                  <a:pos x="449" y="349"/>
                </a:cxn>
                <a:cxn ang="0">
                  <a:pos x="416" y="403"/>
                </a:cxn>
                <a:cxn ang="0">
                  <a:pos x="326" y="474"/>
                </a:cxn>
                <a:cxn ang="0">
                  <a:pos x="281" y="610"/>
                </a:cxn>
                <a:cxn ang="0">
                  <a:pos x="353" y="692"/>
                </a:cxn>
                <a:cxn ang="0">
                  <a:pos x="353" y="735"/>
                </a:cxn>
                <a:cxn ang="0">
                  <a:pos x="339" y="769"/>
                </a:cxn>
                <a:cxn ang="0">
                  <a:pos x="274" y="817"/>
                </a:cxn>
                <a:cxn ang="0">
                  <a:pos x="268" y="883"/>
                </a:cxn>
                <a:cxn ang="0">
                  <a:pos x="233" y="1002"/>
                </a:cxn>
                <a:cxn ang="0">
                  <a:pos x="143" y="1036"/>
                </a:cxn>
                <a:cxn ang="0">
                  <a:pos x="79" y="1063"/>
                </a:cxn>
                <a:cxn ang="0">
                  <a:pos x="66" y="1002"/>
                </a:cxn>
                <a:cxn ang="0">
                  <a:pos x="51" y="944"/>
                </a:cxn>
                <a:cxn ang="0">
                  <a:pos x="0" y="791"/>
                </a:cxn>
                <a:cxn ang="0">
                  <a:pos x="20" y="785"/>
                </a:cxn>
                <a:cxn ang="0">
                  <a:pos x="25" y="731"/>
                </a:cxn>
                <a:cxn ang="0">
                  <a:pos x="59" y="703"/>
                </a:cxn>
                <a:cxn ang="0">
                  <a:pos x="59" y="626"/>
                </a:cxn>
                <a:cxn ang="0">
                  <a:pos x="84" y="589"/>
                </a:cxn>
                <a:cxn ang="0">
                  <a:pos x="59" y="538"/>
                </a:cxn>
                <a:cxn ang="0">
                  <a:pos x="66" y="462"/>
                </a:cxn>
                <a:cxn ang="0">
                  <a:pos x="66" y="419"/>
                </a:cxn>
                <a:cxn ang="0">
                  <a:pos x="97" y="397"/>
                </a:cxn>
                <a:cxn ang="0">
                  <a:pos x="130" y="392"/>
                </a:cxn>
                <a:cxn ang="0">
                  <a:pos x="143" y="360"/>
                </a:cxn>
                <a:cxn ang="0">
                  <a:pos x="163" y="305"/>
                </a:cxn>
                <a:cxn ang="0">
                  <a:pos x="189" y="229"/>
                </a:cxn>
                <a:cxn ang="0">
                  <a:pos x="223" y="175"/>
                </a:cxn>
                <a:cxn ang="0">
                  <a:pos x="229" y="131"/>
                </a:cxn>
                <a:cxn ang="0">
                  <a:pos x="261" y="80"/>
                </a:cxn>
                <a:cxn ang="0">
                  <a:pos x="294" y="55"/>
                </a:cxn>
                <a:cxn ang="0">
                  <a:pos x="353" y="48"/>
                </a:cxn>
                <a:cxn ang="0">
                  <a:pos x="359" y="21"/>
                </a:cxn>
                <a:cxn ang="0">
                  <a:pos x="378" y="0"/>
                </a:cxn>
                <a:cxn ang="0">
                  <a:pos x="449" y="43"/>
                </a:cxn>
                <a:cxn ang="0">
                  <a:pos x="481" y="64"/>
                </a:cxn>
                <a:cxn ang="0">
                  <a:pos x="496" y="135"/>
                </a:cxn>
                <a:cxn ang="0">
                  <a:pos x="515" y="169"/>
                </a:cxn>
                <a:cxn ang="0">
                  <a:pos x="522" y="223"/>
                </a:cxn>
              </a:cxnLst>
              <a:rect l="0" t="0" r="r" b="b"/>
              <a:pathLst>
                <a:path w="528" h="1063">
                  <a:moveTo>
                    <a:pt x="528" y="229"/>
                  </a:moveTo>
                  <a:lnTo>
                    <a:pt x="502" y="244"/>
                  </a:lnTo>
                  <a:lnTo>
                    <a:pt x="471" y="244"/>
                  </a:lnTo>
                  <a:lnTo>
                    <a:pt x="456" y="272"/>
                  </a:lnTo>
                  <a:lnTo>
                    <a:pt x="437" y="284"/>
                  </a:lnTo>
                  <a:lnTo>
                    <a:pt x="445" y="305"/>
                  </a:lnTo>
                  <a:lnTo>
                    <a:pt x="423" y="332"/>
                  </a:lnTo>
                  <a:lnTo>
                    <a:pt x="449" y="349"/>
                  </a:lnTo>
                  <a:lnTo>
                    <a:pt x="430" y="375"/>
                  </a:lnTo>
                  <a:lnTo>
                    <a:pt x="416" y="403"/>
                  </a:lnTo>
                  <a:lnTo>
                    <a:pt x="386" y="425"/>
                  </a:lnTo>
                  <a:lnTo>
                    <a:pt x="326" y="474"/>
                  </a:lnTo>
                  <a:lnTo>
                    <a:pt x="287" y="534"/>
                  </a:lnTo>
                  <a:lnTo>
                    <a:pt x="281" y="610"/>
                  </a:lnTo>
                  <a:lnTo>
                    <a:pt x="287" y="642"/>
                  </a:lnTo>
                  <a:lnTo>
                    <a:pt x="353" y="692"/>
                  </a:lnTo>
                  <a:lnTo>
                    <a:pt x="364" y="714"/>
                  </a:lnTo>
                  <a:lnTo>
                    <a:pt x="353" y="735"/>
                  </a:lnTo>
                  <a:lnTo>
                    <a:pt x="326" y="757"/>
                  </a:lnTo>
                  <a:lnTo>
                    <a:pt x="339" y="769"/>
                  </a:lnTo>
                  <a:lnTo>
                    <a:pt x="306" y="791"/>
                  </a:lnTo>
                  <a:lnTo>
                    <a:pt x="274" y="817"/>
                  </a:lnTo>
                  <a:lnTo>
                    <a:pt x="268" y="840"/>
                  </a:lnTo>
                  <a:lnTo>
                    <a:pt x="268" y="883"/>
                  </a:lnTo>
                  <a:lnTo>
                    <a:pt x="255" y="958"/>
                  </a:lnTo>
                  <a:lnTo>
                    <a:pt x="233" y="1002"/>
                  </a:lnTo>
                  <a:lnTo>
                    <a:pt x="171" y="1002"/>
                  </a:lnTo>
                  <a:lnTo>
                    <a:pt x="143" y="1036"/>
                  </a:lnTo>
                  <a:lnTo>
                    <a:pt x="143" y="1063"/>
                  </a:lnTo>
                  <a:lnTo>
                    <a:pt x="79" y="1063"/>
                  </a:lnTo>
                  <a:lnTo>
                    <a:pt x="79" y="1036"/>
                  </a:lnTo>
                  <a:lnTo>
                    <a:pt x="66" y="1002"/>
                  </a:lnTo>
                  <a:lnTo>
                    <a:pt x="79" y="976"/>
                  </a:lnTo>
                  <a:lnTo>
                    <a:pt x="51" y="944"/>
                  </a:lnTo>
                  <a:lnTo>
                    <a:pt x="7" y="817"/>
                  </a:lnTo>
                  <a:lnTo>
                    <a:pt x="0" y="791"/>
                  </a:lnTo>
                  <a:lnTo>
                    <a:pt x="7" y="791"/>
                  </a:lnTo>
                  <a:lnTo>
                    <a:pt x="20" y="785"/>
                  </a:lnTo>
                  <a:lnTo>
                    <a:pt x="25" y="757"/>
                  </a:lnTo>
                  <a:lnTo>
                    <a:pt x="25" y="731"/>
                  </a:lnTo>
                  <a:lnTo>
                    <a:pt x="46" y="709"/>
                  </a:lnTo>
                  <a:lnTo>
                    <a:pt x="59" y="703"/>
                  </a:lnTo>
                  <a:lnTo>
                    <a:pt x="66" y="653"/>
                  </a:lnTo>
                  <a:lnTo>
                    <a:pt x="59" y="626"/>
                  </a:lnTo>
                  <a:lnTo>
                    <a:pt x="79" y="617"/>
                  </a:lnTo>
                  <a:lnTo>
                    <a:pt x="84" y="589"/>
                  </a:lnTo>
                  <a:lnTo>
                    <a:pt x="59" y="567"/>
                  </a:lnTo>
                  <a:lnTo>
                    <a:pt x="59" y="538"/>
                  </a:lnTo>
                  <a:lnTo>
                    <a:pt x="59" y="513"/>
                  </a:lnTo>
                  <a:lnTo>
                    <a:pt x="66" y="462"/>
                  </a:lnTo>
                  <a:lnTo>
                    <a:pt x="59" y="441"/>
                  </a:lnTo>
                  <a:lnTo>
                    <a:pt x="66" y="419"/>
                  </a:lnTo>
                  <a:lnTo>
                    <a:pt x="84" y="403"/>
                  </a:lnTo>
                  <a:lnTo>
                    <a:pt x="97" y="397"/>
                  </a:lnTo>
                  <a:lnTo>
                    <a:pt x="118" y="392"/>
                  </a:lnTo>
                  <a:lnTo>
                    <a:pt x="130" y="392"/>
                  </a:lnTo>
                  <a:lnTo>
                    <a:pt x="149" y="386"/>
                  </a:lnTo>
                  <a:lnTo>
                    <a:pt x="143" y="360"/>
                  </a:lnTo>
                  <a:lnTo>
                    <a:pt x="137" y="343"/>
                  </a:lnTo>
                  <a:lnTo>
                    <a:pt x="163" y="305"/>
                  </a:lnTo>
                  <a:lnTo>
                    <a:pt x="171" y="233"/>
                  </a:lnTo>
                  <a:lnTo>
                    <a:pt x="189" y="229"/>
                  </a:lnTo>
                  <a:lnTo>
                    <a:pt x="197" y="207"/>
                  </a:lnTo>
                  <a:lnTo>
                    <a:pt x="223" y="175"/>
                  </a:lnTo>
                  <a:lnTo>
                    <a:pt x="233" y="147"/>
                  </a:lnTo>
                  <a:lnTo>
                    <a:pt x="229" y="131"/>
                  </a:lnTo>
                  <a:lnTo>
                    <a:pt x="248" y="92"/>
                  </a:lnTo>
                  <a:lnTo>
                    <a:pt x="261" y="80"/>
                  </a:lnTo>
                  <a:lnTo>
                    <a:pt x="294" y="80"/>
                  </a:lnTo>
                  <a:lnTo>
                    <a:pt x="294" y="55"/>
                  </a:lnTo>
                  <a:lnTo>
                    <a:pt x="306" y="43"/>
                  </a:lnTo>
                  <a:lnTo>
                    <a:pt x="353" y="48"/>
                  </a:lnTo>
                  <a:lnTo>
                    <a:pt x="364" y="43"/>
                  </a:lnTo>
                  <a:lnTo>
                    <a:pt x="359" y="21"/>
                  </a:lnTo>
                  <a:lnTo>
                    <a:pt x="364" y="0"/>
                  </a:lnTo>
                  <a:lnTo>
                    <a:pt x="378" y="0"/>
                  </a:lnTo>
                  <a:lnTo>
                    <a:pt x="430" y="37"/>
                  </a:lnTo>
                  <a:lnTo>
                    <a:pt x="449" y="43"/>
                  </a:lnTo>
                  <a:lnTo>
                    <a:pt x="463" y="48"/>
                  </a:lnTo>
                  <a:lnTo>
                    <a:pt x="481" y="64"/>
                  </a:lnTo>
                  <a:lnTo>
                    <a:pt x="489" y="86"/>
                  </a:lnTo>
                  <a:lnTo>
                    <a:pt x="496" y="135"/>
                  </a:lnTo>
                  <a:lnTo>
                    <a:pt x="502" y="153"/>
                  </a:lnTo>
                  <a:lnTo>
                    <a:pt x="515" y="169"/>
                  </a:lnTo>
                  <a:lnTo>
                    <a:pt x="515" y="190"/>
                  </a:lnTo>
                  <a:lnTo>
                    <a:pt x="522" y="223"/>
                  </a:lnTo>
                  <a:lnTo>
                    <a:pt x="528" y="229"/>
                  </a:lnTo>
                  <a:close/>
                </a:path>
              </a:pathLst>
            </a:custGeom>
            <a:solidFill>
              <a:srgbClr val="F2F2F2"/>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4159" name="Freeform 63"/>
            <p:cNvSpPr>
              <a:spLocks/>
            </p:cNvSpPr>
            <p:nvPr/>
          </p:nvSpPr>
          <p:spPr bwMode="auto">
            <a:xfrm>
              <a:off x="2911" y="1058"/>
              <a:ext cx="528" cy="1063"/>
            </a:xfrm>
            <a:custGeom>
              <a:avLst/>
              <a:gdLst/>
              <a:ahLst/>
              <a:cxnLst>
                <a:cxn ang="0">
                  <a:pos x="502" y="244"/>
                </a:cxn>
                <a:cxn ang="0">
                  <a:pos x="456" y="272"/>
                </a:cxn>
                <a:cxn ang="0">
                  <a:pos x="445" y="305"/>
                </a:cxn>
                <a:cxn ang="0">
                  <a:pos x="449" y="349"/>
                </a:cxn>
                <a:cxn ang="0">
                  <a:pos x="416" y="403"/>
                </a:cxn>
                <a:cxn ang="0">
                  <a:pos x="326" y="474"/>
                </a:cxn>
                <a:cxn ang="0">
                  <a:pos x="281" y="610"/>
                </a:cxn>
                <a:cxn ang="0">
                  <a:pos x="353" y="692"/>
                </a:cxn>
                <a:cxn ang="0">
                  <a:pos x="353" y="735"/>
                </a:cxn>
                <a:cxn ang="0">
                  <a:pos x="339" y="769"/>
                </a:cxn>
                <a:cxn ang="0">
                  <a:pos x="274" y="817"/>
                </a:cxn>
                <a:cxn ang="0">
                  <a:pos x="268" y="883"/>
                </a:cxn>
                <a:cxn ang="0">
                  <a:pos x="233" y="1002"/>
                </a:cxn>
                <a:cxn ang="0">
                  <a:pos x="143" y="1036"/>
                </a:cxn>
                <a:cxn ang="0">
                  <a:pos x="79" y="1063"/>
                </a:cxn>
                <a:cxn ang="0">
                  <a:pos x="66" y="1002"/>
                </a:cxn>
                <a:cxn ang="0">
                  <a:pos x="51" y="944"/>
                </a:cxn>
                <a:cxn ang="0">
                  <a:pos x="0" y="791"/>
                </a:cxn>
                <a:cxn ang="0">
                  <a:pos x="20" y="785"/>
                </a:cxn>
                <a:cxn ang="0">
                  <a:pos x="25" y="731"/>
                </a:cxn>
                <a:cxn ang="0">
                  <a:pos x="59" y="703"/>
                </a:cxn>
                <a:cxn ang="0">
                  <a:pos x="59" y="626"/>
                </a:cxn>
                <a:cxn ang="0">
                  <a:pos x="84" y="589"/>
                </a:cxn>
                <a:cxn ang="0">
                  <a:pos x="59" y="538"/>
                </a:cxn>
                <a:cxn ang="0">
                  <a:pos x="66" y="462"/>
                </a:cxn>
                <a:cxn ang="0">
                  <a:pos x="66" y="419"/>
                </a:cxn>
                <a:cxn ang="0">
                  <a:pos x="97" y="397"/>
                </a:cxn>
                <a:cxn ang="0">
                  <a:pos x="130" y="392"/>
                </a:cxn>
                <a:cxn ang="0">
                  <a:pos x="143" y="360"/>
                </a:cxn>
                <a:cxn ang="0">
                  <a:pos x="163" y="305"/>
                </a:cxn>
                <a:cxn ang="0">
                  <a:pos x="189" y="229"/>
                </a:cxn>
                <a:cxn ang="0">
                  <a:pos x="223" y="175"/>
                </a:cxn>
                <a:cxn ang="0">
                  <a:pos x="229" y="131"/>
                </a:cxn>
                <a:cxn ang="0">
                  <a:pos x="261" y="80"/>
                </a:cxn>
                <a:cxn ang="0">
                  <a:pos x="294" y="55"/>
                </a:cxn>
                <a:cxn ang="0">
                  <a:pos x="353" y="48"/>
                </a:cxn>
                <a:cxn ang="0">
                  <a:pos x="359" y="21"/>
                </a:cxn>
                <a:cxn ang="0">
                  <a:pos x="378" y="0"/>
                </a:cxn>
                <a:cxn ang="0">
                  <a:pos x="449" y="43"/>
                </a:cxn>
                <a:cxn ang="0">
                  <a:pos x="481" y="64"/>
                </a:cxn>
                <a:cxn ang="0">
                  <a:pos x="496" y="135"/>
                </a:cxn>
                <a:cxn ang="0">
                  <a:pos x="515" y="169"/>
                </a:cxn>
                <a:cxn ang="0">
                  <a:pos x="522" y="223"/>
                </a:cxn>
              </a:cxnLst>
              <a:rect l="0" t="0" r="r" b="b"/>
              <a:pathLst>
                <a:path w="528" h="1063">
                  <a:moveTo>
                    <a:pt x="528" y="229"/>
                  </a:moveTo>
                  <a:lnTo>
                    <a:pt x="502" y="244"/>
                  </a:lnTo>
                  <a:lnTo>
                    <a:pt x="471" y="244"/>
                  </a:lnTo>
                  <a:lnTo>
                    <a:pt x="456" y="272"/>
                  </a:lnTo>
                  <a:lnTo>
                    <a:pt x="437" y="284"/>
                  </a:lnTo>
                  <a:lnTo>
                    <a:pt x="445" y="305"/>
                  </a:lnTo>
                  <a:lnTo>
                    <a:pt x="423" y="332"/>
                  </a:lnTo>
                  <a:lnTo>
                    <a:pt x="449" y="349"/>
                  </a:lnTo>
                  <a:lnTo>
                    <a:pt x="430" y="375"/>
                  </a:lnTo>
                  <a:lnTo>
                    <a:pt x="416" y="403"/>
                  </a:lnTo>
                  <a:lnTo>
                    <a:pt x="386" y="425"/>
                  </a:lnTo>
                  <a:lnTo>
                    <a:pt x="326" y="474"/>
                  </a:lnTo>
                  <a:lnTo>
                    <a:pt x="287" y="534"/>
                  </a:lnTo>
                  <a:lnTo>
                    <a:pt x="281" y="610"/>
                  </a:lnTo>
                  <a:lnTo>
                    <a:pt x="287" y="642"/>
                  </a:lnTo>
                  <a:lnTo>
                    <a:pt x="353" y="692"/>
                  </a:lnTo>
                  <a:lnTo>
                    <a:pt x="364" y="714"/>
                  </a:lnTo>
                  <a:lnTo>
                    <a:pt x="353" y="735"/>
                  </a:lnTo>
                  <a:lnTo>
                    <a:pt x="326" y="757"/>
                  </a:lnTo>
                  <a:lnTo>
                    <a:pt x="339" y="769"/>
                  </a:lnTo>
                  <a:lnTo>
                    <a:pt x="306" y="791"/>
                  </a:lnTo>
                  <a:lnTo>
                    <a:pt x="274" y="817"/>
                  </a:lnTo>
                  <a:lnTo>
                    <a:pt x="268" y="840"/>
                  </a:lnTo>
                  <a:lnTo>
                    <a:pt x="268" y="883"/>
                  </a:lnTo>
                  <a:lnTo>
                    <a:pt x="255" y="958"/>
                  </a:lnTo>
                  <a:lnTo>
                    <a:pt x="233" y="1002"/>
                  </a:lnTo>
                  <a:lnTo>
                    <a:pt x="171" y="1002"/>
                  </a:lnTo>
                  <a:lnTo>
                    <a:pt x="143" y="1036"/>
                  </a:lnTo>
                  <a:lnTo>
                    <a:pt x="143" y="1063"/>
                  </a:lnTo>
                  <a:lnTo>
                    <a:pt x="79" y="1063"/>
                  </a:lnTo>
                  <a:lnTo>
                    <a:pt x="79" y="1036"/>
                  </a:lnTo>
                  <a:lnTo>
                    <a:pt x="66" y="1002"/>
                  </a:lnTo>
                  <a:lnTo>
                    <a:pt x="79" y="976"/>
                  </a:lnTo>
                  <a:lnTo>
                    <a:pt x="51" y="944"/>
                  </a:lnTo>
                  <a:lnTo>
                    <a:pt x="7" y="817"/>
                  </a:lnTo>
                  <a:lnTo>
                    <a:pt x="0" y="791"/>
                  </a:lnTo>
                  <a:lnTo>
                    <a:pt x="7" y="791"/>
                  </a:lnTo>
                  <a:lnTo>
                    <a:pt x="20" y="785"/>
                  </a:lnTo>
                  <a:lnTo>
                    <a:pt x="25" y="757"/>
                  </a:lnTo>
                  <a:lnTo>
                    <a:pt x="25" y="731"/>
                  </a:lnTo>
                  <a:lnTo>
                    <a:pt x="46" y="709"/>
                  </a:lnTo>
                  <a:lnTo>
                    <a:pt x="59" y="703"/>
                  </a:lnTo>
                  <a:lnTo>
                    <a:pt x="66" y="653"/>
                  </a:lnTo>
                  <a:lnTo>
                    <a:pt x="59" y="626"/>
                  </a:lnTo>
                  <a:lnTo>
                    <a:pt x="79" y="617"/>
                  </a:lnTo>
                  <a:lnTo>
                    <a:pt x="84" y="589"/>
                  </a:lnTo>
                  <a:lnTo>
                    <a:pt x="59" y="567"/>
                  </a:lnTo>
                  <a:lnTo>
                    <a:pt x="59" y="538"/>
                  </a:lnTo>
                  <a:lnTo>
                    <a:pt x="59" y="513"/>
                  </a:lnTo>
                  <a:lnTo>
                    <a:pt x="66" y="462"/>
                  </a:lnTo>
                  <a:lnTo>
                    <a:pt x="59" y="441"/>
                  </a:lnTo>
                  <a:lnTo>
                    <a:pt x="66" y="419"/>
                  </a:lnTo>
                  <a:lnTo>
                    <a:pt x="84" y="403"/>
                  </a:lnTo>
                  <a:lnTo>
                    <a:pt x="97" y="397"/>
                  </a:lnTo>
                  <a:lnTo>
                    <a:pt x="118" y="392"/>
                  </a:lnTo>
                  <a:lnTo>
                    <a:pt x="130" y="392"/>
                  </a:lnTo>
                  <a:lnTo>
                    <a:pt x="149" y="386"/>
                  </a:lnTo>
                  <a:lnTo>
                    <a:pt x="143" y="360"/>
                  </a:lnTo>
                  <a:lnTo>
                    <a:pt x="137" y="343"/>
                  </a:lnTo>
                  <a:lnTo>
                    <a:pt x="163" y="305"/>
                  </a:lnTo>
                  <a:lnTo>
                    <a:pt x="171" y="233"/>
                  </a:lnTo>
                  <a:lnTo>
                    <a:pt x="189" y="229"/>
                  </a:lnTo>
                  <a:lnTo>
                    <a:pt x="197" y="207"/>
                  </a:lnTo>
                  <a:lnTo>
                    <a:pt x="223" y="175"/>
                  </a:lnTo>
                  <a:lnTo>
                    <a:pt x="233" y="147"/>
                  </a:lnTo>
                  <a:lnTo>
                    <a:pt x="229" y="131"/>
                  </a:lnTo>
                  <a:lnTo>
                    <a:pt x="248" y="92"/>
                  </a:lnTo>
                  <a:lnTo>
                    <a:pt x="261" y="80"/>
                  </a:lnTo>
                  <a:lnTo>
                    <a:pt x="294" y="80"/>
                  </a:lnTo>
                  <a:lnTo>
                    <a:pt x="294" y="55"/>
                  </a:lnTo>
                  <a:lnTo>
                    <a:pt x="306" y="43"/>
                  </a:lnTo>
                  <a:lnTo>
                    <a:pt x="353" y="48"/>
                  </a:lnTo>
                  <a:lnTo>
                    <a:pt x="364" y="43"/>
                  </a:lnTo>
                  <a:lnTo>
                    <a:pt x="359" y="21"/>
                  </a:lnTo>
                  <a:lnTo>
                    <a:pt x="364" y="0"/>
                  </a:lnTo>
                  <a:lnTo>
                    <a:pt x="378" y="0"/>
                  </a:lnTo>
                  <a:lnTo>
                    <a:pt x="430" y="37"/>
                  </a:lnTo>
                  <a:lnTo>
                    <a:pt x="449" y="43"/>
                  </a:lnTo>
                  <a:lnTo>
                    <a:pt x="463" y="48"/>
                  </a:lnTo>
                  <a:lnTo>
                    <a:pt x="481" y="64"/>
                  </a:lnTo>
                  <a:lnTo>
                    <a:pt x="489" y="86"/>
                  </a:lnTo>
                  <a:lnTo>
                    <a:pt x="496" y="135"/>
                  </a:lnTo>
                  <a:lnTo>
                    <a:pt x="502" y="153"/>
                  </a:lnTo>
                  <a:lnTo>
                    <a:pt x="515" y="169"/>
                  </a:lnTo>
                  <a:lnTo>
                    <a:pt x="515" y="190"/>
                  </a:lnTo>
                  <a:lnTo>
                    <a:pt x="522" y="223"/>
                  </a:lnTo>
                  <a:lnTo>
                    <a:pt x="528" y="229"/>
                  </a:lnTo>
                  <a:close/>
                </a:path>
              </a:pathLst>
            </a:custGeom>
            <a:noFill/>
            <a:ln w="7938" cap="flat">
              <a:solidFill>
                <a:srgbClr val="9D9D9D"/>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4160" name="Freeform 64"/>
            <p:cNvSpPr>
              <a:spLocks/>
            </p:cNvSpPr>
            <p:nvPr/>
          </p:nvSpPr>
          <p:spPr bwMode="auto">
            <a:xfrm>
              <a:off x="3343" y="2117"/>
              <a:ext cx="169" cy="76"/>
            </a:xfrm>
            <a:custGeom>
              <a:avLst/>
              <a:gdLst/>
              <a:ahLst/>
              <a:cxnLst>
                <a:cxn ang="0">
                  <a:pos x="58" y="0"/>
                </a:cxn>
                <a:cxn ang="0">
                  <a:pos x="91" y="0"/>
                </a:cxn>
                <a:cxn ang="0">
                  <a:pos x="97" y="5"/>
                </a:cxn>
                <a:cxn ang="0">
                  <a:pos x="117" y="12"/>
                </a:cxn>
                <a:cxn ang="0">
                  <a:pos x="130" y="12"/>
                </a:cxn>
                <a:cxn ang="0">
                  <a:pos x="149" y="12"/>
                </a:cxn>
                <a:cxn ang="0">
                  <a:pos x="156" y="12"/>
                </a:cxn>
                <a:cxn ang="0">
                  <a:pos x="169" y="33"/>
                </a:cxn>
                <a:cxn ang="0">
                  <a:pos x="162" y="42"/>
                </a:cxn>
                <a:cxn ang="0">
                  <a:pos x="162" y="55"/>
                </a:cxn>
                <a:cxn ang="0">
                  <a:pos x="169" y="59"/>
                </a:cxn>
                <a:cxn ang="0">
                  <a:pos x="123" y="70"/>
                </a:cxn>
                <a:cxn ang="0">
                  <a:pos x="71" y="76"/>
                </a:cxn>
                <a:cxn ang="0">
                  <a:pos x="0" y="70"/>
                </a:cxn>
                <a:cxn ang="0">
                  <a:pos x="18" y="33"/>
                </a:cxn>
                <a:cxn ang="0">
                  <a:pos x="58" y="12"/>
                </a:cxn>
                <a:cxn ang="0">
                  <a:pos x="58" y="0"/>
                </a:cxn>
              </a:cxnLst>
              <a:rect l="0" t="0" r="r" b="b"/>
              <a:pathLst>
                <a:path w="169" h="76">
                  <a:moveTo>
                    <a:pt x="58" y="0"/>
                  </a:moveTo>
                  <a:lnTo>
                    <a:pt x="91" y="0"/>
                  </a:lnTo>
                  <a:lnTo>
                    <a:pt x="97" y="5"/>
                  </a:lnTo>
                  <a:lnTo>
                    <a:pt x="117" y="12"/>
                  </a:lnTo>
                  <a:lnTo>
                    <a:pt x="130" y="12"/>
                  </a:lnTo>
                  <a:lnTo>
                    <a:pt x="149" y="12"/>
                  </a:lnTo>
                  <a:lnTo>
                    <a:pt x="156" y="12"/>
                  </a:lnTo>
                  <a:lnTo>
                    <a:pt x="169" y="33"/>
                  </a:lnTo>
                  <a:lnTo>
                    <a:pt x="162" y="42"/>
                  </a:lnTo>
                  <a:lnTo>
                    <a:pt x="162" y="55"/>
                  </a:lnTo>
                  <a:lnTo>
                    <a:pt x="169" y="59"/>
                  </a:lnTo>
                  <a:lnTo>
                    <a:pt x="123" y="70"/>
                  </a:lnTo>
                  <a:lnTo>
                    <a:pt x="71" y="76"/>
                  </a:lnTo>
                  <a:lnTo>
                    <a:pt x="0" y="70"/>
                  </a:lnTo>
                  <a:lnTo>
                    <a:pt x="18" y="33"/>
                  </a:lnTo>
                  <a:lnTo>
                    <a:pt x="58" y="12"/>
                  </a:lnTo>
                  <a:lnTo>
                    <a:pt x="58" y="0"/>
                  </a:lnTo>
                  <a:close/>
                </a:path>
              </a:pathLst>
            </a:custGeom>
            <a:solidFill>
              <a:srgbClr val="17365D"/>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4161" name="Freeform 65"/>
            <p:cNvSpPr>
              <a:spLocks/>
            </p:cNvSpPr>
            <p:nvPr/>
          </p:nvSpPr>
          <p:spPr bwMode="auto">
            <a:xfrm>
              <a:off x="3343" y="2117"/>
              <a:ext cx="169" cy="76"/>
            </a:xfrm>
            <a:custGeom>
              <a:avLst/>
              <a:gdLst/>
              <a:ahLst/>
              <a:cxnLst>
                <a:cxn ang="0">
                  <a:pos x="58" y="0"/>
                </a:cxn>
                <a:cxn ang="0">
                  <a:pos x="91" y="0"/>
                </a:cxn>
                <a:cxn ang="0">
                  <a:pos x="97" y="5"/>
                </a:cxn>
                <a:cxn ang="0">
                  <a:pos x="117" y="12"/>
                </a:cxn>
                <a:cxn ang="0">
                  <a:pos x="130" y="12"/>
                </a:cxn>
                <a:cxn ang="0">
                  <a:pos x="149" y="12"/>
                </a:cxn>
                <a:cxn ang="0">
                  <a:pos x="156" y="12"/>
                </a:cxn>
                <a:cxn ang="0">
                  <a:pos x="169" y="33"/>
                </a:cxn>
                <a:cxn ang="0">
                  <a:pos x="162" y="42"/>
                </a:cxn>
                <a:cxn ang="0">
                  <a:pos x="162" y="55"/>
                </a:cxn>
                <a:cxn ang="0">
                  <a:pos x="169" y="59"/>
                </a:cxn>
                <a:cxn ang="0">
                  <a:pos x="123" y="70"/>
                </a:cxn>
                <a:cxn ang="0">
                  <a:pos x="71" y="76"/>
                </a:cxn>
                <a:cxn ang="0">
                  <a:pos x="0" y="70"/>
                </a:cxn>
                <a:cxn ang="0">
                  <a:pos x="18" y="33"/>
                </a:cxn>
                <a:cxn ang="0">
                  <a:pos x="58" y="12"/>
                </a:cxn>
                <a:cxn ang="0">
                  <a:pos x="58" y="0"/>
                </a:cxn>
              </a:cxnLst>
              <a:rect l="0" t="0" r="r" b="b"/>
              <a:pathLst>
                <a:path w="169" h="76">
                  <a:moveTo>
                    <a:pt x="58" y="0"/>
                  </a:moveTo>
                  <a:lnTo>
                    <a:pt x="91" y="0"/>
                  </a:lnTo>
                  <a:lnTo>
                    <a:pt x="97" y="5"/>
                  </a:lnTo>
                  <a:lnTo>
                    <a:pt x="117" y="12"/>
                  </a:lnTo>
                  <a:lnTo>
                    <a:pt x="130" y="12"/>
                  </a:lnTo>
                  <a:lnTo>
                    <a:pt x="149" y="12"/>
                  </a:lnTo>
                  <a:lnTo>
                    <a:pt x="156" y="12"/>
                  </a:lnTo>
                  <a:lnTo>
                    <a:pt x="169" y="33"/>
                  </a:lnTo>
                  <a:lnTo>
                    <a:pt x="162" y="42"/>
                  </a:lnTo>
                  <a:lnTo>
                    <a:pt x="162" y="55"/>
                  </a:lnTo>
                  <a:lnTo>
                    <a:pt x="169" y="59"/>
                  </a:lnTo>
                  <a:lnTo>
                    <a:pt x="123" y="70"/>
                  </a:lnTo>
                  <a:lnTo>
                    <a:pt x="71" y="76"/>
                  </a:lnTo>
                  <a:lnTo>
                    <a:pt x="0" y="70"/>
                  </a:lnTo>
                  <a:lnTo>
                    <a:pt x="18" y="33"/>
                  </a:lnTo>
                  <a:lnTo>
                    <a:pt x="58" y="12"/>
                  </a:lnTo>
                  <a:lnTo>
                    <a:pt x="58" y="0"/>
                  </a:lnTo>
                  <a:close/>
                </a:path>
              </a:pathLst>
            </a:custGeom>
            <a:noFill/>
            <a:ln w="7938" cap="flat">
              <a:solidFill>
                <a:srgbClr val="C7C7C7"/>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pic>
          <p:nvPicPr>
            <p:cNvPr id="4162" name="Picture 66"/>
            <p:cNvPicPr>
              <a:picLocks noChangeAspect="1" noChangeArrowheads="1"/>
            </p:cNvPicPr>
            <p:nvPr/>
          </p:nvPicPr>
          <p:blipFill>
            <a:blip r:embed="rId9" cstate="print"/>
            <a:srcRect/>
            <a:stretch>
              <a:fillRect/>
            </a:stretch>
          </p:blipFill>
          <p:spPr bwMode="auto">
            <a:xfrm>
              <a:off x="2564" y="2154"/>
              <a:ext cx="522" cy="582"/>
            </a:xfrm>
            <a:prstGeom prst="rect">
              <a:avLst/>
            </a:prstGeom>
            <a:noFill/>
            <a:ln w="9525">
              <a:noFill/>
              <a:miter lim="800000"/>
              <a:headEnd/>
              <a:tailEnd/>
            </a:ln>
          </p:spPr>
        </p:pic>
        <p:sp>
          <p:nvSpPr>
            <p:cNvPr id="4163" name="Freeform 67"/>
            <p:cNvSpPr>
              <a:spLocks/>
            </p:cNvSpPr>
            <p:nvPr/>
          </p:nvSpPr>
          <p:spPr bwMode="auto">
            <a:xfrm>
              <a:off x="2564" y="2154"/>
              <a:ext cx="521" cy="581"/>
            </a:xfrm>
            <a:custGeom>
              <a:avLst/>
              <a:gdLst/>
              <a:ahLst/>
              <a:cxnLst>
                <a:cxn ang="0">
                  <a:pos x="267" y="15"/>
                </a:cxn>
                <a:cxn ang="0">
                  <a:pos x="312" y="54"/>
                </a:cxn>
                <a:cxn ang="0">
                  <a:pos x="340" y="81"/>
                </a:cxn>
                <a:cxn ang="0">
                  <a:pos x="417" y="47"/>
                </a:cxn>
                <a:cxn ang="0">
                  <a:pos x="457" y="54"/>
                </a:cxn>
                <a:cxn ang="0">
                  <a:pos x="469" y="81"/>
                </a:cxn>
                <a:cxn ang="0">
                  <a:pos x="488" y="118"/>
                </a:cxn>
                <a:cxn ang="0">
                  <a:pos x="483" y="161"/>
                </a:cxn>
                <a:cxn ang="0">
                  <a:pos x="501" y="261"/>
                </a:cxn>
                <a:cxn ang="0">
                  <a:pos x="521" y="298"/>
                </a:cxn>
                <a:cxn ang="0">
                  <a:pos x="488" y="304"/>
                </a:cxn>
                <a:cxn ang="0">
                  <a:pos x="450" y="331"/>
                </a:cxn>
                <a:cxn ang="0">
                  <a:pos x="370" y="358"/>
                </a:cxn>
                <a:cxn ang="0">
                  <a:pos x="359" y="379"/>
                </a:cxn>
                <a:cxn ang="0">
                  <a:pos x="379" y="423"/>
                </a:cxn>
                <a:cxn ang="0">
                  <a:pos x="457" y="484"/>
                </a:cxn>
                <a:cxn ang="0">
                  <a:pos x="392" y="533"/>
                </a:cxn>
                <a:cxn ang="0">
                  <a:pos x="379" y="565"/>
                </a:cxn>
                <a:cxn ang="0">
                  <a:pos x="279" y="581"/>
                </a:cxn>
                <a:cxn ang="0">
                  <a:pos x="227" y="581"/>
                </a:cxn>
                <a:cxn ang="0">
                  <a:pos x="196" y="565"/>
                </a:cxn>
                <a:cxn ang="0">
                  <a:pos x="150" y="555"/>
                </a:cxn>
                <a:cxn ang="0">
                  <a:pos x="64" y="548"/>
                </a:cxn>
                <a:cxn ang="0">
                  <a:pos x="85" y="478"/>
                </a:cxn>
                <a:cxn ang="0">
                  <a:pos x="92" y="439"/>
                </a:cxn>
                <a:cxn ang="0">
                  <a:pos x="26" y="413"/>
                </a:cxn>
                <a:cxn ang="0">
                  <a:pos x="6" y="375"/>
                </a:cxn>
                <a:cxn ang="0">
                  <a:pos x="12" y="326"/>
                </a:cxn>
                <a:cxn ang="0">
                  <a:pos x="6" y="276"/>
                </a:cxn>
                <a:cxn ang="0">
                  <a:pos x="19" y="221"/>
                </a:cxn>
                <a:cxn ang="0">
                  <a:pos x="60" y="200"/>
                </a:cxn>
                <a:cxn ang="0">
                  <a:pos x="64" y="167"/>
                </a:cxn>
                <a:cxn ang="0">
                  <a:pos x="96" y="118"/>
                </a:cxn>
                <a:cxn ang="0">
                  <a:pos x="150" y="90"/>
                </a:cxn>
                <a:cxn ang="0">
                  <a:pos x="183" y="81"/>
                </a:cxn>
                <a:cxn ang="0">
                  <a:pos x="189" y="43"/>
                </a:cxn>
                <a:cxn ang="0">
                  <a:pos x="196" y="0"/>
                </a:cxn>
                <a:cxn ang="0">
                  <a:pos x="241" y="0"/>
                </a:cxn>
              </a:cxnLst>
              <a:rect l="0" t="0" r="r" b="b"/>
              <a:pathLst>
                <a:path w="521" h="581">
                  <a:moveTo>
                    <a:pt x="241" y="0"/>
                  </a:moveTo>
                  <a:lnTo>
                    <a:pt x="267" y="15"/>
                  </a:lnTo>
                  <a:lnTo>
                    <a:pt x="261" y="32"/>
                  </a:lnTo>
                  <a:lnTo>
                    <a:pt x="312" y="54"/>
                  </a:lnTo>
                  <a:lnTo>
                    <a:pt x="300" y="75"/>
                  </a:lnTo>
                  <a:lnTo>
                    <a:pt x="340" y="81"/>
                  </a:lnTo>
                  <a:lnTo>
                    <a:pt x="385" y="54"/>
                  </a:lnTo>
                  <a:lnTo>
                    <a:pt x="417" y="47"/>
                  </a:lnTo>
                  <a:lnTo>
                    <a:pt x="443" y="25"/>
                  </a:lnTo>
                  <a:lnTo>
                    <a:pt x="457" y="54"/>
                  </a:lnTo>
                  <a:lnTo>
                    <a:pt x="437" y="64"/>
                  </a:lnTo>
                  <a:lnTo>
                    <a:pt x="469" y="81"/>
                  </a:lnTo>
                  <a:lnTo>
                    <a:pt x="483" y="97"/>
                  </a:lnTo>
                  <a:lnTo>
                    <a:pt x="488" y="118"/>
                  </a:lnTo>
                  <a:lnTo>
                    <a:pt x="488" y="140"/>
                  </a:lnTo>
                  <a:lnTo>
                    <a:pt x="483" y="161"/>
                  </a:lnTo>
                  <a:lnTo>
                    <a:pt x="495" y="178"/>
                  </a:lnTo>
                  <a:lnTo>
                    <a:pt x="501" y="261"/>
                  </a:lnTo>
                  <a:lnTo>
                    <a:pt x="516" y="276"/>
                  </a:lnTo>
                  <a:lnTo>
                    <a:pt x="521" y="298"/>
                  </a:lnTo>
                  <a:lnTo>
                    <a:pt x="516" y="320"/>
                  </a:lnTo>
                  <a:lnTo>
                    <a:pt x="488" y="304"/>
                  </a:lnTo>
                  <a:lnTo>
                    <a:pt x="475" y="320"/>
                  </a:lnTo>
                  <a:lnTo>
                    <a:pt x="450" y="331"/>
                  </a:lnTo>
                  <a:lnTo>
                    <a:pt x="430" y="341"/>
                  </a:lnTo>
                  <a:lnTo>
                    <a:pt x="370" y="358"/>
                  </a:lnTo>
                  <a:lnTo>
                    <a:pt x="353" y="358"/>
                  </a:lnTo>
                  <a:lnTo>
                    <a:pt x="359" y="379"/>
                  </a:lnTo>
                  <a:lnTo>
                    <a:pt x="370" y="396"/>
                  </a:lnTo>
                  <a:lnTo>
                    <a:pt x="379" y="423"/>
                  </a:lnTo>
                  <a:lnTo>
                    <a:pt x="411" y="444"/>
                  </a:lnTo>
                  <a:lnTo>
                    <a:pt x="457" y="484"/>
                  </a:lnTo>
                  <a:lnTo>
                    <a:pt x="430" y="493"/>
                  </a:lnTo>
                  <a:lnTo>
                    <a:pt x="392" y="533"/>
                  </a:lnTo>
                  <a:lnTo>
                    <a:pt x="404" y="565"/>
                  </a:lnTo>
                  <a:lnTo>
                    <a:pt x="379" y="565"/>
                  </a:lnTo>
                  <a:lnTo>
                    <a:pt x="359" y="559"/>
                  </a:lnTo>
                  <a:lnTo>
                    <a:pt x="279" y="581"/>
                  </a:lnTo>
                  <a:lnTo>
                    <a:pt x="249" y="570"/>
                  </a:lnTo>
                  <a:lnTo>
                    <a:pt x="227" y="581"/>
                  </a:lnTo>
                  <a:lnTo>
                    <a:pt x="214" y="570"/>
                  </a:lnTo>
                  <a:lnTo>
                    <a:pt x="196" y="565"/>
                  </a:lnTo>
                  <a:lnTo>
                    <a:pt x="183" y="570"/>
                  </a:lnTo>
                  <a:lnTo>
                    <a:pt x="150" y="555"/>
                  </a:lnTo>
                  <a:lnTo>
                    <a:pt x="96" y="555"/>
                  </a:lnTo>
                  <a:lnTo>
                    <a:pt x="64" y="548"/>
                  </a:lnTo>
                  <a:lnTo>
                    <a:pt x="64" y="533"/>
                  </a:lnTo>
                  <a:lnTo>
                    <a:pt x="85" y="478"/>
                  </a:lnTo>
                  <a:lnTo>
                    <a:pt x="104" y="461"/>
                  </a:lnTo>
                  <a:lnTo>
                    <a:pt x="92" y="439"/>
                  </a:lnTo>
                  <a:lnTo>
                    <a:pt x="38" y="423"/>
                  </a:lnTo>
                  <a:lnTo>
                    <a:pt x="26" y="413"/>
                  </a:lnTo>
                  <a:lnTo>
                    <a:pt x="6" y="396"/>
                  </a:lnTo>
                  <a:lnTo>
                    <a:pt x="6" y="375"/>
                  </a:lnTo>
                  <a:lnTo>
                    <a:pt x="0" y="347"/>
                  </a:lnTo>
                  <a:lnTo>
                    <a:pt x="12" y="326"/>
                  </a:lnTo>
                  <a:lnTo>
                    <a:pt x="6" y="304"/>
                  </a:lnTo>
                  <a:lnTo>
                    <a:pt x="6" y="276"/>
                  </a:lnTo>
                  <a:lnTo>
                    <a:pt x="12" y="255"/>
                  </a:lnTo>
                  <a:lnTo>
                    <a:pt x="19" y="221"/>
                  </a:lnTo>
                  <a:lnTo>
                    <a:pt x="38" y="221"/>
                  </a:lnTo>
                  <a:lnTo>
                    <a:pt x="60" y="200"/>
                  </a:lnTo>
                  <a:lnTo>
                    <a:pt x="78" y="189"/>
                  </a:lnTo>
                  <a:lnTo>
                    <a:pt x="64" y="167"/>
                  </a:lnTo>
                  <a:lnTo>
                    <a:pt x="78" y="157"/>
                  </a:lnTo>
                  <a:lnTo>
                    <a:pt x="96" y="118"/>
                  </a:lnTo>
                  <a:lnTo>
                    <a:pt x="111" y="86"/>
                  </a:lnTo>
                  <a:lnTo>
                    <a:pt x="150" y="90"/>
                  </a:lnTo>
                  <a:lnTo>
                    <a:pt x="176" y="102"/>
                  </a:lnTo>
                  <a:lnTo>
                    <a:pt x="183" y="81"/>
                  </a:lnTo>
                  <a:lnTo>
                    <a:pt x="209" y="64"/>
                  </a:lnTo>
                  <a:lnTo>
                    <a:pt x="189" y="43"/>
                  </a:lnTo>
                  <a:lnTo>
                    <a:pt x="209" y="32"/>
                  </a:lnTo>
                  <a:lnTo>
                    <a:pt x="196" y="0"/>
                  </a:lnTo>
                  <a:lnTo>
                    <a:pt x="214" y="0"/>
                  </a:lnTo>
                  <a:lnTo>
                    <a:pt x="241" y="0"/>
                  </a:lnTo>
                  <a:close/>
                </a:path>
              </a:pathLst>
            </a:custGeom>
            <a:noFill/>
            <a:ln w="7938" cap="flat">
              <a:solidFill>
                <a:srgbClr val="7F7F7F"/>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4164" name="Freeform 68"/>
            <p:cNvSpPr>
              <a:spLocks/>
            </p:cNvSpPr>
            <p:nvPr/>
          </p:nvSpPr>
          <p:spPr bwMode="auto">
            <a:xfrm>
              <a:off x="2919" y="2455"/>
              <a:ext cx="377" cy="190"/>
            </a:xfrm>
            <a:custGeom>
              <a:avLst/>
              <a:gdLst/>
              <a:ahLst/>
              <a:cxnLst>
                <a:cxn ang="0">
                  <a:pos x="163" y="16"/>
                </a:cxn>
                <a:cxn ang="0">
                  <a:pos x="181" y="4"/>
                </a:cxn>
                <a:cxn ang="0">
                  <a:pos x="200" y="22"/>
                </a:cxn>
                <a:cxn ang="0">
                  <a:pos x="222" y="22"/>
                </a:cxn>
                <a:cxn ang="0">
                  <a:pos x="241" y="33"/>
                </a:cxn>
                <a:cxn ang="0">
                  <a:pos x="260" y="59"/>
                </a:cxn>
                <a:cxn ang="0">
                  <a:pos x="280" y="70"/>
                </a:cxn>
                <a:cxn ang="0">
                  <a:pos x="286" y="49"/>
                </a:cxn>
                <a:cxn ang="0">
                  <a:pos x="325" y="59"/>
                </a:cxn>
                <a:cxn ang="0">
                  <a:pos x="345" y="81"/>
                </a:cxn>
                <a:cxn ang="0">
                  <a:pos x="377" y="99"/>
                </a:cxn>
                <a:cxn ang="0">
                  <a:pos x="280" y="174"/>
                </a:cxn>
                <a:cxn ang="0">
                  <a:pos x="241" y="180"/>
                </a:cxn>
                <a:cxn ang="0">
                  <a:pos x="226" y="167"/>
                </a:cxn>
                <a:cxn ang="0">
                  <a:pos x="181" y="162"/>
                </a:cxn>
                <a:cxn ang="0">
                  <a:pos x="155" y="186"/>
                </a:cxn>
                <a:cxn ang="0">
                  <a:pos x="136" y="190"/>
                </a:cxn>
                <a:cxn ang="0">
                  <a:pos x="104" y="180"/>
                </a:cxn>
                <a:cxn ang="0">
                  <a:pos x="59" y="140"/>
                </a:cxn>
                <a:cxn ang="0">
                  <a:pos x="25" y="119"/>
                </a:cxn>
                <a:cxn ang="0">
                  <a:pos x="18" y="92"/>
                </a:cxn>
                <a:cxn ang="0">
                  <a:pos x="6" y="76"/>
                </a:cxn>
                <a:cxn ang="0">
                  <a:pos x="0" y="54"/>
                </a:cxn>
                <a:cxn ang="0">
                  <a:pos x="18" y="54"/>
                </a:cxn>
                <a:cxn ang="0">
                  <a:pos x="77" y="37"/>
                </a:cxn>
                <a:cxn ang="0">
                  <a:pos x="97" y="27"/>
                </a:cxn>
                <a:cxn ang="0">
                  <a:pos x="123" y="16"/>
                </a:cxn>
                <a:cxn ang="0">
                  <a:pos x="136" y="0"/>
                </a:cxn>
                <a:cxn ang="0">
                  <a:pos x="163" y="16"/>
                </a:cxn>
              </a:cxnLst>
              <a:rect l="0" t="0" r="r" b="b"/>
              <a:pathLst>
                <a:path w="377" h="190">
                  <a:moveTo>
                    <a:pt x="163" y="16"/>
                  </a:moveTo>
                  <a:lnTo>
                    <a:pt x="181" y="4"/>
                  </a:lnTo>
                  <a:lnTo>
                    <a:pt x="200" y="22"/>
                  </a:lnTo>
                  <a:lnTo>
                    <a:pt x="222" y="22"/>
                  </a:lnTo>
                  <a:lnTo>
                    <a:pt x="241" y="33"/>
                  </a:lnTo>
                  <a:lnTo>
                    <a:pt x="260" y="59"/>
                  </a:lnTo>
                  <a:lnTo>
                    <a:pt x="280" y="70"/>
                  </a:lnTo>
                  <a:lnTo>
                    <a:pt x="286" y="49"/>
                  </a:lnTo>
                  <a:lnTo>
                    <a:pt x="325" y="59"/>
                  </a:lnTo>
                  <a:lnTo>
                    <a:pt x="345" y="81"/>
                  </a:lnTo>
                  <a:lnTo>
                    <a:pt x="377" y="99"/>
                  </a:lnTo>
                  <a:lnTo>
                    <a:pt x="280" y="174"/>
                  </a:lnTo>
                  <a:lnTo>
                    <a:pt x="241" y="180"/>
                  </a:lnTo>
                  <a:lnTo>
                    <a:pt x="226" y="167"/>
                  </a:lnTo>
                  <a:lnTo>
                    <a:pt x="181" y="162"/>
                  </a:lnTo>
                  <a:lnTo>
                    <a:pt x="155" y="186"/>
                  </a:lnTo>
                  <a:lnTo>
                    <a:pt x="136" y="190"/>
                  </a:lnTo>
                  <a:lnTo>
                    <a:pt x="104" y="180"/>
                  </a:lnTo>
                  <a:lnTo>
                    <a:pt x="59" y="140"/>
                  </a:lnTo>
                  <a:lnTo>
                    <a:pt x="25" y="119"/>
                  </a:lnTo>
                  <a:lnTo>
                    <a:pt x="18" y="92"/>
                  </a:lnTo>
                  <a:lnTo>
                    <a:pt x="6" y="76"/>
                  </a:lnTo>
                  <a:lnTo>
                    <a:pt x="0" y="54"/>
                  </a:lnTo>
                  <a:lnTo>
                    <a:pt x="18" y="54"/>
                  </a:lnTo>
                  <a:lnTo>
                    <a:pt x="77" y="37"/>
                  </a:lnTo>
                  <a:lnTo>
                    <a:pt x="97" y="27"/>
                  </a:lnTo>
                  <a:lnTo>
                    <a:pt x="123" y="16"/>
                  </a:lnTo>
                  <a:lnTo>
                    <a:pt x="136" y="0"/>
                  </a:lnTo>
                  <a:lnTo>
                    <a:pt x="163" y="16"/>
                  </a:lnTo>
                  <a:close/>
                </a:path>
              </a:pathLst>
            </a:custGeom>
            <a:solidFill>
              <a:srgbClr val="17365D"/>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4165" name="Freeform 69"/>
            <p:cNvSpPr>
              <a:spLocks/>
            </p:cNvSpPr>
            <p:nvPr/>
          </p:nvSpPr>
          <p:spPr bwMode="auto">
            <a:xfrm>
              <a:off x="2919" y="2455"/>
              <a:ext cx="377" cy="190"/>
            </a:xfrm>
            <a:custGeom>
              <a:avLst/>
              <a:gdLst/>
              <a:ahLst/>
              <a:cxnLst>
                <a:cxn ang="0">
                  <a:pos x="163" y="16"/>
                </a:cxn>
                <a:cxn ang="0">
                  <a:pos x="181" y="4"/>
                </a:cxn>
                <a:cxn ang="0">
                  <a:pos x="200" y="22"/>
                </a:cxn>
                <a:cxn ang="0">
                  <a:pos x="222" y="22"/>
                </a:cxn>
                <a:cxn ang="0">
                  <a:pos x="241" y="33"/>
                </a:cxn>
                <a:cxn ang="0">
                  <a:pos x="260" y="59"/>
                </a:cxn>
                <a:cxn ang="0">
                  <a:pos x="280" y="70"/>
                </a:cxn>
                <a:cxn ang="0">
                  <a:pos x="286" y="49"/>
                </a:cxn>
                <a:cxn ang="0">
                  <a:pos x="325" y="59"/>
                </a:cxn>
                <a:cxn ang="0">
                  <a:pos x="345" y="81"/>
                </a:cxn>
                <a:cxn ang="0">
                  <a:pos x="377" y="99"/>
                </a:cxn>
                <a:cxn ang="0">
                  <a:pos x="280" y="174"/>
                </a:cxn>
                <a:cxn ang="0">
                  <a:pos x="241" y="180"/>
                </a:cxn>
                <a:cxn ang="0">
                  <a:pos x="226" y="167"/>
                </a:cxn>
                <a:cxn ang="0">
                  <a:pos x="181" y="162"/>
                </a:cxn>
                <a:cxn ang="0">
                  <a:pos x="155" y="186"/>
                </a:cxn>
                <a:cxn ang="0">
                  <a:pos x="136" y="190"/>
                </a:cxn>
                <a:cxn ang="0">
                  <a:pos x="104" y="180"/>
                </a:cxn>
                <a:cxn ang="0">
                  <a:pos x="59" y="140"/>
                </a:cxn>
                <a:cxn ang="0">
                  <a:pos x="25" y="119"/>
                </a:cxn>
                <a:cxn ang="0">
                  <a:pos x="18" y="92"/>
                </a:cxn>
                <a:cxn ang="0">
                  <a:pos x="6" y="76"/>
                </a:cxn>
                <a:cxn ang="0">
                  <a:pos x="0" y="54"/>
                </a:cxn>
                <a:cxn ang="0">
                  <a:pos x="18" y="54"/>
                </a:cxn>
                <a:cxn ang="0">
                  <a:pos x="77" y="37"/>
                </a:cxn>
                <a:cxn ang="0">
                  <a:pos x="97" y="27"/>
                </a:cxn>
                <a:cxn ang="0">
                  <a:pos x="123" y="16"/>
                </a:cxn>
                <a:cxn ang="0">
                  <a:pos x="136" y="0"/>
                </a:cxn>
                <a:cxn ang="0">
                  <a:pos x="163" y="16"/>
                </a:cxn>
              </a:cxnLst>
              <a:rect l="0" t="0" r="r" b="b"/>
              <a:pathLst>
                <a:path w="377" h="190">
                  <a:moveTo>
                    <a:pt x="163" y="16"/>
                  </a:moveTo>
                  <a:lnTo>
                    <a:pt x="181" y="4"/>
                  </a:lnTo>
                  <a:lnTo>
                    <a:pt x="200" y="22"/>
                  </a:lnTo>
                  <a:lnTo>
                    <a:pt x="222" y="22"/>
                  </a:lnTo>
                  <a:lnTo>
                    <a:pt x="241" y="33"/>
                  </a:lnTo>
                  <a:lnTo>
                    <a:pt x="260" y="59"/>
                  </a:lnTo>
                  <a:lnTo>
                    <a:pt x="280" y="70"/>
                  </a:lnTo>
                  <a:lnTo>
                    <a:pt x="286" y="49"/>
                  </a:lnTo>
                  <a:lnTo>
                    <a:pt x="325" y="59"/>
                  </a:lnTo>
                  <a:lnTo>
                    <a:pt x="345" y="81"/>
                  </a:lnTo>
                  <a:lnTo>
                    <a:pt x="377" y="99"/>
                  </a:lnTo>
                  <a:lnTo>
                    <a:pt x="280" y="174"/>
                  </a:lnTo>
                  <a:lnTo>
                    <a:pt x="241" y="180"/>
                  </a:lnTo>
                  <a:lnTo>
                    <a:pt x="226" y="167"/>
                  </a:lnTo>
                  <a:lnTo>
                    <a:pt x="181" y="162"/>
                  </a:lnTo>
                  <a:lnTo>
                    <a:pt x="155" y="186"/>
                  </a:lnTo>
                  <a:lnTo>
                    <a:pt x="136" y="190"/>
                  </a:lnTo>
                  <a:lnTo>
                    <a:pt x="104" y="180"/>
                  </a:lnTo>
                  <a:lnTo>
                    <a:pt x="59" y="140"/>
                  </a:lnTo>
                  <a:lnTo>
                    <a:pt x="25" y="119"/>
                  </a:lnTo>
                  <a:lnTo>
                    <a:pt x="18" y="92"/>
                  </a:lnTo>
                  <a:lnTo>
                    <a:pt x="6" y="76"/>
                  </a:lnTo>
                  <a:lnTo>
                    <a:pt x="0" y="54"/>
                  </a:lnTo>
                  <a:lnTo>
                    <a:pt x="18" y="54"/>
                  </a:lnTo>
                  <a:lnTo>
                    <a:pt x="77" y="37"/>
                  </a:lnTo>
                  <a:lnTo>
                    <a:pt x="97" y="27"/>
                  </a:lnTo>
                  <a:lnTo>
                    <a:pt x="123" y="16"/>
                  </a:lnTo>
                  <a:lnTo>
                    <a:pt x="136" y="0"/>
                  </a:lnTo>
                  <a:lnTo>
                    <a:pt x="163" y="16"/>
                  </a:lnTo>
                  <a:close/>
                </a:path>
              </a:pathLst>
            </a:custGeom>
            <a:noFill/>
            <a:ln w="7938" cap="flat">
              <a:solidFill>
                <a:srgbClr val="C7C7C7"/>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4166" name="Freeform 70"/>
            <p:cNvSpPr>
              <a:spLocks/>
            </p:cNvSpPr>
            <p:nvPr/>
          </p:nvSpPr>
          <p:spPr bwMode="auto">
            <a:xfrm>
              <a:off x="1894" y="1768"/>
              <a:ext cx="469" cy="642"/>
            </a:xfrm>
            <a:custGeom>
              <a:avLst/>
              <a:gdLst/>
              <a:ahLst/>
              <a:cxnLst>
                <a:cxn ang="0">
                  <a:pos x="77" y="582"/>
                </a:cxn>
                <a:cxn ang="0">
                  <a:pos x="168" y="571"/>
                </a:cxn>
                <a:cxn ang="0">
                  <a:pos x="156" y="555"/>
                </a:cxn>
                <a:cxn ang="0">
                  <a:pos x="111" y="515"/>
                </a:cxn>
                <a:cxn ang="0">
                  <a:pos x="70" y="490"/>
                </a:cxn>
                <a:cxn ang="0">
                  <a:pos x="150" y="436"/>
                </a:cxn>
                <a:cxn ang="0">
                  <a:pos x="142" y="407"/>
                </a:cxn>
                <a:cxn ang="0">
                  <a:pos x="189" y="407"/>
                </a:cxn>
                <a:cxn ang="0">
                  <a:pos x="234" y="375"/>
                </a:cxn>
                <a:cxn ang="0">
                  <a:pos x="234" y="341"/>
                </a:cxn>
                <a:cxn ang="0">
                  <a:pos x="249" y="287"/>
                </a:cxn>
                <a:cxn ang="0">
                  <a:pos x="156" y="266"/>
                </a:cxn>
                <a:cxn ang="0">
                  <a:pos x="176" y="195"/>
                </a:cxn>
                <a:cxn ang="0">
                  <a:pos x="150" y="195"/>
                </a:cxn>
                <a:cxn ang="0">
                  <a:pos x="163" y="173"/>
                </a:cxn>
                <a:cxn ang="0">
                  <a:pos x="142" y="146"/>
                </a:cxn>
                <a:cxn ang="0">
                  <a:pos x="189" y="90"/>
                </a:cxn>
                <a:cxn ang="0">
                  <a:pos x="142" y="59"/>
                </a:cxn>
                <a:cxn ang="0">
                  <a:pos x="182" y="69"/>
                </a:cxn>
                <a:cxn ang="0">
                  <a:pos x="227" y="26"/>
                </a:cxn>
                <a:cxn ang="0">
                  <a:pos x="293" y="9"/>
                </a:cxn>
                <a:cxn ang="0">
                  <a:pos x="339" y="30"/>
                </a:cxn>
                <a:cxn ang="0">
                  <a:pos x="267" y="75"/>
                </a:cxn>
                <a:cxn ang="0">
                  <a:pos x="378" y="90"/>
                </a:cxn>
                <a:cxn ang="0">
                  <a:pos x="326" y="168"/>
                </a:cxn>
                <a:cxn ang="0">
                  <a:pos x="267" y="205"/>
                </a:cxn>
                <a:cxn ang="0">
                  <a:pos x="333" y="234"/>
                </a:cxn>
                <a:cxn ang="0">
                  <a:pos x="339" y="298"/>
                </a:cxn>
                <a:cxn ang="0">
                  <a:pos x="378" y="353"/>
                </a:cxn>
                <a:cxn ang="0">
                  <a:pos x="391" y="436"/>
                </a:cxn>
                <a:cxn ang="0">
                  <a:pos x="370" y="479"/>
                </a:cxn>
                <a:cxn ang="0">
                  <a:pos x="404" y="479"/>
                </a:cxn>
                <a:cxn ang="0">
                  <a:pos x="456" y="500"/>
                </a:cxn>
                <a:cxn ang="0">
                  <a:pos x="443" y="555"/>
                </a:cxn>
                <a:cxn ang="0">
                  <a:pos x="378" y="598"/>
                </a:cxn>
                <a:cxn ang="0">
                  <a:pos x="385" y="637"/>
                </a:cxn>
                <a:cxn ang="0">
                  <a:pos x="293" y="630"/>
                </a:cxn>
                <a:cxn ang="0">
                  <a:pos x="208" y="630"/>
                </a:cxn>
                <a:cxn ang="0">
                  <a:pos x="129" y="603"/>
                </a:cxn>
                <a:cxn ang="0">
                  <a:pos x="64" y="609"/>
                </a:cxn>
                <a:cxn ang="0">
                  <a:pos x="0" y="615"/>
                </a:cxn>
              </a:cxnLst>
              <a:rect l="0" t="0" r="r" b="b"/>
              <a:pathLst>
                <a:path w="469" h="642">
                  <a:moveTo>
                    <a:pt x="0" y="615"/>
                  </a:moveTo>
                  <a:lnTo>
                    <a:pt x="77" y="582"/>
                  </a:lnTo>
                  <a:lnTo>
                    <a:pt x="111" y="555"/>
                  </a:lnTo>
                  <a:lnTo>
                    <a:pt x="168" y="571"/>
                  </a:lnTo>
                  <a:lnTo>
                    <a:pt x="201" y="543"/>
                  </a:lnTo>
                  <a:lnTo>
                    <a:pt x="156" y="555"/>
                  </a:lnTo>
                  <a:lnTo>
                    <a:pt x="137" y="527"/>
                  </a:lnTo>
                  <a:lnTo>
                    <a:pt x="111" y="515"/>
                  </a:lnTo>
                  <a:lnTo>
                    <a:pt x="70" y="512"/>
                  </a:lnTo>
                  <a:lnTo>
                    <a:pt x="70" y="490"/>
                  </a:lnTo>
                  <a:lnTo>
                    <a:pt x="137" y="472"/>
                  </a:lnTo>
                  <a:lnTo>
                    <a:pt x="150" y="436"/>
                  </a:lnTo>
                  <a:lnTo>
                    <a:pt x="116" y="429"/>
                  </a:lnTo>
                  <a:lnTo>
                    <a:pt x="142" y="407"/>
                  </a:lnTo>
                  <a:lnTo>
                    <a:pt x="142" y="390"/>
                  </a:lnTo>
                  <a:lnTo>
                    <a:pt x="189" y="407"/>
                  </a:lnTo>
                  <a:lnTo>
                    <a:pt x="220" y="407"/>
                  </a:lnTo>
                  <a:lnTo>
                    <a:pt x="234" y="375"/>
                  </a:lnTo>
                  <a:lnTo>
                    <a:pt x="260" y="347"/>
                  </a:lnTo>
                  <a:lnTo>
                    <a:pt x="234" y="341"/>
                  </a:lnTo>
                  <a:lnTo>
                    <a:pt x="220" y="314"/>
                  </a:lnTo>
                  <a:lnTo>
                    <a:pt x="249" y="287"/>
                  </a:lnTo>
                  <a:lnTo>
                    <a:pt x="163" y="292"/>
                  </a:lnTo>
                  <a:lnTo>
                    <a:pt x="156" y="266"/>
                  </a:lnTo>
                  <a:lnTo>
                    <a:pt x="189" y="227"/>
                  </a:lnTo>
                  <a:lnTo>
                    <a:pt x="176" y="195"/>
                  </a:lnTo>
                  <a:lnTo>
                    <a:pt x="142" y="223"/>
                  </a:lnTo>
                  <a:lnTo>
                    <a:pt x="150" y="195"/>
                  </a:lnTo>
                  <a:lnTo>
                    <a:pt x="124" y="189"/>
                  </a:lnTo>
                  <a:lnTo>
                    <a:pt x="163" y="173"/>
                  </a:lnTo>
                  <a:lnTo>
                    <a:pt x="182" y="140"/>
                  </a:lnTo>
                  <a:lnTo>
                    <a:pt x="142" y="146"/>
                  </a:lnTo>
                  <a:lnTo>
                    <a:pt x="156" y="125"/>
                  </a:lnTo>
                  <a:lnTo>
                    <a:pt x="189" y="90"/>
                  </a:lnTo>
                  <a:lnTo>
                    <a:pt x="156" y="81"/>
                  </a:lnTo>
                  <a:lnTo>
                    <a:pt x="142" y="59"/>
                  </a:lnTo>
                  <a:lnTo>
                    <a:pt x="163" y="54"/>
                  </a:lnTo>
                  <a:lnTo>
                    <a:pt x="182" y="69"/>
                  </a:lnTo>
                  <a:lnTo>
                    <a:pt x="194" y="47"/>
                  </a:lnTo>
                  <a:lnTo>
                    <a:pt x="227" y="26"/>
                  </a:lnTo>
                  <a:lnTo>
                    <a:pt x="253" y="0"/>
                  </a:lnTo>
                  <a:lnTo>
                    <a:pt x="293" y="9"/>
                  </a:lnTo>
                  <a:lnTo>
                    <a:pt x="339" y="15"/>
                  </a:lnTo>
                  <a:lnTo>
                    <a:pt x="339" y="30"/>
                  </a:lnTo>
                  <a:lnTo>
                    <a:pt x="293" y="47"/>
                  </a:lnTo>
                  <a:lnTo>
                    <a:pt x="267" y="75"/>
                  </a:lnTo>
                  <a:lnTo>
                    <a:pt x="304" y="81"/>
                  </a:lnTo>
                  <a:lnTo>
                    <a:pt x="378" y="90"/>
                  </a:lnTo>
                  <a:lnTo>
                    <a:pt x="370" y="118"/>
                  </a:lnTo>
                  <a:lnTo>
                    <a:pt x="326" y="168"/>
                  </a:lnTo>
                  <a:lnTo>
                    <a:pt x="300" y="189"/>
                  </a:lnTo>
                  <a:lnTo>
                    <a:pt x="267" y="205"/>
                  </a:lnTo>
                  <a:lnTo>
                    <a:pt x="300" y="211"/>
                  </a:lnTo>
                  <a:lnTo>
                    <a:pt x="333" y="234"/>
                  </a:lnTo>
                  <a:lnTo>
                    <a:pt x="339" y="261"/>
                  </a:lnTo>
                  <a:lnTo>
                    <a:pt x="339" y="298"/>
                  </a:lnTo>
                  <a:lnTo>
                    <a:pt x="344" y="332"/>
                  </a:lnTo>
                  <a:lnTo>
                    <a:pt x="378" y="353"/>
                  </a:lnTo>
                  <a:lnTo>
                    <a:pt x="385" y="413"/>
                  </a:lnTo>
                  <a:lnTo>
                    <a:pt x="391" y="436"/>
                  </a:lnTo>
                  <a:lnTo>
                    <a:pt x="398" y="463"/>
                  </a:lnTo>
                  <a:lnTo>
                    <a:pt x="370" y="479"/>
                  </a:lnTo>
                  <a:lnTo>
                    <a:pt x="385" y="490"/>
                  </a:lnTo>
                  <a:lnTo>
                    <a:pt x="404" y="479"/>
                  </a:lnTo>
                  <a:lnTo>
                    <a:pt x="430" y="479"/>
                  </a:lnTo>
                  <a:lnTo>
                    <a:pt x="456" y="500"/>
                  </a:lnTo>
                  <a:lnTo>
                    <a:pt x="469" y="527"/>
                  </a:lnTo>
                  <a:lnTo>
                    <a:pt x="443" y="555"/>
                  </a:lnTo>
                  <a:lnTo>
                    <a:pt x="411" y="571"/>
                  </a:lnTo>
                  <a:lnTo>
                    <a:pt x="378" y="598"/>
                  </a:lnTo>
                  <a:lnTo>
                    <a:pt x="423" y="609"/>
                  </a:lnTo>
                  <a:lnTo>
                    <a:pt x="385" y="637"/>
                  </a:lnTo>
                  <a:lnTo>
                    <a:pt x="333" y="642"/>
                  </a:lnTo>
                  <a:lnTo>
                    <a:pt x="293" y="630"/>
                  </a:lnTo>
                  <a:lnTo>
                    <a:pt x="253" y="619"/>
                  </a:lnTo>
                  <a:lnTo>
                    <a:pt x="208" y="630"/>
                  </a:lnTo>
                  <a:lnTo>
                    <a:pt x="168" y="609"/>
                  </a:lnTo>
                  <a:lnTo>
                    <a:pt x="129" y="603"/>
                  </a:lnTo>
                  <a:lnTo>
                    <a:pt x="111" y="637"/>
                  </a:lnTo>
                  <a:lnTo>
                    <a:pt x="64" y="609"/>
                  </a:lnTo>
                  <a:lnTo>
                    <a:pt x="25" y="630"/>
                  </a:lnTo>
                  <a:lnTo>
                    <a:pt x="0" y="615"/>
                  </a:lnTo>
                  <a:close/>
                </a:path>
              </a:pathLst>
            </a:custGeom>
            <a:solidFill>
              <a:srgbClr val="F2F2F2"/>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4167" name="Freeform 71"/>
            <p:cNvSpPr>
              <a:spLocks/>
            </p:cNvSpPr>
            <p:nvPr/>
          </p:nvSpPr>
          <p:spPr bwMode="auto">
            <a:xfrm>
              <a:off x="1894" y="1768"/>
              <a:ext cx="469" cy="642"/>
            </a:xfrm>
            <a:custGeom>
              <a:avLst/>
              <a:gdLst/>
              <a:ahLst/>
              <a:cxnLst>
                <a:cxn ang="0">
                  <a:pos x="77" y="582"/>
                </a:cxn>
                <a:cxn ang="0">
                  <a:pos x="168" y="571"/>
                </a:cxn>
                <a:cxn ang="0">
                  <a:pos x="156" y="555"/>
                </a:cxn>
                <a:cxn ang="0">
                  <a:pos x="111" y="515"/>
                </a:cxn>
                <a:cxn ang="0">
                  <a:pos x="70" y="490"/>
                </a:cxn>
                <a:cxn ang="0">
                  <a:pos x="150" y="436"/>
                </a:cxn>
                <a:cxn ang="0">
                  <a:pos x="142" y="407"/>
                </a:cxn>
                <a:cxn ang="0">
                  <a:pos x="189" y="407"/>
                </a:cxn>
                <a:cxn ang="0">
                  <a:pos x="234" y="375"/>
                </a:cxn>
                <a:cxn ang="0">
                  <a:pos x="234" y="341"/>
                </a:cxn>
                <a:cxn ang="0">
                  <a:pos x="249" y="287"/>
                </a:cxn>
                <a:cxn ang="0">
                  <a:pos x="156" y="266"/>
                </a:cxn>
                <a:cxn ang="0">
                  <a:pos x="176" y="195"/>
                </a:cxn>
                <a:cxn ang="0">
                  <a:pos x="150" y="195"/>
                </a:cxn>
                <a:cxn ang="0">
                  <a:pos x="163" y="173"/>
                </a:cxn>
                <a:cxn ang="0">
                  <a:pos x="142" y="146"/>
                </a:cxn>
                <a:cxn ang="0">
                  <a:pos x="189" y="90"/>
                </a:cxn>
                <a:cxn ang="0">
                  <a:pos x="142" y="59"/>
                </a:cxn>
                <a:cxn ang="0">
                  <a:pos x="182" y="69"/>
                </a:cxn>
                <a:cxn ang="0">
                  <a:pos x="227" y="26"/>
                </a:cxn>
                <a:cxn ang="0">
                  <a:pos x="293" y="9"/>
                </a:cxn>
                <a:cxn ang="0">
                  <a:pos x="339" y="30"/>
                </a:cxn>
                <a:cxn ang="0">
                  <a:pos x="267" y="75"/>
                </a:cxn>
                <a:cxn ang="0">
                  <a:pos x="378" y="90"/>
                </a:cxn>
                <a:cxn ang="0">
                  <a:pos x="326" y="168"/>
                </a:cxn>
                <a:cxn ang="0">
                  <a:pos x="267" y="205"/>
                </a:cxn>
                <a:cxn ang="0">
                  <a:pos x="333" y="234"/>
                </a:cxn>
                <a:cxn ang="0">
                  <a:pos x="339" y="298"/>
                </a:cxn>
                <a:cxn ang="0">
                  <a:pos x="378" y="353"/>
                </a:cxn>
                <a:cxn ang="0">
                  <a:pos x="391" y="436"/>
                </a:cxn>
                <a:cxn ang="0">
                  <a:pos x="370" y="479"/>
                </a:cxn>
                <a:cxn ang="0">
                  <a:pos x="404" y="479"/>
                </a:cxn>
                <a:cxn ang="0">
                  <a:pos x="456" y="500"/>
                </a:cxn>
                <a:cxn ang="0">
                  <a:pos x="443" y="555"/>
                </a:cxn>
                <a:cxn ang="0">
                  <a:pos x="378" y="598"/>
                </a:cxn>
                <a:cxn ang="0">
                  <a:pos x="385" y="637"/>
                </a:cxn>
                <a:cxn ang="0">
                  <a:pos x="293" y="630"/>
                </a:cxn>
                <a:cxn ang="0">
                  <a:pos x="208" y="630"/>
                </a:cxn>
                <a:cxn ang="0">
                  <a:pos x="129" y="603"/>
                </a:cxn>
                <a:cxn ang="0">
                  <a:pos x="64" y="609"/>
                </a:cxn>
                <a:cxn ang="0">
                  <a:pos x="0" y="615"/>
                </a:cxn>
              </a:cxnLst>
              <a:rect l="0" t="0" r="r" b="b"/>
              <a:pathLst>
                <a:path w="469" h="642">
                  <a:moveTo>
                    <a:pt x="0" y="615"/>
                  </a:moveTo>
                  <a:lnTo>
                    <a:pt x="77" y="582"/>
                  </a:lnTo>
                  <a:lnTo>
                    <a:pt x="111" y="555"/>
                  </a:lnTo>
                  <a:lnTo>
                    <a:pt x="168" y="571"/>
                  </a:lnTo>
                  <a:lnTo>
                    <a:pt x="201" y="543"/>
                  </a:lnTo>
                  <a:lnTo>
                    <a:pt x="156" y="555"/>
                  </a:lnTo>
                  <a:lnTo>
                    <a:pt x="137" y="527"/>
                  </a:lnTo>
                  <a:lnTo>
                    <a:pt x="111" y="515"/>
                  </a:lnTo>
                  <a:lnTo>
                    <a:pt x="70" y="512"/>
                  </a:lnTo>
                  <a:lnTo>
                    <a:pt x="70" y="490"/>
                  </a:lnTo>
                  <a:lnTo>
                    <a:pt x="137" y="472"/>
                  </a:lnTo>
                  <a:lnTo>
                    <a:pt x="150" y="436"/>
                  </a:lnTo>
                  <a:lnTo>
                    <a:pt x="116" y="429"/>
                  </a:lnTo>
                  <a:lnTo>
                    <a:pt x="142" y="407"/>
                  </a:lnTo>
                  <a:lnTo>
                    <a:pt x="142" y="390"/>
                  </a:lnTo>
                  <a:lnTo>
                    <a:pt x="189" y="407"/>
                  </a:lnTo>
                  <a:lnTo>
                    <a:pt x="220" y="407"/>
                  </a:lnTo>
                  <a:lnTo>
                    <a:pt x="234" y="375"/>
                  </a:lnTo>
                  <a:lnTo>
                    <a:pt x="260" y="347"/>
                  </a:lnTo>
                  <a:lnTo>
                    <a:pt x="234" y="341"/>
                  </a:lnTo>
                  <a:lnTo>
                    <a:pt x="220" y="314"/>
                  </a:lnTo>
                  <a:lnTo>
                    <a:pt x="249" y="287"/>
                  </a:lnTo>
                  <a:lnTo>
                    <a:pt x="163" y="292"/>
                  </a:lnTo>
                  <a:lnTo>
                    <a:pt x="156" y="266"/>
                  </a:lnTo>
                  <a:lnTo>
                    <a:pt x="189" y="227"/>
                  </a:lnTo>
                  <a:lnTo>
                    <a:pt x="176" y="195"/>
                  </a:lnTo>
                  <a:lnTo>
                    <a:pt x="142" y="223"/>
                  </a:lnTo>
                  <a:lnTo>
                    <a:pt x="150" y="195"/>
                  </a:lnTo>
                  <a:lnTo>
                    <a:pt x="124" y="189"/>
                  </a:lnTo>
                  <a:lnTo>
                    <a:pt x="163" y="173"/>
                  </a:lnTo>
                  <a:lnTo>
                    <a:pt x="182" y="140"/>
                  </a:lnTo>
                  <a:lnTo>
                    <a:pt x="142" y="146"/>
                  </a:lnTo>
                  <a:lnTo>
                    <a:pt x="156" y="125"/>
                  </a:lnTo>
                  <a:lnTo>
                    <a:pt x="189" y="90"/>
                  </a:lnTo>
                  <a:lnTo>
                    <a:pt x="156" y="81"/>
                  </a:lnTo>
                  <a:lnTo>
                    <a:pt x="142" y="59"/>
                  </a:lnTo>
                  <a:lnTo>
                    <a:pt x="163" y="54"/>
                  </a:lnTo>
                  <a:lnTo>
                    <a:pt x="182" y="69"/>
                  </a:lnTo>
                  <a:lnTo>
                    <a:pt x="194" y="47"/>
                  </a:lnTo>
                  <a:lnTo>
                    <a:pt x="227" y="26"/>
                  </a:lnTo>
                  <a:lnTo>
                    <a:pt x="253" y="0"/>
                  </a:lnTo>
                  <a:lnTo>
                    <a:pt x="293" y="9"/>
                  </a:lnTo>
                  <a:lnTo>
                    <a:pt x="339" y="15"/>
                  </a:lnTo>
                  <a:lnTo>
                    <a:pt x="339" y="30"/>
                  </a:lnTo>
                  <a:lnTo>
                    <a:pt x="293" y="47"/>
                  </a:lnTo>
                  <a:lnTo>
                    <a:pt x="267" y="75"/>
                  </a:lnTo>
                  <a:lnTo>
                    <a:pt x="304" y="81"/>
                  </a:lnTo>
                  <a:lnTo>
                    <a:pt x="378" y="90"/>
                  </a:lnTo>
                  <a:lnTo>
                    <a:pt x="370" y="118"/>
                  </a:lnTo>
                  <a:lnTo>
                    <a:pt x="326" y="168"/>
                  </a:lnTo>
                  <a:lnTo>
                    <a:pt x="300" y="189"/>
                  </a:lnTo>
                  <a:lnTo>
                    <a:pt x="267" y="205"/>
                  </a:lnTo>
                  <a:lnTo>
                    <a:pt x="300" y="211"/>
                  </a:lnTo>
                  <a:lnTo>
                    <a:pt x="333" y="234"/>
                  </a:lnTo>
                  <a:lnTo>
                    <a:pt x="339" y="261"/>
                  </a:lnTo>
                  <a:lnTo>
                    <a:pt x="339" y="298"/>
                  </a:lnTo>
                  <a:lnTo>
                    <a:pt x="344" y="332"/>
                  </a:lnTo>
                  <a:lnTo>
                    <a:pt x="378" y="353"/>
                  </a:lnTo>
                  <a:lnTo>
                    <a:pt x="385" y="413"/>
                  </a:lnTo>
                  <a:lnTo>
                    <a:pt x="391" y="436"/>
                  </a:lnTo>
                  <a:lnTo>
                    <a:pt x="398" y="463"/>
                  </a:lnTo>
                  <a:lnTo>
                    <a:pt x="370" y="479"/>
                  </a:lnTo>
                  <a:lnTo>
                    <a:pt x="385" y="490"/>
                  </a:lnTo>
                  <a:lnTo>
                    <a:pt x="404" y="479"/>
                  </a:lnTo>
                  <a:lnTo>
                    <a:pt x="430" y="479"/>
                  </a:lnTo>
                  <a:lnTo>
                    <a:pt x="456" y="500"/>
                  </a:lnTo>
                  <a:lnTo>
                    <a:pt x="469" y="527"/>
                  </a:lnTo>
                  <a:lnTo>
                    <a:pt x="443" y="555"/>
                  </a:lnTo>
                  <a:lnTo>
                    <a:pt x="411" y="571"/>
                  </a:lnTo>
                  <a:lnTo>
                    <a:pt x="378" y="598"/>
                  </a:lnTo>
                  <a:lnTo>
                    <a:pt x="423" y="609"/>
                  </a:lnTo>
                  <a:lnTo>
                    <a:pt x="385" y="637"/>
                  </a:lnTo>
                  <a:lnTo>
                    <a:pt x="333" y="642"/>
                  </a:lnTo>
                  <a:lnTo>
                    <a:pt x="293" y="630"/>
                  </a:lnTo>
                  <a:lnTo>
                    <a:pt x="253" y="619"/>
                  </a:lnTo>
                  <a:lnTo>
                    <a:pt x="208" y="630"/>
                  </a:lnTo>
                  <a:lnTo>
                    <a:pt x="168" y="609"/>
                  </a:lnTo>
                  <a:lnTo>
                    <a:pt x="129" y="603"/>
                  </a:lnTo>
                  <a:lnTo>
                    <a:pt x="111" y="637"/>
                  </a:lnTo>
                  <a:lnTo>
                    <a:pt x="64" y="609"/>
                  </a:lnTo>
                  <a:lnTo>
                    <a:pt x="25" y="630"/>
                  </a:lnTo>
                  <a:lnTo>
                    <a:pt x="0" y="615"/>
                  </a:lnTo>
                  <a:close/>
                </a:path>
              </a:pathLst>
            </a:custGeom>
            <a:noFill/>
            <a:ln w="7938" cap="flat">
              <a:solidFill>
                <a:srgbClr val="B6B6B6"/>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4168" name="Freeform 72"/>
            <p:cNvSpPr>
              <a:spLocks/>
            </p:cNvSpPr>
            <p:nvPr/>
          </p:nvSpPr>
          <p:spPr bwMode="auto">
            <a:xfrm>
              <a:off x="1894" y="1996"/>
              <a:ext cx="117" cy="92"/>
            </a:xfrm>
            <a:custGeom>
              <a:avLst/>
              <a:gdLst/>
              <a:ahLst/>
              <a:cxnLst>
                <a:cxn ang="0">
                  <a:pos x="38" y="0"/>
                </a:cxn>
                <a:cxn ang="0">
                  <a:pos x="111" y="16"/>
                </a:cxn>
                <a:cxn ang="0">
                  <a:pos x="117" y="38"/>
                </a:cxn>
                <a:cxn ang="0">
                  <a:pos x="111" y="82"/>
                </a:cxn>
                <a:cxn ang="0">
                  <a:pos x="77" y="92"/>
                </a:cxn>
                <a:cxn ang="0">
                  <a:pos x="77" y="86"/>
                </a:cxn>
                <a:cxn ang="0">
                  <a:pos x="77" y="59"/>
                </a:cxn>
                <a:cxn ang="0">
                  <a:pos x="60" y="55"/>
                </a:cxn>
                <a:cxn ang="0">
                  <a:pos x="38" y="55"/>
                </a:cxn>
                <a:cxn ang="0">
                  <a:pos x="19" y="64"/>
                </a:cxn>
                <a:cxn ang="0">
                  <a:pos x="4" y="43"/>
                </a:cxn>
                <a:cxn ang="0">
                  <a:pos x="0" y="27"/>
                </a:cxn>
                <a:cxn ang="0">
                  <a:pos x="38" y="0"/>
                </a:cxn>
              </a:cxnLst>
              <a:rect l="0" t="0" r="r" b="b"/>
              <a:pathLst>
                <a:path w="117" h="92">
                  <a:moveTo>
                    <a:pt x="38" y="0"/>
                  </a:moveTo>
                  <a:lnTo>
                    <a:pt x="111" y="16"/>
                  </a:lnTo>
                  <a:lnTo>
                    <a:pt x="117" y="38"/>
                  </a:lnTo>
                  <a:lnTo>
                    <a:pt x="111" y="82"/>
                  </a:lnTo>
                  <a:lnTo>
                    <a:pt x="77" y="92"/>
                  </a:lnTo>
                  <a:lnTo>
                    <a:pt x="77" y="86"/>
                  </a:lnTo>
                  <a:lnTo>
                    <a:pt x="77" y="59"/>
                  </a:lnTo>
                  <a:lnTo>
                    <a:pt x="60" y="55"/>
                  </a:lnTo>
                  <a:lnTo>
                    <a:pt x="38" y="55"/>
                  </a:lnTo>
                  <a:lnTo>
                    <a:pt x="19" y="64"/>
                  </a:lnTo>
                  <a:lnTo>
                    <a:pt x="4" y="43"/>
                  </a:lnTo>
                  <a:lnTo>
                    <a:pt x="0" y="27"/>
                  </a:lnTo>
                  <a:lnTo>
                    <a:pt x="38" y="0"/>
                  </a:lnTo>
                  <a:close/>
                </a:path>
              </a:pathLst>
            </a:custGeom>
            <a:solidFill>
              <a:srgbClr val="F2F2F2"/>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4169" name="Freeform 73"/>
            <p:cNvSpPr>
              <a:spLocks/>
            </p:cNvSpPr>
            <p:nvPr/>
          </p:nvSpPr>
          <p:spPr bwMode="auto">
            <a:xfrm>
              <a:off x="1894" y="1996"/>
              <a:ext cx="117" cy="92"/>
            </a:xfrm>
            <a:custGeom>
              <a:avLst/>
              <a:gdLst/>
              <a:ahLst/>
              <a:cxnLst>
                <a:cxn ang="0">
                  <a:pos x="38" y="0"/>
                </a:cxn>
                <a:cxn ang="0">
                  <a:pos x="111" y="16"/>
                </a:cxn>
                <a:cxn ang="0">
                  <a:pos x="117" y="38"/>
                </a:cxn>
                <a:cxn ang="0">
                  <a:pos x="111" y="82"/>
                </a:cxn>
                <a:cxn ang="0">
                  <a:pos x="77" y="92"/>
                </a:cxn>
                <a:cxn ang="0">
                  <a:pos x="77" y="86"/>
                </a:cxn>
                <a:cxn ang="0">
                  <a:pos x="77" y="59"/>
                </a:cxn>
                <a:cxn ang="0">
                  <a:pos x="60" y="55"/>
                </a:cxn>
                <a:cxn ang="0">
                  <a:pos x="38" y="55"/>
                </a:cxn>
                <a:cxn ang="0">
                  <a:pos x="19" y="64"/>
                </a:cxn>
                <a:cxn ang="0">
                  <a:pos x="4" y="43"/>
                </a:cxn>
                <a:cxn ang="0">
                  <a:pos x="0" y="27"/>
                </a:cxn>
                <a:cxn ang="0">
                  <a:pos x="38" y="0"/>
                </a:cxn>
              </a:cxnLst>
              <a:rect l="0" t="0" r="r" b="b"/>
              <a:pathLst>
                <a:path w="117" h="92">
                  <a:moveTo>
                    <a:pt x="38" y="0"/>
                  </a:moveTo>
                  <a:lnTo>
                    <a:pt x="111" y="16"/>
                  </a:lnTo>
                  <a:lnTo>
                    <a:pt x="117" y="38"/>
                  </a:lnTo>
                  <a:lnTo>
                    <a:pt x="111" y="82"/>
                  </a:lnTo>
                  <a:lnTo>
                    <a:pt x="77" y="92"/>
                  </a:lnTo>
                  <a:lnTo>
                    <a:pt x="77" y="86"/>
                  </a:lnTo>
                  <a:lnTo>
                    <a:pt x="77" y="59"/>
                  </a:lnTo>
                  <a:lnTo>
                    <a:pt x="60" y="55"/>
                  </a:lnTo>
                  <a:lnTo>
                    <a:pt x="38" y="55"/>
                  </a:lnTo>
                  <a:lnTo>
                    <a:pt x="19" y="64"/>
                  </a:lnTo>
                  <a:lnTo>
                    <a:pt x="4" y="43"/>
                  </a:lnTo>
                  <a:lnTo>
                    <a:pt x="0" y="27"/>
                  </a:lnTo>
                  <a:lnTo>
                    <a:pt x="38" y="0"/>
                  </a:lnTo>
                  <a:close/>
                </a:path>
              </a:pathLst>
            </a:custGeom>
            <a:noFill/>
            <a:ln w="7938" cap="flat">
              <a:solidFill>
                <a:srgbClr val="B6B6B6"/>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4170" name="Freeform 74"/>
            <p:cNvSpPr>
              <a:spLocks/>
            </p:cNvSpPr>
            <p:nvPr/>
          </p:nvSpPr>
          <p:spPr bwMode="auto">
            <a:xfrm>
              <a:off x="2018" y="1755"/>
              <a:ext cx="69" cy="49"/>
            </a:xfrm>
            <a:custGeom>
              <a:avLst/>
              <a:gdLst/>
              <a:ahLst/>
              <a:cxnLst>
                <a:cxn ang="0">
                  <a:pos x="0" y="49"/>
                </a:cxn>
                <a:cxn ang="0">
                  <a:pos x="18" y="38"/>
                </a:cxn>
                <a:cxn ang="0">
                  <a:pos x="25" y="12"/>
                </a:cxn>
                <a:cxn ang="0">
                  <a:pos x="69" y="0"/>
                </a:cxn>
                <a:cxn ang="0">
                  <a:pos x="50" y="33"/>
                </a:cxn>
                <a:cxn ang="0">
                  <a:pos x="0" y="49"/>
                </a:cxn>
              </a:cxnLst>
              <a:rect l="0" t="0" r="r" b="b"/>
              <a:pathLst>
                <a:path w="69" h="49">
                  <a:moveTo>
                    <a:pt x="0" y="49"/>
                  </a:moveTo>
                  <a:lnTo>
                    <a:pt x="18" y="38"/>
                  </a:lnTo>
                  <a:lnTo>
                    <a:pt x="25" y="12"/>
                  </a:lnTo>
                  <a:lnTo>
                    <a:pt x="69" y="0"/>
                  </a:lnTo>
                  <a:lnTo>
                    <a:pt x="50" y="33"/>
                  </a:lnTo>
                  <a:lnTo>
                    <a:pt x="0" y="49"/>
                  </a:lnTo>
                  <a:close/>
                </a:path>
              </a:pathLst>
            </a:custGeom>
            <a:solidFill>
              <a:srgbClr val="D8D8D8"/>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4171" name="Freeform 75"/>
            <p:cNvSpPr>
              <a:spLocks/>
            </p:cNvSpPr>
            <p:nvPr/>
          </p:nvSpPr>
          <p:spPr bwMode="auto">
            <a:xfrm>
              <a:off x="2018" y="1755"/>
              <a:ext cx="69" cy="49"/>
            </a:xfrm>
            <a:custGeom>
              <a:avLst/>
              <a:gdLst/>
              <a:ahLst/>
              <a:cxnLst>
                <a:cxn ang="0">
                  <a:pos x="0" y="49"/>
                </a:cxn>
                <a:cxn ang="0">
                  <a:pos x="18" y="38"/>
                </a:cxn>
                <a:cxn ang="0">
                  <a:pos x="25" y="12"/>
                </a:cxn>
                <a:cxn ang="0">
                  <a:pos x="69" y="0"/>
                </a:cxn>
                <a:cxn ang="0">
                  <a:pos x="50" y="33"/>
                </a:cxn>
                <a:cxn ang="0">
                  <a:pos x="0" y="49"/>
                </a:cxn>
              </a:cxnLst>
              <a:rect l="0" t="0" r="r" b="b"/>
              <a:pathLst>
                <a:path w="69" h="49">
                  <a:moveTo>
                    <a:pt x="0" y="49"/>
                  </a:moveTo>
                  <a:lnTo>
                    <a:pt x="18" y="38"/>
                  </a:lnTo>
                  <a:lnTo>
                    <a:pt x="25" y="12"/>
                  </a:lnTo>
                  <a:lnTo>
                    <a:pt x="69" y="0"/>
                  </a:lnTo>
                  <a:lnTo>
                    <a:pt x="50" y="33"/>
                  </a:lnTo>
                  <a:lnTo>
                    <a:pt x="0" y="49"/>
                  </a:lnTo>
                  <a:close/>
                </a:path>
              </a:pathLst>
            </a:custGeom>
            <a:noFill/>
            <a:ln w="7938" cap="flat">
              <a:solidFill>
                <a:srgbClr val="B6B6B6"/>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4172" name="Freeform 76"/>
            <p:cNvSpPr>
              <a:spLocks/>
            </p:cNvSpPr>
            <p:nvPr/>
          </p:nvSpPr>
          <p:spPr bwMode="auto">
            <a:xfrm>
              <a:off x="2886" y="2154"/>
              <a:ext cx="59" cy="28"/>
            </a:xfrm>
            <a:custGeom>
              <a:avLst/>
              <a:gdLst/>
              <a:ahLst/>
              <a:cxnLst>
                <a:cxn ang="0">
                  <a:pos x="0" y="5"/>
                </a:cxn>
                <a:cxn ang="0">
                  <a:pos x="33" y="0"/>
                </a:cxn>
                <a:cxn ang="0">
                  <a:pos x="59" y="11"/>
                </a:cxn>
                <a:cxn ang="0">
                  <a:pos x="39" y="21"/>
                </a:cxn>
                <a:cxn ang="0">
                  <a:pos x="13" y="28"/>
                </a:cxn>
                <a:cxn ang="0">
                  <a:pos x="0" y="5"/>
                </a:cxn>
              </a:cxnLst>
              <a:rect l="0" t="0" r="r" b="b"/>
              <a:pathLst>
                <a:path w="59" h="28">
                  <a:moveTo>
                    <a:pt x="0" y="5"/>
                  </a:moveTo>
                  <a:lnTo>
                    <a:pt x="33" y="0"/>
                  </a:lnTo>
                  <a:lnTo>
                    <a:pt x="59" y="11"/>
                  </a:lnTo>
                  <a:lnTo>
                    <a:pt x="39" y="21"/>
                  </a:lnTo>
                  <a:lnTo>
                    <a:pt x="13" y="28"/>
                  </a:lnTo>
                  <a:lnTo>
                    <a:pt x="0" y="5"/>
                  </a:lnTo>
                  <a:close/>
                </a:path>
              </a:pathLst>
            </a:custGeom>
            <a:solidFill>
              <a:srgbClr val="F2F2F2"/>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4173" name="Freeform 77"/>
            <p:cNvSpPr>
              <a:spLocks/>
            </p:cNvSpPr>
            <p:nvPr/>
          </p:nvSpPr>
          <p:spPr bwMode="auto">
            <a:xfrm>
              <a:off x="2886" y="2154"/>
              <a:ext cx="59" cy="28"/>
            </a:xfrm>
            <a:custGeom>
              <a:avLst/>
              <a:gdLst/>
              <a:ahLst/>
              <a:cxnLst>
                <a:cxn ang="0">
                  <a:pos x="0" y="5"/>
                </a:cxn>
                <a:cxn ang="0">
                  <a:pos x="33" y="0"/>
                </a:cxn>
                <a:cxn ang="0">
                  <a:pos x="59" y="11"/>
                </a:cxn>
                <a:cxn ang="0">
                  <a:pos x="39" y="21"/>
                </a:cxn>
                <a:cxn ang="0">
                  <a:pos x="13" y="28"/>
                </a:cxn>
                <a:cxn ang="0">
                  <a:pos x="0" y="5"/>
                </a:cxn>
              </a:cxnLst>
              <a:rect l="0" t="0" r="r" b="b"/>
              <a:pathLst>
                <a:path w="59" h="28">
                  <a:moveTo>
                    <a:pt x="0" y="5"/>
                  </a:moveTo>
                  <a:lnTo>
                    <a:pt x="33" y="0"/>
                  </a:lnTo>
                  <a:lnTo>
                    <a:pt x="59" y="11"/>
                  </a:lnTo>
                  <a:lnTo>
                    <a:pt x="39" y="21"/>
                  </a:lnTo>
                  <a:lnTo>
                    <a:pt x="13" y="28"/>
                  </a:lnTo>
                  <a:lnTo>
                    <a:pt x="0" y="5"/>
                  </a:lnTo>
                  <a:close/>
                </a:path>
              </a:pathLst>
            </a:custGeom>
            <a:noFill/>
            <a:ln w="7938" cap="flat">
              <a:solidFill>
                <a:srgbClr val="C7C7C7"/>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4174" name="Freeform 78"/>
            <p:cNvSpPr>
              <a:spLocks/>
            </p:cNvSpPr>
            <p:nvPr/>
          </p:nvSpPr>
          <p:spPr bwMode="auto">
            <a:xfrm>
              <a:off x="2893" y="2068"/>
              <a:ext cx="77" cy="70"/>
            </a:xfrm>
            <a:custGeom>
              <a:avLst/>
              <a:gdLst/>
              <a:ahLst/>
              <a:cxnLst>
                <a:cxn ang="0">
                  <a:pos x="0" y="27"/>
                </a:cxn>
                <a:cxn ang="0">
                  <a:pos x="69" y="0"/>
                </a:cxn>
                <a:cxn ang="0">
                  <a:pos x="77" y="27"/>
                </a:cxn>
                <a:cxn ang="0">
                  <a:pos x="58" y="48"/>
                </a:cxn>
                <a:cxn ang="0">
                  <a:pos x="69" y="60"/>
                </a:cxn>
                <a:cxn ang="0">
                  <a:pos x="38" y="70"/>
                </a:cxn>
                <a:cxn ang="0">
                  <a:pos x="6" y="64"/>
                </a:cxn>
                <a:cxn ang="0">
                  <a:pos x="0" y="27"/>
                </a:cxn>
              </a:cxnLst>
              <a:rect l="0" t="0" r="r" b="b"/>
              <a:pathLst>
                <a:path w="77" h="70">
                  <a:moveTo>
                    <a:pt x="0" y="27"/>
                  </a:moveTo>
                  <a:lnTo>
                    <a:pt x="69" y="0"/>
                  </a:lnTo>
                  <a:lnTo>
                    <a:pt x="77" y="27"/>
                  </a:lnTo>
                  <a:lnTo>
                    <a:pt x="58" y="48"/>
                  </a:lnTo>
                  <a:lnTo>
                    <a:pt x="69" y="60"/>
                  </a:lnTo>
                  <a:lnTo>
                    <a:pt x="38" y="70"/>
                  </a:lnTo>
                  <a:lnTo>
                    <a:pt x="6" y="64"/>
                  </a:lnTo>
                  <a:lnTo>
                    <a:pt x="0" y="27"/>
                  </a:lnTo>
                  <a:close/>
                </a:path>
              </a:pathLst>
            </a:custGeom>
            <a:solidFill>
              <a:srgbClr val="F2F2F2"/>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4175" name="Freeform 79"/>
            <p:cNvSpPr>
              <a:spLocks/>
            </p:cNvSpPr>
            <p:nvPr/>
          </p:nvSpPr>
          <p:spPr bwMode="auto">
            <a:xfrm>
              <a:off x="2893" y="2068"/>
              <a:ext cx="77" cy="70"/>
            </a:xfrm>
            <a:custGeom>
              <a:avLst/>
              <a:gdLst/>
              <a:ahLst/>
              <a:cxnLst>
                <a:cxn ang="0">
                  <a:pos x="0" y="27"/>
                </a:cxn>
                <a:cxn ang="0">
                  <a:pos x="69" y="0"/>
                </a:cxn>
                <a:cxn ang="0">
                  <a:pos x="77" y="27"/>
                </a:cxn>
                <a:cxn ang="0">
                  <a:pos x="58" y="48"/>
                </a:cxn>
                <a:cxn ang="0">
                  <a:pos x="69" y="60"/>
                </a:cxn>
                <a:cxn ang="0">
                  <a:pos x="38" y="70"/>
                </a:cxn>
                <a:cxn ang="0">
                  <a:pos x="6" y="64"/>
                </a:cxn>
                <a:cxn ang="0">
                  <a:pos x="0" y="27"/>
                </a:cxn>
              </a:cxnLst>
              <a:rect l="0" t="0" r="r" b="b"/>
              <a:pathLst>
                <a:path w="77" h="70">
                  <a:moveTo>
                    <a:pt x="0" y="27"/>
                  </a:moveTo>
                  <a:lnTo>
                    <a:pt x="69" y="0"/>
                  </a:lnTo>
                  <a:lnTo>
                    <a:pt x="77" y="27"/>
                  </a:lnTo>
                  <a:lnTo>
                    <a:pt x="58" y="48"/>
                  </a:lnTo>
                  <a:lnTo>
                    <a:pt x="69" y="60"/>
                  </a:lnTo>
                  <a:lnTo>
                    <a:pt x="38" y="70"/>
                  </a:lnTo>
                  <a:lnTo>
                    <a:pt x="6" y="64"/>
                  </a:lnTo>
                  <a:lnTo>
                    <a:pt x="0" y="27"/>
                  </a:lnTo>
                  <a:close/>
                </a:path>
              </a:pathLst>
            </a:custGeom>
            <a:noFill/>
            <a:ln w="7938" cap="flat">
              <a:solidFill>
                <a:srgbClr val="C7C7C7"/>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4176" name="Freeform 80"/>
            <p:cNvSpPr>
              <a:spLocks/>
            </p:cNvSpPr>
            <p:nvPr/>
          </p:nvSpPr>
          <p:spPr bwMode="auto">
            <a:xfrm>
              <a:off x="2834" y="2107"/>
              <a:ext cx="37" cy="37"/>
            </a:xfrm>
            <a:custGeom>
              <a:avLst/>
              <a:gdLst/>
              <a:ahLst/>
              <a:cxnLst>
                <a:cxn ang="0">
                  <a:pos x="0" y="4"/>
                </a:cxn>
                <a:cxn ang="0">
                  <a:pos x="25" y="0"/>
                </a:cxn>
                <a:cxn ang="0">
                  <a:pos x="37" y="9"/>
                </a:cxn>
                <a:cxn ang="0">
                  <a:pos x="37" y="37"/>
                </a:cxn>
                <a:cxn ang="0">
                  <a:pos x="7" y="37"/>
                </a:cxn>
                <a:cxn ang="0">
                  <a:pos x="0" y="4"/>
                </a:cxn>
              </a:cxnLst>
              <a:rect l="0" t="0" r="r" b="b"/>
              <a:pathLst>
                <a:path w="37" h="37">
                  <a:moveTo>
                    <a:pt x="0" y="4"/>
                  </a:moveTo>
                  <a:lnTo>
                    <a:pt x="25" y="0"/>
                  </a:lnTo>
                  <a:lnTo>
                    <a:pt x="37" y="9"/>
                  </a:lnTo>
                  <a:lnTo>
                    <a:pt x="37" y="37"/>
                  </a:lnTo>
                  <a:lnTo>
                    <a:pt x="7" y="37"/>
                  </a:lnTo>
                  <a:lnTo>
                    <a:pt x="0" y="4"/>
                  </a:lnTo>
                  <a:close/>
                </a:path>
              </a:pathLst>
            </a:custGeom>
            <a:solidFill>
              <a:srgbClr val="F2F2F2"/>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4177" name="Freeform 81"/>
            <p:cNvSpPr>
              <a:spLocks/>
            </p:cNvSpPr>
            <p:nvPr/>
          </p:nvSpPr>
          <p:spPr bwMode="auto">
            <a:xfrm>
              <a:off x="2834" y="2107"/>
              <a:ext cx="37" cy="37"/>
            </a:xfrm>
            <a:custGeom>
              <a:avLst/>
              <a:gdLst/>
              <a:ahLst/>
              <a:cxnLst>
                <a:cxn ang="0">
                  <a:pos x="0" y="4"/>
                </a:cxn>
                <a:cxn ang="0">
                  <a:pos x="25" y="0"/>
                </a:cxn>
                <a:cxn ang="0">
                  <a:pos x="37" y="9"/>
                </a:cxn>
                <a:cxn ang="0">
                  <a:pos x="37" y="37"/>
                </a:cxn>
                <a:cxn ang="0">
                  <a:pos x="7" y="37"/>
                </a:cxn>
                <a:cxn ang="0">
                  <a:pos x="0" y="4"/>
                </a:cxn>
              </a:cxnLst>
              <a:rect l="0" t="0" r="r" b="b"/>
              <a:pathLst>
                <a:path w="37" h="37">
                  <a:moveTo>
                    <a:pt x="0" y="4"/>
                  </a:moveTo>
                  <a:lnTo>
                    <a:pt x="25" y="0"/>
                  </a:lnTo>
                  <a:lnTo>
                    <a:pt x="37" y="9"/>
                  </a:lnTo>
                  <a:lnTo>
                    <a:pt x="37" y="37"/>
                  </a:lnTo>
                  <a:lnTo>
                    <a:pt x="7" y="37"/>
                  </a:lnTo>
                  <a:lnTo>
                    <a:pt x="0" y="4"/>
                  </a:lnTo>
                  <a:close/>
                </a:path>
              </a:pathLst>
            </a:custGeom>
            <a:noFill/>
            <a:ln w="7938" cap="flat">
              <a:solidFill>
                <a:srgbClr val="C7C7C7"/>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4178" name="Freeform 82"/>
            <p:cNvSpPr>
              <a:spLocks/>
            </p:cNvSpPr>
            <p:nvPr/>
          </p:nvSpPr>
          <p:spPr bwMode="auto">
            <a:xfrm>
              <a:off x="2742" y="1948"/>
              <a:ext cx="143" cy="201"/>
            </a:xfrm>
            <a:custGeom>
              <a:avLst/>
              <a:gdLst/>
              <a:ahLst/>
              <a:cxnLst>
                <a:cxn ang="0">
                  <a:pos x="20" y="201"/>
                </a:cxn>
                <a:cxn ang="0">
                  <a:pos x="26" y="167"/>
                </a:cxn>
                <a:cxn ang="0">
                  <a:pos x="0" y="145"/>
                </a:cxn>
                <a:cxn ang="0">
                  <a:pos x="0" y="112"/>
                </a:cxn>
                <a:cxn ang="0">
                  <a:pos x="7" y="75"/>
                </a:cxn>
                <a:cxn ang="0">
                  <a:pos x="13" y="47"/>
                </a:cxn>
                <a:cxn ang="0">
                  <a:pos x="39" y="30"/>
                </a:cxn>
                <a:cxn ang="0">
                  <a:pos x="77" y="25"/>
                </a:cxn>
                <a:cxn ang="0">
                  <a:pos x="99" y="3"/>
                </a:cxn>
                <a:cxn ang="0">
                  <a:pos x="129" y="0"/>
                </a:cxn>
                <a:cxn ang="0">
                  <a:pos x="129" y="25"/>
                </a:cxn>
                <a:cxn ang="0">
                  <a:pos x="117" y="54"/>
                </a:cxn>
                <a:cxn ang="0">
                  <a:pos x="109" y="81"/>
                </a:cxn>
                <a:cxn ang="0">
                  <a:pos x="143" y="81"/>
                </a:cxn>
                <a:cxn ang="0">
                  <a:pos x="143" y="107"/>
                </a:cxn>
                <a:cxn ang="0">
                  <a:pos x="103" y="118"/>
                </a:cxn>
                <a:cxn ang="0">
                  <a:pos x="66" y="201"/>
                </a:cxn>
                <a:cxn ang="0">
                  <a:pos x="39" y="201"/>
                </a:cxn>
                <a:cxn ang="0">
                  <a:pos x="20" y="201"/>
                </a:cxn>
              </a:cxnLst>
              <a:rect l="0" t="0" r="r" b="b"/>
              <a:pathLst>
                <a:path w="143" h="201">
                  <a:moveTo>
                    <a:pt x="20" y="201"/>
                  </a:moveTo>
                  <a:lnTo>
                    <a:pt x="26" y="167"/>
                  </a:lnTo>
                  <a:lnTo>
                    <a:pt x="0" y="145"/>
                  </a:lnTo>
                  <a:lnTo>
                    <a:pt x="0" y="112"/>
                  </a:lnTo>
                  <a:lnTo>
                    <a:pt x="7" y="75"/>
                  </a:lnTo>
                  <a:lnTo>
                    <a:pt x="13" y="47"/>
                  </a:lnTo>
                  <a:lnTo>
                    <a:pt x="39" y="30"/>
                  </a:lnTo>
                  <a:lnTo>
                    <a:pt x="77" y="25"/>
                  </a:lnTo>
                  <a:lnTo>
                    <a:pt x="99" y="3"/>
                  </a:lnTo>
                  <a:lnTo>
                    <a:pt x="129" y="0"/>
                  </a:lnTo>
                  <a:lnTo>
                    <a:pt x="129" y="25"/>
                  </a:lnTo>
                  <a:lnTo>
                    <a:pt x="117" y="54"/>
                  </a:lnTo>
                  <a:lnTo>
                    <a:pt x="109" y="81"/>
                  </a:lnTo>
                  <a:lnTo>
                    <a:pt x="143" y="81"/>
                  </a:lnTo>
                  <a:lnTo>
                    <a:pt x="143" y="107"/>
                  </a:lnTo>
                  <a:lnTo>
                    <a:pt x="103" y="118"/>
                  </a:lnTo>
                  <a:lnTo>
                    <a:pt x="66" y="201"/>
                  </a:lnTo>
                  <a:lnTo>
                    <a:pt x="39" y="201"/>
                  </a:lnTo>
                  <a:lnTo>
                    <a:pt x="20" y="201"/>
                  </a:lnTo>
                  <a:close/>
                </a:path>
              </a:pathLst>
            </a:custGeom>
            <a:solidFill>
              <a:srgbClr val="F2F2F2"/>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4179" name="Freeform 83"/>
            <p:cNvSpPr>
              <a:spLocks/>
            </p:cNvSpPr>
            <p:nvPr/>
          </p:nvSpPr>
          <p:spPr bwMode="auto">
            <a:xfrm>
              <a:off x="2742" y="1948"/>
              <a:ext cx="143" cy="201"/>
            </a:xfrm>
            <a:custGeom>
              <a:avLst/>
              <a:gdLst/>
              <a:ahLst/>
              <a:cxnLst>
                <a:cxn ang="0">
                  <a:pos x="20" y="201"/>
                </a:cxn>
                <a:cxn ang="0">
                  <a:pos x="26" y="167"/>
                </a:cxn>
                <a:cxn ang="0">
                  <a:pos x="0" y="145"/>
                </a:cxn>
                <a:cxn ang="0">
                  <a:pos x="0" y="112"/>
                </a:cxn>
                <a:cxn ang="0">
                  <a:pos x="7" y="75"/>
                </a:cxn>
                <a:cxn ang="0">
                  <a:pos x="13" y="47"/>
                </a:cxn>
                <a:cxn ang="0">
                  <a:pos x="39" y="30"/>
                </a:cxn>
                <a:cxn ang="0">
                  <a:pos x="77" y="25"/>
                </a:cxn>
                <a:cxn ang="0">
                  <a:pos x="99" y="3"/>
                </a:cxn>
                <a:cxn ang="0">
                  <a:pos x="129" y="0"/>
                </a:cxn>
                <a:cxn ang="0">
                  <a:pos x="129" y="25"/>
                </a:cxn>
                <a:cxn ang="0">
                  <a:pos x="117" y="54"/>
                </a:cxn>
                <a:cxn ang="0">
                  <a:pos x="109" y="81"/>
                </a:cxn>
                <a:cxn ang="0">
                  <a:pos x="143" y="81"/>
                </a:cxn>
                <a:cxn ang="0">
                  <a:pos x="143" y="107"/>
                </a:cxn>
                <a:cxn ang="0">
                  <a:pos x="103" y="118"/>
                </a:cxn>
                <a:cxn ang="0">
                  <a:pos x="66" y="201"/>
                </a:cxn>
                <a:cxn ang="0">
                  <a:pos x="39" y="201"/>
                </a:cxn>
                <a:cxn ang="0">
                  <a:pos x="20" y="201"/>
                </a:cxn>
              </a:cxnLst>
              <a:rect l="0" t="0" r="r" b="b"/>
              <a:pathLst>
                <a:path w="143" h="201">
                  <a:moveTo>
                    <a:pt x="20" y="201"/>
                  </a:moveTo>
                  <a:lnTo>
                    <a:pt x="26" y="167"/>
                  </a:lnTo>
                  <a:lnTo>
                    <a:pt x="0" y="145"/>
                  </a:lnTo>
                  <a:lnTo>
                    <a:pt x="0" y="112"/>
                  </a:lnTo>
                  <a:lnTo>
                    <a:pt x="7" y="75"/>
                  </a:lnTo>
                  <a:lnTo>
                    <a:pt x="13" y="47"/>
                  </a:lnTo>
                  <a:lnTo>
                    <a:pt x="39" y="30"/>
                  </a:lnTo>
                  <a:lnTo>
                    <a:pt x="77" y="25"/>
                  </a:lnTo>
                  <a:lnTo>
                    <a:pt x="99" y="3"/>
                  </a:lnTo>
                  <a:lnTo>
                    <a:pt x="129" y="0"/>
                  </a:lnTo>
                  <a:lnTo>
                    <a:pt x="129" y="25"/>
                  </a:lnTo>
                  <a:lnTo>
                    <a:pt x="117" y="54"/>
                  </a:lnTo>
                  <a:lnTo>
                    <a:pt x="109" y="81"/>
                  </a:lnTo>
                  <a:lnTo>
                    <a:pt x="143" y="81"/>
                  </a:lnTo>
                  <a:lnTo>
                    <a:pt x="143" y="107"/>
                  </a:lnTo>
                  <a:lnTo>
                    <a:pt x="103" y="118"/>
                  </a:lnTo>
                  <a:lnTo>
                    <a:pt x="66" y="201"/>
                  </a:lnTo>
                  <a:lnTo>
                    <a:pt x="39" y="201"/>
                  </a:lnTo>
                  <a:lnTo>
                    <a:pt x="20" y="201"/>
                  </a:lnTo>
                  <a:close/>
                </a:path>
              </a:pathLst>
            </a:custGeom>
            <a:noFill/>
            <a:ln w="7938" cap="flat">
              <a:solidFill>
                <a:srgbClr val="C7C7C7"/>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4180" name="Freeform 84"/>
            <p:cNvSpPr>
              <a:spLocks/>
            </p:cNvSpPr>
            <p:nvPr/>
          </p:nvSpPr>
          <p:spPr bwMode="auto">
            <a:xfrm>
              <a:off x="2747" y="2723"/>
              <a:ext cx="29" cy="37"/>
            </a:xfrm>
            <a:custGeom>
              <a:avLst/>
              <a:gdLst/>
              <a:ahLst/>
              <a:cxnLst>
                <a:cxn ang="0">
                  <a:pos x="9" y="37"/>
                </a:cxn>
                <a:cxn ang="0">
                  <a:pos x="0" y="27"/>
                </a:cxn>
                <a:cxn ang="0">
                  <a:pos x="0" y="0"/>
                </a:cxn>
                <a:cxn ang="0">
                  <a:pos x="29" y="21"/>
                </a:cxn>
                <a:cxn ang="0">
                  <a:pos x="9" y="37"/>
                </a:cxn>
              </a:cxnLst>
              <a:rect l="0" t="0" r="r" b="b"/>
              <a:pathLst>
                <a:path w="29" h="37">
                  <a:moveTo>
                    <a:pt x="9" y="37"/>
                  </a:moveTo>
                  <a:lnTo>
                    <a:pt x="0" y="27"/>
                  </a:lnTo>
                  <a:lnTo>
                    <a:pt x="0" y="0"/>
                  </a:lnTo>
                  <a:lnTo>
                    <a:pt x="29" y="21"/>
                  </a:lnTo>
                  <a:lnTo>
                    <a:pt x="9" y="37"/>
                  </a:lnTo>
                  <a:close/>
                </a:path>
              </a:pathLst>
            </a:custGeom>
            <a:solidFill>
              <a:srgbClr val="D8D8D8"/>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4181" name="Freeform 85"/>
            <p:cNvSpPr>
              <a:spLocks/>
            </p:cNvSpPr>
            <p:nvPr/>
          </p:nvSpPr>
          <p:spPr bwMode="auto">
            <a:xfrm>
              <a:off x="2747" y="2723"/>
              <a:ext cx="29" cy="37"/>
            </a:xfrm>
            <a:custGeom>
              <a:avLst/>
              <a:gdLst/>
              <a:ahLst/>
              <a:cxnLst>
                <a:cxn ang="0">
                  <a:pos x="9" y="37"/>
                </a:cxn>
                <a:cxn ang="0">
                  <a:pos x="0" y="27"/>
                </a:cxn>
                <a:cxn ang="0">
                  <a:pos x="0" y="0"/>
                </a:cxn>
                <a:cxn ang="0">
                  <a:pos x="29" y="21"/>
                </a:cxn>
                <a:cxn ang="0">
                  <a:pos x="9" y="37"/>
                </a:cxn>
              </a:cxnLst>
              <a:rect l="0" t="0" r="r" b="b"/>
              <a:pathLst>
                <a:path w="29" h="37">
                  <a:moveTo>
                    <a:pt x="9" y="37"/>
                  </a:moveTo>
                  <a:lnTo>
                    <a:pt x="0" y="27"/>
                  </a:lnTo>
                  <a:lnTo>
                    <a:pt x="0" y="0"/>
                  </a:lnTo>
                  <a:lnTo>
                    <a:pt x="29" y="21"/>
                  </a:lnTo>
                  <a:lnTo>
                    <a:pt x="9" y="37"/>
                  </a:lnTo>
                  <a:close/>
                </a:path>
              </a:pathLst>
            </a:custGeom>
            <a:noFill/>
            <a:ln w="7938" cap="flat">
              <a:solidFill>
                <a:srgbClr val="717171"/>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4182" name="Freeform 86"/>
            <p:cNvSpPr>
              <a:spLocks/>
            </p:cNvSpPr>
            <p:nvPr/>
          </p:nvSpPr>
          <p:spPr bwMode="auto">
            <a:xfrm>
              <a:off x="3406" y="2028"/>
              <a:ext cx="312" cy="201"/>
            </a:xfrm>
            <a:custGeom>
              <a:avLst/>
              <a:gdLst/>
              <a:ahLst/>
              <a:cxnLst>
                <a:cxn ang="0">
                  <a:pos x="7" y="43"/>
                </a:cxn>
                <a:cxn ang="0">
                  <a:pos x="12" y="43"/>
                </a:cxn>
                <a:cxn ang="0">
                  <a:pos x="25" y="32"/>
                </a:cxn>
                <a:cxn ang="0">
                  <a:pos x="58" y="15"/>
                </a:cxn>
                <a:cxn ang="0">
                  <a:pos x="84" y="11"/>
                </a:cxn>
                <a:cxn ang="0">
                  <a:pos x="90" y="15"/>
                </a:cxn>
                <a:cxn ang="0">
                  <a:pos x="104" y="11"/>
                </a:cxn>
                <a:cxn ang="0">
                  <a:pos x="138" y="11"/>
                </a:cxn>
                <a:cxn ang="0">
                  <a:pos x="170" y="15"/>
                </a:cxn>
                <a:cxn ang="0">
                  <a:pos x="182" y="11"/>
                </a:cxn>
                <a:cxn ang="0">
                  <a:pos x="196" y="0"/>
                </a:cxn>
                <a:cxn ang="0">
                  <a:pos x="200" y="0"/>
                </a:cxn>
                <a:cxn ang="0">
                  <a:pos x="215" y="15"/>
                </a:cxn>
                <a:cxn ang="0">
                  <a:pos x="241" y="15"/>
                </a:cxn>
                <a:cxn ang="0">
                  <a:pos x="266" y="27"/>
                </a:cxn>
                <a:cxn ang="0">
                  <a:pos x="286" y="43"/>
                </a:cxn>
                <a:cxn ang="0">
                  <a:pos x="305" y="48"/>
                </a:cxn>
                <a:cxn ang="0">
                  <a:pos x="299" y="54"/>
                </a:cxn>
                <a:cxn ang="0">
                  <a:pos x="292" y="58"/>
                </a:cxn>
                <a:cxn ang="0">
                  <a:pos x="299" y="70"/>
                </a:cxn>
                <a:cxn ang="0">
                  <a:pos x="312" y="70"/>
                </a:cxn>
                <a:cxn ang="0">
                  <a:pos x="305" y="86"/>
                </a:cxn>
                <a:cxn ang="0">
                  <a:pos x="292" y="86"/>
                </a:cxn>
                <a:cxn ang="0">
                  <a:pos x="286" y="97"/>
                </a:cxn>
                <a:cxn ang="0">
                  <a:pos x="273" y="104"/>
                </a:cxn>
                <a:cxn ang="0">
                  <a:pos x="273" y="130"/>
                </a:cxn>
                <a:cxn ang="0">
                  <a:pos x="266" y="151"/>
                </a:cxn>
                <a:cxn ang="0">
                  <a:pos x="279" y="168"/>
                </a:cxn>
                <a:cxn ang="0">
                  <a:pos x="273" y="168"/>
                </a:cxn>
                <a:cxn ang="0">
                  <a:pos x="254" y="162"/>
                </a:cxn>
                <a:cxn ang="0">
                  <a:pos x="241" y="173"/>
                </a:cxn>
                <a:cxn ang="0">
                  <a:pos x="228" y="173"/>
                </a:cxn>
                <a:cxn ang="0">
                  <a:pos x="233" y="184"/>
                </a:cxn>
                <a:cxn ang="0">
                  <a:pos x="221" y="190"/>
                </a:cxn>
                <a:cxn ang="0">
                  <a:pos x="215" y="184"/>
                </a:cxn>
                <a:cxn ang="0">
                  <a:pos x="200" y="194"/>
                </a:cxn>
                <a:cxn ang="0">
                  <a:pos x="189" y="194"/>
                </a:cxn>
                <a:cxn ang="0">
                  <a:pos x="174" y="201"/>
                </a:cxn>
                <a:cxn ang="0">
                  <a:pos x="155" y="194"/>
                </a:cxn>
                <a:cxn ang="0">
                  <a:pos x="149" y="179"/>
                </a:cxn>
                <a:cxn ang="0">
                  <a:pos x="123" y="157"/>
                </a:cxn>
                <a:cxn ang="0">
                  <a:pos x="110" y="151"/>
                </a:cxn>
                <a:cxn ang="0">
                  <a:pos x="104" y="147"/>
                </a:cxn>
                <a:cxn ang="0">
                  <a:pos x="104" y="135"/>
                </a:cxn>
                <a:cxn ang="0">
                  <a:pos x="110" y="125"/>
                </a:cxn>
                <a:cxn ang="0">
                  <a:pos x="97" y="104"/>
                </a:cxn>
                <a:cxn ang="0">
                  <a:pos x="90" y="104"/>
                </a:cxn>
                <a:cxn ang="0">
                  <a:pos x="71" y="104"/>
                </a:cxn>
                <a:cxn ang="0">
                  <a:pos x="58" y="104"/>
                </a:cxn>
                <a:cxn ang="0">
                  <a:pos x="38" y="97"/>
                </a:cxn>
                <a:cxn ang="0">
                  <a:pos x="33" y="91"/>
                </a:cxn>
                <a:cxn ang="0">
                  <a:pos x="0" y="91"/>
                </a:cxn>
                <a:cxn ang="0">
                  <a:pos x="12" y="64"/>
                </a:cxn>
                <a:cxn ang="0">
                  <a:pos x="7" y="43"/>
                </a:cxn>
              </a:cxnLst>
              <a:rect l="0" t="0" r="r" b="b"/>
              <a:pathLst>
                <a:path w="312" h="201">
                  <a:moveTo>
                    <a:pt x="7" y="43"/>
                  </a:moveTo>
                  <a:lnTo>
                    <a:pt x="12" y="43"/>
                  </a:lnTo>
                  <a:lnTo>
                    <a:pt x="25" y="32"/>
                  </a:lnTo>
                  <a:lnTo>
                    <a:pt x="58" y="15"/>
                  </a:lnTo>
                  <a:lnTo>
                    <a:pt x="84" y="11"/>
                  </a:lnTo>
                  <a:lnTo>
                    <a:pt x="90" y="15"/>
                  </a:lnTo>
                  <a:lnTo>
                    <a:pt x="104" y="11"/>
                  </a:lnTo>
                  <a:lnTo>
                    <a:pt x="138" y="11"/>
                  </a:lnTo>
                  <a:lnTo>
                    <a:pt x="170" y="15"/>
                  </a:lnTo>
                  <a:lnTo>
                    <a:pt x="182" y="11"/>
                  </a:lnTo>
                  <a:lnTo>
                    <a:pt x="196" y="0"/>
                  </a:lnTo>
                  <a:lnTo>
                    <a:pt x="200" y="0"/>
                  </a:lnTo>
                  <a:lnTo>
                    <a:pt x="215" y="15"/>
                  </a:lnTo>
                  <a:lnTo>
                    <a:pt x="241" y="15"/>
                  </a:lnTo>
                  <a:lnTo>
                    <a:pt x="266" y="27"/>
                  </a:lnTo>
                  <a:lnTo>
                    <a:pt x="286" y="43"/>
                  </a:lnTo>
                  <a:lnTo>
                    <a:pt x="305" y="48"/>
                  </a:lnTo>
                  <a:lnTo>
                    <a:pt x="299" y="54"/>
                  </a:lnTo>
                  <a:lnTo>
                    <a:pt x="292" y="58"/>
                  </a:lnTo>
                  <a:lnTo>
                    <a:pt x="299" y="70"/>
                  </a:lnTo>
                  <a:lnTo>
                    <a:pt x="312" y="70"/>
                  </a:lnTo>
                  <a:lnTo>
                    <a:pt x="305" y="86"/>
                  </a:lnTo>
                  <a:lnTo>
                    <a:pt x="292" y="86"/>
                  </a:lnTo>
                  <a:lnTo>
                    <a:pt x="286" y="97"/>
                  </a:lnTo>
                  <a:lnTo>
                    <a:pt x="273" y="104"/>
                  </a:lnTo>
                  <a:lnTo>
                    <a:pt x="273" y="130"/>
                  </a:lnTo>
                  <a:lnTo>
                    <a:pt x="266" y="151"/>
                  </a:lnTo>
                  <a:lnTo>
                    <a:pt x="279" y="168"/>
                  </a:lnTo>
                  <a:lnTo>
                    <a:pt x="273" y="168"/>
                  </a:lnTo>
                  <a:lnTo>
                    <a:pt x="254" y="162"/>
                  </a:lnTo>
                  <a:lnTo>
                    <a:pt x="241" y="173"/>
                  </a:lnTo>
                  <a:lnTo>
                    <a:pt x="228" y="173"/>
                  </a:lnTo>
                  <a:lnTo>
                    <a:pt x="233" y="184"/>
                  </a:lnTo>
                  <a:lnTo>
                    <a:pt x="221" y="190"/>
                  </a:lnTo>
                  <a:lnTo>
                    <a:pt x="215" y="184"/>
                  </a:lnTo>
                  <a:lnTo>
                    <a:pt x="200" y="194"/>
                  </a:lnTo>
                  <a:lnTo>
                    <a:pt x="189" y="194"/>
                  </a:lnTo>
                  <a:lnTo>
                    <a:pt x="174" y="201"/>
                  </a:lnTo>
                  <a:lnTo>
                    <a:pt x="155" y="194"/>
                  </a:lnTo>
                  <a:lnTo>
                    <a:pt x="149" y="179"/>
                  </a:lnTo>
                  <a:lnTo>
                    <a:pt x="123" y="157"/>
                  </a:lnTo>
                  <a:lnTo>
                    <a:pt x="110" y="151"/>
                  </a:lnTo>
                  <a:lnTo>
                    <a:pt x="104" y="147"/>
                  </a:lnTo>
                  <a:lnTo>
                    <a:pt x="104" y="135"/>
                  </a:lnTo>
                  <a:lnTo>
                    <a:pt x="110" y="125"/>
                  </a:lnTo>
                  <a:lnTo>
                    <a:pt x="97" y="104"/>
                  </a:lnTo>
                  <a:lnTo>
                    <a:pt x="90" y="104"/>
                  </a:lnTo>
                  <a:lnTo>
                    <a:pt x="71" y="104"/>
                  </a:lnTo>
                  <a:lnTo>
                    <a:pt x="58" y="104"/>
                  </a:lnTo>
                  <a:lnTo>
                    <a:pt x="38" y="97"/>
                  </a:lnTo>
                  <a:lnTo>
                    <a:pt x="33" y="91"/>
                  </a:lnTo>
                  <a:lnTo>
                    <a:pt x="0" y="91"/>
                  </a:lnTo>
                  <a:lnTo>
                    <a:pt x="12" y="64"/>
                  </a:lnTo>
                  <a:lnTo>
                    <a:pt x="7" y="43"/>
                  </a:lnTo>
                  <a:close/>
                </a:path>
              </a:pathLst>
            </a:custGeom>
            <a:solidFill>
              <a:srgbClr val="17365D"/>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4183" name="Freeform 87"/>
            <p:cNvSpPr>
              <a:spLocks/>
            </p:cNvSpPr>
            <p:nvPr/>
          </p:nvSpPr>
          <p:spPr bwMode="auto">
            <a:xfrm>
              <a:off x="3406" y="2028"/>
              <a:ext cx="312" cy="201"/>
            </a:xfrm>
            <a:custGeom>
              <a:avLst/>
              <a:gdLst/>
              <a:ahLst/>
              <a:cxnLst>
                <a:cxn ang="0">
                  <a:pos x="7" y="43"/>
                </a:cxn>
                <a:cxn ang="0">
                  <a:pos x="12" y="43"/>
                </a:cxn>
                <a:cxn ang="0">
                  <a:pos x="25" y="32"/>
                </a:cxn>
                <a:cxn ang="0">
                  <a:pos x="58" y="15"/>
                </a:cxn>
                <a:cxn ang="0">
                  <a:pos x="84" y="11"/>
                </a:cxn>
                <a:cxn ang="0">
                  <a:pos x="90" y="15"/>
                </a:cxn>
                <a:cxn ang="0">
                  <a:pos x="104" y="11"/>
                </a:cxn>
                <a:cxn ang="0">
                  <a:pos x="138" y="11"/>
                </a:cxn>
                <a:cxn ang="0">
                  <a:pos x="170" y="15"/>
                </a:cxn>
                <a:cxn ang="0">
                  <a:pos x="182" y="11"/>
                </a:cxn>
                <a:cxn ang="0">
                  <a:pos x="196" y="0"/>
                </a:cxn>
                <a:cxn ang="0">
                  <a:pos x="200" y="0"/>
                </a:cxn>
                <a:cxn ang="0">
                  <a:pos x="215" y="15"/>
                </a:cxn>
                <a:cxn ang="0">
                  <a:pos x="241" y="15"/>
                </a:cxn>
                <a:cxn ang="0">
                  <a:pos x="266" y="27"/>
                </a:cxn>
                <a:cxn ang="0">
                  <a:pos x="286" y="43"/>
                </a:cxn>
                <a:cxn ang="0">
                  <a:pos x="305" y="48"/>
                </a:cxn>
                <a:cxn ang="0">
                  <a:pos x="299" y="54"/>
                </a:cxn>
                <a:cxn ang="0">
                  <a:pos x="292" y="58"/>
                </a:cxn>
                <a:cxn ang="0">
                  <a:pos x="299" y="70"/>
                </a:cxn>
                <a:cxn ang="0">
                  <a:pos x="312" y="70"/>
                </a:cxn>
                <a:cxn ang="0">
                  <a:pos x="305" y="86"/>
                </a:cxn>
                <a:cxn ang="0">
                  <a:pos x="292" y="86"/>
                </a:cxn>
                <a:cxn ang="0">
                  <a:pos x="286" y="97"/>
                </a:cxn>
                <a:cxn ang="0">
                  <a:pos x="273" y="104"/>
                </a:cxn>
                <a:cxn ang="0">
                  <a:pos x="273" y="130"/>
                </a:cxn>
                <a:cxn ang="0">
                  <a:pos x="266" y="151"/>
                </a:cxn>
                <a:cxn ang="0">
                  <a:pos x="279" y="168"/>
                </a:cxn>
                <a:cxn ang="0">
                  <a:pos x="273" y="168"/>
                </a:cxn>
                <a:cxn ang="0">
                  <a:pos x="254" y="162"/>
                </a:cxn>
                <a:cxn ang="0">
                  <a:pos x="241" y="173"/>
                </a:cxn>
                <a:cxn ang="0">
                  <a:pos x="228" y="173"/>
                </a:cxn>
                <a:cxn ang="0">
                  <a:pos x="233" y="184"/>
                </a:cxn>
                <a:cxn ang="0">
                  <a:pos x="221" y="190"/>
                </a:cxn>
                <a:cxn ang="0">
                  <a:pos x="215" y="184"/>
                </a:cxn>
                <a:cxn ang="0">
                  <a:pos x="200" y="194"/>
                </a:cxn>
                <a:cxn ang="0">
                  <a:pos x="189" y="194"/>
                </a:cxn>
                <a:cxn ang="0">
                  <a:pos x="174" y="201"/>
                </a:cxn>
                <a:cxn ang="0">
                  <a:pos x="155" y="194"/>
                </a:cxn>
                <a:cxn ang="0">
                  <a:pos x="149" y="179"/>
                </a:cxn>
                <a:cxn ang="0">
                  <a:pos x="123" y="157"/>
                </a:cxn>
                <a:cxn ang="0">
                  <a:pos x="110" y="151"/>
                </a:cxn>
                <a:cxn ang="0">
                  <a:pos x="104" y="147"/>
                </a:cxn>
                <a:cxn ang="0">
                  <a:pos x="104" y="135"/>
                </a:cxn>
                <a:cxn ang="0">
                  <a:pos x="110" y="125"/>
                </a:cxn>
                <a:cxn ang="0">
                  <a:pos x="97" y="104"/>
                </a:cxn>
                <a:cxn ang="0">
                  <a:pos x="90" y="104"/>
                </a:cxn>
                <a:cxn ang="0">
                  <a:pos x="71" y="104"/>
                </a:cxn>
                <a:cxn ang="0">
                  <a:pos x="58" y="104"/>
                </a:cxn>
                <a:cxn ang="0">
                  <a:pos x="38" y="97"/>
                </a:cxn>
                <a:cxn ang="0">
                  <a:pos x="33" y="91"/>
                </a:cxn>
                <a:cxn ang="0">
                  <a:pos x="0" y="91"/>
                </a:cxn>
                <a:cxn ang="0">
                  <a:pos x="12" y="64"/>
                </a:cxn>
                <a:cxn ang="0">
                  <a:pos x="7" y="43"/>
                </a:cxn>
              </a:cxnLst>
              <a:rect l="0" t="0" r="r" b="b"/>
              <a:pathLst>
                <a:path w="312" h="201">
                  <a:moveTo>
                    <a:pt x="7" y="43"/>
                  </a:moveTo>
                  <a:lnTo>
                    <a:pt x="12" y="43"/>
                  </a:lnTo>
                  <a:lnTo>
                    <a:pt x="25" y="32"/>
                  </a:lnTo>
                  <a:lnTo>
                    <a:pt x="58" y="15"/>
                  </a:lnTo>
                  <a:lnTo>
                    <a:pt x="84" y="11"/>
                  </a:lnTo>
                  <a:lnTo>
                    <a:pt x="90" y="15"/>
                  </a:lnTo>
                  <a:lnTo>
                    <a:pt x="104" y="11"/>
                  </a:lnTo>
                  <a:lnTo>
                    <a:pt x="138" y="11"/>
                  </a:lnTo>
                  <a:lnTo>
                    <a:pt x="170" y="15"/>
                  </a:lnTo>
                  <a:lnTo>
                    <a:pt x="182" y="11"/>
                  </a:lnTo>
                  <a:lnTo>
                    <a:pt x="196" y="0"/>
                  </a:lnTo>
                  <a:lnTo>
                    <a:pt x="200" y="0"/>
                  </a:lnTo>
                  <a:lnTo>
                    <a:pt x="215" y="15"/>
                  </a:lnTo>
                  <a:lnTo>
                    <a:pt x="241" y="15"/>
                  </a:lnTo>
                  <a:lnTo>
                    <a:pt x="266" y="27"/>
                  </a:lnTo>
                  <a:lnTo>
                    <a:pt x="286" y="43"/>
                  </a:lnTo>
                  <a:lnTo>
                    <a:pt x="305" y="48"/>
                  </a:lnTo>
                  <a:lnTo>
                    <a:pt x="299" y="54"/>
                  </a:lnTo>
                  <a:lnTo>
                    <a:pt x="292" y="58"/>
                  </a:lnTo>
                  <a:lnTo>
                    <a:pt x="299" y="70"/>
                  </a:lnTo>
                  <a:lnTo>
                    <a:pt x="312" y="70"/>
                  </a:lnTo>
                  <a:lnTo>
                    <a:pt x="305" y="86"/>
                  </a:lnTo>
                  <a:lnTo>
                    <a:pt x="292" y="86"/>
                  </a:lnTo>
                  <a:lnTo>
                    <a:pt x="286" y="97"/>
                  </a:lnTo>
                  <a:lnTo>
                    <a:pt x="273" y="104"/>
                  </a:lnTo>
                  <a:lnTo>
                    <a:pt x="273" y="130"/>
                  </a:lnTo>
                  <a:lnTo>
                    <a:pt x="266" y="151"/>
                  </a:lnTo>
                  <a:lnTo>
                    <a:pt x="279" y="168"/>
                  </a:lnTo>
                  <a:lnTo>
                    <a:pt x="273" y="168"/>
                  </a:lnTo>
                  <a:lnTo>
                    <a:pt x="254" y="162"/>
                  </a:lnTo>
                  <a:lnTo>
                    <a:pt x="241" y="173"/>
                  </a:lnTo>
                  <a:lnTo>
                    <a:pt x="228" y="173"/>
                  </a:lnTo>
                  <a:lnTo>
                    <a:pt x="233" y="184"/>
                  </a:lnTo>
                  <a:lnTo>
                    <a:pt x="221" y="190"/>
                  </a:lnTo>
                  <a:lnTo>
                    <a:pt x="215" y="184"/>
                  </a:lnTo>
                  <a:lnTo>
                    <a:pt x="200" y="194"/>
                  </a:lnTo>
                  <a:lnTo>
                    <a:pt x="189" y="194"/>
                  </a:lnTo>
                  <a:lnTo>
                    <a:pt x="174" y="201"/>
                  </a:lnTo>
                  <a:lnTo>
                    <a:pt x="155" y="194"/>
                  </a:lnTo>
                  <a:lnTo>
                    <a:pt x="149" y="179"/>
                  </a:lnTo>
                  <a:lnTo>
                    <a:pt x="123" y="157"/>
                  </a:lnTo>
                  <a:lnTo>
                    <a:pt x="110" y="151"/>
                  </a:lnTo>
                  <a:lnTo>
                    <a:pt x="104" y="147"/>
                  </a:lnTo>
                  <a:lnTo>
                    <a:pt x="104" y="135"/>
                  </a:lnTo>
                  <a:lnTo>
                    <a:pt x="110" y="125"/>
                  </a:lnTo>
                  <a:lnTo>
                    <a:pt x="97" y="104"/>
                  </a:lnTo>
                  <a:lnTo>
                    <a:pt x="90" y="104"/>
                  </a:lnTo>
                  <a:lnTo>
                    <a:pt x="71" y="104"/>
                  </a:lnTo>
                  <a:lnTo>
                    <a:pt x="58" y="104"/>
                  </a:lnTo>
                  <a:lnTo>
                    <a:pt x="38" y="97"/>
                  </a:lnTo>
                  <a:lnTo>
                    <a:pt x="33" y="91"/>
                  </a:lnTo>
                  <a:lnTo>
                    <a:pt x="0" y="91"/>
                  </a:lnTo>
                  <a:lnTo>
                    <a:pt x="12" y="64"/>
                  </a:lnTo>
                  <a:lnTo>
                    <a:pt x="7" y="43"/>
                  </a:lnTo>
                  <a:close/>
                </a:path>
              </a:pathLst>
            </a:custGeom>
            <a:noFill/>
            <a:ln w="7938" cap="flat">
              <a:solidFill>
                <a:srgbClr val="C7C7C7"/>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4184" name="Freeform 88"/>
            <p:cNvSpPr>
              <a:spLocks/>
            </p:cNvSpPr>
            <p:nvPr/>
          </p:nvSpPr>
          <p:spPr bwMode="auto">
            <a:xfrm>
              <a:off x="3570" y="3432"/>
              <a:ext cx="164" cy="136"/>
            </a:xfrm>
            <a:custGeom>
              <a:avLst/>
              <a:gdLst/>
              <a:ahLst/>
              <a:cxnLst>
                <a:cxn ang="0">
                  <a:pos x="0" y="37"/>
                </a:cxn>
                <a:cxn ang="0">
                  <a:pos x="14" y="12"/>
                </a:cxn>
                <a:cxn ang="0">
                  <a:pos x="52" y="0"/>
                </a:cxn>
                <a:cxn ang="0">
                  <a:pos x="92" y="12"/>
                </a:cxn>
                <a:cxn ang="0">
                  <a:pos x="131" y="21"/>
                </a:cxn>
                <a:cxn ang="0">
                  <a:pos x="157" y="59"/>
                </a:cxn>
                <a:cxn ang="0">
                  <a:pos x="124" y="55"/>
                </a:cxn>
                <a:cxn ang="0">
                  <a:pos x="164" y="130"/>
                </a:cxn>
                <a:cxn ang="0">
                  <a:pos x="131" y="109"/>
                </a:cxn>
                <a:cxn ang="0">
                  <a:pos x="105" y="136"/>
                </a:cxn>
                <a:cxn ang="0">
                  <a:pos x="85" y="109"/>
                </a:cxn>
                <a:cxn ang="0">
                  <a:pos x="52" y="114"/>
                </a:cxn>
                <a:cxn ang="0">
                  <a:pos x="40" y="93"/>
                </a:cxn>
                <a:cxn ang="0">
                  <a:pos x="40" y="59"/>
                </a:cxn>
                <a:cxn ang="0">
                  <a:pos x="0" y="37"/>
                </a:cxn>
              </a:cxnLst>
              <a:rect l="0" t="0" r="r" b="b"/>
              <a:pathLst>
                <a:path w="164" h="136">
                  <a:moveTo>
                    <a:pt x="0" y="37"/>
                  </a:moveTo>
                  <a:lnTo>
                    <a:pt x="14" y="12"/>
                  </a:lnTo>
                  <a:lnTo>
                    <a:pt x="52" y="0"/>
                  </a:lnTo>
                  <a:lnTo>
                    <a:pt x="92" y="12"/>
                  </a:lnTo>
                  <a:lnTo>
                    <a:pt x="131" y="21"/>
                  </a:lnTo>
                  <a:lnTo>
                    <a:pt x="157" y="59"/>
                  </a:lnTo>
                  <a:lnTo>
                    <a:pt x="124" y="55"/>
                  </a:lnTo>
                  <a:lnTo>
                    <a:pt x="164" y="130"/>
                  </a:lnTo>
                  <a:lnTo>
                    <a:pt x="131" y="109"/>
                  </a:lnTo>
                  <a:lnTo>
                    <a:pt x="105" y="136"/>
                  </a:lnTo>
                  <a:lnTo>
                    <a:pt x="85" y="109"/>
                  </a:lnTo>
                  <a:lnTo>
                    <a:pt x="52" y="114"/>
                  </a:lnTo>
                  <a:lnTo>
                    <a:pt x="40" y="93"/>
                  </a:lnTo>
                  <a:lnTo>
                    <a:pt x="40" y="59"/>
                  </a:lnTo>
                  <a:lnTo>
                    <a:pt x="0" y="37"/>
                  </a:lnTo>
                  <a:close/>
                </a:path>
              </a:pathLst>
            </a:custGeom>
            <a:solidFill>
              <a:srgbClr val="17365D"/>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4185" name="Freeform 89"/>
            <p:cNvSpPr>
              <a:spLocks/>
            </p:cNvSpPr>
            <p:nvPr/>
          </p:nvSpPr>
          <p:spPr bwMode="auto">
            <a:xfrm>
              <a:off x="3570" y="3432"/>
              <a:ext cx="164" cy="136"/>
            </a:xfrm>
            <a:custGeom>
              <a:avLst/>
              <a:gdLst/>
              <a:ahLst/>
              <a:cxnLst>
                <a:cxn ang="0">
                  <a:pos x="0" y="37"/>
                </a:cxn>
                <a:cxn ang="0">
                  <a:pos x="14" y="12"/>
                </a:cxn>
                <a:cxn ang="0">
                  <a:pos x="52" y="0"/>
                </a:cxn>
                <a:cxn ang="0">
                  <a:pos x="92" y="12"/>
                </a:cxn>
                <a:cxn ang="0">
                  <a:pos x="131" y="21"/>
                </a:cxn>
                <a:cxn ang="0">
                  <a:pos x="157" y="59"/>
                </a:cxn>
                <a:cxn ang="0">
                  <a:pos x="124" y="55"/>
                </a:cxn>
                <a:cxn ang="0">
                  <a:pos x="164" y="130"/>
                </a:cxn>
                <a:cxn ang="0">
                  <a:pos x="131" y="109"/>
                </a:cxn>
                <a:cxn ang="0">
                  <a:pos x="105" y="136"/>
                </a:cxn>
                <a:cxn ang="0">
                  <a:pos x="85" y="109"/>
                </a:cxn>
                <a:cxn ang="0">
                  <a:pos x="52" y="114"/>
                </a:cxn>
                <a:cxn ang="0">
                  <a:pos x="40" y="93"/>
                </a:cxn>
                <a:cxn ang="0">
                  <a:pos x="40" y="59"/>
                </a:cxn>
                <a:cxn ang="0">
                  <a:pos x="0" y="37"/>
                </a:cxn>
              </a:cxnLst>
              <a:rect l="0" t="0" r="r" b="b"/>
              <a:pathLst>
                <a:path w="164" h="136">
                  <a:moveTo>
                    <a:pt x="0" y="37"/>
                  </a:moveTo>
                  <a:lnTo>
                    <a:pt x="14" y="12"/>
                  </a:lnTo>
                  <a:lnTo>
                    <a:pt x="52" y="0"/>
                  </a:lnTo>
                  <a:lnTo>
                    <a:pt x="92" y="12"/>
                  </a:lnTo>
                  <a:lnTo>
                    <a:pt x="131" y="21"/>
                  </a:lnTo>
                  <a:lnTo>
                    <a:pt x="157" y="59"/>
                  </a:lnTo>
                  <a:lnTo>
                    <a:pt x="124" y="55"/>
                  </a:lnTo>
                  <a:lnTo>
                    <a:pt x="164" y="130"/>
                  </a:lnTo>
                  <a:lnTo>
                    <a:pt x="131" y="109"/>
                  </a:lnTo>
                  <a:lnTo>
                    <a:pt x="105" y="136"/>
                  </a:lnTo>
                  <a:lnTo>
                    <a:pt x="85" y="109"/>
                  </a:lnTo>
                  <a:lnTo>
                    <a:pt x="52" y="114"/>
                  </a:lnTo>
                  <a:lnTo>
                    <a:pt x="40" y="93"/>
                  </a:lnTo>
                  <a:lnTo>
                    <a:pt x="40" y="59"/>
                  </a:lnTo>
                  <a:lnTo>
                    <a:pt x="0" y="37"/>
                  </a:lnTo>
                  <a:close/>
                </a:path>
              </a:pathLst>
            </a:custGeom>
            <a:noFill/>
            <a:ln w="7938" cap="flat">
              <a:solidFill>
                <a:srgbClr val="C7C7C7"/>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4186" name="Freeform 90"/>
            <p:cNvSpPr>
              <a:spLocks/>
            </p:cNvSpPr>
            <p:nvPr/>
          </p:nvSpPr>
          <p:spPr bwMode="auto">
            <a:xfrm>
              <a:off x="3050" y="2160"/>
              <a:ext cx="574" cy="431"/>
            </a:xfrm>
            <a:custGeom>
              <a:avLst/>
              <a:gdLst/>
              <a:ahLst/>
              <a:cxnLst>
                <a:cxn ang="0">
                  <a:pos x="541" y="246"/>
                </a:cxn>
                <a:cxn ang="0">
                  <a:pos x="567" y="289"/>
                </a:cxn>
                <a:cxn ang="0">
                  <a:pos x="574" y="316"/>
                </a:cxn>
                <a:cxn ang="0">
                  <a:pos x="533" y="344"/>
                </a:cxn>
                <a:cxn ang="0">
                  <a:pos x="516" y="382"/>
                </a:cxn>
                <a:cxn ang="0">
                  <a:pos x="494" y="426"/>
                </a:cxn>
                <a:cxn ang="0">
                  <a:pos x="481" y="426"/>
                </a:cxn>
                <a:cxn ang="0">
                  <a:pos x="462" y="409"/>
                </a:cxn>
                <a:cxn ang="0">
                  <a:pos x="430" y="404"/>
                </a:cxn>
                <a:cxn ang="0">
                  <a:pos x="410" y="414"/>
                </a:cxn>
                <a:cxn ang="0">
                  <a:pos x="370" y="414"/>
                </a:cxn>
                <a:cxn ang="0">
                  <a:pos x="351" y="431"/>
                </a:cxn>
                <a:cxn ang="0">
                  <a:pos x="311" y="404"/>
                </a:cxn>
                <a:cxn ang="0">
                  <a:pos x="285" y="414"/>
                </a:cxn>
                <a:cxn ang="0">
                  <a:pos x="274" y="409"/>
                </a:cxn>
                <a:cxn ang="0">
                  <a:pos x="215" y="376"/>
                </a:cxn>
                <a:cxn ang="0">
                  <a:pos x="195" y="354"/>
                </a:cxn>
                <a:cxn ang="0">
                  <a:pos x="156" y="344"/>
                </a:cxn>
                <a:cxn ang="0">
                  <a:pos x="150" y="365"/>
                </a:cxn>
                <a:cxn ang="0">
                  <a:pos x="130" y="354"/>
                </a:cxn>
                <a:cxn ang="0">
                  <a:pos x="111" y="327"/>
                </a:cxn>
                <a:cxn ang="0">
                  <a:pos x="92" y="316"/>
                </a:cxn>
                <a:cxn ang="0">
                  <a:pos x="70" y="316"/>
                </a:cxn>
                <a:cxn ang="0">
                  <a:pos x="51" y="299"/>
                </a:cxn>
                <a:cxn ang="0">
                  <a:pos x="33" y="311"/>
                </a:cxn>
                <a:cxn ang="0">
                  <a:pos x="37" y="289"/>
                </a:cxn>
                <a:cxn ang="0">
                  <a:pos x="33" y="268"/>
                </a:cxn>
                <a:cxn ang="0">
                  <a:pos x="19" y="252"/>
                </a:cxn>
                <a:cxn ang="0">
                  <a:pos x="11" y="169"/>
                </a:cxn>
                <a:cxn ang="0">
                  <a:pos x="0" y="152"/>
                </a:cxn>
                <a:cxn ang="0">
                  <a:pos x="6" y="130"/>
                </a:cxn>
                <a:cxn ang="0">
                  <a:pos x="6" y="109"/>
                </a:cxn>
                <a:cxn ang="0">
                  <a:pos x="0" y="87"/>
                </a:cxn>
                <a:cxn ang="0">
                  <a:pos x="59" y="55"/>
                </a:cxn>
                <a:cxn ang="0">
                  <a:pos x="103" y="48"/>
                </a:cxn>
                <a:cxn ang="0">
                  <a:pos x="137" y="23"/>
                </a:cxn>
                <a:cxn ang="0">
                  <a:pos x="182" y="12"/>
                </a:cxn>
                <a:cxn ang="0">
                  <a:pos x="221" y="0"/>
                </a:cxn>
                <a:cxn ang="0">
                  <a:pos x="241" y="38"/>
                </a:cxn>
                <a:cxn ang="0">
                  <a:pos x="274" y="38"/>
                </a:cxn>
                <a:cxn ang="0">
                  <a:pos x="292" y="27"/>
                </a:cxn>
                <a:cxn ang="0">
                  <a:pos x="364" y="33"/>
                </a:cxn>
                <a:cxn ang="0">
                  <a:pos x="416" y="27"/>
                </a:cxn>
                <a:cxn ang="0">
                  <a:pos x="462" y="16"/>
                </a:cxn>
                <a:cxn ang="0">
                  <a:pos x="475" y="23"/>
                </a:cxn>
                <a:cxn ang="0">
                  <a:pos x="501" y="44"/>
                </a:cxn>
                <a:cxn ang="0">
                  <a:pos x="507" y="59"/>
                </a:cxn>
                <a:cxn ang="0">
                  <a:pos x="533" y="124"/>
                </a:cxn>
                <a:cxn ang="0">
                  <a:pos x="526" y="158"/>
                </a:cxn>
                <a:cxn ang="0">
                  <a:pos x="507" y="186"/>
                </a:cxn>
                <a:cxn ang="0">
                  <a:pos x="526" y="207"/>
                </a:cxn>
                <a:cxn ang="0">
                  <a:pos x="526" y="229"/>
                </a:cxn>
                <a:cxn ang="0">
                  <a:pos x="541" y="246"/>
                </a:cxn>
              </a:cxnLst>
              <a:rect l="0" t="0" r="r" b="b"/>
              <a:pathLst>
                <a:path w="574" h="431">
                  <a:moveTo>
                    <a:pt x="541" y="246"/>
                  </a:moveTo>
                  <a:lnTo>
                    <a:pt x="567" y="289"/>
                  </a:lnTo>
                  <a:lnTo>
                    <a:pt x="574" y="316"/>
                  </a:lnTo>
                  <a:lnTo>
                    <a:pt x="533" y="344"/>
                  </a:lnTo>
                  <a:lnTo>
                    <a:pt x="516" y="382"/>
                  </a:lnTo>
                  <a:lnTo>
                    <a:pt x="494" y="426"/>
                  </a:lnTo>
                  <a:lnTo>
                    <a:pt x="481" y="426"/>
                  </a:lnTo>
                  <a:lnTo>
                    <a:pt x="462" y="409"/>
                  </a:lnTo>
                  <a:lnTo>
                    <a:pt x="430" y="404"/>
                  </a:lnTo>
                  <a:lnTo>
                    <a:pt x="410" y="414"/>
                  </a:lnTo>
                  <a:lnTo>
                    <a:pt x="370" y="414"/>
                  </a:lnTo>
                  <a:lnTo>
                    <a:pt x="351" y="431"/>
                  </a:lnTo>
                  <a:lnTo>
                    <a:pt x="311" y="404"/>
                  </a:lnTo>
                  <a:lnTo>
                    <a:pt x="285" y="414"/>
                  </a:lnTo>
                  <a:lnTo>
                    <a:pt x="274" y="409"/>
                  </a:lnTo>
                  <a:lnTo>
                    <a:pt x="215" y="376"/>
                  </a:lnTo>
                  <a:lnTo>
                    <a:pt x="195" y="354"/>
                  </a:lnTo>
                  <a:lnTo>
                    <a:pt x="156" y="344"/>
                  </a:lnTo>
                  <a:lnTo>
                    <a:pt x="150" y="365"/>
                  </a:lnTo>
                  <a:lnTo>
                    <a:pt x="130" y="354"/>
                  </a:lnTo>
                  <a:lnTo>
                    <a:pt x="111" y="327"/>
                  </a:lnTo>
                  <a:lnTo>
                    <a:pt x="92" y="316"/>
                  </a:lnTo>
                  <a:lnTo>
                    <a:pt x="70" y="316"/>
                  </a:lnTo>
                  <a:lnTo>
                    <a:pt x="51" y="299"/>
                  </a:lnTo>
                  <a:lnTo>
                    <a:pt x="33" y="311"/>
                  </a:lnTo>
                  <a:lnTo>
                    <a:pt x="37" y="289"/>
                  </a:lnTo>
                  <a:lnTo>
                    <a:pt x="33" y="268"/>
                  </a:lnTo>
                  <a:lnTo>
                    <a:pt x="19" y="252"/>
                  </a:lnTo>
                  <a:lnTo>
                    <a:pt x="11" y="169"/>
                  </a:lnTo>
                  <a:lnTo>
                    <a:pt x="0" y="152"/>
                  </a:lnTo>
                  <a:lnTo>
                    <a:pt x="6" y="130"/>
                  </a:lnTo>
                  <a:lnTo>
                    <a:pt x="6" y="109"/>
                  </a:lnTo>
                  <a:lnTo>
                    <a:pt x="0" y="87"/>
                  </a:lnTo>
                  <a:lnTo>
                    <a:pt x="59" y="55"/>
                  </a:lnTo>
                  <a:lnTo>
                    <a:pt x="103" y="48"/>
                  </a:lnTo>
                  <a:lnTo>
                    <a:pt x="137" y="23"/>
                  </a:lnTo>
                  <a:lnTo>
                    <a:pt x="182" y="12"/>
                  </a:lnTo>
                  <a:lnTo>
                    <a:pt x="221" y="0"/>
                  </a:lnTo>
                  <a:lnTo>
                    <a:pt x="241" y="38"/>
                  </a:lnTo>
                  <a:lnTo>
                    <a:pt x="274" y="38"/>
                  </a:lnTo>
                  <a:lnTo>
                    <a:pt x="292" y="27"/>
                  </a:lnTo>
                  <a:lnTo>
                    <a:pt x="364" y="33"/>
                  </a:lnTo>
                  <a:lnTo>
                    <a:pt x="416" y="27"/>
                  </a:lnTo>
                  <a:lnTo>
                    <a:pt x="462" y="16"/>
                  </a:lnTo>
                  <a:lnTo>
                    <a:pt x="475" y="23"/>
                  </a:lnTo>
                  <a:lnTo>
                    <a:pt x="501" y="44"/>
                  </a:lnTo>
                  <a:lnTo>
                    <a:pt x="507" y="59"/>
                  </a:lnTo>
                  <a:lnTo>
                    <a:pt x="533" y="124"/>
                  </a:lnTo>
                  <a:lnTo>
                    <a:pt x="526" y="158"/>
                  </a:lnTo>
                  <a:lnTo>
                    <a:pt x="507" y="186"/>
                  </a:lnTo>
                  <a:lnTo>
                    <a:pt x="526" y="207"/>
                  </a:lnTo>
                  <a:lnTo>
                    <a:pt x="526" y="229"/>
                  </a:lnTo>
                  <a:lnTo>
                    <a:pt x="541" y="246"/>
                  </a:lnTo>
                  <a:close/>
                </a:path>
              </a:pathLst>
            </a:custGeom>
            <a:solidFill>
              <a:srgbClr val="7891B1"/>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4187" name="Freeform 91"/>
            <p:cNvSpPr>
              <a:spLocks/>
            </p:cNvSpPr>
            <p:nvPr/>
          </p:nvSpPr>
          <p:spPr bwMode="auto">
            <a:xfrm>
              <a:off x="3050" y="2160"/>
              <a:ext cx="574" cy="431"/>
            </a:xfrm>
            <a:custGeom>
              <a:avLst/>
              <a:gdLst/>
              <a:ahLst/>
              <a:cxnLst>
                <a:cxn ang="0">
                  <a:pos x="541" y="246"/>
                </a:cxn>
                <a:cxn ang="0">
                  <a:pos x="567" y="289"/>
                </a:cxn>
                <a:cxn ang="0">
                  <a:pos x="574" y="316"/>
                </a:cxn>
                <a:cxn ang="0">
                  <a:pos x="533" y="344"/>
                </a:cxn>
                <a:cxn ang="0">
                  <a:pos x="516" y="382"/>
                </a:cxn>
                <a:cxn ang="0">
                  <a:pos x="494" y="426"/>
                </a:cxn>
                <a:cxn ang="0">
                  <a:pos x="481" y="426"/>
                </a:cxn>
                <a:cxn ang="0">
                  <a:pos x="462" y="409"/>
                </a:cxn>
                <a:cxn ang="0">
                  <a:pos x="430" y="404"/>
                </a:cxn>
                <a:cxn ang="0">
                  <a:pos x="410" y="414"/>
                </a:cxn>
                <a:cxn ang="0">
                  <a:pos x="370" y="414"/>
                </a:cxn>
                <a:cxn ang="0">
                  <a:pos x="351" y="431"/>
                </a:cxn>
                <a:cxn ang="0">
                  <a:pos x="311" y="404"/>
                </a:cxn>
                <a:cxn ang="0">
                  <a:pos x="285" y="414"/>
                </a:cxn>
                <a:cxn ang="0">
                  <a:pos x="274" y="409"/>
                </a:cxn>
                <a:cxn ang="0">
                  <a:pos x="215" y="376"/>
                </a:cxn>
                <a:cxn ang="0">
                  <a:pos x="195" y="354"/>
                </a:cxn>
                <a:cxn ang="0">
                  <a:pos x="156" y="344"/>
                </a:cxn>
                <a:cxn ang="0">
                  <a:pos x="150" y="365"/>
                </a:cxn>
                <a:cxn ang="0">
                  <a:pos x="130" y="354"/>
                </a:cxn>
                <a:cxn ang="0">
                  <a:pos x="111" y="327"/>
                </a:cxn>
                <a:cxn ang="0">
                  <a:pos x="92" y="316"/>
                </a:cxn>
                <a:cxn ang="0">
                  <a:pos x="70" y="316"/>
                </a:cxn>
                <a:cxn ang="0">
                  <a:pos x="51" y="299"/>
                </a:cxn>
                <a:cxn ang="0">
                  <a:pos x="33" y="311"/>
                </a:cxn>
                <a:cxn ang="0">
                  <a:pos x="37" y="289"/>
                </a:cxn>
                <a:cxn ang="0">
                  <a:pos x="33" y="268"/>
                </a:cxn>
                <a:cxn ang="0">
                  <a:pos x="19" y="252"/>
                </a:cxn>
                <a:cxn ang="0">
                  <a:pos x="11" y="169"/>
                </a:cxn>
                <a:cxn ang="0">
                  <a:pos x="0" y="152"/>
                </a:cxn>
                <a:cxn ang="0">
                  <a:pos x="6" y="130"/>
                </a:cxn>
                <a:cxn ang="0">
                  <a:pos x="6" y="109"/>
                </a:cxn>
                <a:cxn ang="0">
                  <a:pos x="0" y="87"/>
                </a:cxn>
                <a:cxn ang="0">
                  <a:pos x="59" y="55"/>
                </a:cxn>
                <a:cxn ang="0">
                  <a:pos x="103" y="48"/>
                </a:cxn>
                <a:cxn ang="0">
                  <a:pos x="137" y="23"/>
                </a:cxn>
                <a:cxn ang="0">
                  <a:pos x="182" y="12"/>
                </a:cxn>
                <a:cxn ang="0">
                  <a:pos x="221" y="0"/>
                </a:cxn>
                <a:cxn ang="0">
                  <a:pos x="241" y="38"/>
                </a:cxn>
                <a:cxn ang="0">
                  <a:pos x="274" y="38"/>
                </a:cxn>
                <a:cxn ang="0">
                  <a:pos x="292" y="27"/>
                </a:cxn>
                <a:cxn ang="0">
                  <a:pos x="364" y="33"/>
                </a:cxn>
                <a:cxn ang="0">
                  <a:pos x="416" y="27"/>
                </a:cxn>
                <a:cxn ang="0">
                  <a:pos x="462" y="16"/>
                </a:cxn>
                <a:cxn ang="0">
                  <a:pos x="475" y="23"/>
                </a:cxn>
                <a:cxn ang="0">
                  <a:pos x="501" y="44"/>
                </a:cxn>
                <a:cxn ang="0">
                  <a:pos x="507" y="59"/>
                </a:cxn>
                <a:cxn ang="0">
                  <a:pos x="533" y="124"/>
                </a:cxn>
                <a:cxn ang="0">
                  <a:pos x="526" y="158"/>
                </a:cxn>
                <a:cxn ang="0">
                  <a:pos x="507" y="186"/>
                </a:cxn>
                <a:cxn ang="0">
                  <a:pos x="526" y="207"/>
                </a:cxn>
                <a:cxn ang="0">
                  <a:pos x="526" y="229"/>
                </a:cxn>
                <a:cxn ang="0">
                  <a:pos x="541" y="246"/>
                </a:cxn>
              </a:cxnLst>
              <a:rect l="0" t="0" r="r" b="b"/>
              <a:pathLst>
                <a:path w="574" h="431">
                  <a:moveTo>
                    <a:pt x="541" y="246"/>
                  </a:moveTo>
                  <a:lnTo>
                    <a:pt x="567" y="289"/>
                  </a:lnTo>
                  <a:lnTo>
                    <a:pt x="574" y="316"/>
                  </a:lnTo>
                  <a:lnTo>
                    <a:pt x="533" y="344"/>
                  </a:lnTo>
                  <a:lnTo>
                    <a:pt x="516" y="382"/>
                  </a:lnTo>
                  <a:lnTo>
                    <a:pt x="494" y="426"/>
                  </a:lnTo>
                  <a:lnTo>
                    <a:pt x="481" y="426"/>
                  </a:lnTo>
                  <a:lnTo>
                    <a:pt x="462" y="409"/>
                  </a:lnTo>
                  <a:lnTo>
                    <a:pt x="430" y="404"/>
                  </a:lnTo>
                  <a:lnTo>
                    <a:pt x="410" y="414"/>
                  </a:lnTo>
                  <a:lnTo>
                    <a:pt x="370" y="414"/>
                  </a:lnTo>
                  <a:lnTo>
                    <a:pt x="351" y="431"/>
                  </a:lnTo>
                  <a:lnTo>
                    <a:pt x="311" y="404"/>
                  </a:lnTo>
                  <a:lnTo>
                    <a:pt x="285" y="414"/>
                  </a:lnTo>
                  <a:lnTo>
                    <a:pt x="274" y="409"/>
                  </a:lnTo>
                  <a:lnTo>
                    <a:pt x="215" y="376"/>
                  </a:lnTo>
                  <a:lnTo>
                    <a:pt x="195" y="354"/>
                  </a:lnTo>
                  <a:lnTo>
                    <a:pt x="156" y="344"/>
                  </a:lnTo>
                  <a:lnTo>
                    <a:pt x="150" y="365"/>
                  </a:lnTo>
                  <a:lnTo>
                    <a:pt x="130" y="354"/>
                  </a:lnTo>
                  <a:lnTo>
                    <a:pt x="111" y="327"/>
                  </a:lnTo>
                  <a:lnTo>
                    <a:pt x="92" y="316"/>
                  </a:lnTo>
                  <a:lnTo>
                    <a:pt x="70" y="316"/>
                  </a:lnTo>
                  <a:lnTo>
                    <a:pt x="51" y="299"/>
                  </a:lnTo>
                  <a:lnTo>
                    <a:pt x="33" y="311"/>
                  </a:lnTo>
                  <a:lnTo>
                    <a:pt x="37" y="289"/>
                  </a:lnTo>
                  <a:lnTo>
                    <a:pt x="33" y="268"/>
                  </a:lnTo>
                  <a:lnTo>
                    <a:pt x="19" y="252"/>
                  </a:lnTo>
                  <a:lnTo>
                    <a:pt x="11" y="169"/>
                  </a:lnTo>
                  <a:lnTo>
                    <a:pt x="0" y="152"/>
                  </a:lnTo>
                  <a:lnTo>
                    <a:pt x="6" y="130"/>
                  </a:lnTo>
                  <a:lnTo>
                    <a:pt x="6" y="109"/>
                  </a:lnTo>
                  <a:lnTo>
                    <a:pt x="0" y="87"/>
                  </a:lnTo>
                  <a:lnTo>
                    <a:pt x="59" y="55"/>
                  </a:lnTo>
                  <a:lnTo>
                    <a:pt x="103" y="48"/>
                  </a:lnTo>
                  <a:lnTo>
                    <a:pt x="137" y="23"/>
                  </a:lnTo>
                  <a:lnTo>
                    <a:pt x="182" y="12"/>
                  </a:lnTo>
                  <a:lnTo>
                    <a:pt x="221" y="0"/>
                  </a:lnTo>
                  <a:lnTo>
                    <a:pt x="241" y="38"/>
                  </a:lnTo>
                  <a:lnTo>
                    <a:pt x="274" y="38"/>
                  </a:lnTo>
                  <a:lnTo>
                    <a:pt x="292" y="27"/>
                  </a:lnTo>
                  <a:lnTo>
                    <a:pt x="364" y="33"/>
                  </a:lnTo>
                  <a:lnTo>
                    <a:pt x="416" y="27"/>
                  </a:lnTo>
                  <a:lnTo>
                    <a:pt x="462" y="16"/>
                  </a:lnTo>
                  <a:lnTo>
                    <a:pt x="475" y="23"/>
                  </a:lnTo>
                  <a:lnTo>
                    <a:pt x="501" y="44"/>
                  </a:lnTo>
                  <a:lnTo>
                    <a:pt x="507" y="59"/>
                  </a:lnTo>
                  <a:lnTo>
                    <a:pt x="533" y="124"/>
                  </a:lnTo>
                  <a:lnTo>
                    <a:pt x="526" y="158"/>
                  </a:lnTo>
                  <a:lnTo>
                    <a:pt x="507" y="186"/>
                  </a:lnTo>
                  <a:lnTo>
                    <a:pt x="526" y="207"/>
                  </a:lnTo>
                  <a:lnTo>
                    <a:pt x="526" y="229"/>
                  </a:lnTo>
                  <a:lnTo>
                    <a:pt x="541" y="246"/>
                  </a:lnTo>
                  <a:close/>
                </a:path>
              </a:pathLst>
            </a:custGeom>
            <a:noFill/>
            <a:ln w="7938" cap="flat">
              <a:solidFill>
                <a:srgbClr val="C7C7C7"/>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4188" name="Freeform 92"/>
            <p:cNvSpPr>
              <a:spLocks/>
            </p:cNvSpPr>
            <p:nvPr/>
          </p:nvSpPr>
          <p:spPr bwMode="auto">
            <a:xfrm>
              <a:off x="3168" y="2635"/>
              <a:ext cx="409" cy="229"/>
            </a:xfrm>
            <a:custGeom>
              <a:avLst/>
              <a:gdLst/>
              <a:ahLst/>
              <a:cxnLst>
                <a:cxn ang="0">
                  <a:pos x="267" y="189"/>
                </a:cxn>
                <a:cxn ang="0">
                  <a:pos x="318" y="168"/>
                </a:cxn>
                <a:cxn ang="0">
                  <a:pos x="344" y="113"/>
                </a:cxn>
                <a:cxn ang="0">
                  <a:pos x="376" y="59"/>
                </a:cxn>
                <a:cxn ang="0">
                  <a:pos x="398" y="54"/>
                </a:cxn>
                <a:cxn ang="0">
                  <a:pos x="409" y="37"/>
                </a:cxn>
                <a:cxn ang="0">
                  <a:pos x="398" y="22"/>
                </a:cxn>
                <a:cxn ang="0">
                  <a:pos x="363" y="9"/>
                </a:cxn>
                <a:cxn ang="0">
                  <a:pos x="312" y="0"/>
                </a:cxn>
                <a:cxn ang="0">
                  <a:pos x="280" y="6"/>
                </a:cxn>
                <a:cxn ang="0">
                  <a:pos x="259" y="16"/>
                </a:cxn>
                <a:cxn ang="0">
                  <a:pos x="246" y="27"/>
                </a:cxn>
                <a:cxn ang="0">
                  <a:pos x="215" y="30"/>
                </a:cxn>
                <a:cxn ang="0">
                  <a:pos x="135" y="70"/>
                </a:cxn>
                <a:cxn ang="0">
                  <a:pos x="115" y="70"/>
                </a:cxn>
                <a:cxn ang="0">
                  <a:pos x="97" y="70"/>
                </a:cxn>
                <a:cxn ang="0">
                  <a:pos x="57" y="49"/>
                </a:cxn>
                <a:cxn ang="0">
                  <a:pos x="57" y="76"/>
                </a:cxn>
                <a:cxn ang="0">
                  <a:pos x="38" y="76"/>
                </a:cxn>
                <a:cxn ang="0">
                  <a:pos x="19" y="108"/>
                </a:cxn>
                <a:cxn ang="0">
                  <a:pos x="19" y="130"/>
                </a:cxn>
                <a:cxn ang="0">
                  <a:pos x="0" y="140"/>
                </a:cxn>
                <a:cxn ang="0">
                  <a:pos x="12" y="152"/>
                </a:cxn>
                <a:cxn ang="0">
                  <a:pos x="70" y="201"/>
                </a:cxn>
                <a:cxn ang="0">
                  <a:pos x="115" y="229"/>
                </a:cxn>
                <a:cxn ang="0">
                  <a:pos x="135" y="223"/>
                </a:cxn>
                <a:cxn ang="0">
                  <a:pos x="167" y="211"/>
                </a:cxn>
                <a:cxn ang="0">
                  <a:pos x="226" y="189"/>
                </a:cxn>
                <a:cxn ang="0">
                  <a:pos x="252" y="185"/>
                </a:cxn>
                <a:cxn ang="0">
                  <a:pos x="267" y="189"/>
                </a:cxn>
              </a:cxnLst>
              <a:rect l="0" t="0" r="r" b="b"/>
              <a:pathLst>
                <a:path w="409" h="229">
                  <a:moveTo>
                    <a:pt x="267" y="189"/>
                  </a:moveTo>
                  <a:lnTo>
                    <a:pt x="318" y="168"/>
                  </a:lnTo>
                  <a:lnTo>
                    <a:pt x="344" y="113"/>
                  </a:lnTo>
                  <a:lnTo>
                    <a:pt x="376" y="59"/>
                  </a:lnTo>
                  <a:lnTo>
                    <a:pt x="398" y="54"/>
                  </a:lnTo>
                  <a:lnTo>
                    <a:pt x="409" y="37"/>
                  </a:lnTo>
                  <a:lnTo>
                    <a:pt x="398" y="22"/>
                  </a:lnTo>
                  <a:lnTo>
                    <a:pt x="363" y="9"/>
                  </a:lnTo>
                  <a:lnTo>
                    <a:pt x="312" y="0"/>
                  </a:lnTo>
                  <a:lnTo>
                    <a:pt x="280" y="6"/>
                  </a:lnTo>
                  <a:lnTo>
                    <a:pt x="259" y="16"/>
                  </a:lnTo>
                  <a:lnTo>
                    <a:pt x="246" y="27"/>
                  </a:lnTo>
                  <a:lnTo>
                    <a:pt x="215" y="30"/>
                  </a:lnTo>
                  <a:lnTo>
                    <a:pt x="135" y="70"/>
                  </a:lnTo>
                  <a:lnTo>
                    <a:pt x="115" y="70"/>
                  </a:lnTo>
                  <a:lnTo>
                    <a:pt x="97" y="70"/>
                  </a:lnTo>
                  <a:lnTo>
                    <a:pt x="57" y="49"/>
                  </a:lnTo>
                  <a:lnTo>
                    <a:pt x="57" y="76"/>
                  </a:lnTo>
                  <a:lnTo>
                    <a:pt x="38" y="76"/>
                  </a:lnTo>
                  <a:lnTo>
                    <a:pt x="19" y="108"/>
                  </a:lnTo>
                  <a:lnTo>
                    <a:pt x="19" y="130"/>
                  </a:lnTo>
                  <a:lnTo>
                    <a:pt x="0" y="140"/>
                  </a:lnTo>
                  <a:lnTo>
                    <a:pt x="12" y="152"/>
                  </a:lnTo>
                  <a:lnTo>
                    <a:pt x="70" y="201"/>
                  </a:lnTo>
                  <a:lnTo>
                    <a:pt x="115" y="229"/>
                  </a:lnTo>
                  <a:lnTo>
                    <a:pt x="135" y="223"/>
                  </a:lnTo>
                  <a:lnTo>
                    <a:pt x="167" y="211"/>
                  </a:lnTo>
                  <a:lnTo>
                    <a:pt x="226" y="189"/>
                  </a:lnTo>
                  <a:lnTo>
                    <a:pt x="252" y="185"/>
                  </a:lnTo>
                  <a:lnTo>
                    <a:pt x="267" y="189"/>
                  </a:lnTo>
                  <a:close/>
                </a:path>
              </a:pathLst>
            </a:custGeom>
            <a:solidFill>
              <a:srgbClr val="7891B1"/>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4189" name="Freeform 93"/>
            <p:cNvSpPr>
              <a:spLocks/>
            </p:cNvSpPr>
            <p:nvPr/>
          </p:nvSpPr>
          <p:spPr bwMode="auto">
            <a:xfrm>
              <a:off x="3168" y="2635"/>
              <a:ext cx="409" cy="229"/>
            </a:xfrm>
            <a:custGeom>
              <a:avLst/>
              <a:gdLst/>
              <a:ahLst/>
              <a:cxnLst>
                <a:cxn ang="0">
                  <a:pos x="267" y="189"/>
                </a:cxn>
                <a:cxn ang="0">
                  <a:pos x="318" y="168"/>
                </a:cxn>
                <a:cxn ang="0">
                  <a:pos x="344" y="113"/>
                </a:cxn>
                <a:cxn ang="0">
                  <a:pos x="376" y="59"/>
                </a:cxn>
                <a:cxn ang="0">
                  <a:pos x="398" y="54"/>
                </a:cxn>
                <a:cxn ang="0">
                  <a:pos x="409" y="37"/>
                </a:cxn>
                <a:cxn ang="0">
                  <a:pos x="398" y="22"/>
                </a:cxn>
                <a:cxn ang="0">
                  <a:pos x="363" y="9"/>
                </a:cxn>
                <a:cxn ang="0">
                  <a:pos x="312" y="0"/>
                </a:cxn>
                <a:cxn ang="0">
                  <a:pos x="280" y="6"/>
                </a:cxn>
                <a:cxn ang="0">
                  <a:pos x="259" y="16"/>
                </a:cxn>
                <a:cxn ang="0">
                  <a:pos x="246" y="27"/>
                </a:cxn>
                <a:cxn ang="0">
                  <a:pos x="215" y="30"/>
                </a:cxn>
                <a:cxn ang="0">
                  <a:pos x="135" y="70"/>
                </a:cxn>
                <a:cxn ang="0">
                  <a:pos x="115" y="70"/>
                </a:cxn>
                <a:cxn ang="0">
                  <a:pos x="97" y="70"/>
                </a:cxn>
                <a:cxn ang="0">
                  <a:pos x="57" y="49"/>
                </a:cxn>
                <a:cxn ang="0">
                  <a:pos x="57" y="76"/>
                </a:cxn>
                <a:cxn ang="0">
                  <a:pos x="38" y="76"/>
                </a:cxn>
                <a:cxn ang="0">
                  <a:pos x="19" y="108"/>
                </a:cxn>
                <a:cxn ang="0">
                  <a:pos x="19" y="130"/>
                </a:cxn>
                <a:cxn ang="0">
                  <a:pos x="0" y="140"/>
                </a:cxn>
                <a:cxn ang="0">
                  <a:pos x="12" y="152"/>
                </a:cxn>
                <a:cxn ang="0">
                  <a:pos x="70" y="201"/>
                </a:cxn>
                <a:cxn ang="0">
                  <a:pos x="115" y="229"/>
                </a:cxn>
                <a:cxn ang="0">
                  <a:pos x="135" y="223"/>
                </a:cxn>
                <a:cxn ang="0">
                  <a:pos x="167" y="211"/>
                </a:cxn>
                <a:cxn ang="0">
                  <a:pos x="226" y="189"/>
                </a:cxn>
                <a:cxn ang="0">
                  <a:pos x="252" y="185"/>
                </a:cxn>
                <a:cxn ang="0">
                  <a:pos x="267" y="189"/>
                </a:cxn>
              </a:cxnLst>
              <a:rect l="0" t="0" r="r" b="b"/>
              <a:pathLst>
                <a:path w="409" h="229">
                  <a:moveTo>
                    <a:pt x="267" y="189"/>
                  </a:moveTo>
                  <a:lnTo>
                    <a:pt x="318" y="168"/>
                  </a:lnTo>
                  <a:lnTo>
                    <a:pt x="344" y="113"/>
                  </a:lnTo>
                  <a:lnTo>
                    <a:pt x="376" y="59"/>
                  </a:lnTo>
                  <a:lnTo>
                    <a:pt x="398" y="54"/>
                  </a:lnTo>
                  <a:lnTo>
                    <a:pt x="409" y="37"/>
                  </a:lnTo>
                  <a:lnTo>
                    <a:pt x="398" y="22"/>
                  </a:lnTo>
                  <a:lnTo>
                    <a:pt x="363" y="9"/>
                  </a:lnTo>
                  <a:lnTo>
                    <a:pt x="312" y="0"/>
                  </a:lnTo>
                  <a:lnTo>
                    <a:pt x="280" y="6"/>
                  </a:lnTo>
                  <a:lnTo>
                    <a:pt x="259" y="16"/>
                  </a:lnTo>
                  <a:lnTo>
                    <a:pt x="246" y="27"/>
                  </a:lnTo>
                  <a:lnTo>
                    <a:pt x="215" y="30"/>
                  </a:lnTo>
                  <a:lnTo>
                    <a:pt x="135" y="70"/>
                  </a:lnTo>
                  <a:lnTo>
                    <a:pt x="115" y="70"/>
                  </a:lnTo>
                  <a:lnTo>
                    <a:pt x="97" y="70"/>
                  </a:lnTo>
                  <a:lnTo>
                    <a:pt x="57" y="49"/>
                  </a:lnTo>
                  <a:lnTo>
                    <a:pt x="57" y="76"/>
                  </a:lnTo>
                  <a:lnTo>
                    <a:pt x="38" y="76"/>
                  </a:lnTo>
                  <a:lnTo>
                    <a:pt x="19" y="108"/>
                  </a:lnTo>
                  <a:lnTo>
                    <a:pt x="19" y="130"/>
                  </a:lnTo>
                  <a:lnTo>
                    <a:pt x="0" y="140"/>
                  </a:lnTo>
                  <a:lnTo>
                    <a:pt x="12" y="152"/>
                  </a:lnTo>
                  <a:lnTo>
                    <a:pt x="70" y="201"/>
                  </a:lnTo>
                  <a:lnTo>
                    <a:pt x="115" y="229"/>
                  </a:lnTo>
                  <a:lnTo>
                    <a:pt x="135" y="223"/>
                  </a:lnTo>
                  <a:lnTo>
                    <a:pt x="167" y="211"/>
                  </a:lnTo>
                  <a:lnTo>
                    <a:pt x="226" y="189"/>
                  </a:lnTo>
                  <a:lnTo>
                    <a:pt x="252" y="185"/>
                  </a:lnTo>
                  <a:lnTo>
                    <a:pt x="267" y="189"/>
                  </a:lnTo>
                  <a:close/>
                </a:path>
              </a:pathLst>
            </a:custGeom>
            <a:noFill/>
            <a:ln w="7938" cap="flat">
              <a:solidFill>
                <a:srgbClr val="C7C7C7"/>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pic>
          <p:nvPicPr>
            <p:cNvPr id="4190" name="Picture 94"/>
            <p:cNvPicPr>
              <a:picLocks noChangeAspect="1" noChangeArrowheads="1"/>
            </p:cNvPicPr>
            <p:nvPr/>
          </p:nvPicPr>
          <p:blipFill>
            <a:blip r:embed="rId10" cstate="print"/>
            <a:srcRect/>
            <a:stretch>
              <a:fillRect/>
            </a:stretch>
          </p:blipFill>
          <p:spPr bwMode="auto">
            <a:xfrm>
              <a:off x="3200" y="2554"/>
              <a:ext cx="344" cy="152"/>
            </a:xfrm>
            <a:prstGeom prst="rect">
              <a:avLst/>
            </a:prstGeom>
            <a:noFill/>
            <a:ln w="9525">
              <a:noFill/>
              <a:miter lim="800000"/>
              <a:headEnd/>
              <a:tailEnd/>
            </a:ln>
          </p:spPr>
        </p:pic>
        <p:sp>
          <p:nvSpPr>
            <p:cNvPr id="4191" name="Freeform 95"/>
            <p:cNvSpPr>
              <a:spLocks/>
            </p:cNvSpPr>
            <p:nvPr/>
          </p:nvSpPr>
          <p:spPr bwMode="auto">
            <a:xfrm>
              <a:off x="3200" y="2554"/>
              <a:ext cx="344" cy="151"/>
            </a:xfrm>
            <a:custGeom>
              <a:avLst/>
              <a:gdLst/>
              <a:ahLst/>
              <a:cxnLst>
                <a:cxn ang="0">
                  <a:pos x="0" y="74"/>
                </a:cxn>
                <a:cxn ang="0">
                  <a:pos x="94" y="0"/>
                </a:cxn>
                <a:cxn ang="0">
                  <a:pos x="135" y="19"/>
                </a:cxn>
                <a:cxn ang="0">
                  <a:pos x="161" y="10"/>
                </a:cxn>
                <a:cxn ang="0">
                  <a:pos x="201" y="36"/>
                </a:cxn>
                <a:cxn ang="0">
                  <a:pos x="219" y="19"/>
                </a:cxn>
                <a:cxn ang="0">
                  <a:pos x="260" y="19"/>
                </a:cxn>
                <a:cxn ang="0">
                  <a:pos x="279" y="10"/>
                </a:cxn>
                <a:cxn ang="0">
                  <a:pos x="311" y="15"/>
                </a:cxn>
                <a:cxn ang="0">
                  <a:pos x="331" y="31"/>
                </a:cxn>
                <a:cxn ang="0">
                  <a:pos x="344" y="31"/>
                </a:cxn>
                <a:cxn ang="0">
                  <a:pos x="331" y="90"/>
                </a:cxn>
                <a:cxn ang="0">
                  <a:pos x="279" y="80"/>
                </a:cxn>
                <a:cxn ang="0">
                  <a:pos x="247" y="87"/>
                </a:cxn>
                <a:cxn ang="0">
                  <a:pos x="227" y="96"/>
                </a:cxn>
                <a:cxn ang="0">
                  <a:pos x="214" y="108"/>
                </a:cxn>
                <a:cxn ang="0">
                  <a:pos x="183" y="111"/>
                </a:cxn>
                <a:cxn ang="0">
                  <a:pos x="102" y="151"/>
                </a:cxn>
                <a:cxn ang="0">
                  <a:pos x="83" y="151"/>
                </a:cxn>
                <a:cxn ang="0">
                  <a:pos x="65" y="151"/>
                </a:cxn>
                <a:cxn ang="0">
                  <a:pos x="25" y="130"/>
                </a:cxn>
                <a:cxn ang="0">
                  <a:pos x="0" y="74"/>
                </a:cxn>
              </a:cxnLst>
              <a:rect l="0" t="0" r="r" b="b"/>
              <a:pathLst>
                <a:path w="344" h="151">
                  <a:moveTo>
                    <a:pt x="0" y="74"/>
                  </a:moveTo>
                  <a:lnTo>
                    <a:pt x="94" y="0"/>
                  </a:lnTo>
                  <a:lnTo>
                    <a:pt x="135" y="19"/>
                  </a:lnTo>
                  <a:lnTo>
                    <a:pt x="161" y="10"/>
                  </a:lnTo>
                  <a:lnTo>
                    <a:pt x="201" y="36"/>
                  </a:lnTo>
                  <a:lnTo>
                    <a:pt x="219" y="19"/>
                  </a:lnTo>
                  <a:lnTo>
                    <a:pt x="260" y="19"/>
                  </a:lnTo>
                  <a:lnTo>
                    <a:pt x="279" y="10"/>
                  </a:lnTo>
                  <a:lnTo>
                    <a:pt x="311" y="15"/>
                  </a:lnTo>
                  <a:lnTo>
                    <a:pt x="331" y="31"/>
                  </a:lnTo>
                  <a:lnTo>
                    <a:pt x="344" y="31"/>
                  </a:lnTo>
                  <a:lnTo>
                    <a:pt x="331" y="90"/>
                  </a:lnTo>
                  <a:lnTo>
                    <a:pt x="279" y="80"/>
                  </a:lnTo>
                  <a:lnTo>
                    <a:pt x="247" y="87"/>
                  </a:lnTo>
                  <a:lnTo>
                    <a:pt x="227" y="96"/>
                  </a:lnTo>
                  <a:lnTo>
                    <a:pt x="214" y="108"/>
                  </a:lnTo>
                  <a:lnTo>
                    <a:pt x="183" y="111"/>
                  </a:lnTo>
                  <a:lnTo>
                    <a:pt x="102" y="151"/>
                  </a:lnTo>
                  <a:lnTo>
                    <a:pt x="83" y="151"/>
                  </a:lnTo>
                  <a:lnTo>
                    <a:pt x="65" y="151"/>
                  </a:lnTo>
                  <a:lnTo>
                    <a:pt x="25" y="130"/>
                  </a:lnTo>
                  <a:lnTo>
                    <a:pt x="0" y="74"/>
                  </a:lnTo>
                  <a:close/>
                </a:path>
              </a:pathLst>
            </a:custGeom>
            <a:noFill/>
            <a:ln w="7938" cap="flat">
              <a:solidFill>
                <a:srgbClr val="7F7F7F"/>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4192" name="Freeform 96"/>
            <p:cNvSpPr>
              <a:spLocks/>
            </p:cNvSpPr>
            <p:nvPr/>
          </p:nvSpPr>
          <p:spPr bwMode="auto">
            <a:xfrm>
              <a:off x="3336" y="2822"/>
              <a:ext cx="289" cy="325"/>
            </a:xfrm>
            <a:custGeom>
              <a:avLst/>
              <a:gdLst/>
              <a:ahLst/>
              <a:cxnLst>
                <a:cxn ang="0">
                  <a:pos x="99" y="275"/>
                </a:cxn>
                <a:cxn ang="0">
                  <a:pos x="118" y="281"/>
                </a:cxn>
                <a:cxn ang="0">
                  <a:pos x="138" y="298"/>
                </a:cxn>
                <a:cxn ang="0">
                  <a:pos x="151" y="325"/>
                </a:cxn>
                <a:cxn ang="0">
                  <a:pos x="156" y="319"/>
                </a:cxn>
                <a:cxn ang="0">
                  <a:pos x="156" y="309"/>
                </a:cxn>
                <a:cxn ang="0">
                  <a:pos x="182" y="292"/>
                </a:cxn>
                <a:cxn ang="0">
                  <a:pos x="204" y="281"/>
                </a:cxn>
                <a:cxn ang="0">
                  <a:pos x="263" y="281"/>
                </a:cxn>
                <a:cxn ang="0">
                  <a:pos x="273" y="287"/>
                </a:cxn>
                <a:cxn ang="0">
                  <a:pos x="273" y="266"/>
                </a:cxn>
                <a:cxn ang="0">
                  <a:pos x="289" y="238"/>
                </a:cxn>
                <a:cxn ang="0">
                  <a:pos x="273" y="210"/>
                </a:cxn>
                <a:cxn ang="0">
                  <a:pos x="263" y="173"/>
                </a:cxn>
                <a:cxn ang="0">
                  <a:pos x="282" y="145"/>
                </a:cxn>
                <a:cxn ang="0">
                  <a:pos x="256" y="123"/>
                </a:cxn>
                <a:cxn ang="0">
                  <a:pos x="256" y="101"/>
                </a:cxn>
                <a:cxn ang="0">
                  <a:pos x="230" y="112"/>
                </a:cxn>
                <a:cxn ang="0">
                  <a:pos x="208" y="107"/>
                </a:cxn>
                <a:cxn ang="0">
                  <a:pos x="190" y="97"/>
                </a:cxn>
                <a:cxn ang="0">
                  <a:pos x="182" y="74"/>
                </a:cxn>
                <a:cxn ang="0">
                  <a:pos x="156" y="64"/>
                </a:cxn>
                <a:cxn ang="0">
                  <a:pos x="138" y="37"/>
                </a:cxn>
                <a:cxn ang="0">
                  <a:pos x="125" y="15"/>
                </a:cxn>
                <a:cxn ang="0">
                  <a:pos x="99" y="3"/>
                </a:cxn>
                <a:cxn ang="0">
                  <a:pos x="84" y="0"/>
                </a:cxn>
                <a:cxn ang="0">
                  <a:pos x="59" y="3"/>
                </a:cxn>
                <a:cxn ang="0">
                  <a:pos x="0" y="25"/>
                </a:cxn>
                <a:cxn ang="0">
                  <a:pos x="15" y="37"/>
                </a:cxn>
                <a:cxn ang="0">
                  <a:pos x="21" y="64"/>
                </a:cxn>
                <a:cxn ang="0">
                  <a:pos x="59" y="80"/>
                </a:cxn>
                <a:cxn ang="0">
                  <a:pos x="40" y="86"/>
                </a:cxn>
                <a:cxn ang="0">
                  <a:pos x="33" y="97"/>
                </a:cxn>
                <a:cxn ang="0">
                  <a:pos x="59" y="107"/>
                </a:cxn>
                <a:cxn ang="0">
                  <a:pos x="40" y="145"/>
                </a:cxn>
                <a:cxn ang="0">
                  <a:pos x="73" y="161"/>
                </a:cxn>
                <a:cxn ang="0">
                  <a:pos x="73" y="167"/>
                </a:cxn>
                <a:cxn ang="0">
                  <a:pos x="53" y="167"/>
                </a:cxn>
                <a:cxn ang="0">
                  <a:pos x="66" y="195"/>
                </a:cxn>
                <a:cxn ang="0">
                  <a:pos x="53" y="195"/>
                </a:cxn>
                <a:cxn ang="0">
                  <a:pos x="47" y="204"/>
                </a:cxn>
                <a:cxn ang="0">
                  <a:pos x="47" y="216"/>
                </a:cxn>
                <a:cxn ang="0">
                  <a:pos x="125" y="253"/>
                </a:cxn>
                <a:cxn ang="0">
                  <a:pos x="112" y="266"/>
                </a:cxn>
                <a:cxn ang="0">
                  <a:pos x="99" y="260"/>
                </a:cxn>
                <a:cxn ang="0">
                  <a:pos x="99" y="275"/>
                </a:cxn>
              </a:cxnLst>
              <a:rect l="0" t="0" r="r" b="b"/>
              <a:pathLst>
                <a:path w="289" h="325">
                  <a:moveTo>
                    <a:pt x="99" y="275"/>
                  </a:moveTo>
                  <a:lnTo>
                    <a:pt x="118" y="281"/>
                  </a:lnTo>
                  <a:lnTo>
                    <a:pt x="138" y="298"/>
                  </a:lnTo>
                  <a:lnTo>
                    <a:pt x="151" y="325"/>
                  </a:lnTo>
                  <a:lnTo>
                    <a:pt x="156" y="319"/>
                  </a:lnTo>
                  <a:lnTo>
                    <a:pt x="156" y="309"/>
                  </a:lnTo>
                  <a:lnTo>
                    <a:pt x="182" y="292"/>
                  </a:lnTo>
                  <a:lnTo>
                    <a:pt x="204" y="281"/>
                  </a:lnTo>
                  <a:lnTo>
                    <a:pt x="263" y="281"/>
                  </a:lnTo>
                  <a:lnTo>
                    <a:pt x="273" y="287"/>
                  </a:lnTo>
                  <a:lnTo>
                    <a:pt x="273" y="266"/>
                  </a:lnTo>
                  <a:lnTo>
                    <a:pt x="289" y="238"/>
                  </a:lnTo>
                  <a:lnTo>
                    <a:pt x="273" y="210"/>
                  </a:lnTo>
                  <a:lnTo>
                    <a:pt x="263" y="173"/>
                  </a:lnTo>
                  <a:lnTo>
                    <a:pt x="282" y="145"/>
                  </a:lnTo>
                  <a:lnTo>
                    <a:pt x="256" y="123"/>
                  </a:lnTo>
                  <a:lnTo>
                    <a:pt x="256" y="101"/>
                  </a:lnTo>
                  <a:lnTo>
                    <a:pt x="230" y="112"/>
                  </a:lnTo>
                  <a:lnTo>
                    <a:pt x="208" y="107"/>
                  </a:lnTo>
                  <a:lnTo>
                    <a:pt x="190" y="97"/>
                  </a:lnTo>
                  <a:lnTo>
                    <a:pt x="182" y="74"/>
                  </a:lnTo>
                  <a:lnTo>
                    <a:pt x="156" y="64"/>
                  </a:lnTo>
                  <a:lnTo>
                    <a:pt x="138" y="37"/>
                  </a:lnTo>
                  <a:lnTo>
                    <a:pt x="125" y="15"/>
                  </a:lnTo>
                  <a:lnTo>
                    <a:pt x="99" y="3"/>
                  </a:lnTo>
                  <a:lnTo>
                    <a:pt x="84" y="0"/>
                  </a:lnTo>
                  <a:lnTo>
                    <a:pt x="59" y="3"/>
                  </a:lnTo>
                  <a:lnTo>
                    <a:pt x="0" y="25"/>
                  </a:lnTo>
                  <a:lnTo>
                    <a:pt x="15" y="37"/>
                  </a:lnTo>
                  <a:lnTo>
                    <a:pt x="21" y="64"/>
                  </a:lnTo>
                  <a:lnTo>
                    <a:pt x="59" y="80"/>
                  </a:lnTo>
                  <a:lnTo>
                    <a:pt x="40" y="86"/>
                  </a:lnTo>
                  <a:lnTo>
                    <a:pt x="33" y="97"/>
                  </a:lnTo>
                  <a:lnTo>
                    <a:pt x="59" y="107"/>
                  </a:lnTo>
                  <a:lnTo>
                    <a:pt x="40" y="145"/>
                  </a:lnTo>
                  <a:lnTo>
                    <a:pt x="73" y="161"/>
                  </a:lnTo>
                  <a:lnTo>
                    <a:pt x="73" y="167"/>
                  </a:lnTo>
                  <a:lnTo>
                    <a:pt x="53" y="167"/>
                  </a:lnTo>
                  <a:lnTo>
                    <a:pt x="66" y="195"/>
                  </a:lnTo>
                  <a:lnTo>
                    <a:pt x="53" y="195"/>
                  </a:lnTo>
                  <a:lnTo>
                    <a:pt x="47" y="204"/>
                  </a:lnTo>
                  <a:lnTo>
                    <a:pt x="47" y="216"/>
                  </a:lnTo>
                  <a:lnTo>
                    <a:pt x="125" y="253"/>
                  </a:lnTo>
                  <a:lnTo>
                    <a:pt x="112" y="266"/>
                  </a:lnTo>
                  <a:lnTo>
                    <a:pt x="99" y="260"/>
                  </a:lnTo>
                  <a:lnTo>
                    <a:pt x="99" y="275"/>
                  </a:lnTo>
                  <a:close/>
                </a:path>
              </a:pathLst>
            </a:custGeom>
            <a:solidFill>
              <a:srgbClr val="F2F2F2"/>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4193" name="Freeform 97"/>
            <p:cNvSpPr>
              <a:spLocks/>
            </p:cNvSpPr>
            <p:nvPr/>
          </p:nvSpPr>
          <p:spPr bwMode="auto">
            <a:xfrm>
              <a:off x="3336" y="2822"/>
              <a:ext cx="289" cy="325"/>
            </a:xfrm>
            <a:custGeom>
              <a:avLst/>
              <a:gdLst/>
              <a:ahLst/>
              <a:cxnLst>
                <a:cxn ang="0">
                  <a:pos x="99" y="275"/>
                </a:cxn>
                <a:cxn ang="0">
                  <a:pos x="118" y="281"/>
                </a:cxn>
                <a:cxn ang="0">
                  <a:pos x="138" y="298"/>
                </a:cxn>
                <a:cxn ang="0">
                  <a:pos x="151" y="325"/>
                </a:cxn>
                <a:cxn ang="0">
                  <a:pos x="156" y="319"/>
                </a:cxn>
                <a:cxn ang="0">
                  <a:pos x="156" y="309"/>
                </a:cxn>
                <a:cxn ang="0">
                  <a:pos x="182" y="292"/>
                </a:cxn>
                <a:cxn ang="0">
                  <a:pos x="204" y="281"/>
                </a:cxn>
                <a:cxn ang="0">
                  <a:pos x="263" y="281"/>
                </a:cxn>
                <a:cxn ang="0">
                  <a:pos x="273" y="287"/>
                </a:cxn>
                <a:cxn ang="0">
                  <a:pos x="273" y="266"/>
                </a:cxn>
                <a:cxn ang="0">
                  <a:pos x="289" y="238"/>
                </a:cxn>
                <a:cxn ang="0">
                  <a:pos x="273" y="210"/>
                </a:cxn>
                <a:cxn ang="0">
                  <a:pos x="263" y="173"/>
                </a:cxn>
                <a:cxn ang="0">
                  <a:pos x="282" y="145"/>
                </a:cxn>
                <a:cxn ang="0">
                  <a:pos x="256" y="123"/>
                </a:cxn>
                <a:cxn ang="0">
                  <a:pos x="256" y="101"/>
                </a:cxn>
                <a:cxn ang="0">
                  <a:pos x="230" y="112"/>
                </a:cxn>
                <a:cxn ang="0">
                  <a:pos x="208" y="107"/>
                </a:cxn>
                <a:cxn ang="0">
                  <a:pos x="190" y="97"/>
                </a:cxn>
                <a:cxn ang="0">
                  <a:pos x="182" y="74"/>
                </a:cxn>
                <a:cxn ang="0">
                  <a:pos x="156" y="64"/>
                </a:cxn>
                <a:cxn ang="0">
                  <a:pos x="138" y="37"/>
                </a:cxn>
                <a:cxn ang="0">
                  <a:pos x="125" y="15"/>
                </a:cxn>
                <a:cxn ang="0">
                  <a:pos x="99" y="3"/>
                </a:cxn>
                <a:cxn ang="0">
                  <a:pos x="84" y="0"/>
                </a:cxn>
                <a:cxn ang="0">
                  <a:pos x="59" y="3"/>
                </a:cxn>
                <a:cxn ang="0">
                  <a:pos x="0" y="25"/>
                </a:cxn>
                <a:cxn ang="0">
                  <a:pos x="15" y="37"/>
                </a:cxn>
                <a:cxn ang="0">
                  <a:pos x="21" y="64"/>
                </a:cxn>
                <a:cxn ang="0">
                  <a:pos x="59" y="80"/>
                </a:cxn>
                <a:cxn ang="0">
                  <a:pos x="40" y="86"/>
                </a:cxn>
                <a:cxn ang="0">
                  <a:pos x="33" y="97"/>
                </a:cxn>
                <a:cxn ang="0">
                  <a:pos x="59" y="107"/>
                </a:cxn>
                <a:cxn ang="0">
                  <a:pos x="40" y="145"/>
                </a:cxn>
                <a:cxn ang="0">
                  <a:pos x="73" y="161"/>
                </a:cxn>
                <a:cxn ang="0">
                  <a:pos x="73" y="167"/>
                </a:cxn>
                <a:cxn ang="0">
                  <a:pos x="53" y="167"/>
                </a:cxn>
                <a:cxn ang="0">
                  <a:pos x="66" y="195"/>
                </a:cxn>
                <a:cxn ang="0">
                  <a:pos x="53" y="195"/>
                </a:cxn>
                <a:cxn ang="0">
                  <a:pos x="47" y="204"/>
                </a:cxn>
                <a:cxn ang="0">
                  <a:pos x="47" y="216"/>
                </a:cxn>
                <a:cxn ang="0">
                  <a:pos x="125" y="253"/>
                </a:cxn>
                <a:cxn ang="0">
                  <a:pos x="112" y="266"/>
                </a:cxn>
                <a:cxn ang="0">
                  <a:pos x="99" y="260"/>
                </a:cxn>
                <a:cxn ang="0">
                  <a:pos x="99" y="275"/>
                </a:cxn>
              </a:cxnLst>
              <a:rect l="0" t="0" r="r" b="b"/>
              <a:pathLst>
                <a:path w="289" h="325">
                  <a:moveTo>
                    <a:pt x="99" y="275"/>
                  </a:moveTo>
                  <a:lnTo>
                    <a:pt x="118" y="281"/>
                  </a:lnTo>
                  <a:lnTo>
                    <a:pt x="138" y="298"/>
                  </a:lnTo>
                  <a:lnTo>
                    <a:pt x="151" y="325"/>
                  </a:lnTo>
                  <a:lnTo>
                    <a:pt x="156" y="319"/>
                  </a:lnTo>
                  <a:lnTo>
                    <a:pt x="156" y="309"/>
                  </a:lnTo>
                  <a:lnTo>
                    <a:pt x="182" y="292"/>
                  </a:lnTo>
                  <a:lnTo>
                    <a:pt x="204" y="281"/>
                  </a:lnTo>
                  <a:lnTo>
                    <a:pt x="263" y="281"/>
                  </a:lnTo>
                  <a:lnTo>
                    <a:pt x="273" y="287"/>
                  </a:lnTo>
                  <a:lnTo>
                    <a:pt x="273" y="266"/>
                  </a:lnTo>
                  <a:lnTo>
                    <a:pt x="289" y="238"/>
                  </a:lnTo>
                  <a:lnTo>
                    <a:pt x="273" y="210"/>
                  </a:lnTo>
                  <a:lnTo>
                    <a:pt x="263" y="173"/>
                  </a:lnTo>
                  <a:lnTo>
                    <a:pt x="282" y="145"/>
                  </a:lnTo>
                  <a:lnTo>
                    <a:pt x="256" y="123"/>
                  </a:lnTo>
                  <a:lnTo>
                    <a:pt x="256" y="101"/>
                  </a:lnTo>
                  <a:lnTo>
                    <a:pt x="230" y="112"/>
                  </a:lnTo>
                  <a:lnTo>
                    <a:pt x="208" y="107"/>
                  </a:lnTo>
                  <a:lnTo>
                    <a:pt x="190" y="97"/>
                  </a:lnTo>
                  <a:lnTo>
                    <a:pt x="182" y="74"/>
                  </a:lnTo>
                  <a:lnTo>
                    <a:pt x="156" y="64"/>
                  </a:lnTo>
                  <a:lnTo>
                    <a:pt x="138" y="37"/>
                  </a:lnTo>
                  <a:lnTo>
                    <a:pt x="125" y="15"/>
                  </a:lnTo>
                  <a:lnTo>
                    <a:pt x="99" y="3"/>
                  </a:lnTo>
                  <a:lnTo>
                    <a:pt x="84" y="0"/>
                  </a:lnTo>
                  <a:lnTo>
                    <a:pt x="59" y="3"/>
                  </a:lnTo>
                  <a:lnTo>
                    <a:pt x="0" y="25"/>
                  </a:lnTo>
                  <a:lnTo>
                    <a:pt x="15" y="37"/>
                  </a:lnTo>
                  <a:lnTo>
                    <a:pt x="21" y="64"/>
                  </a:lnTo>
                  <a:lnTo>
                    <a:pt x="59" y="80"/>
                  </a:lnTo>
                  <a:lnTo>
                    <a:pt x="40" y="86"/>
                  </a:lnTo>
                  <a:lnTo>
                    <a:pt x="33" y="97"/>
                  </a:lnTo>
                  <a:lnTo>
                    <a:pt x="59" y="107"/>
                  </a:lnTo>
                  <a:lnTo>
                    <a:pt x="40" y="145"/>
                  </a:lnTo>
                  <a:lnTo>
                    <a:pt x="73" y="161"/>
                  </a:lnTo>
                  <a:lnTo>
                    <a:pt x="73" y="167"/>
                  </a:lnTo>
                  <a:lnTo>
                    <a:pt x="53" y="167"/>
                  </a:lnTo>
                  <a:lnTo>
                    <a:pt x="66" y="195"/>
                  </a:lnTo>
                  <a:lnTo>
                    <a:pt x="53" y="195"/>
                  </a:lnTo>
                  <a:lnTo>
                    <a:pt x="47" y="204"/>
                  </a:lnTo>
                  <a:lnTo>
                    <a:pt x="47" y="216"/>
                  </a:lnTo>
                  <a:lnTo>
                    <a:pt x="125" y="253"/>
                  </a:lnTo>
                  <a:lnTo>
                    <a:pt x="112" y="266"/>
                  </a:lnTo>
                  <a:lnTo>
                    <a:pt x="99" y="260"/>
                  </a:lnTo>
                  <a:lnTo>
                    <a:pt x="99" y="275"/>
                  </a:lnTo>
                  <a:close/>
                </a:path>
              </a:pathLst>
            </a:custGeom>
            <a:noFill/>
            <a:ln w="7938" cap="flat">
              <a:solidFill>
                <a:srgbClr val="B6B6B6"/>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4194" name="Freeform 98"/>
            <p:cNvSpPr>
              <a:spLocks/>
            </p:cNvSpPr>
            <p:nvPr/>
          </p:nvSpPr>
          <p:spPr bwMode="auto">
            <a:xfrm>
              <a:off x="3487" y="3104"/>
              <a:ext cx="169" cy="124"/>
            </a:xfrm>
            <a:custGeom>
              <a:avLst/>
              <a:gdLst/>
              <a:ahLst/>
              <a:cxnLst>
                <a:cxn ang="0">
                  <a:pos x="122" y="5"/>
                </a:cxn>
                <a:cxn ang="0">
                  <a:pos x="111" y="0"/>
                </a:cxn>
                <a:cxn ang="0">
                  <a:pos x="53" y="0"/>
                </a:cxn>
                <a:cxn ang="0">
                  <a:pos x="31" y="11"/>
                </a:cxn>
                <a:cxn ang="0">
                  <a:pos x="5" y="27"/>
                </a:cxn>
                <a:cxn ang="0">
                  <a:pos x="5" y="37"/>
                </a:cxn>
                <a:cxn ang="0">
                  <a:pos x="0" y="44"/>
                </a:cxn>
                <a:cxn ang="0">
                  <a:pos x="0" y="54"/>
                </a:cxn>
                <a:cxn ang="0">
                  <a:pos x="0" y="87"/>
                </a:cxn>
                <a:cxn ang="0">
                  <a:pos x="12" y="108"/>
                </a:cxn>
                <a:cxn ang="0">
                  <a:pos x="38" y="124"/>
                </a:cxn>
                <a:cxn ang="0">
                  <a:pos x="57" y="119"/>
                </a:cxn>
                <a:cxn ang="0">
                  <a:pos x="122" y="97"/>
                </a:cxn>
                <a:cxn ang="0">
                  <a:pos x="148" y="93"/>
                </a:cxn>
                <a:cxn ang="0">
                  <a:pos x="169" y="75"/>
                </a:cxn>
                <a:cxn ang="0">
                  <a:pos x="156" y="27"/>
                </a:cxn>
                <a:cxn ang="0">
                  <a:pos x="122" y="11"/>
                </a:cxn>
                <a:cxn ang="0">
                  <a:pos x="122" y="5"/>
                </a:cxn>
              </a:cxnLst>
              <a:rect l="0" t="0" r="r" b="b"/>
              <a:pathLst>
                <a:path w="169" h="124">
                  <a:moveTo>
                    <a:pt x="122" y="5"/>
                  </a:moveTo>
                  <a:lnTo>
                    <a:pt x="111" y="0"/>
                  </a:lnTo>
                  <a:lnTo>
                    <a:pt x="53" y="0"/>
                  </a:lnTo>
                  <a:lnTo>
                    <a:pt x="31" y="11"/>
                  </a:lnTo>
                  <a:lnTo>
                    <a:pt x="5" y="27"/>
                  </a:lnTo>
                  <a:lnTo>
                    <a:pt x="5" y="37"/>
                  </a:lnTo>
                  <a:lnTo>
                    <a:pt x="0" y="44"/>
                  </a:lnTo>
                  <a:lnTo>
                    <a:pt x="0" y="54"/>
                  </a:lnTo>
                  <a:lnTo>
                    <a:pt x="0" y="87"/>
                  </a:lnTo>
                  <a:lnTo>
                    <a:pt x="12" y="108"/>
                  </a:lnTo>
                  <a:lnTo>
                    <a:pt x="38" y="124"/>
                  </a:lnTo>
                  <a:lnTo>
                    <a:pt x="57" y="119"/>
                  </a:lnTo>
                  <a:lnTo>
                    <a:pt x="122" y="97"/>
                  </a:lnTo>
                  <a:lnTo>
                    <a:pt x="148" y="93"/>
                  </a:lnTo>
                  <a:lnTo>
                    <a:pt x="169" y="75"/>
                  </a:lnTo>
                  <a:lnTo>
                    <a:pt x="156" y="27"/>
                  </a:lnTo>
                  <a:lnTo>
                    <a:pt x="122" y="11"/>
                  </a:lnTo>
                  <a:lnTo>
                    <a:pt x="122" y="5"/>
                  </a:lnTo>
                  <a:close/>
                </a:path>
              </a:pathLst>
            </a:custGeom>
            <a:solidFill>
              <a:srgbClr val="F2F2F2"/>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4195" name="Freeform 99"/>
            <p:cNvSpPr>
              <a:spLocks/>
            </p:cNvSpPr>
            <p:nvPr/>
          </p:nvSpPr>
          <p:spPr bwMode="auto">
            <a:xfrm>
              <a:off x="3487" y="3104"/>
              <a:ext cx="169" cy="124"/>
            </a:xfrm>
            <a:custGeom>
              <a:avLst/>
              <a:gdLst/>
              <a:ahLst/>
              <a:cxnLst>
                <a:cxn ang="0">
                  <a:pos x="122" y="5"/>
                </a:cxn>
                <a:cxn ang="0">
                  <a:pos x="111" y="0"/>
                </a:cxn>
                <a:cxn ang="0">
                  <a:pos x="53" y="0"/>
                </a:cxn>
                <a:cxn ang="0">
                  <a:pos x="31" y="11"/>
                </a:cxn>
                <a:cxn ang="0">
                  <a:pos x="5" y="27"/>
                </a:cxn>
                <a:cxn ang="0">
                  <a:pos x="5" y="37"/>
                </a:cxn>
                <a:cxn ang="0">
                  <a:pos x="0" y="44"/>
                </a:cxn>
                <a:cxn ang="0">
                  <a:pos x="0" y="54"/>
                </a:cxn>
                <a:cxn ang="0">
                  <a:pos x="0" y="87"/>
                </a:cxn>
                <a:cxn ang="0">
                  <a:pos x="12" y="108"/>
                </a:cxn>
                <a:cxn ang="0">
                  <a:pos x="38" y="124"/>
                </a:cxn>
                <a:cxn ang="0">
                  <a:pos x="57" y="119"/>
                </a:cxn>
                <a:cxn ang="0">
                  <a:pos x="122" y="97"/>
                </a:cxn>
                <a:cxn ang="0">
                  <a:pos x="148" y="93"/>
                </a:cxn>
                <a:cxn ang="0">
                  <a:pos x="169" y="75"/>
                </a:cxn>
                <a:cxn ang="0">
                  <a:pos x="156" y="27"/>
                </a:cxn>
                <a:cxn ang="0">
                  <a:pos x="122" y="11"/>
                </a:cxn>
                <a:cxn ang="0">
                  <a:pos x="122" y="5"/>
                </a:cxn>
              </a:cxnLst>
              <a:rect l="0" t="0" r="r" b="b"/>
              <a:pathLst>
                <a:path w="169" h="124">
                  <a:moveTo>
                    <a:pt x="122" y="5"/>
                  </a:moveTo>
                  <a:lnTo>
                    <a:pt x="111" y="0"/>
                  </a:lnTo>
                  <a:lnTo>
                    <a:pt x="53" y="0"/>
                  </a:lnTo>
                  <a:lnTo>
                    <a:pt x="31" y="11"/>
                  </a:lnTo>
                  <a:lnTo>
                    <a:pt x="5" y="27"/>
                  </a:lnTo>
                  <a:lnTo>
                    <a:pt x="5" y="37"/>
                  </a:lnTo>
                  <a:lnTo>
                    <a:pt x="0" y="44"/>
                  </a:lnTo>
                  <a:lnTo>
                    <a:pt x="0" y="54"/>
                  </a:lnTo>
                  <a:lnTo>
                    <a:pt x="0" y="87"/>
                  </a:lnTo>
                  <a:lnTo>
                    <a:pt x="12" y="108"/>
                  </a:lnTo>
                  <a:lnTo>
                    <a:pt x="38" y="124"/>
                  </a:lnTo>
                  <a:lnTo>
                    <a:pt x="57" y="119"/>
                  </a:lnTo>
                  <a:lnTo>
                    <a:pt x="122" y="97"/>
                  </a:lnTo>
                  <a:lnTo>
                    <a:pt x="148" y="93"/>
                  </a:lnTo>
                  <a:lnTo>
                    <a:pt x="169" y="75"/>
                  </a:lnTo>
                  <a:lnTo>
                    <a:pt x="156" y="27"/>
                  </a:lnTo>
                  <a:lnTo>
                    <a:pt x="122" y="11"/>
                  </a:lnTo>
                  <a:lnTo>
                    <a:pt x="122" y="5"/>
                  </a:lnTo>
                  <a:close/>
                </a:path>
              </a:pathLst>
            </a:custGeom>
            <a:noFill/>
            <a:ln w="7938" cap="flat">
              <a:solidFill>
                <a:srgbClr val="9D9D9D"/>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4196" name="Freeform 100"/>
            <p:cNvSpPr>
              <a:spLocks/>
            </p:cNvSpPr>
            <p:nvPr/>
          </p:nvSpPr>
          <p:spPr bwMode="auto">
            <a:xfrm>
              <a:off x="3465" y="3119"/>
              <a:ext cx="447" cy="347"/>
            </a:xfrm>
            <a:custGeom>
              <a:avLst/>
              <a:gdLst/>
              <a:ahLst/>
              <a:cxnLst>
                <a:cxn ang="0">
                  <a:pos x="190" y="59"/>
                </a:cxn>
                <a:cxn ang="0">
                  <a:pos x="170" y="77"/>
                </a:cxn>
                <a:cxn ang="0">
                  <a:pos x="143" y="80"/>
                </a:cxn>
                <a:cxn ang="0">
                  <a:pos x="78" y="103"/>
                </a:cxn>
                <a:cxn ang="0">
                  <a:pos x="57" y="108"/>
                </a:cxn>
                <a:cxn ang="0">
                  <a:pos x="65" y="136"/>
                </a:cxn>
                <a:cxn ang="0">
                  <a:pos x="25" y="191"/>
                </a:cxn>
                <a:cxn ang="0">
                  <a:pos x="6" y="208"/>
                </a:cxn>
                <a:cxn ang="0">
                  <a:pos x="0" y="208"/>
                </a:cxn>
                <a:cxn ang="0">
                  <a:pos x="51" y="280"/>
                </a:cxn>
                <a:cxn ang="0">
                  <a:pos x="84" y="307"/>
                </a:cxn>
                <a:cxn ang="0">
                  <a:pos x="143" y="307"/>
                </a:cxn>
                <a:cxn ang="0">
                  <a:pos x="197" y="296"/>
                </a:cxn>
                <a:cxn ang="0">
                  <a:pos x="230" y="324"/>
                </a:cxn>
                <a:cxn ang="0">
                  <a:pos x="269" y="324"/>
                </a:cxn>
                <a:cxn ang="0">
                  <a:pos x="317" y="347"/>
                </a:cxn>
                <a:cxn ang="0">
                  <a:pos x="309" y="307"/>
                </a:cxn>
                <a:cxn ang="0">
                  <a:pos x="353" y="307"/>
                </a:cxn>
                <a:cxn ang="0">
                  <a:pos x="321" y="303"/>
                </a:cxn>
                <a:cxn ang="0">
                  <a:pos x="309" y="274"/>
                </a:cxn>
                <a:cxn ang="0">
                  <a:pos x="275" y="263"/>
                </a:cxn>
                <a:cxn ang="0">
                  <a:pos x="249" y="247"/>
                </a:cxn>
                <a:cxn ang="0">
                  <a:pos x="230" y="224"/>
                </a:cxn>
                <a:cxn ang="0">
                  <a:pos x="203" y="197"/>
                </a:cxn>
                <a:cxn ang="0">
                  <a:pos x="177" y="169"/>
                </a:cxn>
                <a:cxn ang="0">
                  <a:pos x="177" y="125"/>
                </a:cxn>
                <a:cxn ang="0">
                  <a:pos x="216" y="153"/>
                </a:cxn>
                <a:cxn ang="0">
                  <a:pos x="249" y="147"/>
                </a:cxn>
                <a:cxn ang="0">
                  <a:pos x="262" y="125"/>
                </a:cxn>
                <a:cxn ang="0">
                  <a:pos x="243" y="108"/>
                </a:cxn>
                <a:cxn ang="0">
                  <a:pos x="275" y="108"/>
                </a:cxn>
                <a:cxn ang="0">
                  <a:pos x="290" y="86"/>
                </a:cxn>
                <a:cxn ang="0">
                  <a:pos x="328" y="86"/>
                </a:cxn>
                <a:cxn ang="0">
                  <a:pos x="353" y="77"/>
                </a:cxn>
                <a:cxn ang="0">
                  <a:pos x="401" y="80"/>
                </a:cxn>
                <a:cxn ang="0">
                  <a:pos x="421" y="80"/>
                </a:cxn>
                <a:cxn ang="0">
                  <a:pos x="447" y="21"/>
                </a:cxn>
                <a:cxn ang="0">
                  <a:pos x="427" y="0"/>
                </a:cxn>
                <a:cxn ang="0">
                  <a:pos x="413" y="21"/>
                </a:cxn>
                <a:cxn ang="0">
                  <a:pos x="401" y="37"/>
                </a:cxn>
                <a:cxn ang="0">
                  <a:pos x="376" y="43"/>
                </a:cxn>
                <a:cxn ang="0">
                  <a:pos x="294" y="30"/>
                </a:cxn>
                <a:cxn ang="0">
                  <a:pos x="262" y="48"/>
                </a:cxn>
                <a:cxn ang="0">
                  <a:pos x="230" y="48"/>
                </a:cxn>
                <a:cxn ang="0">
                  <a:pos x="190" y="59"/>
                </a:cxn>
              </a:cxnLst>
              <a:rect l="0" t="0" r="r" b="b"/>
              <a:pathLst>
                <a:path w="447" h="347">
                  <a:moveTo>
                    <a:pt x="190" y="59"/>
                  </a:moveTo>
                  <a:lnTo>
                    <a:pt x="170" y="77"/>
                  </a:lnTo>
                  <a:lnTo>
                    <a:pt x="143" y="80"/>
                  </a:lnTo>
                  <a:lnTo>
                    <a:pt x="78" y="103"/>
                  </a:lnTo>
                  <a:lnTo>
                    <a:pt x="57" y="108"/>
                  </a:lnTo>
                  <a:lnTo>
                    <a:pt x="65" y="136"/>
                  </a:lnTo>
                  <a:lnTo>
                    <a:pt x="25" y="191"/>
                  </a:lnTo>
                  <a:lnTo>
                    <a:pt x="6" y="208"/>
                  </a:lnTo>
                  <a:lnTo>
                    <a:pt x="0" y="208"/>
                  </a:lnTo>
                  <a:lnTo>
                    <a:pt x="51" y="280"/>
                  </a:lnTo>
                  <a:lnTo>
                    <a:pt x="84" y="307"/>
                  </a:lnTo>
                  <a:lnTo>
                    <a:pt x="143" y="307"/>
                  </a:lnTo>
                  <a:lnTo>
                    <a:pt x="197" y="296"/>
                  </a:lnTo>
                  <a:lnTo>
                    <a:pt x="230" y="324"/>
                  </a:lnTo>
                  <a:lnTo>
                    <a:pt x="269" y="324"/>
                  </a:lnTo>
                  <a:lnTo>
                    <a:pt x="317" y="347"/>
                  </a:lnTo>
                  <a:lnTo>
                    <a:pt x="309" y="307"/>
                  </a:lnTo>
                  <a:lnTo>
                    <a:pt x="353" y="307"/>
                  </a:lnTo>
                  <a:lnTo>
                    <a:pt x="321" y="303"/>
                  </a:lnTo>
                  <a:lnTo>
                    <a:pt x="309" y="274"/>
                  </a:lnTo>
                  <a:lnTo>
                    <a:pt x="275" y="263"/>
                  </a:lnTo>
                  <a:lnTo>
                    <a:pt x="249" y="247"/>
                  </a:lnTo>
                  <a:lnTo>
                    <a:pt x="230" y="224"/>
                  </a:lnTo>
                  <a:lnTo>
                    <a:pt x="203" y="197"/>
                  </a:lnTo>
                  <a:lnTo>
                    <a:pt x="177" y="169"/>
                  </a:lnTo>
                  <a:lnTo>
                    <a:pt x="177" y="125"/>
                  </a:lnTo>
                  <a:lnTo>
                    <a:pt x="216" y="153"/>
                  </a:lnTo>
                  <a:lnTo>
                    <a:pt x="249" y="147"/>
                  </a:lnTo>
                  <a:lnTo>
                    <a:pt x="262" y="125"/>
                  </a:lnTo>
                  <a:lnTo>
                    <a:pt x="243" y="108"/>
                  </a:lnTo>
                  <a:lnTo>
                    <a:pt x="275" y="108"/>
                  </a:lnTo>
                  <a:lnTo>
                    <a:pt x="290" y="86"/>
                  </a:lnTo>
                  <a:lnTo>
                    <a:pt x="328" y="86"/>
                  </a:lnTo>
                  <a:lnTo>
                    <a:pt x="353" y="77"/>
                  </a:lnTo>
                  <a:lnTo>
                    <a:pt x="401" y="80"/>
                  </a:lnTo>
                  <a:lnTo>
                    <a:pt x="421" y="80"/>
                  </a:lnTo>
                  <a:lnTo>
                    <a:pt x="447" y="21"/>
                  </a:lnTo>
                  <a:lnTo>
                    <a:pt x="427" y="0"/>
                  </a:lnTo>
                  <a:lnTo>
                    <a:pt x="413" y="21"/>
                  </a:lnTo>
                  <a:lnTo>
                    <a:pt x="401" y="37"/>
                  </a:lnTo>
                  <a:lnTo>
                    <a:pt x="376" y="43"/>
                  </a:lnTo>
                  <a:lnTo>
                    <a:pt x="294" y="30"/>
                  </a:lnTo>
                  <a:lnTo>
                    <a:pt x="262" y="48"/>
                  </a:lnTo>
                  <a:lnTo>
                    <a:pt x="230" y="48"/>
                  </a:lnTo>
                  <a:lnTo>
                    <a:pt x="190" y="59"/>
                  </a:lnTo>
                  <a:close/>
                </a:path>
              </a:pathLst>
            </a:custGeom>
            <a:solidFill>
              <a:srgbClr val="17365D"/>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4197" name="Freeform 101"/>
            <p:cNvSpPr>
              <a:spLocks/>
            </p:cNvSpPr>
            <p:nvPr/>
          </p:nvSpPr>
          <p:spPr bwMode="auto">
            <a:xfrm>
              <a:off x="3465" y="3119"/>
              <a:ext cx="447" cy="347"/>
            </a:xfrm>
            <a:custGeom>
              <a:avLst/>
              <a:gdLst/>
              <a:ahLst/>
              <a:cxnLst>
                <a:cxn ang="0">
                  <a:pos x="190" y="59"/>
                </a:cxn>
                <a:cxn ang="0">
                  <a:pos x="170" y="77"/>
                </a:cxn>
                <a:cxn ang="0">
                  <a:pos x="143" y="80"/>
                </a:cxn>
                <a:cxn ang="0">
                  <a:pos x="78" y="103"/>
                </a:cxn>
                <a:cxn ang="0">
                  <a:pos x="57" y="108"/>
                </a:cxn>
                <a:cxn ang="0">
                  <a:pos x="65" y="136"/>
                </a:cxn>
                <a:cxn ang="0">
                  <a:pos x="25" y="191"/>
                </a:cxn>
                <a:cxn ang="0">
                  <a:pos x="6" y="208"/>
                </a:cxn>
                <a:cxn ang="0">
                  <a:pos x="0" y="208"/>
                </a:cxn>
                <a:cxn ang="0">
                  <a:pos x="51" y="280"/>
                </a:cxn>
                <a:cxn ang="0">
                  <a:pos x="84" y="307"/>
                </a:cxn>
                <a:cxn ang="0">
                  <a:pos x="143" y="307"/>
                </a:cxn>
                <a:cxn ang="0">
                  <a:pos x="197" y="296"/>
                </a:cxn>
                <a:cxn ang="0">
                  <a:pos x="230" y="324"/>
                </a:cxn>
                <a:cxn ang="0">
                  <a:pos x="269" y="324"/>
                </a:cxn>
                <a:cxn ang="0">
                  <a:pos x="317" y="347"/>
                </a:cxn>
                <a:cxn ang="0">
                  <a:pos x="309" y="307"/>
                </a:cxn>
                <a:cxn ang="0">
                  <a:pos x="353" y="307"/>
                </a:cxn>
                <a:cxn ang="0">
                  <a:pos x="321" y="303"/>
                </a:cxn>
                <a:cxn ang="0">
                  <a:pos x="309" y="274"/>
                </a:cxn>
                <a:cxn ang="0">
                  <a:pos x="275" y="263"/>
                </a:cxn>
                <a:cxn ang="0">
                  <a:pos x="249" y="247"/>
                </a:cxn>
                <a:cxn ang="0">
                  <a:pos x="230" y="224"/>
                </a:cxn>
                <a:cxn ang="0">
                  <a:pos x="203" y="197"/>
                </a:cxn>
                <a:cxn ang="0">
                  <a:pos x="177" y="169"/>
                </a:cxn>
                <a:cxn ang="0">
                  <a:pos x="177" y="125"/>
                </a:cxn>
                <a:cxn ang="0">
                  <a:pos x="216" y="153"/>
                </a:cxn>
                <a:cxn ang="0">
                  <a:pos x="249" y="147"/>
                </a:cxn>
                <a:cxn ang="0">
                  <a:pos x="262" y="125"/>
                </a:cxn>
                <a:cxn ang="0">
                  <a:pos x="243" y="108"/>
                </a:cxn>
                <a:cxn ang="0">
                  <a:pos x="275" y="108"/>
                </a:cxn>
                <a:cxn ang="0">
                  <a:pos x="290" y="86"/>
                </a:cxn>
                <a:cxn ang="0">
                  <a:pos x="328" y="86"/>
                </a:cxn>
                <a:cxn ang="0">
                  <a:pos x="353" y="77"/>
                </a:cxn>
                <a:cxn ang="0">
                  <a:pos x="401" y="80"/>
                </a:cxn>
                <a:cxn ang="0">
                  <a:pos x="421" y="80"/>
                </a:cxn>
                <a:cxn ang="0">
                  <a:pos x="447" y="21"/>
                </a:cxn>
                <a:cxn ang="0">
                  <a:pos x="427" y="0"/>
                </a:cxn>
                <a:cxn ang="0">
                  <a:pos x="413" y="21"/>
                </a:cxn>
                <a:cxn ang="0">
                  <a:pos x="401" y="37"/>
                </a:cxn>
                <a:cxn ang="0">
                  <a:pos x="376" y="43"/>
                </a:cxn>
                <a:cxn ang="0">
                  <a:pos x="294" y="30"/>
                </a:cxn>
                <a:cxn ang="0">
                  <a:pos x="262" y="48"/>
                </a:cxn>
                <a:cxn ang="0">
                  <a:pos x="230" y="48"/>
                </a:cxn>
                <a:cxn ang="0">
                  <a:pos x="190" y="59"/>
                </a:cxn>
              </a:cxnLst>
              <a:rect l="0" t="0" r="r" b="b"/>
              <a:pathLst>
                <a:path w="447" h="347">
                  <a:moveTo>
                    <a:pt x="190" y="59"/>
                  </a:moveTo>
                  <a:lnTo>
                    <a:pt x="170" y="77"/>
                  </a:lnTo>
                  <a:lnTo>
                    <a:pt x="143" y="80"/>
                  </a:lnTo>
                  <a:lnTo>
                    <a:pt x="78" y="103"/>
                  </a:lnTo>
                  <a:lnTo>
                    <a:pt x="57" y="108"/>
                  </a:lnTo>
                  <a:lnTo>
                    <a:pt x="65" y="136"/>
                  </a:lnTo>
                  <a:lnTo>
                    <a:pt x="25" y="191"/>
                  </a:lnTo>
                  <a:lnTo>
                    <a:pt x="6" y="208"/>
                  </a:lnTo>
                  <a:lnTo>
                    <a:pt x="0" y="208"/>
                  </a:lnTo>
                  <a:lnTo>
                    <a:pt x="51" y="280"/>
                  </a:lnTo>
                  <a:lnTo>
                    <a:pt x="84" y="307"/>
                  </a:lnTo>
                  <a:lnTo>
                    <a:pt x="143" y="307"/>
                  </a:lnTo>
                  <a:lnTo>
                    <a:pt x="197" y="296"/>
                  </a:lnTo>
                  <a:lnTo>
                    <a:pt x="230" y="324"/>
                  </a:lnTo>
                  <a:lnTo>
                    <a:pt x="269" y="324"/>
                  </a:lnTo>
                  <a:lnTo>
                    <a:pt x="317" y="347"/>
                  </a:lnTo>
                  <a:lnTo>
                    <a:pt x="309" y="307"/>
                  </a:lnTo>
                  <a:lnTo>
                    <a:pt x="353" y="307"/>
                  </a:lnTo>
                  <a:lnTo>
                    <a:pt x="321" y="303"/>
                  </a:lnTo>
                  <a:lnTo>
                    <a:pt x="309" y="274"/>
                  </a:lnTo>
                  <a:lnTo>
                    <a:pt x="275" y="263"/>
                  </a:lnTo>
                  <a:lnTo>
                    <a:pt x="249" y="247"/>
                  </a:lnTo>
                  <a:lnTo>
                    <a:pt x="230" y="224"/>
                  </a:lnTo>
                  <a:lnTo>
                    <a:pt x="203" y="197"/>
                  </a:lnTo>
                  <a:lnTo>
                    <a:pt x="177" y="169"/>
                  </a:lnTo>
                  <a:lnTo>
                    <a:pt x="177" y="125"/>
                  </a:lnTo>
                  <a:lnTo>
                    <a:pt x="216" y="153"/>
                  </a:lnTo>
                  <a:lnTo>
                    <a:pt x="249" y="147"/>
                  </a:lnTo>
                  <a:lnTo>
                    <a:pt x="262" y="125"/>
                  </a:lnTo>
                  <a:lnTo>
                    <a:pt x="243" y="108"/>
                  </a:lnTo>
                  <a:lnTo>
                    <a:pt x="275" y="108"/>
                  </a:lnTo>
                  <a:lnTo>
                    <a:pt x="290" y="86"/>
                  </a:lnTo>
                  <a:lnTo>
                    <a:pt x="328" y="86"/>
                  </a:lnTo>
                  <a:lnTo>
                    <a:pt x="353" y="77"/>
                  </a:lnTo>
                  <a:lnTo>
                    <a:pt x="401" y="80"/>
                  </a:lnTo>
                  <a:lnTo>
                    <a:pt x="421" y="80"/>
                  </a:lnTo>
                  <a:lnTo>
                    <a:pt x="447" y="21"/>
                  </a:lnTo>
                  <a:lnTo>
                    <a:pt x="427" y="0"/>
                  </a:lnTo>
                  <a:lnTo>
                    <a:pt x="413" y="21"/>
                  </a:lnTo>
                  <a:lnTo>
                    <a:pt x="401" y="37"/>
                  </a:lnTo>
                  <a:lnTo>
                    <a:pt x="376" y="43"/>
                  </a:lnTo>
                  <a:lnTo>
                    <a:pt x="294" y="30"/>
                  </a:lnTo>
                  <a:lnTo>
                    <a:pt x="262" y="48"/>
                  </a:lnTo>
                  <a:lnTo>
                    <a:pt x="230" y="48"/>
                  </a:lnTo>
                  <a:lnTo>
                    <a:pt x="190" y="59"/>
                  </a:lnTo>
                  <a:close/>
                </a:path>
              </a:pathLst>
            </a:custGeom>
            <a:noFill/>
            <a:ln w="7938" cap="flat">
              <a:solidFill>
                <a:srgbClr val="C7C7C7"/>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4198" name="Freeform 102"/>
            <p:cNvSpPr>
              <a:spLocks/>
            </p:cNvSpPr>
            <p:nvPr/>
          </p:nvSpPr>
          <p:spPr bwMode="auto">
            <a:xfrm>
              <a:off x="3402" y="3098"/>
              <a:ext cx="130" cy="230"/>
            </a:xfrm>
            <a:custGeom>
              <a:avLst/>
              <a:gdLst/>
              <a:ahLst/>
              <a:cxnLst>
                <a:cxn ang="0">
                  <a:pos x="0" y="60"/>
                </a:cxn>
                <a:cxn ang="0">
                  <a:pos x="12" y="71"/>
                </a:cxn>
                <a:cxn ang="0">
                  <a:pos x="7" y="147"/>
                </a:cxn>
                <a:cxn ang="0">
                  <a:pos x="7" y="186"/>
                </a:cxn>
                <a:cxn ang="0">
                  <a:pos x="38" y="207"/>
                </a:cxn>
                <a:cxn ang="0">
                  <a:pos x="64" y="230"/>
                </a:cxn>
                <a:cxn ang="0">
                  <a:pos x="71" y="230"/>
                </a:cxn>
                <a:cxn ang="0">
                  <a:pos x="90" y="212"/>
                </a:cxn>
                <a:cxn ang="0">
                  <a:pos x="130" y="158"/>
                </a:cxn>
                <a:cxn ang="0">
                  <a:pos x="123" y="130"/>
                </a:cxn>
                <a:cxn ang="0">
                  <a:pos x="97" y="115"/>
                </a:cxn>
                <a:cxn ang="0">
                  <a:pos x="84" y="93"/>
                </a:cxn>
                <a:cxn ang="0">
                  <a:pos x="84" y="60"/>
                </a:cxn>
                <a:cxn ang="0">
                  <a:pos x="84" y="50"/>
                </a:cxn>
                <a:cxn ang="0">
                  <a:pos x="71" y="23"/>
                </a:cxn>
                <a:cxn ang="0">
                  <a:pos x="51" y="6"/>
                </a:cxn>
                <a:cxn ang="0">
                  <a:pos x="33" y="0"/>
                </a:cxn>
                <a:cxn ang="0">
                  <a:pos x="18" y="0"/>
                </a:cxn>
                <a:cxn ang="0">
                  <a:pos x="7" y="17"/>
                </a:cxn>
                <a:cxn ang="0">
                  <a:pos x="7" y="44"/>
                </a:cxn>
                <a:cxn ang="0">
                  <a:pos x="0" y="60"/>
                </a:cxn>
              </a:cxnLst>
              <a:rect l="0" t="0" r="r" b="b"/>
              <a:pathLst>
                <a:path w="130" h="230">
                  <a:moveTo>
                    <a:pt x="0" y="60"/>
                  </a:moveTo>
                  <a:lnTo>
                    <a:pt x="12" y="71"/>
                  </a:lnTo>
                  <a:lnTo>
                    <a:pt x="7" y="147"/>
                  </a:lnTo>
                  <a:lnTo>
                    <a:pt x="7" y="186"/>
                  </a:lnTo>
                  <a:lnTo>
                    <a:pt x="38" y="207"/>
                  </a:lnTo>
                  <a:lnTo>
                    <a:pt x="64" y="230"/>
                  </a:lnTo>
                  <a:lnTo>
                    <a:pt x="71" y="230"/>
                  </a:lnTo>
                  <a:lnTo>
                    <a:pt x="90" y="212"/>
                  </a:lnTo>
                  <a:lnTo>
                    <a:pt x="130" y="158"/>
                  </a:lnTo>
                  <a:lnTo>
                    <a:pt x="123" y="130"/>
                  </a:lnTo>
                  <a:lnTo>
                    <a:pt x="97" y="115"/>
                  </a:lnTo>
                  <a:lnTo>
                    <a:pt x="84" y="93"/>
                  </a:lnTo>
                  <a:lnTo>
                    <a:pt x="84" y="60"/>
                  </a:lnTo>
                  <a:lnTo>
                    <a:pt x="84" y="50"/>
                  </a:lnTo>
                  <a:lnTo>
                    <a:pt x="71" y="23"/>
                  </a:lnTo>
                  <a:lnTo>
                    <a:pt x="51" y="6"/>
                  </a:lnTo>
                  <a:lnTo>
                    <a:pt x="33" y="0"/>
                  </a:lnTo>
                  <a:lnTo>
                    <a:pt x="18" y="0"/>
                  </a:lnTo>
                  <a:lnTo>
                    <a:pt x="7" y="17"/>
                  </a:lnTo>
                  <a:lnTo>
                    <a:pt x="7" y="44"/>
                  </a:lnTo>
                  <a:lnTo>
                    <a:pt x="0" y="60"/>
                  </a:lnTo>
                  <a:close/>
                </a:path>
              </a:pathLst>
            </a:custGeom>
            <a:solidFill>
              <a:srgbClr val="F2F2F2"/>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4199" name="Freeform 103"/>
            <p:cNvSpPr>
              <a:spLocks/>
            </p:cNvSpPr>
            <p:nvPr/>
          </p:nvSpPr>
          <p:spPr bwMode="auto">
            <a:xfrm>
              <a:off x="3402" y="3098"/>
              <a:ext cx="130" cy="230"/>
            </a:xfrm>
            <a:custGeom>
              <a:avLst/>
              <a:gdLst/>
              <a:ahLst/>
              <a:cxnLst>
                <a:cxn ang="0">
                  <a:pos x="0" y="60"/>
                </a:cxn>
                <a:cxn ang="0">
                  <a:pos x="12" y="71"/>
                </a:cxn>
                <a:cxn ang="0">
                  <a:pos x="7" y="147"/>
                </a:cxn>
                <a:cxn ang="0">
                  <a:pos x="7" y="186"/>
                </a:cxn>
                <a:cxn ang="0">
                  <a:pos x="38" y="207"/>
                </a:cxn>
                <a:cxn ang="0">
                  <a:pos x="64" y="230"/>
                </a:cxn>
                <a:cxn ang="0">
                  <a:pos x="71" y="230"/>
                </a:cxn>
                <a:cxn ang="0">
                  <a:pos x="90" y="212"/>
                </a:cxn>
                <a:cxn ang="0">
                  <a:pos x="130" y="158"/>
                </a:cxn>
                <a:cxn ang="0">
                  <a:pos x="123" y="130"/>
                </a:cxn>
                <a:cxn ang="0">
                  <a:pos x="97" y="115"/>
                </a:cxn>
                <a:cxn ang="0">
                  <a:pos x="84" y="93"/>
                </a:cxn>
                <a:cxn ang="0">
                  <a:pos x="84" y="60"/>
                </a:cxn>
                <a:cxn ang="0">
                  <a:pos x="84" y="50"/>
                </a:cxn>
                <a:cxn ang="0">
                  <a:pos x="71" y="23"/>
                </a:cxn>
                <a:cxn ang="0">
                  <a:pos x="51" y="6"/>
                </a:cxn>
                <a:cxn ang="0">
                  <a:pos x="33" y="0"/>
                </a:cxn>
                <a:cxn ang="0">
                  <a:pos x="18" y="0"/>
                </a:cxn>
                <a:cxn ang="0">
                  <a:pos x="7" y="17"/>
                </a:cxn>
                <a:cxn ang="0">
                  <a:pos x="7" y="44"/>
                </a:cxn>
                <a:cxn ang="0">
                  <a:pos x="0" y="60"/>
                </a:cxn>
              </a:cxnLst>
              <a:rect l="0" t="0" r="r" b="b"/>
              <a:pathLst>
                <a:path w="130" h="230">
                  <a:moveTo>
                    <a:pt x="0" y="60"/>
                  </a:moveTo>
                  <a:lnTo>
                    <a:pt x="12" y="71"/>
                  </a:lnTo>
                  <a:lnTo>
                    <a:pt x="7" y="147"/>
                  </a:lnTo>
                  <a:lnTo>
                    <a:pt x="7" y="186"/>
                  </a:lnTo>
                  <a:lnTo>
                    <a:pt x="38" y="207"/>
                  </a:lnTo>
                  <a:lnTo>
                    <a:pt x="64" y="230"/>
                  </a:lnTo>
                  <a:lnTo>
                    <a:pt x="71" y="230"/>
                  </a:lnTo>
                  <a:lnTo>
                    <a:pt x="90" y="212"/>
                  </a:lnTo>
                  <a:lnTo>
                    <a:pt x="130" y="158"/>
                  </a:lnTo>
                  <a:lnTo>
                    <a:pt x="123" y="130"/>
                  </a:lnTo>
                  <a:lnTo>
                    <a:pt x="97" y="115"/>
                  </a:lnTo>
                  <a:lnTo>
                    <a:pt x="84" y="93"/>
                  </a:lnTo>
                  <a:lnTo>
                    <a:pt x="84" y="60"/>
                  </a:lnTo>
                  <a:lnTo>
                    <a:pt x="84" y="50"/>
                  </a:lnTo>
                  <a:lnTo>
                    <a:pt x="71" y="23"/>
                  </a:lnTo>
                  <a:lnTo>
                    <a:pt x="51" y="6"/>
                  </a:lnTo>
                  <a:lnTo>
                    <a:pt x="33" y="0"/>
                  </a:lnTo>
                  <a:lnTo>
                    <a:pt x="18" y="0"/>
                  </a:lnTo>
                  <a:lnTo>
                    <a:pt x="7" y="17"/>
                  </a:lnTo>
                  <a:lnTo>
                    <a:pt x="7" y="44"/>
                  </a:lnTo>
                  <a:lnTo>
                    <a:pt x="0" y="60"/>
                  </a:lnTo>
                  <a:close/>
                </a:path>
              </a:pathLst>
            </a:custGeom>
            <a:noFill/>
            <a:ln w="7938" cap="flat">
              <a:solidFill>
                <a:srgbClr val="C7C7C7"/>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4200" name="Freeform 104"/>
            <p:cNvSpPr>
              <a:spLocks/>
            </p:cNvSpPr>
            <p:nvPr/>
          </p:nvSpPr>
          <p:spPr bwMode="auto">
            <a:xfrm>
              <a:off x="3818" y="2611"/>
              <a:ext cx="241" cy="212"/>
            </a:xfrm>
            <a:custGeom>
              <a:avLst/>
              <a:gdLst/>
              <a:ahLst/>
              <a:cxnLst>
                <a:cxn ang="0">
                  <a:pos x="0" y="17"/>
                </a:cxn>
                <a:cxn ang="0">
                  <a:pos x="14" y="11"/>
                </a:cxn>
                <a:cxn ang="0">
                  <a:pos x="27" y="5"/>
                </a:cxn>
                <a:cxn ang="0">
                  <a:pos x="48" y="0"/>
                </a:cxn>
                <a:cxn ang="0">
                  <a:pos x="73" y="5"/>
                </a:cxn>
                <a:cxn ang="0">
                  <a:pos x="99" y="17"/>
                </a:cxn>
                <a:cxn ang="0">
                  <a:pos x="105" y="17"/>
                </a:cxn>
                <a:cxn ang="0">
                  <a:pos x="125" y="11"/>
                </a:cxn>
                <a:cxn ang="0">
                  <a:pos x="131" y="11"/>
                </a:cxn>
                <a:cxn ang="0">
                  <a:pos x="151" y="23"/>
                </a:cxn>
                <a:cxn ang="0">
                  <a:pos x="157" y="17"/>
                </a:cxn>
                <a:cxn ang="0">
                  <a:pos x="163" y="28"/>
                </a:cxn>
                <a:cxn ang="0">
                  <a:pos x="163" y="54"/>
                </a:cxn>
                <a:cxn ang="0">
                  <a:pos x="183" y="60"/>
                </a:cxn>
                <a:cxn ang="0">
                  <a:pos x="189" y="60"/>
                </a:cxn>
                <a:cxn ang="0">
                  <a:pos x="196" y="71"/>
                </a:cxn>
                <a:cxn ang="0">
                  <a:pos x="196" y="77"/>
                </a:cxn>
                <a:cxn ang="0">
                  <a:pos x="211" y="87"/>
                </a:cxn>
                <a:cxn ang="0">
                  <a:pos x="222" y="93"/>
                </a:cxn>
                <a:cxn ang="0">
                  <a:pos x="230" y="98"/>
                </a:cxn>
                <a:cxn ang="0">
                  <a:pos x="236" y="114"/>
                </a:cxn>
                <a:cxn ang="0">
                  <a:pos x="241" y="120"/>
                </a:cxn>
                <a:cxn ang="0">
                  <a:pos x="236" y="131"/>
                </a:cxn>
                <a:cxn ang="0">
                  <a:pos x="230" y="136"/>
                </a:cxn>
                <a:cxn ang="0">
                  <a:pos x="204" y="131"/>
                </a:cxn>
                <a:cxn ang="0">
                  <a:pos x="196" y="136"/>
                </a:cxn>
                <a:cxn ang="0">
                  <a:pos x="189" y="131"/>
                </a:cxn>
                <a:cxn ang="0">
                  <a:pos x="183" y="136"/>
                </a:cxn>
                <a:cxn ang="0">
                  <a:pos x="178" y="147"/>
                </a:cxn>
                <a:cxn ang="0">
                  <a:pos x="183" y="168"/>
                </a:cxn>
                <a:cxn ang="0">
                  <a:pos x="178" y="174"/>
                </a:cxn>
                <a:cxn ang="0">
                  <a:pos x="170" y="179"/>
                </a:cxn>
                <a:cxn ang="0">
                  <a:pos x="170" y="190"/>
                </a:cxn>
                <a:cxn ang="0">
                  <a:pos x="163" y="196"/>
                </a:cxn>
                <a:cxn ang="0">
                  <a:pos x="163" y="212"/>
                </a:cxn>
                <a:cxn ang="0">
                  <a:pos x="157" y="212"/>
                </a:cxn>
                <a:cxn ang="0">
                  <a:pos x="151" y="212"/>
                </a:cxn>
                <a:cxn ang="0">
                  <a:pos x="131" y="190"/>
                </a:cxn>
                <a:cxn ang="0">
                  <a:pos x="118" y="168"/>
                </a:cxn>
                <a:cxn ang="0">
                  <a:pos x="118" y="131"/>
                </a:cxn>
                <a:cxn ang="0">
                  <a:pos x="105" y="103"/>
                </a:cxn>
                <a:cxn ang="0">
                  <a:pos x="53" y="54"/>
                </a:cxn>
                <a:cxn ang="0">
                  <a:pos x="33" y="28"/>
                </a:cxn>
                <a:cxn ang="0">
                  <a:pos x="14" y="17"/>
                </a:cxn>
                <a:cxn ang="0">
                  <a:pos x="0" y="17"/>
                </a:cxn>
              </a:cxnLst>
              <a:rect l="0" t="0" r="r" b="b"/>
              <a:pathLst>
                <a:path w="241" h="212">
                  <a:moveTo>
                    <a:pt x="0" y="17"/>
                  </a:moveTo>
                  <a:lnTo>
                    <a:pt x="14" y="11"/>
                  </a:lnTo>
                  <a:lnTo>
                    <a:pt x="27" y="5"/>
                  </a:lnTo>
                  <a:lnTo>
                    <a:pt x="48" y="0"/>
                  </a:lnTo>
                  <a:lnTo>
                    <a:pt x="73" y="5"/>
                  </a:lnTo>
                  <a:lnTo>
                    <a:pt x="99" y="17"/>
                  </a:lnTo>
                  <a:lnTo>
                    <a:pt x="105" y="17"/>
                  </a:lnTo>
                  <a:lnTo>
                    <a:pt x="125" y="11"/>
                  </a:lnTo>
                  <a:lnTo>
                    <a:pt x="131" y="11"/>
                  </a:lnTo>
                  <a:lnTo>
                    <a:pt x="151" y="23"/>
                  </a:lnTo>
                  <a:lnTo>
                    <a:pt x="157" y="17"/>
                  </a:lnTo>
                  <a:lnTo>
                    <a:pt x="163" y="28"/>
                  </a:lnTo>
                  <a:lnTo>
                    <a:pt x="163" y="54"/>
                  </a:lnTo>
                  <a:lnTo>
                    <a:pt x="183" y="60"/>
                  </a:lnTo>
                  <a:lnTo>
                    <a:pt x="189" y="60"/>
                  </a:lnTo>
                  <a:lnTo>
                    <a:pt x="196" y="71"/>
                  </a:lnTo>
                  <a:lnTo>
                    <a:pt x="196" y="77"/>
                  </a:lnTo>
                  <a:lnTo>
                    <a:pt x="211" y="87"/>
                  </a:lnTo>
                  <a:lnTo>
                    <a:pt x="222" y="93"/>
                  </a:lnTo>
                  <a:lnTo>
                    <a:pt x="230" y="98"/>
                  </a:lnTo>
                  <a:lnTo>
                    <a:pt x="236" y="114"/>
                  </a:lnTo>
                  <a:lnTo>
                    <a:pt x="241" y="120"/>
                  </a:lnTo>
                  <a:lnTo>
                    <a:pt x="236" y="131"/>
                  </a:lnTo>
                  <a:lnTo>
                    <a:pt x="230" y="136"/>
                  </a:lnTo>
                  <a:lnTo>
                    <a:pt x="204" y="131"/>
                  </a:lnTo>
                  <a:lnTo>
                    <a:pt x="196" y="136"/>
                  </a:lnTo>
                  <a:lnTo>
                    <a:pt x="189" y="131"/>
                  </a:lnTo>
                  <a:lnTo>
                    <a:pt x="183" y="136"/>
                  </a:lnTo>
                  <a:lnTo>
                    <a:pt x="178" y="147"/>
                  </a:lnTo>
                  <a:lnTo>
                    <a:pt x="183" y="168"/>
                  </a:lnTo>
                  <a:lnTo>
                    <a:pt x="178" y="174"/>
                  </a:lnTo>
                  <a:lnTo>
                    <a:pt x="170" y="179"/>
                  </a:lnTo>
                  <a:lnTo>
                    <a:pt x="170" y="190"/>
                  </a:lnTo>
                  <a:lnTo>
                    <a:pt x="163" y="196"/>
                  </a:lnTo>
                  <a:lnTo>
                    <a:pt x="163" y="212"/>
                  </a:lnTo>
                  <a:lnTo>
                    <a:pt x="157" y="212"/>
                  </a:lnTo>
                  <a:lnTo>
                    <a:pt x="151" y="212"/>
                  </a:lnTo>
                  <a:lnTo>
                    <a:pt x="131" y="190"/>
                  </a:lnTo>
                  <a:lnTo>
                    <a:pt x="118" y="168"/>
                  </a:lnTo>
                  <a:lnTo>
                    <a:pt x="118" y="131"/>
                  </a:lnTo>
                  <a:lnTo>
                    <a:pt x="105" y="103"/>
                  </a:lnTo>
                  <a:lnTo>
                    <a:pt x="53" y="54"/>
                  </a:lnTo>
                  <a:lnTo>
                    <a:pt x="33" y="28"/>
                  </a:lnTo>
                  <a:lnTo>
                    <a:pt x="14" y="17"/>
                  </a:lnTo>
                  <a:lnTo>
                    <a:pt x="0" y="17"/>
                  </a:lnTo>
                  <a:close/>
                </a:path>
              </a:pathLst>
            </a:custGeom>
            <a:solidFill>
              <a:srgbClr val="F2F2F2"/>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4201" name="Freeform 105"/>
            <p:cNvSpPr>
              <a:spLocks/>
            </p:cNvSpPr>
            <p:nvPr/>
          </p:nvSpPr>
          <p:spPr bwMode="auto">
            <a:xfrm>
              <a:off x="3818" y="2611"/>
              <a:ext cx="241" cy="212"/>
            </a:xfrm>
            <a:custGeom>
              <a:avLst/>
              <a:gdLst/>
              <a:ahLst/>
              <a:cxnLst>
                <a:cxn ang="0">
                  <a:pos x="0" y="17"/>
                </a:cxn>
                <a:cxn ang="0">
                  <a:pos x="14" y="11"/>
                </a:cxn>
                <a:cxn ang="0">
                  <a:pos x="27" y="5"/>
                </a:cxn>
                <a:cxn ang="0">
                  <a:pos x="48" y="0"/>
                </a:cxn>
                <a:cxn ang="0">
                  <a:pos x="73" y="5"/>
                </a:cxn>
                <a:cxn ang="0">
                  <a:pos x="99" y="17"/>
                </a:cxn>
                <a:cxn ang="0">
                  <a:pos x="105" y="17"/>
                </a:cxn>
                <a:cxn ang="0">
                  <a:pos x="125" y="11"/>
                </a:cxn>
                <a:cxn ang="0">
                  <a:pos x="131" y="11"/>
                </a:cxn>
                <a:cxn ang="0">
                  <a:pos x="151" y="23"/>
                </a:cxn>
                <a:cxn ang="0">
                  <a:pos x="157" y="17"/>
                </a:cxn>
                <a:cxn ang="0">
                  <a:pos x="163" y="28"/>
                </a:cxn>
                <a:cxn ang="0">
                  <a:pos x="163" y="54"/>
                </a:cxn>
                <a:cxn ang="0">
                  <a:pos x="183" y="60"/>
                </a:cxn>
                <a:cxn ang="0">
                  <a:pos x="189" y="60"/>
                </a:cxn>
                <a:cxn ang="0">
                  <a:pos x="196" y="71"/>
                </a:cxn>
                <a:cxn ang="0">
                  <a:pos x="196" y="77"/>
                </a:cxn>
                <a:cxn ang="0">
                  <a:pos x="211" y="87"/>
                </a:cxn>
                <a:cxn ang="0">
                  <a:pos x="222" y="93"/>
                </a:cxn>
                <a:cxn ang="0">
                  <a:pos x="230" y="98"/>
                </a:cxn>
                <a:cxn ang="0">
                  <a:pos x="236" y="114"/>
                </a:cxn>
                <a:cxn ang="0">
                  <a:pos x="241" y="120"/>
                </a:cxn>
                <a:cxn ang="0">
                  <a:pos x="236" y="131"/>
                </a:cxn>
                <a:cxn ang="0">
                  <a:pos x="230" y="136"/>
                </a:cxn>
                <a:cxn ang="0">
                  <a:pos x="204" y="131"/>
                </a:cxn>
                <a:cxn ang="0">
                  <a:pos x="196" y="136"/>
                </a:cxn>
                <a:cxn ang="0">
                  <a:pos x="189" y="131"/>
                </a:cxn>
                <a:cxn ang="0">
                  <a:pos x="183" y="136"/>
                </a:cxn>
                <a:cxn ang="0">
                  <a:pos x="178" y="147"/>
                </a:cxn>
                <a:cxn ang="0">
                  <a:pos x="183" y="168"/>
                </a:cxn>
                <a:cxn ang="0">
                  <a:pos x="178" y="174"/>
                </a:cxn>
                <a:cxn ang="0">
                  <a:pos x="170" y="179"/>
                </a:cxn>
                <a:cxn ang="0">
                  <a:pos x="170" y="190"/>
                </a:cxn>
                <a:cxn ang="0">
                  <a:pos x="163" y="196"/>
                </a:cxn>
                <a:cxn ang="0">
                  <a:pos x="163" y="212"/>
                </a:cxn>
                <a:cxn ang="0">
                  <a:pos x="157" y="212"/>
                </a:cxn>
                <a:cxn ang="0">
                  <a:pos x="151" y="212"/>
                </a:cxn>
                <a:cxn ang="0">
                  <a:pos x="131" y="190"/>
                </a:cxn>
                <a:cxn ang="0">
                  <a:pos x="118" y="168"/>
                </a:cxn>
                <a:cxn ang="0">
                  <a:pos x="118" y="131"/>
                </a:cxn>
                <a:cxn ang="0">
                  <a:pos x="105" y="103"/>
                </a:cxn>
                <a:cxn ang="0">
                  <a:pos x="53" y="54"/>
                </a:cxn>
                <a:cxn ang="0">
                  <a:pos x="33" y="28"/>
                </a:cxn>
                <a:cxn ang="0">
                  <a:pos x="14" y="17"/>
                </a:cxn>
                <a:cxn ang="0">
                  <a:pos x="0" y="17"/>
                </a:cxn>
              </a:cxnLst>
              <a:rect l="0" t="0" r="r" b="b"/>
              <a:pathLst>
                <a:path w="241" h="212">
                  <a:moveTo>
                    <a:pt x="0" y="17"/>
                  </a:moveTo>
                  <a:lnTo>
                    <a:pt x="14" y="11"/>
                  </a:lnTo>
                  <a:lnTo>
                    <a:pt x="27" y="5"/>
                  </a:lnTo>
                  <a:lnTo>
                    <a:pt x="48" y="0"/>
                  </a:lnTo>
                  <a:lnTo>
                    <a:pt x="73" y="5"/>
                  </a:lnTo>
                  <a:lnTo>
                    <a:pt x="99" y="17"/>
                  </a:lnTo>
                  <a:lnTo>
                    <a:pt x="105" y="17"/>
                  </a:lnTo>
                  <a:lnTo>
                    <a:pt x="125" y="11"/>
                  </a:lnTo>
                  <a:lnTo>
                    <a:pt x="131" y="11"/>
                  </a:lnTo>
                  <a:lnTo>
                    <a:pt x="151" y="23"/>
                  </a:lnTo>
                  <a:lnTo>
                    <a:pt x="157" y="17"/>
                  </a:lnTo>
                  <a:lnTo>
                    <a:pt x="163" y="28"/>
                  </a:lnTo>
                  <a:lnTo>
                    <a:pt x="163" y="54"/>
                  </a:lnTo>
                  <a:lnTo>
                    <a:pt x="183" y="60"/>
                  </a:lnTo>
                  <a:lnTo>
                    <a:pt x="189" y="60"/>
                  </a:lnTo>
                  <a:lnTo>
                    <a:pt x="196" y="71"/>
                  </a:lnTo>
                  <a:lnTo>
                    <a:pt x="196" y="77"/>
                  </a:lnTo>
                  <a:lnTo>
                    <a:pt x="211" y="87"/>
                  </a:lnTo>
                  <a:lnTo>
                    <a:pt x="222" y="93"/>
                  </a:lnTo>
                  <a:lnTo>
                    <a:pt x="230" y="98"/>
                  </a:lnTo>
                  <a:lnTo>
                    <a:pt x="236" y="114"/>
                  </a:lnTo>
                  <a:lnTo>
                    <a:pt x="241" y="120"/>
                  </a:lnTo>
                  <a:lnTo>
                    <a:pt x="236" y="131"/>
                  </a:lnTo>
                  <a:lnTo>
                    <a:pt x="230" y="136"/>
                  </a:lnTo>
                  <a:lnTo>
                    <a:pt x="204" y="131"/>
                  </a:lnTo>
                  <a:lnTo>
                    <a:pt x="196" y="136"/>
                  </a:lnTo>
                  <a:lnTo>
                    <a:pt x="189" y="131"/>
                  </a:lnTo>
                  <a:lnTo>
                    <a:pt x="183" y="136"/>
                  </a:lnTo>
                  <a:lnTo>
                    <a:pt x="178" y="147"/>
                  </a:lnTo>
                  <a:lnTo>
                    <a:pt x="183" y="168"/>
                  </a:lnTo>
                  <a:lnTo>
                    <a:pt x="178" y="174"/>
                  </a:lnTo>
                  <a:lnTo>
                    <a:pt x="170" y="179"/>
                  </a:lnTo>
                  <a:lnTo>
                    <a:pt x="170" y="190"/>
                  </a:lnTo>
                  <a:lnTo>
                    <a:pt x="163" y="196"/>
                  </a:lnTo>
                  <a:lnTo>
                    <a:pt x="163" y="212"/>
                  </a:lnTo>
                  <a:lnTo>
                    <a:pt x="157" y="212"/>
                  </a:lnTo>
                  <a:lnTo>
                    <a:pt x="151" y="212"/>
                  </a:lnTo>
                  <a:lnTo>
                    <a:pt x="131" y="190"/>
                  </a:lnTo>
                  <a:lnTo>
                    <a:pt x="118" y="168"/>
                  </a:lnTo>
                  <a:lnTo>
                    <a:pt x="118" y="131"/>
                  </a:lnTo>
                  <a:lnTo>
                    <a:pt x="105" y="103"/>
                  </a:lnTo>
                  <a:lnTo>
                    <a:pt x="53" y="54"/>
                  </a:lnTo>
                  <a:lnTo>
                    <a:pt x="33" y="28"/>
                  </a:lnTo>
                  <a:lnTo>
                    <a:pt x="14" y="17"/>
                  </a:lnTo>
                  <a:lnTo>
                    <a:pt x="0" y="17"/>
                  </a:lnTo>
                  <a:close/>
                </a:path>
              </a:pathLst>
            </a:custGeom>
            <a:noFill/>
            <a:ln w="7938" cap="flat">
              <a:solidFill>
                <a:srgbClr val="B6B6B6"/>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4202" name="Freeform 106"/>
            <p:cNvSpPr>
              <a:spLocks/>
            </p:cNvSpPr>
            <p:nvPr/>
          </p:nvSpPr>
          <p:spPr bwMode="auto">
            <a:xfrm>
              <a:off x="3599" y="2935"/>
              <a:ext cx="415" cy="244"/>
            </a:xfrm>
            <a:custGeom>
              <a:avLst/>
              <a:gdLst/>
              <a:ahLst/>
              <a:cxnLst>
                <a:cxn ang="0">
                  <a:pos x="19" y="33"/>
                </a:cxn>
                <a:cxn ang="0">
                  <a:pos x="25" y="48"/>
                </a:cxn>
                <a:cxn ang="0">
                  <a:pos x="57" y="54"/>
                </a:cxn>
                <a:cxn ang="0">
                  <a:pos x="96" y="54"/>
                </a:cxn>
                <a:cxn ang="0">
                  <a:pos x="149" y="48"/>
                </a:cxn>
                <a:cxn ang="0">
                  <a:pos x="208" y="48"/>
                </a:cxn>
                <a:cxn ang="0">
                  <a:pos x="226" y="43"/>
                </a:cxn>
                <a:cxn ang="0">
                  <a:pos x="266" y="11"/>
                </a:cxn>
                <a:cxn ang="0">
                  <a:pos x="298" y="0"/>
                </a:cxn>
                <a:cxn ang="0">
                  <a:pos x="369" y="5"/>
                </a:cxn>
                <a:cxn ang="0">
                  <a:pos x="397" y="16"/>
                </a:cxn>
                <a:cxn ang="0">
                  <a:pos x="415" y="11"/>
                </a:cxn>
                <a:cxn ang="0">
                  <a:pos x="415" y="37"/>
                </a:cxn>
                <a:cxn ang="0">
                  <a:pos x="382" y="54"/>
                </a:cxn>
                <a:cxn ang="0">
                  <a:pos x="382" y="91"/>
                </a:cxn>
                <a:cxn ang="0">
                  <a:pos x="357" y="119"/>
                </a:cxn>
                <a:cxn ang="0">
                  <a:pos x="397" y="147"/>
                </a:cxn>
                <a:cxn ang="0">
                  <a:pos x="408" y="157"/>
                </a:cxn>
                <a:cxn ang="0">
                  <a:pos x="369" y="162"/>
                </a:cxn>
                <a:cxn ang="0">
                  <a:pos x="344" y="157"/>
                </a:cxn>
                <a:cxn ang="0">
                  <a:pos x="292" y="185"/>
                </a:cxn>
                <a:cxn ang="0">
                  <a:pos x="277" y="206"/>
                </a:cxn>
                <a:cxn ang="0">
                  <a:pos x="266" y="222"/>
                </a:cxn>
                <a:cxn ang="0">
                  <a:pos x="241" y="228"/>
                </a:cxn>
                <a:cxn ang="0">
                  <a:pos x="160" y="216"/>
                </a:cxn>
                <a:cxn ang="0">
                  <a:pos x="128" y="234"/>
                </a:cxn>
                <a:cxn ang="0">
                  <a:pos x="96" y="234"/>
                </a:cxn>
                <a:cxn ang="0">
                  <a:pos x="57" y="244"/>
                </a:cxn>
                <a:cxn ang="0">
                  <a:pos x="45" y="196"/>
                </a:cxn>
                <a:cxn ang="0">
                  <a:pos x="10" y="179"/>
                </a:cxn>
                <a:cxn ang="0">
                  <a:pos x="10" y="174"/>
                </a:cxn>
                <a:cxn ang="0">
                  <a:pos x="10" y="153"/>
                </a:cxn>
                <a:cxn ang="0">
                  <a:pos x="25" y="125"/>
                </a:cxn>
                <a:cxn ang="0">
                  <a:pos x="10" y="97"/>
                </a:cxn>
                <a:cxn ang="0">
                  <a:pos x="0" y="60"/>
                </a:cxn>
                <a:cxn ang="0">
                  <a:pos x="19" y="33"/>
                </a:cxn>
              </a:cxnLst>
              <a:rect l="0" t="0" r="r" b="b"/>
              <a:pathLst>
                <a:path w="415" h="244">
                  <a:moveTo>
                    <a:pt x="19" y="33"/>
                  </a:moveTo>
                  <a:lnTo>
                    <a:pt x="25" y="48"/>
                  </a:lnTo>
                  <a:lnTo>
                    <a:pt x="57" y="54"/>
                  </a:lnTo>
                  <a:lnTo>
                    <a:pt x="96" y="54"/>
                  </a:lnTo>
                  <a:lnTo>
                    <a:pt x="149" y="48"/>
                  </a:lnTo>
                  <a:lnTo>
                    <a:pt x="208" y="48"/>
                  </a:lnTo>
                  <a:lnTo>
                    <a:pt x="226" y="43"/>
                  </a:lnTo>
                  <a:lnTo>
                    <a:pt x="266" y="11"/>
                  </a:lnTo>
                  <a:lnTo>
                    <a:pt x="298" y="0"/>
                  </a:lnTo>
                  <a:lnTo>
                    <a:pt x="369" y="5"/>
                  </a:lnTo>
                  <a:lnTo>
                    <a:pt x="397" y="16"/>
                  </a:lnTo>
                  <a:lnTo>
                    <a:pt x="415" y="11"/>
                  </a:lnTo>
                  <a:lnTo>
                    <a:pt x="415" y="37"/>
                  </a:lnTo>
                  <a:lnTo>
                    <a:pt x="382" y="54"/>
                  </a:lnTo>
                  <a:lnTo>
                    <a:pt x="382" y="91"/>
                  </a:lnTo>
                  <a:lnTo>
                    <a:pt x="357" y="119"/>
                  </a:lnTo>
                  <a:lnTo>
                    <a:pt x="397" y="147"/>
                  </a:lnTo>
                  <a:lnTo>
                    <a:pt x="408" y="157"/>
                  </a:lnTo>
                  <a:lnTo>
                    <a:pt x="369" y="162"/>
                  </a:lnTo>
                  <a:lnTo>
                    <a:pt x="344" y="157"/>
                  </a:lnTo>
                  <a:lnTo>
                    <a:pt x="292" y="185"/>
                  </a:lnTo>
                  <a:lnTo>
                    <a:pt x="277" y="206"/>
                  </a:lnTo>
                  <a:lnTo>
                    <a:pt x="266" y="222"/>
                  </a:lnTo>
                  <a:lnTo>
                    <a:pt x="241" y="228"/>
                  </a:lnTo>
                  <a:lnTo>
                    <a:pt x="160" y="216"/>
                  </a:lnTo>
                  <a:lnTo>
                    <a:pt x="128" y="234"/>
                  </a:lnTo>
                  <a:lnTo>
                    <a:pt x="96" y="234"/>
                  </a:lnTo>
                  <a:lnTo>
                    <a:pt x="57" y="244"/>
                  </a:lnTo>
                  <a:lnTo>
                    <a:pt x="45" y="196"/>
                  </a:lnTo>
                  <a:lnTo>
                    <a:pt x="10" y="179"/>
                  </a:lnTo>
                  <a:lnTo>
                    <a:pt x="10" y="174"/>
                  </a:lnTo>
                  <a:lnTo>
                    <a:pt x="10" y="153"/>
                  </a:lnTo>
                  <a:lnTo>
                    <a:pt x="25" y="125"/>
                  </a:lnTo>
                  <a:lnTo>
                    <a:pt x="10" y="97"/>
                  </a:lnTo>
                  <a:lnTo>
                    <a:pt x="0" y="60"/>
                  </a:lnTo>
                  <a:lnTo>
                    <a:pt x="19" y="33"/>
                  </a:lnTo>
                  <a:close/>
                </a:path>
              </a:pathLst>
            </a:custGeom>
            <a:solidFill>
              <a:srgbClr val="17365D"/>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4203" name="Freeform 107"/>
            <p:cNvSpPr>
              <a:spLocks/>
            </p:cNvSpPr>
            <p:nvPr/>
          </p:nvSpPr>
          <p:spPr bwMode="auto">
            <a:xfrm>
              <a:off x="3599" y="2935"/>
              <a:ext cx="415" cy="244"/>
            </a:xfrm>
            <a:custGeom>
              <a:avLst/>
              <a:gdLst/>
              <a:ahLst/>
              <a:cxnLst>
                <a:cxn ang="0">
                  <a:pos x="19" y="33"/>
                </a:cxn>
                <a:cxn ang="0">
                  <a:pos x="25" y="48"/>
                </a:cxn>
                <a:cxn ang="0">
                  <a:pos x="57" y="54"/>
                </a:cxn>
                <a:cxn ang="0">
                  <a:pos x="96" y="54"/>
                </a:cxn>
                <a:cxn ang="0">
                  <a:pos x="149" y="48"/>
                </a:cxn>
                <a:cxn ang="0">
                  <a:pos x="208" y="48"/>
                </a:cxn>
                <a:cxn ang="0">
                  <a:pos x="226" y="43"/>
                </a:cxn>
                <a:cxn ang="0">
                  <a:pos x="266" y="11"/>
                </a:cxn>
                <a:cxn ang="0">
                  <a:pos x="298" y="0"/>
                </a:cxn>
                <a:cxn ang="0">
                  <a:pos x="369" y="5"/>
                </a:cxn>
                <a:cxn ang="0">
                  <a:pos x="397" y="16"/>
                </a:cxn>
                <a:cxn ang="0">
                  <a:pos x="415" y="11"/>
                </a:cxn>
                <a:cxn ang="0">
                  <a:pos x="415" y="37"/>
                </a:cxn>
                <a:cxn ang="0">
                  <a:pos x="382" y="54"/>
                </a:cxn>
                <a:cxn ang="0">
                  <a:pos x="382" y="91"/>
                </a:cxn>
                <a:cxn ang="0">
                  <a:pos x="357" y="119"/>
                </a:cxn>
                <a:cxn ang="0">
                  <a:pos x="397" y="147"/>
                </a:cxn>
                <a:cxn ang="0">
                  <a:pos x="408" y="157"/>
                </a:cxn>
                <a:cxn ang="0">
                  <a:pos x="369" y="162"/>
                </a:cxn>
                <a:cxn ang="0">
                  <a:pos x="344" y="157"/>
                </a:cxn>
                <a:cxn ang="0">
                  <a:pos x="292" y="185"/>
                </a:cxn>
                <a:cxn ang="0">
                  <a:pos x="277" y="206"/>
                </a:cxn>
                <a:cxn ang="0">
                  <a:pos x="266" y="222"/>
                </a:cxn>
                <a:cxn ang="0">
                  <a:pos x="241" y="228"/>
                </a:cxn>
                <a:cxn ang="0">
                  <a:pos x="160" y="216"/>
                </a:cxn>
                <a:cxn ang="0">
                  <a:pos x="128" y="234"/>
                </a:cxn>
                <a:cxn ang="0">
                  <a:pos x="96" y="234"/>
                </a:cxn>
                <a:cxn ang="0">
                  <a:pos x="57" y="244"/>
                </a:cxn>
                <a:cxn ang="0">
                  <a:pos x="45" y="196"/>
                </a:cxn>
                <a:cxn ang="0">
                  <a:pos x="10" y="179"/>
                </a:cxn>
                <a:cxn ang="0">
                  <a:pos x="10" y="174"/>
                </a:cxn>
                <a:cxn ang="0">
                  <a:pos x="10" y="153"/>
                </a:cxn>
                <a:cxn ang="0">
                  <a:pos x="25" y="125"/>
                </a:cxn>
                <a:cxn ang="0">
                  <a:pos x="10" y="97"/>
                </a:cxn>
                <a:cxn ang="0">
                  <a:pos x="0" y="60"/>
                </a:cxn>
                <a:cxn ang="0">
                  <a:pos x="19" y="33"/>
                </a:cxn>
              </a:cxnLst>
              <a:rect l="0" t="0" r="r" b="b"/>
              <a:pathLst>
                <a:path w="415" h="244">
                  <a:moveTo>
                    <a:pt x="19" y="33"/>
                  </a:moveTo>
                  <a:lnTo>
                    <a:pt x="25" y="48"/>
                  </a:lnTo>
                  <a:lnTo>
                    <a:pt x="57" y="54"/>
                  </a:lnTo>
                  <a:lnTo>
                    <a:pt x="96" y="54"/>
                  </a:lnTo>
                  <a:lnTo>
                    <a:pt x="149" y="48"/>
                  </a:lnTo>
                  <a:lnTo>
                    <a:pt x="208" y="48"/>
                  </a:lnTo>
                  <a:lnTo>
                    <a:pt x="226" y="43"/>
                  </a:lnTo>
                  <a:lnTo>
                    <a:pt x="266" y="11"/>
                  </a:lnTo>
                  <a:lnTo>
                    <a:pt x="298" y="0"/>
                  </a:lnTo>
                  <a:lnTo>
                    <a:pt x="369" y="5"/>
                  </a:lnTo>
                  <a:lnTo>
                    <a:pt x="397" y="16"/>
                  </a:lnTo>
                  <a:lnTo>
                    <a:pt x="415" y="11"/>
                  </a:lnTo>
                  <a:lnTo>
                    <a:pt x="415" y="37"/>
                  </a:lnTo>
                  <a:lnTo>
                    <a:pt x="382" y="54"/>
                  </a:lnTo>
                  <a:lnTo>
                    <a:pt x="382" y="91"/>
                  </a:lnTo>
                  <a:lnTo>
                    <a:pt x="357" y="119"/>
                  </a:lnTo>
                  <a:lnTo>
                    <a:pt x="397" y="147"/>
                  </a:lnTo>
                  <a:lnTo>
                    <a:pt x="408" y="157"/>
                  </a:lnTo>
                  <a:lnTo>
                    <a:pt x="369" y="162"/>
                  </a:lnTo>
                  <a:lnTo>
                    <a:pt x="344" y="157"/>
                  </a:lnTo>
                  <a:lnTo>
                    <a:pt x="292" y="185"/>
                  </a:lnTo>
                  <a:lnTo>
                    <a:pt x="277" y="206"/>
                  </a:lnTo>
                  <a:lnTo>
                    <a:pt x="266" y="222"/>
                  </a:lnTo>
                  <a:lnTo>
                    <a:pt x="241" y="228"/>
                  </a:lnTo>
                  <a:lnTo>
                    <a:pt x="160" y="216"/>
                  </a:lnTo>
                  <a:lnTo>
                    <a:pt x="128" y="234"/>
                  </a:lnTo>
                  <a:lnTo>
                    <a:pt x="96" y="234"/>
                  </a:lnTo>
                  <a:lnTo>
                    <a:pt x="57" y="244"/>
                  </a:lnTo>
                  <a:lnTo>
                    <a:pt x="45" y="196"/>
                  </a:lnTo>
                  <a:lnTo>
                    <a:pt x="10" y="179"/>
                  </a:lnTo>
                  <a:lnTo>
                    <a:pt x="10" y="174"/>
                  </a:lnTo>
                  <a:lnTo>
                    <a:pt x="10" y="153"/>
                  </a:lnTo>
                  <a:lnTo>
                    <a:pt x="25" y="125"/>
                  </a:lnTo>
                  <a:lnTo>
                    <a:pt x="10" y="97"/>
                  </a:lnTo>
                  <a:lnTo>
                    <a:pt x="0" y="60"/>
                  </a:lnTo>
                  <a:lnTo>
                    <a:pt x="19" y="33"/>
                  </a:lnTo>
                  <a:close/>
                </a:path>
              </a:pathLst>
            </a:custGeom>
            <a:noFill/>
            <a:ln w="7938" cap="flat">
              <a:solidFill>
                <a:srgbClr val="C7C7C7"/>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4204" name="Freeform 108"/>
            <p:cNvSpPr>
              <a:spLocks/>
            </p:cNvSpPr>
            <p:nvPr/>
          </p:nvSpPr>
          <p:spPr bwMode="auto">
            <a:xfrm>
              <a:off x="3435" y="2623"/>
              <a:ext cx="621" cy="366"/>
            </a:xfrm>
            <a:custGeom>
              <a:avLst/>
              <a:gdLst/>
              <a:ahLst/>
              <a:cxnLst>
                <a:cxn ang="0">
                  <a:pos x="614" y="185"/>
                </a:cxn>
                <a:cxn ang="0">
                  <a:pos x="621" y="207"/>
                </a:cxn>
                <a:cxn ang="0">
                  <a:pos x="621" y="235"/>
                </a:cxn>
                <a:cxn ang="0">
                  <a:pos x="588" y="250"/>
                </a:cxn>
                <a:cxn ang="0">
                  <a:pos x="573" y="278"/>
                </a:cxn>
                <a:cxn ang="0">
                  <a:pos x="580" y="310"/>
                </a:cxn>
                <a:cxn ang="0">
                  <a:pos x="580" y="321"/>
                </a:cxn>
                <a:cxn ang="0">
                  <a:pos x="562" y="327"/>
                </a:cxn>
                <a:cxn ang="0">
                  <a:pos x="535" y="316"/>
                </a:cxn>
                <a:cxn ang="0">
                  <a:pos x="463" y="310"/>
                </a:cxn>
                <a:cxn ang="0">
                  <a:pos x="431" y="321"/>
                </a:cxn>
                <a:cxn ang="0">
                  <a:pos x="391" y="354"/>
                </a:cxn>
                <a:cxn ang="0">
                  <a:pos x="372" y="360"/>
                </a:cxn>
                <a:cxn ang="0">
                  <a:pos x="313" y="360"/>
                </a:cxn>
                <a:cxn ang="0">
                  <a:pos x="261" y="366"/>
                </a:cxn>
                <a:cxn ang="0">
                  <a:pos x="222" y="366"/>
                </a:cxn>
                <a:cxn ang="0">
                  <a:pos x="190" y="360"/>
                </a:cxn>
                <a:cxn ang="0">
                  <a:pos x="183" y="343"/>
                </a:cxn>
                <a:cxn ang="0">
                  <a:pos x="157" y="321"/>
                </a:cxn>
                <a:cxn ang="0">
                  <a:pos x="157" y="300"/>
                </a:cxn>
                <a:cxn ang="0">
                  <a:pos x="131" y="310"/>
                </a:cxn>
                <a:cxn ang="0">
                  <a:pos x="109" y="306"/>
                </a:cxn>
                <a:cxn ang="0">
                  <a:pos x="91" y="295"/>
                </a:cxn>
                <a:cxn ang="0">
                  <a:pos x="83" y="272"/>
                </a:cxn>
                <a:cxn ang="0">
                  <a:pos x="58" y="263"/>
                </a:cxn>
                <a:cxn ang="0">
                  <a:pos x="39" y="235"/>
                </a:cxn>
                <a:cxn ang="0">
                  <a:pos x="26" y="213"/>
                </a:cxn>
                <a:cxn ang="0">
                  <a:pos x="0" y="201"/>
                </a:cxn>
                <a:cxn ang="0">
                  <a:pos x="52" y="180"/>
                </a:cxn>
                <a:cxn ang="0">
                  <a:pos x="78" y="126"/>
                </a:cxn>
                <a:cxn ang="0">
                  <a:pos x="109" y="71"/>
                </a:cxn>
                <a:cxn ang="0">
                  <a:pos x="131" y="66"/>
                </a:cxn>
                <a:cxn ang="0">
                  <a:pos x="142" y="49"/>
                </a:cxn>
                <a:cxn ang="0">
                  <a:pos x="168" y="43"/>
                </a:cxn>
                <a:cxn ang="0">
                  <a:pos x="222" y="43"/>
                </a:cxn>
                <a:cxn ang="0">
                  <a:pos x="254" y="34"/>
                </a:cxn>
                <a:cxn ang="0">
                  <a:pos x="280" y="49"/>
                </a:cxn>
                <a:cxn ang="0">
                  <a:pos x="293" y="34"/>
                </a:cxn>
                <a:cxn ang="0">
                  <a:pos x="331" y="22"/>
                </a:cxn>
                <a:cxn ang="0">
                  <a:pos x="365" y="0"/>
                </a:cxn>
                <a:cxn ang="0">
                  <a:pos x="383" y="6"/>
                </a:cxn>
                <a:cxn ang="0">
                  <a:pos x="398" y="6"/>
                </a:cxn>
                <a:cxn ang="0">
                  <a:pos x="416" y="18"/>
                </a:cxn>
                <a:cxn ang="0">
                  <a:pos x="437" y="43"/>
                </a:cxn>
                <a:cxn ang="0">
                  <a:pos x="488" y="92"/>
                </a:cxn>
                <a:cxn ang="0">
                  <a:pos x="502" y="120"/>
                </a:cxn>
                <a:cxn ang="0">
                  <a:pos x="502" y="158"/>
                </a:cxn>
                <a:cxn ang="0">
                  <a:pos x="514" y="180"/>
                </a:cxn>
                <a:cxn ang="0">
                  <a:pos x="535" y="201"/>
                </a:cxn>
                <a:cxn ang="0">
                  <a:pos x="540" y="201"/>
                </a:cxn>
                <a:cxn ang="0">
                  <a:pos x="562" y="207"/>
                </a:cxn>
                <a:cxn ang="0">
                  <a:pos x="588" y="192"/>
                </a:cxn>
                <a:cxn ang="0">
                  <a:pos x="606" y="185"/>
                </a:cxn>
                <a:cxn ang="0">
                  <a:pos x="614" y="185"/>
                </a:cxn>
              </a:cxnLst>
              <a:rect l="0" t="0" r="r" b="b"/>
              <a:pathLst>
                <a:path w="621" h="366">
                  <a:moveTo>
                    <a:pt x="614" y="185"/>
                  </a:moveTo>
                  <a:lnTo>
                    <a:pt x="621" y="207"/>
                  </a:lnTo>
                  <a:lnTo>
                    <a:pt x="621" y="235"/>
                  </a:lnTo>
                  <a:lnTo>
                    <a:pt x="588" y="250"/>
                  </a:lnTo>
                  <a:lnTo>
                    <a:pt x="573" y="278"/>
                  </a:lnTo>
                  <a:lnTo>
                    <a:pt x="580" y="310"/>
                  </a:lnTo>
                  <a:lnTo>
                    <a:pt x="580" y="321"/>
                  </a:lnTo>
                  <a:lnTo>
                    <a:pt x="562" y="327"/>
                  </a:lnTo>
                  <a:lnTo>
                    <a:pt x="535" y="316"/>
                  </a:lnTo>
                  <a:lnTo>
                    <a:pt x="463" y="310"/>
                  </a:lnTo>
                  <a:lnTo>
                    <a:pt x="431" y="321"/>
                  </a:lnTo>
                  <a:lnTo>
                    <a:pt x="391" y="354"/>
                  </a:lnTo>
                  <a:lnTo>
                    <a:pt x="372" y="360"/>
                  </a:lnTo>
                  <a:lnTo>
                    <a:pt x="313" y="360"/>
                  </a:lnTo>
                  <a:lnTo>
                    <a:pt x="261" y="366"/>
                  </a:lnTo>
                  <a:lnTo>
                    <a:pt x="222" y="366"/>
                  </a:lnTo>
                  <a:lnTo>
                    <a:pt x="190" y="360"/>
                  </a:lnTo>
                  <a:lnTo>
                    <a:pt x="183" y="343"/>
                  </a:lnTo>
                  <a:lnTo>
                    <a:pt x="157" y="321"/>
                  </a:lnTo>
                  <a:lnTo>
                    <a:pt x="157" y="300"/>
                  </a:lnTo>
                  <a:lnTo>
                    <a:pt x="131" y="310"/>
                  </a:lnTo>
                  <a:lnTo>
                    <a:pt x="109" y="306"/>
                  </a:lnTo>
                  <a:lnTo>
                    <a:pt x="91" y="295"/>
                  </a:lnTo>
                  <a:lnTo>
                    <a:pt x="83" y="272"/>
                  </a:lnTo>
                  <a:lnTo>
                    <a:pt x="58" y="263"/>
                  </a:lnTo>
                  <a:lnTo>
                    <a:pt x="39" y="235"/>
                  </a:lnTo>
                  <a:lnTo>
                    <a:pt x="26" y="213"/>
                  </a:lnTo>
                  <a:lnTo>
                    <a:pt x="0" y="201"/>
                  </a:lnTo>
                  <a:lnTo>
                    <a:pt x="52" y="180"/>
                  </a:lnTo>
                  <a:lnTo>
                    <a:pt x="78" y="126"/>
                  </a:lnTo>
                  <a:lnTo>
                    <a:pt x="109" y="71"/>
                  </a:lnTo>
                  <a:lnTo>
                    <a:pt x="131" y="66"/>
                  </a:lnTo>
                  <a:lnTo>
                    <a:pt x="142" y="49"/>
                  </a:lnTo>
                  <a:lnTo>
                    <a:pt x="168" y="43"/>
                  </a:lnTo>
                  <a:lnTo>
                    <a:pt x="222" y="43"/>
                  </a:lnTo>
                  <a:lnTo>
                    <a:pt x="254" y="34"/>
                  </a:lnTo>
                  <a:lnTo>
                    <a:pt x="280" y="49"/>
                  </a:lnTo>
                  <a:lnTo>
                    <a:pt x="293" y="34"/>
                  </a:lnTo>
                  <a:lnTo>
                    <a:pt x="331" y="22"/>
                  </a:lnTo>
                  <a:lnTo>
                    <a:pt x="365" y="0"/>
                  </a:lnTo>
                  <a:lnTo>
                    <a:pt x="383" y="6"/>
                  </a:lnTo>
                  <a:lnTo>
                    <a:pt x="398" y="6"/>
                  </a:lnTo>
                  <a:lnTo>
                    <a:pt x="416" y="18"/>
                  </a:lnTo>
                  <a:lnTo>
                    <a:pt x="437" y="43"/>
                  </a:lnTo>
                  <a:lnTo>
                    <a:pt x="488" y="92"/>
                  </a:lnTo>
                  <a:lnTo>
                    <a:pt x="502" y="120"/>
                  </a:lnTo>
                  <a:lnTo>
                    <a:pt x="502" y="158"/>
                  </a:lnTo>
                  <a:lnTo>
                    <a:pt x="514" y="180"/>
                  </a:lnTo>
                  <a:lnTo>
                    <a:pt x="535" y="201"/>
                  </a:lnTo>
                  <a:lnTo>
                    <a:pt x="540" y="201"/>
                  </a:lnTo>
                  <a:lnTo>
                    <a:pt x="562" y="207"/>
                  </a:lnTo>
                  <a:lnTo>
                    <a:pt x="588" y="192"/>
                  </a:lnTo>
                  <a:lnTo>
                    <a:pt x="606" y="185"/>
                  </a:lnTo>
                  <a:lnTo>
                    <a:pt x="614" y="185"/>
                  </a:lnTo>
                  <a:close/>
                </a:path>
              </a:pathLst>
            </a:custGeom>
            <a:solidFill>
              <a:srgbClr val="7891B1"/>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4205" name="Freeform 109"/>
            <p:cNvSpPr>
              <a:spLocks/>
            </p:cNvSpPr>
            <p:nvPr/>
          </p:nvSpPr>
          <p:spPr bwMode="auto">
            <a:xfrm>
              <a:off x="3435" y="2623"/>
              <a:ext cx="621" cy="366"/>
            </a:xfrm>
            <a:custGeom>
              <a:avLst/>
              <a:gdLst/>
              <a:ahLst/>
              <a:cxnLst>
                <a:cxn ang="0">
                  <a:pos x="614" y="185"/>
                </a:cxn>
                <a:cxn ang="0">
                  <a:pos x="621" y="207"/>
                </a:cxn>
                <a:cxn ang="0">
                  <a:pos x="621" y="235"/>
                </a:cxn>
                <a:cxn ang="0">
                  <a:pos x="588" y="250"/>
                </a:cxn>
                <a:cxn ang="0">
                  <a:pos x="573" y="278"/>
                </a:cxn>
                <a:cxn ang="0">
                  <a:pos x="580" y="310"/>
                </a:cxn>
                <a:cxn ang="0">
                  <a:pos x="580" y="321"/>
                </a:cxn>
                <a:cxn ang="0">
                  <a:pos x="562" y="327"/>
                </a:cxn>
                <a:cxn ang="0">
                  <a:pos x="535" y="316"/>
                </a:cxn>
                <a:cxn ang="0">
                  <a:pos x="463" y="310"/>
                </a:cxn>
                <a:cxn ang="0">
                  <a:pos x="431" y="321"/>
                </a:cxn>
                <a:cxn ang="0">
                  <a:pos x="391" y="354"/>
                </a:cxn>
                <a:cxn ang="0">
                  <a:pos x="372" y="360"/>
                </a:cxn>
                <a:cxn ang="0">
                  <a:pos x="313" y="360"/>
                </a:cxn>
                <a:cxn ang="0">
                  <a:pos x="261" y="366"/>
                </a:cxn>
                <a:cxn ang="0">
                  <a:pos x="222" y="366"/>
                </a:cxn>
                <a:cxn ang="0">
                  <a:pos x="190" y="360"/>
                </a:cxn>
                <a:cxn ang="0">
                  <a:pos x="183" y="343"/>
                </a:cxn>
                <a:cxn ang="0">
                  <a:pos x="157" y="321"/>
                </a:cxn>
                <a:cxn ang="0">
                  <a:pos x="157" y="300"/>
                </a:cxn>
                <a:cxn ang="0">
                  <a:pos x="131" y="310"/>
                </a:cxn>
                <a:cxn ang="0">
                  <a:pos x="109" y="306"/>
                </a:cxn>
                <a:cxn ang="0">
                  <a:pos x="91" y="295"/>
                </a:cxn>
                <a:cxn ang="0">
                  <a:pos x="83" y="272"/>
                </a:cxn>
                <a:cxn ang="0">
                  <a:pos x="58" y="263"/>
                </a:cxn>
                <a:cxn ang="0">
                  <a:pos x="39" y="235"/>
                </a:cxn>
                <a:cxn ang="0">
                  <a:pos x="26" y="213"/>
                </a:cxn>
                <a:cxn ang="0">
                  <a:pos x="0" y="201"/>
                </a:cxn>
                <a:cxn ang="0">
                  <a:pos x="52" y="180"/>
                </a:cxn>
                <a:cxn ang="0">
                  <a:pos x="78" y="126"/>
                </a:cxn>
                <a:cxn ang="0">
                  <a:pos x="109" y="71"/>
                </a:cxn>
                <a:cxn ang="0">
                  <a:pos x="131" y="66"/>
                </a:cxn>
                <a:cxn ang="0">
                  <a:pos x="142" y="49"/>
                </a:cxn>
                <a:cxn ang="0">
                  <a:pos x="168" y="43"/>
                </a:cxn>
                <a:cxn ang="0">
                  <a:pos x="222" y="43"/>
                </a:cxn>
                <a:cxn ang="0">
                  <a:pos x="254" y="34"/>
                </a:cxn>
                <a:cxn ang="0">
                  <a:pos x="280" y="49"/>
                </a:cxn>
                <a:cxn ang="0">
                  <a:pos x="293" y="34"/>
                </a:cxn>
                <a:cxn ang="0">
                  <a:pos x="331" y="22"/>
                </a:cxn>
                <a:cxn ang="0">
                  <a:pos x="365" y="0"/>
                </a:cxn>
                <a:cxn ang="0">
                  <a:pos x="383" y="6"/>
                </a:cxn>
                <a:cxn ang="0">
                  <a:pos x="398" y="6"/>
                </a:cxn>
                <a:cxn ang="0">
                  <a:pos x="416" y="18"/>
                </a:cxn>
                <a:cxn ang="0">
                  <a:pos x="437" y="43"/>
                </a:cxn>
                <a:cxn ang="0">
                  <a:pos x="488" y="92"/>
                </a:cxn>
                <a:cxn ang="0">
                  <a:pos x="502" y="120"/>
                </a:cxn>
                <a:cxn ang="0">
                  <a:pos x="502" y="158"/>
                </a:cxn>
                <a:cxn ang="0">
                  <a:pos x="514" y="180"/>
                </a:cxn>
                <a:cxn ang="0">
                  <a:pos x="535" y="201"/>
                </a:cxn>
                <a:cxn ang="0">
                  <a:pos x="540" y="201"/>
                </a:cxn>
                <a:cxn ang="0">
                  <a:pos x="562" y="207"/>
                </a:cxn>
                <a:cxn ang="0">
                  <a:pos x="588" y="192"/>
                </a:cxn>
                <a:cxn ang="0">
                  <a:pos x="606" y="185"/>
                </a:cxn>
                <a:cxn ang="0">
                  <a:pos x="614" y="185"/>
                </a:cxn>
              </a:cxnLst>
              <a:rect l="0" t="0" r="r" b="b"/>
              <a:pathLst>
                <a:path w="621" h="366">
                  <a:moveTo>
                    <a:pt x="614" y="185"/>
                  </a:moveTo>
                  <a:lnTo>
                    <a:pt x="621" y="207"/>
                  </a:lnTo>
                  <a:lnTo>
                    <a:pt x="621" y="235"/>
                  </a:lnTo>
                  <a:lnTo>
                    <a:pt x="588" y="250"/>
                  </a:lnTo>
                  <a:lnTo>
                    <a:pt x="573" y="278"/>
                  </a:lnTo>
                  <a:lnTo>
                    <a:pt x="580" y="310"/>
                  </a:lnTo>
                  <a:lnTo>
                    <a:pt x="580" y="321"/>
                  </a:lnTo>
                  <a:lnTo>
                    <a:pt x="562" y="327"/>
                  </a:lnTo>
                  <a:lnTo>
                    <a:pt x="535" y="316"/>
                  </a:lnTo>
                  <a:lnTo>
                    <a:pt x="463" y="310"/>
                  </a:lnTo>
                  <a:lnTo>
                    <a:pt x="431" y="321"/>
                  </a:lnTo>
                  <a:lnTo>
                    <a:pt x="391" y="354"/>
                  </a:lnTo>
                  <a:lnTo>
                    <a:pt x="372" y="360"/>
                  </a:lnTo>
                  <a:lnTo>
                    <a:pt x="313" y="360"/>
                  </a:lnTo>
                  <a:lnTo>
                    <a:pt x="261" y="366"/>
                  </a:lnTo>
                  <a:lnTo>
                    <a:pt x="222" y="366"/>
                  </a:lnTo>
                  <a:lnTo>
                    <a:pt x="190" y="360"/>
                  </a:lnTo>
                  <a:lnTo>
                    <a:pt x="183" y="343"/>
                  </a:lnTo>
                  <a:lnTo>
                    <a:pt x="157" y="321"/>
                  </a:lnTo>
                  <a:lnTo>
                    <a:pt x="157" y="300"/>
                  </a:lnTo>
                  <a:lnTo>
                    <a:pt x="131" y="310"/>
                  </a:lnTo>
                  <a:lnTo>
                    <a:pt x="109" y="306"/>
                  </a:lnTo>
                  <a:lnTo>
                    <a:pt x="91" y="295"/>
                  </a:lnTo>
                  <a:lnTo>
                    <a:pt x="83" y="272"/>
                  </a:lnTo>
                  <a:lnTo>
                    <a:pt x="58" y="263"/>
                  </a:lnTo>
                  <a:lnTo>
                    <a:pt x="39" y="235"/>
                  </a:lnTo>
                  <a:lnTo>
                    <a:pt x="26" y="213"/>
                  </a:lnTo>
                  <a:lnTo>
                    <a:pt x="0" y="201"/>
                  </a:lnTo>
                  <a:lnTo>
                    <a:pt x="52" y="180"/>
                  </a:lnTo>
                  <a:lnTo>
                    <a:pt x="78" y="126"/>
                  </a:lnTo>
                  <a:lnTo>
                    <a:pt x="109" y="71"/>
                  </a:lnTo>
                  <a:lnTo>
                    <a:pt x="131" y="66"/>
                  </a:lnTo>
                  <a:lnTo>
                    <a:pt x="142" y="49"/>
                  </a:lnTo>
                  <a:lnTo>
                    <a:pt x="168" y="43"/>
                  </a:lnTo>
                  <a:lnTo>
                    <a:pt x="222" y="43"/>
                  </a:lnTo>
                  <a:lnTo>
                    <a:pt x="254" y="34"/>
                  </a:lnTo>
                  <a:lnTo>
                    <a:pt x="280" y="49"/>
                  </a:lnTo>
                  <a:lnTo>
                    <a:pt x="293" y="34"/>
                  </a:lnTo>
                  <a:lnTo>
                    <a:pt x="331" y="22"/>
                  </a:lnTo>
                  <a:lnTo>
                    <a:pt x="365" y="0"/>
                  </a:lnTo>
                  <a:lnTo>
                    <a:pt x="383" y="6"/>
                  </a:lnTo>
                  <a:lnTo>
                    <a:pt x="398" y="6"/>
                  </a:lnTo>
                  <a:lnTo>
                    <a:pt x="416" y="18"/>
                  </a:lnTo>
                  <a:lnTo>
                    <a:pt x="437" y="43"/>
                  </a:lnTo>
                  <a:lnTo>
                    <a:pt x="488" y="92"/>
                  </a:lnTo>
                  <a:lnTo>
                    <a:pt x="502" y="120"/>
                  </a:lnTo>
                  <a:lnTo>
                    <a:pt x="502" y="158"/>
                  </a:lnTo>
                  <a:lnTo>
                    <a:pt x="514" y="180"/>
                  </a:lnTo>
                  <a:lnTo>
                    <a:pt x="535" y="201"/>
                  </a:lnTo>
                  <a:lnTo>
                    <a:pt x="540" y="201"/>
                  </a:lnTo>
                  <a:lnTo>
                    <a:pt x="562" y="207"/>
                  </a:lnTo>
                  <a:lnTo>
                    <a:pt x="588" y="192"/>
                  </a:lnTo>
                  <a:lnTo>
                    <a:pt x="606" y="185"/>
                  </a:lnTo>
                  <a:lnTo>
                    <a:pt x="614" y="185"/>
                  </a:lnTo>
                  <a:close/>
                </a:path>
              </a:pathLst>
            </a:custGeom>
            <a:noFill/>
            <a:ln w="7938" cap="flat">
              <a:solidFill>
                <a:srgbClr val="C7C7C7"/>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pic>
          <p:nvPicPr>
            <p:cNvPr id="4206" name="Picture 110"/>
            <p:cNvPicPr>
              <a:picLocks noChangeAspect="1" noChangeArrowheads="1"/>
            </p:cNvPicPr>
            <p:nvPr/>
          </p:nvPicPr>
          <p:blipFill>
            <a:blip r:embed="rId11" cstate="print"/>
            <a:srcRect/>
            <a:stretch>
              <a:fillRect/>
            </a:stretch>
          </p:blipFill>
          <p:spPr bwMode="auto">
            <a:xfrm>
              <a:off x="3876" y="3098"/>
              <a:ext cx="1227" cy="340"/>
            </a:xfrm>
            <a:prstGeom prst="rect">
              <a:avLst/>
            </a:prstGeom>
            <a:noFill/>
            <a:ln w="9525">
              <a:noFill/>
              <a:miter lim="800000"/>
              <a:headEnd/>
              <a:tailEnd/>
            </a:ln>
          </p:spPr>
        </p:pic>
        <p:sp>
          <p:nvSpPr>
            <p:cNvPr id="4207" name="Freeform 111"/>
            <p:cNvSpPr>
              <a:spLocks/>
            </p:cNvSpPr>
            <p:nvPr/>
          </p:nvSpPr>
          <p:spPr bwMode="auto">
            <a:xfrm>
              <a:off x="3876" y="3098"/>
              <a:ext cx="1226" cy="340"/>
            </a:xfrm>
            <a:custGeom>
              <a:avLst/>
              <a:gdLst/>
              <a:ahLst/>
              <a:cxnLst>
                <a:cxn ang="0">
                  <a:pos x="640" y="317"/>
                </a:cxn>
                <a:cxn ang="0">
                  <a:pos x="630" y="291"/>
                </a:cxn>
                <a:cxn ang="0">
                  <a:pos x="579" y="289"/>
                </a:cxn>
                <a:cxn ang="0">
                  <a:pos x="523" y="312"/>
                </a:cxn>
                <a:cxn ang="0">
                  <a:pos x="453" y="325"/>
                </a:cxn>
                <a:cxn ang="0">
                  <a:pos x="395" y="305"/>
                </a:cxn>
                <a:cxn ang="0">
                  <a:pos x="307" y="284"/>
                </a:cxn>
                <a:cxn ang="0">
                  <a:pos x="288" y="313"/>
                </a:cxn>
                <a:cxn ang="0">
                  <a:pos x="211" y="315"/>
                </a:cxn>
                <a:cxn ang="0">
                  <a:pos x="184" y="294"/>
                </a:cxn>
                <a:cxn ang="0">
                  <a:pos x="160" y="286"/>
                </a:cxn>
                <a:cxn ang="0">
                  <a:pos x="130" y="291"/>
                </a:cxn>
                <a:cxn ang="0">
                  <a:pos x="121" y="286"/>
                </a:cxn>
                <a:cxn ang="0">
                  <a:pos x="136" y="272"/>
                </a:cxn>
                <a:cxn ang="0">
                  <a:pos x="86" y="258"/>
                </a:cxn>
                <a:cxn ang="0">
                  <a:pos x="86" y="241"/>
                </a:cxn>
                <a:cxn ang="0">
                  <a:pos x="73" y="229"/>
                </a:cxn>
                <a:cxn ang="0">
                  <a:pos x="25" y="212"/>
                </a:cxn>
                <a:cxn ang="0">
                  <a:pos x="21" y="194"/>
                </a:cxn>
                <a:cxn ang="0">
                  <a:pos x="41" y="200"/>
                </a:cxn>
                <a:cxn ang="0">
                  <a:pos x="43" y="186"/>
                </a:cxn>
                <a:cxn ang="0">
                  <a:pos x="46" y="161"/>
                </a:cxn>
                <a:cxn ang="0">
                  <a:pos x="30" y="140"/>
                </a:cxn>
                <a:cxn ang="0">
                  <a:pos x="16" y="111"/>
                </a:cxn>
                <a:cxn ang="0">
                  <a:pos x="75" y="89"/>
                </a:cxn>
                <a:cxn ang="0">
                  <a:pos x="114" y="85"/>
                </a:cxn>
                <a:cxn ang="0">
                  <a:pos x="178" y="91"/>
                </a:cxn>
                <a:cxn ang="0">
                  <a:pos x="191" y="78"/>
                </a:cxn>
                <a:cxn ang="0">
                  <a:pos x="211" y="70"/>
                </a:cxn>
                <a:cxn ang="0">
                  <a:pos x="196" y="54"/>
                </a:cxn>
                <a:cxn ang="0">
                  <a:pos x="277" y="50"/>
                </a:cxn>
                <a:cxn ang="0">
                  <a:pos x="345" y="52"/>
                </a:cxn>
                <a:cxn ang="0">
                  <a:pos x="411" y="20"/>
                </a:cxn>
                <a:cxn ang="0">
                  <a:pos x="523" y="6"/>
                </a:cxn>
                <a:cxn ang="0">
                  <a:pos x="597" y="8"/>
                </a:cxn>
                <a:cxn ang="0">
                  <a:pos x="662" y="27"/>
                </a:cxn>
                <a:cxn ang="0">
                  <a:pos x="761" y="55"/>
                </a:cxn>
                <a:cxn ang="0">
                  <a:pos x="908" y="59"/>
                </a:cxn>
                <a:cxn ang="0">
                  <a:pos x="1014" y="31"/>
                </a:cxn>
                <a:cxn ang="0">
                  <a:pos x="1077" y="26"/>
                </a:cxn>
                <a:cxn ang="0">
                  <a:pos x="1121" y="44"/>
                </a:cxn>
                <a:cxn ang="0">
                  <a:pos x="1153" y="91"/>
                </a:cxn>
                <a:cxn ang="0">
                  <a:pos x="1207" y="118"/>
                </a:cxn>
                <a:cxn ang="0">
                  <a:pos x="1184" y="153"/>
                </a:cxn>
                <a:cxn ang="0">
                  <a:pos x="1192" y="228"/>
                </a:cxn>
                <a:cxn ang="0">
                  <a:pos x="1197" y="265"/>
                </a:cxn>
                <a:cxn ang="0">
                  <a:pos x="1074" y="266"/>
                </a:cxn>
                <a:cxn ang="0">
                  <a:pos x="1055" y="258"/>
                </a:cxn>
                <a:cxn ang="0">
                  <a:pos x="961" y="268"/>
                </a:cxn>
                <a:cxn ang="0">
                  <a:pos x="897" y="287"/>
                </a:cxn>
                <a:cxn ang="0">
                  <a:pos x="787" y="280"/>
                </a:cxn>
                <a:cxn ang="0">
                  <a:pos x="727" y="293"/>
                </a:cxn>
                <a:cxn ang="0">
                  <a:pos x="715" y="289"/>
                </a:cxn>
                <a:cxn ang="0">
                  <a:pos x="684" y="294"/>
                </a:cxn>
                <a:cxn ang="0">
                  <a:pos x="690" y="317"/>
                </a:cxn>
                <a:cxn ang="0">
                  <a:pos x="666" y="334"/>
                </a:cxn>
              </a:cxnLst>
              <a:rect l="0" t="0" r="r" b="b"/>
              <a:pathLst>
                <a:path w="1226" h="340">
                  <a:moveTo>
                    <a:pt x="648" y="336"/>
                  </a:moveTo>
                  <a:lnTo>
                    <a:pt x="647" y="333"/>
                  </a:lnTo>
                  <a:lnTo>
                    <a:pt x="643" y="333"/>
                  </a:lnTo>
                  <a:lnTo>
                    <a:pt x="646" y="327"/>
                  </a:lnTo>
                  <a:lnTo>
                    <a:pt x="640" y="317"/>
                  </a:lnTo>
                  <a:lnTo>
                    <a:pt x="646" y="303"/>
                  </a:lnTo>
                  <a:lnTo>
                    <a:pt x="656" y="297"/>
                  </a:lnTo>
                  <a:lnTo>
                    <a:pt x="661" y="291"/>
                  </a:lnTo>
                  <a:lnTo>
                    <a:pt x="651" y="285"/>
                  </a:lnTo>
                  <a:lnTo>
                    <a:pt x="630" y="291"/>
                  </a:lnTo>
                  <a:lnTo>
                    <a:pt x="627" y="297"/>
                  </a:lnTo>
                  <a:lnTo>
                    <a:pt x="618" y="301"/>
                  </a:lnTo>
                  <a:lnTo>
                    <a:pt x="602" y="299"/>
                  </a:lnTo>
                  <a:lnTo>
                    <a:pt x="591" y="293"/>
                  </a:lnTo>
                  <a:lnTo>
                    <a:pt x="579" y="289"/>
                  </a:lnTo>
                  <a:lnTo>
                    <a:pt x="571" y="287"/>
                  </a:lnTo>
                  <a:lnTo>
                    <a:pt x="564" y="287"/>
                  </a:lnTo>
                  <a:lnTo>
                    <a:pt x="551" y="291"/>
                  </a:lnTo>
                  <a:lnTo>
                    <a:pt x="528" y="305"/>
                  </a:lnTo>
                  <a:lnTo>
                    <a:pt x="523" y="312"/>
                  </a:lnTo>
                  <a:lnTo>
                    <a:pt x="512" y="314"/>
                  </a:lnTo>
                  <a:lnTo>
                    <a:pt x="502" y="320"/>
                  </a:lnTo>
                  <a:lnTo>
                    <a:pt x="490" y="323"/>
                  </a:lnTo>
                  <a:lnTo>
                    <a:pt x="476" y="322"/>
                  </a:lnTo>
                  <a:lnTo>
                    <a:pt x="453" y="325"/>
                  </a:lnTo>
                  <a:lnTo>
                    <a:pt x="443" y="328"/>
                  </a:lnTo>
                  <a:lnTo>
                    <a:pt x="421" y="324"/>
                  </a:lnTo>
                  <a:lnTo>
                    <a:pt x="409" y="315"/>
                  </a:lnTo>
                  <a:lnTo>
                    <a:pt x="403" y="310"/>
                  </a:lnTo>
                  <a:lnTo>
                    <a:pt x="395" y="305"/>
                  </a:lnTo>
                  <a:lnTo>
                    <a:pt x="385" y="300"/>
                  </a:lnTo>
                  <a:lnTo>
                    <a:pt x="354" y="291"/>
                  </a:lnTo>
                  <a:lnTo>
                    <a:pt x="340" y="285"/>
                  </a:lnTo>
                  <a:lnTo>
                    <a:pt x="318" y="282"/>
                  </a:lnTo>
                  <a:lnTo>
                    <a:pt x="307" y="284"/>
                  </a:lnTo>
                  <a:lnTo>
                    <a:pt x="298" y="284"/>
                  </a:lnTo>
                  <a:lnTo>
                    <a:pt x="294" y="291"/>
                  </a:lnTo>
                  <a:lnTo>
                    <a:pt x="294" y="301"/>
                  </a:lnTo>
                  <a:lnTo>
                    <a:pt x="290" y="304"/>
                  </a:lnTo>
                  <a:lnTo>
                    <a:pt x="288" y="313"/>
                  </a:lnTo>
                  <a:lnTo>
                    <a:pt x="263" y="317"/>
                  </a:lnTo>
                  <a:lnTo>
                    <a:pt x="247" y="322"/>
                  </a:lnTo>
                  <a:lnTo>
                    <a:pt x="233" y="322"/>
                  </a:lnTo>
                  <a:lnTo>
                    <a:pt x="223" y="320"/>
                  </a:lnTo>
                  <a:lnTo>
                    <a:pt x="211" y="315"/>
                  </a:lnTo>
                  <a:lnTo>
                    <a:pt x="199" y="307"/>
                  </a:lnTo>
                  <a:lnTo>
                    <a:pt x="196" y="297"/>
                  </a:lnTo>
                  <a:lnTo>
                    <a:pt x="196" y="294"/>
                  </a:lnTo>
                  <a:lnTo>
                    <a:pt x="187" y="291"/>
                  </a:lnTo>
                  <a:lnTo>
                    <a:pt x="184" y="294"/>
                  </a:lnTo>
                  <a:lnTo>
                    <a:pt x="186" y="297"/>
                  </a:lnTo>
                  <a:lnTo>
                    <a:pt x="180" y="297"/>
                  </a:lnTo>
                  <a:lnTo>
                    <a:pt x="171" y="293"/>
                  </a:lnTo>
                  <a:lnTo>
                    <a:pt x="165" y="286"/>
                  </a:lnTo>
                  <a:lnTo>
                    <a:pt x="160" y="286"/>
                  </a:lnTo>
                  <a:lnTo>
                    <a:pt x="143" y="287"/>
                  </a:lnTo>
                  <a:lnTo>
                    <a:pt x="141" y="291"/>
                  </a:lnTo>
                  <a:lnTo>
                    <a:pt x="129" y="297"/>
                  </a:lnTo>
                  <a:lnTo>
                    <a:pt x="126" y="297"/>
                  </a:lnTo>
                  <a:lnTo>
                    <a:pt x="130" y="291"/>
                  </a:lnTo>
                  <a:lnTo>
                    <a:pt x="128" y="288"/>
                  </a:lnTo>
                  <a:lnTo>
                    <a:pt x="86" y="295"/>
                  </a:lnTo>
                  <a:lnTo>
                    <a:pt x="93" y="289"/>
                  </a:lnTo>
                  <a:lnTo>
                    <a:pt x="105" y="286"/>
                  </a:lnTo>
                  <a:lnTo>
                    <a:pt x="121" y="286"/>
                  </a:lnTo>
                  <a:lnTo>
                    <a:pt x="130" y="282"/>
                  </a:lnTo>
                  <a:lnTo>
                    <a:pt x="132" y="280"/>
                  </a:lnTo>
                  <a:lnTo>
                    <a:pt x="143" y="277"/>
                  </a:lnTo>
                  <a:lnTo>
                    <a:pt x="144" y="272"/>
                  </a:lnTo>
                  <a:lnTo>
                    <a:pt x="136" y="272"/>
                  </a:lnTo>
                  <a:lnTo>
                    <a:pt x="112" y="276"/>
                  </a:lnTo>
                  <a:lnTo>
                    <a:pt x="83" y="276"/>
                  </a:lnTo>
                  <a:lnTo>
                    <a:pt x="81" y="272"/>
                  </a:lnTo>
                  <a:lnTo>
                    <a:pt x="95" y="263"/>
                  </a:lnTo>
                  <a:lnTo>
                    <a:pt x="86" y="258"/>
                  </a:lnTo>
                  <a:lnTo>
                    <a:pt x="82" y="255"/>
                  </a:lnTo>
                  <a:lnTo>
                    <a:pt x="75" y="254"/>
                  </a:lnTo>
                  <a:lnTo>
                    <a:pt x="77" y="248"/>
                  </a:lnTo>
                  <a:lnTo>
                    <a:pt x="83" y="245"/>
                  </a:lnTo>
                  <a:lnTo>
                    <a:pt x="86" y="241"/>
                  </a:lnTo>
                  <a:lnTo>
                    <a:pt x="77" y="242"/>
                  </a:lnTo>
                  <a:lnTo>
                    <a:pt x="69" y="245"/>
                  </a:lnTo>
                  <a:lnTo>
                    <a:pt x="63" y="238"/>
                  </a:lnTo>
                  <a:lnTo>
                    <a:pt x="71" y="235"/>
                  </a:lnTo>
                  <a:lnTo>
                    <a:pt x="73" y="229"/>
                  </a:lnTo>
                  <a:lnTo>
                    <a:pt x="67" y="222"/>
                  </a:lnTo>
                  <a:lnTo>
                    <a:pt x="59" y="217"/>
                  </a:lnTo>
                  <a:lnTo>
                    <a:pt x="43" y="215"/>
                  </a:lnTo>
                  <a:lnTo>
                    <a:pt x="35" y="210"/>
                  </a:lnTo>
                  <a:lnTo>
                    <a:pt x="25" y="212"/>
                  </a:lnTo>
                  <a:lnTo>
                    <a:pt x="18" y="210"/>
                  </a:lnTo>
                  <a:lnTo>
                    <a:pt x="12" y="206"/>
                  </a:lnTo>
                  <a:lnTo>
                    <a:pt x="12" y="203"/>
                  </a:lnTo>
                  <a:lnTo>
                    <a:pt x="20" y="201"/>
                  </a:lnTo>
                  <a:lnTo>
                    <a:pt x="21" y="194"/>
                  </a:lnTo>
                  <a:lnTo>
                    <a:pt x="20" y="190"/>
                  </a:lnTo>
                  <a:lnTo>
                    <a:pt x="22" y="186"/>
                  </a:lnTo>
                  <a:lnTo>
                    <a:pt x="26" y="186"/>
                  </a:lnTo>
                  <a:lnTo>
                    <a:pt x="34" y="199"/>
                  </a:lnTo>
                  <a:lnTo>
                    <a:pt x="41" y="200"/>
                  </a:lnTo>
                  <a:lnTo>
                    <a:pt x="51" y="199"/>
                  </a:lnTo>
                  <a:lnTo>
                    <a:pt x="65" y="199"/>
                  </a:lnTo>
                  <a:lnTo>
                    <a:pt x="63" y="196"/>
                  </a:lnTo>
                  <a:lnTo>
                    <a:pt x="50" y="193"/>
                  </a:lnTo>
                  <a:lnTo>
                    <a:pt x="43" y="186"/>
                  </a:lnTo>
                  <a:lnTo>
                    <a:pt x="46" y="180"/>
                  </a:lnTo>
                  <a:lnTo>
                    <a:pt x="56" y="176"/>
                  </a:lnTo>
                  <a:lnTo>
                    <a:pt x="53" y="171"/>
                  </a:lnTo>
                  <a:lnTo>
                    <a:pt x="46" y="166"/>
                  </a:lnTo>
                  <a:lnTo>
                    <a:pt x="46" y="161"/>
                  </a:lnTo>
                  <a:lnTo>
                    <a:pt x="39" y="155"/>
                  </a:lnTo>
                  <a:lnTo>
                    <a:pt x="41" y="147"/>
                  </a:lnTo>
                  <a:lnTo>
                    <a:pt x="51" y="140"/>
                  </a:lnTo>
                  <a:lnTo>
                    <a:pt x="49" y="136"/>
                  </a:lnTo>
                  <a:lnTo>
                    <a:pt x="30" y="140"/>
                  </a:lnTo>
                  <a:lnTo>
                    <a:pt x="0" y="140"/>
                  </a:lnTo>
                  <a:lnTo>
                    <a:pt x="0" y="136"/>
                  </a:lnTo>
                  <a:lnTo>
                    <a:pt x="3" y="120"/>
                  </a:lnTo>
                  <a:lnTo>
                    <a:pt x="9" y="113"/>
                  </a:lnTo>
                  <a:lnTo>
                    <a:pt x="16" y="111"/>
                  </a:lnTo>
                  <a:lnTo>
                    <a:pt x="24" y="104"/>
                  </a:lnTo>
                  <a:lnTo>
                    <a:pt x="33" y="98"/>
                  </a:lnTo>
                  <a:lnTo>
                    <a:pt x="42" y="91"/>
                  </a:lnTo>
                  <a:lnTo>
                    <a:pt x="57" y="91"/>
                  </a:lnTo>
                  <a:lnTo>
                    <a:pt x="75" y="89"/>
                  </a:lnTo>
                  <a:lnTo>
                    <a:pt x="82" y="91"/>
                  </a:lnTo>
                  <a:lnTo>
                    <a:pt x="95" y="95"/>
                  </a:lnTo>
                  <a:lnTo>
                    <a:pt x="109" y="94"/>
                  </a:lnTo>
                  <a:lnTo>
                    <a:pt x="104" y="85"/>
                  </a:lnTo>
                  <a:lnTo>
                    <a:pt x="114" y="85"/>
                  </a:lnTo>
                  <a:lnTo>
                    <a:pt x="122" y="88"/>
                  </a:lnTo>
                  <a:lnTo>
                    <a:pt x="121" y="91"/>
                  </a:lnTo>
                  <a:lnTo>
                    <a:pt x="130" y="91"/>
                  </a:lnTo>
                  <a:lnTo>
                    <a:pt x="144" y="90"/>
                  </a:lnTo>
                  <a:lnTo>
                    <a:pt x="178" y="91"/>
                  </a:lnTo>
                  <a:lnTo>
                    <a:pt x="194" y="90"/>
                  </a:lnTo>
                  <a:lnTo>
                    <a:pt x="191" y="85"/>
                  </a:lnTo>
                  <a:lnTo>
                    <a:pt x="182" y="83"/>
                  </a:lnTo>
                  <a:lnTo>
                    <a:pt x="180" y="80"/>
                  </a:lnTo>
                  <a:lnTo>
                    <a:pt x="191" y="78"/>
                  </a:lnTo>
                  <a:lnTo>
                    <a:pt x="245" y="75"/>
                  </a:lnTo>
                  <a:lnTo>
                    <a:pt x="243" y="71"/>
                  </a:lnTo>
                  <a:lnTo>
                    <a:pt x="234" y="70"/>
                  </a:lnTo>
                  <a:lnTo>
                    <a:pt x="227" y="71"/>
                  </a:lnTo>
                  <a:lnTo>
                    <a:pt x="211" y="70"/>
                  </a:lnTo>
                  <a:lnTo>
                    <a:pt x="208" y="67"/>
                  </a:lnTo>
                  <a:lnTo>
                    <a:pt x="203" y="67"/>
                  </a:lnTo>
                  <a:lnTo>
                    <a:pt x="199" y="62"/>
                  </a:lnTo>
                  <a:lnTo>
                    <a:pt x="194" y="59"/>
                  </a:lnTo>
                  <a:lnTo>
                    <a:pt x="196" y="54"/>
                  </a:lnTo>
                  <a:lnTo>
                    <a:pt x="203" y="45"/>
                  </a:lnTo>
                  <a:lnTo>
                    <a:pt x="204" y="48"/>
                  </a:lnTo>
                  <a:lnTo>
                    <a:pt x="216" y="48"/>
                  </a:lnTo>
                  <a:lnTo>
                    <a:pt x="230" y="52"/>
                  </a:lnTo>
                  <a:lnTo>
                    <a:pt x="277" y="50"/>
                  </a:lnTo>
                  <a:lnTo>
                    <a:pt x="290" y="52"/>
                  </a:lnTo>
                  <a:lnTo>
                    <a:pt x="298" y="56"/>
                  </a:lnTo>
                  <a:lnTo>
                    <a:pt x="303" y="55"/>
                  </a:lnTo>
                  <a:lnTo>
                    <a:pt x="328" y="57"/>
                  </a:lnTo>
                  <a:lnTo>
                    <a:pt x="345" y="52"/>
                  </a:lnTo>
                  <a:lnTo>
                    <a:pt x="353" y="42"/>
                  </a:lnTo>
                  <a:lnTo>
                    <a:pt x="368" y="37"/>
                  </a:lnTo>
                  <a:lnTo>
                    <a:pt x="382" y="29"/>
                  </a:lnTo>
                  <a:lnTo>
                    <a:pt x="398" y="26"/>
                  </a:lnTo>
                  <a:lnTo>
                    <a:pt x="411" y="20"/>
                  </a:lnTo>
                  <a:lnTo>
                    <a:pt x="426" y="15"/>
                  </a:lnTo>
                  <a:lnTo>
                    <a:pt x="456" y="6"/>
                  </a:lnTo>
                  <a:lnTo>
                    <a:pt x="477" y="4"/>
                  </a:lnTo>
                  <a:lnTo>
                    <a:pt x="496" y="4"/>
                  </a:lnTo>
                  <a:lnTo>
                    <a:pt x="523" y="6"/>
                  </a:lnTo>
                  <a:lnTo>
                    <a:pt x="568" y="6"/>
                  </a:lnTo>
                  <a:lnTo>
                    <a:pt x="583" y="1"/>
                  </a:lnTo>
                  <a:lnTo>
                    <a:pt x="591" y="0"/>
                  </a:lnTo>
                  <a:lnTo>
                    <a:pt x="597" y="1"/>
                  </a:lnTo>
                  <a:lnTo>
                    <a:pt x="597" y="8"/>
                  </a:lnTo>
                  <a:lnTo>
                    <a:pt x="606" y="17"/>
                  </a:lnTo>
                  <a:lnTo>
                    <a:pt x="623" y="23"/>
                  </a:lnTo>
                  <a:lnTo>
                    <a:pt x="639" y="25"/>
                  </a:lnTo>
                  <a:lnTo>
                    <a:pt x="655" y="20"/>
                  </a:lnTo>
                  <a:lnTo>
                    <a:pt x="662" y="27"/>
                  </a:lnTo>
                  <a:lnTo>
                    <a:pt x="672" y="43"/>
                  </a:lnTo>
                  <a:lnTo>
                    <a:pt x="705" y="45"/>
                  </a:lnTo>
                  <a:lnTo>
                    <a:pt x="745" y="60"/>
                  </a:lnTo>
                  <a:lnTo>
                    <a:pt x="753" y="57"/>
                  </a:lnTo>
                  <a:lnTo>
                    <a:pt x="761" y="55"/>
                  </a:lnTo>
                  <a:lnTo>
                    <a:pt x="785" y="62"/>
                  </a:lnTo>
                  <a:lnTo>
                    <a:pt x="812" y="62"/>
                  </a:lnTo>
                  <a:lnTo>
                    <a:pt x="831" y="57"/>
                  </a:lnTo>
                  <a:lnTo>
                    <a:pt x="867" y="54"/>
                  </a:lnTo>
                  <a:lnTo>
                    <a:pt x="908" y="59"/>
                  </a:lnTo>
                  <a:lnTo>
                    <a:pt x="933" y="58"/>
                  </a:lnTo>
                  <a:lnTo>
                    <a:pt x="982" y="37"/>
                  </a:lnTo>
                  <a:lnTo>
                    <a:pt x="1002" y="29"/>
                  </a:lnTo>
                  <a:lnTo>
                    <a:pt x="1006" y="25"/>
                  </a:lnTo>
                  <a:lnTo>
                    <a:pt x="1014" y="31"/>
                  </a:lnTo>
                  <a:lnTo>
                    <a:pt x="1026" y="31"/>
                  </a:lnTo>
                  <a:lnTo>
                    <a:pt x="1040" y="27"/>
                  </a:lnTo>
                  <a:lnTo>
                    <a:pt x="1062" y="33"/>
                  </a:lnTo>
                  <a:lnTo>
                    <a:pt x="1070" y="33"/>
                  </a:lnTo>
                  <a:lnTo>
                    <a:pt x="1077" y="26"/>
                  </a:lnTo>
                  <a:lnTo>
                    <a:pt x="1082" y="24"/>
                  </a:lnTo>
                  <a:lnTo>
                    <a:pt x="1091" y="26"/>
                  </a:lnTo>
                  <a:lnTo>
                    <a:pt x="1101" y="32"/>
                  </a:lnTo>
                  <a:lnTo>
                    <a:pt x="1114" y="43"/>
                  </a:lnTo>
                  <a:lnTo>
                    <a:pt x="1121" y="44"/>
                  </a:lnTo>
                  <a:lnTo>
                    <a:pt x="1131" y="52"/>
                  </a:lnTo>
                  <a:lnTo>
                    <a:pt x="1139" y="56"/>
                  </a:lnTo>
                  <a:lnTo>
                    <a:pt x="1148" y="66"/>
                  </a:lnTo>
                  <a:lnTo>
                    <a:pt x="1149" y="81"/>
                  </a:lnTo>
                  <a:lnTo>
                    <a:pt x="1153" y="91"/>
                  </a:lnTo>
                  <a:lnTo>
                    <a:pt x="1162" y="99"/>
                  </a:lnTo>
                  <a:lnTo>
                    <a:pt x="1175" y="103"/>
                  </a:lnTo>
                  <a:lnTo>
                    <a:pt x="1186" y="107"/>
                  </a:lnTo>
                  <a:lnTo>
                    <a:pt x="1197" y="114"/>
                  </a:lnTo>
                  <a:lnTo>
                    <a:pt x="1207" y="118"/>
                  </a:lnTo>
                  <a:lnTo>
                    <a:pt x="1212" y="121"/>
                  </a:lnTo>
                  <a:lnTo>
                    <a:pt x="1201" y="134"/>
                  </a:lnTo>
                  <a:lnTo>
                    <a:pt x="1199" y="140"/>
                  </a:lnTo>
                  <a:lnTo>
                    <a:pt x="1182" y="146"/>
                  </a:lnTo>
                  <a:lnTo>
                    <a:pt x="1184" y="153"/>
                  </a:lnTo>
                  <a:lnTo>
                    <a:pt x="1192" y="166"/>
                  </a:lnTo>
                  <a:lnTo>
                    <a:pt x="1194" y="186"/>
                  </a:lnTo>
                  <a:lnTo>
                    <a:pt x="1194" y="200"/>
                  </a:lnTo>
                  <a:lnTo>
                    <a:pt x="1197" y="212"/>
                  </a:lnTo>
                  <a:lnTo>
                    <a:pt x="1192" y="228"/>
                  </a:lnTo>
                  <a:lnTo>
                    <a:pt x="1208" y="235"/>
                  </a:lnTo>
                  <a:lnTo>
                    <a:pt x="1223" y="248"/>
                  </a:lnTo>
                  <a:lnTo>
                    <a:pt x="1226" y="261"/>
                  </a:lnTo>
                  <a:lnTo>
                    <a:pt x="1215" y="266"/>
                  </a:lnTo>
                  <a:lnTo>
                    <a:pt x="1197" y="265"/>
                  </a:lnTo>
                  <a:lnTo>
                    <a:pt x="1186" y="256"/>
                  </a:lnTo>
                  <a:lnTo>
                    <a:pt x="1165" y="258"/>
                  </a:lnTo>
                  <a:lnTo>
                    <a:pt x="1129" y="256"/>
                  </a:lnTo>
                  <a:lnTo>
                    <a:pt x="1103" y="249"/>
                  </a:lnTo>
                  <a:lnTo>
                    <a:pt x="1074" y="266"/>
                  </a:lnTo>
                  <a:lnTo>
                    <a:pt x="1063" y="268"/>
                  </a:lnTo>
                  <a:lnTo>
                    <a:pt x="1063" y="265"/>
                  </a:lnTo>
                  <a:lnTo>
                    <a:pt x="1063" y="261"/>
                  </a:lnTo>
                  <a:lnTo>
                    <a:pt x="1058" y="260"/>
                  </a:lnTo>
                  <a:lnTo>
                    <a:pt x="1055" y="258"/>
                  </a:lnTo>
                  <a:lnTo>
                    <a:pt x="1045" y="264"/>
                  </a:lnTo>
                  <a:lnTo>
                    <a:pt x="1026" y="270"/>
                  </a:lnTo>
                  <a:lnTo>
                    <a:pt x="982" y="271"/>
                  </a:lnTo>
                  <a:lnTo>
                    <a:pt x="970" y="268"/>
                  </a:lnTo>
                  <a:lnTo>
                    <a:pt x="961" y="268"/>
                  </a:lnTo>
                  <a:lnTo>
                    <a:pt x="940" y="272"/>
                  </a:lnTo>
                  <a:lnTo>
                    <a:pt x="929" y="278"/>
                  </a:lnTo>
                  <a:lnTo>
                    <a:pt x="918" y="281"/>
                  </a:lnTo>
                  <a:lnTo>
                    <a:pt x="904" y="285"/>
                  </a:lnTo>
                  <a:lnTo>
                    <a:pt x="897" y="287"/>
                  </a:lnTo>
                  <a:lnTo>
                    <a:pt x="859" y="294"/>
                  </a:lnTo>
                  <a:lnTo>
                    <a:pt x="827" y="289"/>
                  </a:lnTo>
                  <a:lnTo>
                    <a:pt x="813" y="281"/>
                  </a:lnTo>
                  <a:lnTo>
                    <a:pt x="804" y="279"/>
                  </a:lnTo>
                  <a:lnTo>
                    <a:pt x="787" y="280"/>
                  </a:lnTo>
                  <a:lnTo>
                    <a:pt x="776" y="286"/>
                  </a:lnTo>
                  <a:lnTo>
                    <a:pt x="759" y="291"/>
                  </a:lnTo>
                  <a:lnTo>
                    <a:pt x="749" y="291"/>
                  </a:lnTo>
                  <a:lnTo>
                    <a:pt x="744" y="294"/>
                  </a:lnTo>
                  <a:lnTo>
                    <a:pt x="727" y="293"/>
                  </a:lnTo>
                  <a:lnTo>
                    <a:pt x="718" y="294"/>
                  </a:lnTo>
                  <a:lnTo>
                    <a:pt x="715" y="293"/>
                  </a:lnTo>
                  <a:lnTo>
                    <a:pt x="715" y="291"/>
                  </a:lnTo>
                  <a:lnTo>
                    <a:pt x="717" y="289"/>
                  </a:lnTo>
                  <a:lnTo>
                    <a:pt x="715" y="289"/>
                  </a:lnTo>
                  <a:lnTo>
                    <a:pt x="709" y="287"/>
                  </a:lnTo>
                  <a:lnTo>
                    <a:pt x="698" y="286"/>
                  </a:lnTo>
                  <a:lnTo>
                    <a:pt x="692" y="284"/>
                  </a:lnTo>
                  <a:lnTo>
                    <a:pt x="686" y="293"/>
                  </a:lnTo>
                  <a:lnTo>
                    <a:pt x="684" y="294"/>
                  </a:lnTo>
                  <a:lnTo>
                    <a:pt x="685" y="297"/>
                  </a:lnTo>
                  <a:lnTo>
                    <a:pt x="683" y="304"/>
                  </a:lnTo>
                  <a:lnTo>
                    <a:pt x="693" y="314"/>
                  </a:lnTo>
                  <a:lnTo>
                    <a:pt x="693" y="317"/>
                  </a:lnTo>
                  <a:lnTo>
                    <a:pt x="690" y="317"/>
                  </a:lnTo>
                  <a:lnTo>
                    <a:pt x="682" y="317"/>
                  </a:lnTo>
                  <a:lnTo>
                    <a:pt x="672" y="320"/>
                  </a:lnTo>
                  <a:lnTo>
                    <a:pt x="670" y="322"/>
                  </a:lnTo>
                  <a:lnTo>
                    <a:pt x="670" y="330"/>
                  </a:lnTo>
                  <a:lnTo>
                    <a:pt x="666" y="334"/>
                  </a:lnTo>
                  <a:lnTo>
                    <a:pt x="660" y="334"/>
                  </a:lnTo>
                  <a:lnTo>
                    <a:pt x="657" y="340"/>
                  </a:lnTo>
                  <a:lnTo>
                    <a:pt x="648" y="336"/>
                  </a:lnTo>
                  <a:close/>
                </a:path>
              </a:pathLst>
            </a:custGeom>
            <a:noFill/>
            <a:ln w="7938" cap="flat">
              <a:solidFill>
                <a:srgbClr val="7F7F7F"/>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pic>
          <p:nvPicPr>
            <p:cNvPr id="4208" name="Picture 112"/>
            <p:cNvPicPr>
              <a:picLocks noChangeAspect="1" noChangeArrowheads="1"/>
            </p:cNvPicPr>
            <p:nvPr/>
          </p:nvPicPr>
          <p:blipFill>
            <a:blip r:embed="rId12" cstate="print"/>
            <a:srcRect/>
            <a:stretch>
              <a:fillRect/>
            </a:stretch>
          </p:blipFill>
          <p:spPr bwMode="auto">
            <a:xfrm>
              <a:off x="3868" y="3102"/>
              <a:ext cx="200" cy="105"/>
            </a:xfrm>
            <a:prstGeom prst="rect">
              <a:avLst/>
            </a:prstGeom>
            <a:noFill/>
            <a:ln w="9525">
              <a:noFill/>
              <a:miter lim="800000"/>
              <a:headEnd/>
              <a:tailEnd/>
            </a:ln>
          </p:spPr>
        </p:pic>
        <p:sp>
          <p:nvSpPr>
            <p:cNvPr id="4209" name="Freeform 113"/>
            <p:cNvSpPr>
              <a:spLocks/>
            </p:cNvSpPr>
            <p:nvPr/>
          </p:nvSpPr>
          <p:spPr bwMode="auto">
            <a:xfrm>
              <a:off x="3868" y="3102"/>
              <a:ext cx="199" cy="105"/>
            </a:xfrm>
            <a:custGeom>
              <a:avLst/>
              <a:gdLst/>
              <a:ahLst/>
              <a:cxnLst>
                <a:cxn ang="0">
                  <a:pos x="93" y="6"/>
                </a:cxn>
                <a:cxn ang="0">
                  <a:pos x="120" y="4"/>
                </a:cxn>
                <a:cxn ang="0">
                  <a:pos x="130" y="5"/>
                </a:cxn>
                <a:cxn ang="0">
                  <a:pos x="129" y="11"/>
                </a:cxn>
                <a:cxn ang="0">
                  <a:pos x="132" y="20"/>
                </a:cxn>
                <a:cxn ang="0">
                  <a:pos x="141" y="26"/>
                </a:cxn>
                <a:cxn ang="0">
                  <a:pos x="150" y="31"/>
                </a:cxn>
                <a:cxn ang="0">
                  <a:pos x="168" y="35"/>
                </a:cxn>
                <a:cxn ang="0">
                  <a:pos x="187" y="41"/>
                </a:cxn>
                <a:cxn ang="0">
                  <a:pos x="199" y="41"/>
                </a:cxn>
                <a:cxn ang="0">
                  <a:pos x="199" y="47"/>
                </a:cxn>
                <a:cxn ang="0">
                  <a:pos x="192" y="54"/>
                </a:cxn>
                <a:cxn ang="0">
                  <a:pos x="175" y="57"/>
                </a:cxn>
                <a:cxn ang="0">
                  <a:pos x="166" y="54"/>
                </a:cxn>
                <a:cxn ang="0">
                  <a:pos x="148" y="54"/>
                </a:cxn>
                <a:cxn ang="0">
                  <a:pos x="130" y="54"/>
                </a:cxn>
                <a:cxn ang="0">
                  <a:pos x="116" y="56"/>
                </a:cxn>
                <a:cxn ang="0">
                  <a:pos x="103" y="56"/>
                </a:cxn>
                <a:cxn ang="0">
                  <a:pos x="92" y="63"/>
                </a:cxn>
                <a:cxn ang="0">
                  <a:pos x="71" y="75"/>
                </a:cxn>
                <a:cxn ang="0">
                  <a:pos x="41" y="87"/>
                </a:cxn>
                <a:cxn ang="0">
                  <a:pos x="29" y="93"/>
                </a:cxn>
                <a:cxn ang="0">
                  <a:pos x="21" y="101"/>
                </a:cxn>
                <a:cxn ang="0">
                  <a:pos x="11" y="105"/>
                </a:cxn>
                <a:cxn ang="0">
                  <a:pos x="11" y="93"/>
                </a:cxn>
                <a:cxn ang="0">
                  <a:pos x="13" y="88"/>
                </a:cxn>
                <a:cxn ang="0">
                  <a:pos x="26" y="84"/>
                </a:cxn>
                <a:cxn ang="0">
                  <a:pos x="43" y="80"/>
                </a:cxn>
                <a:cxn ang="0">
                  <a:pos x="51" y="74"/>
                </a:cxn>
                <a:cxn ang="0">
                  <a:pos x="11" y="76"/>
                </a:cxn>
                <a:cxn ang="0">
                  <a:pos x="3" y="74"/>
                </a:cxn>
                <a:cxn ang="0">
                  <a:pos x="0" y="70"/>
                </a:cxn>
                <a:cxn ang="0">
                  <a:pos x="13" y="60"/>
                </a:cxn>
                <a:cxn ang="0">
                  <a:pos x="17" y="48"/>
                </a:cxn>
                <a:cxn ang="0">
                  <a:pos x="20" y="37"/>
                </a:cxn>
                <a:cxn ang="0">
                  <a:pos x="33" y="31"/>
                </a:cxn>
                <a:cxn ang="0">
                  <a:pos x="33" y="23"/>
                </a:cxn>
                <a:cxn ang="0">
                  <a:pos x="24" y="17"/>
                </a:cxn>
                <a:cxn ang="0">
                  <a:pos x="20" y="12"/>
                </a:cxn>
                <a:cxn ang="0">
                  <a:pos x="31" y="8"/>
                </a:cxn>
                <a:cxn ang="0">
                  <a:pos x="47" y="5"/>
                </a:cxn>
                <a:cxn ang="0">
                  <a:pos x="72" y="0"/>
                </a:cxn>
                <a:cxn ang="0">
                  <a:pos x="93" y="6"/>
                </a:cxn>
              </a:cxnLst>
              <a:rect l="0" t="0" r="r" b="b"/>
              <a:pathLst>
                <a:path w="199" h="105">
                  <a:moveTo>
                    <a:pt x="93" y="6"/>
                  </a:moveTo>
                  <a:lnTo>
                    <a:pt x="120" y="4"/>
                  </a:lnTo>
                  <a:lnTo>
                    <a:pt x="130" y="5"/>
                  </a:lnTo>
                  <a:lnTo>
                    <a:pt x="129" y="11"/>
                  </a:lnTo>
                  <a:lnTo>
                    <a:pt x="132" y="20"/>
                  </a:lnTo>
                  <a:lnTo>
                    <a:pt x="141" y="26"/>
                  </a:lnTo>
                  <a:lnTo>
                    <a:pt x="150" y="31"/>
                  </a:lnTo>
                  <a:lnTo>
                    <a:pt x="168" y="35"/>
                  </a:lnTo>
                  <a:lnTo>
                    <a:pt x="187" y="41"/>
                  </a:lnTo>
                  <a:lnTo>
                    <a:pt x="199" y="41"/>
                  </a:lnTo>
                  <a:lnTo>
                    <a:pt x="199" y="47"/>
                  </a:lnTo>
                  <a:lnTo>
                    <a:pt x="192" y="54"/>
                  </a:lnTo>
                  <a:lnTo>
                    <a:pt x="175" y="57"/>
                  </a:lnTo>
                  <a:lnTo>
                    <a:pt x="166" y="54"/>
                  </a:lnTo>
                  <a:lnTo>
                    <a:pt x="148" y="54"/>
                  </a:lnTo>
                  <a:lnTo>
                    <a:pt x="130" y="54"/>
                  </a:lnTo>
                  <a:lnTo>
                    <a:pt x="116" y="56"/>
                  </a:lnTo>
                  <a:lnTo>
                    <a:pt x="103" y="56"/>
                  </a:lnTo>
                  <a:lnTo>
                    <a:pt x="92" y="63"/>
                  </a:lnTo>
                  <a:lnTo>
                    <a:pt x="71" y="75"/>
                  </a:lnTo>
                  <a:lnTo>
                    <a:pt x="41" y="87"/>
                  </a:lnTo>
                  <a:lnTo>
                    <a:pt x="29" y="93"/>
                  </a:lnTo>
                  <a:lnTo>
                    <a:pt x="21" y="101"/>
                  </a:lnTo>
                  <a:lnTo>
                    <a:pt x="11" y="105"/>
                  </a:lnTo>
                  <a:lnTo>
                    <a:pt x="11" y="93"/>
                  </a:lnTo>
                  <a:lnTo>
                    <a:pt x="13" y="88"/>
                  </a:lnTo>
                  <a:lnTo>
                    <a:pt x="26" y="84"/>
                  </a:lnTo>
                  <a:lnTo>
                    <a:pt x="43" y="80"/>
                  </a:lnTo>
                  <a:lnTo>
                    <a:pt x="51" y="74"/>
                  </a:lnTo>
                  <a:lnTo>
                    <a:pt x="11" y="76"/>
                  </a:lnTo>
                  <a:lnTo>
                    <a:pt x="3" y="74"/>
                  </a:lnTo>
                  <a:lnTo>
                    <a:pt x="0" y="70"/>
                  </a:lnTo>
                  <a:lnTo>
                    <a:pt x="13" y="60"/>
                  </a:lnTo>
                  <a:lnTo>
                    <a:pt x="17" y="48"/>
                  </a:lnTo>
                  <a:lnTo>
                    <a:pt x="20" y="37"/>
                  </a:lnTo>
                  <a:lnTo>
                    <a:pt x="33" y="31"/>
                  </a:lnTo>
                  <a:lnTo>
                    <a:pt x="33" y="23"/>
                  </a:lnTo>
                  <a:lnTo>
                    <a:pt x="24" y="17"/>
                  </a:lnTo>
                  <a:lnTo>
                    <a:pt x="20" y="12"/>
                  </a:lnTo>
                  <a:lnTo>
                    <a:pt x="31" y="8"/>
                  </a:lnTo>
                  <a:lnTo>
                    <a:pt x="47" y="5"/>
                  </a:lnTo>
                  <a:lnTo>
                    <a:pt x="72" y="0"/>
                  </a:lnTo>
                  <a:lnTo>
                    <a:pt x="93" y="6"/>
                  </a:lnTo>
                  <a:close/>
                </a:path>
              </a:pathLst>
            </a:custGeom>
            <a:noFill/>
            <a:ln w="7938" cap="flat">
              <a:solidFill>
                <a:srgbClr val="7F7F7F"/>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pic>
          <p:nvPicPr>
            <p:cNvPr id="4210" name="Picture 114"/>
            <p:cNvPicPr>
              <a:picLocks noChangeAspect="1" noChangeArrowheads="1"/>
            </p:cNvPicPr>
            <p:nvPr/>
          </p:nvPicPr>
          <p:blipFill>
            <a:blip r:embed="rId13" cstate="print"/>
            <a:srcRect/>
            <a:stretch>
              <a:fillRect/>
            </a:stretch>
          </p:blipFill>
          <p:spPr bwMode="auto">
            <a:xfrm>
              <a:off x="3857" y="3242"/>
              <a:ext cx="52" cy="26"/>
            </a:xfrm>
            <a:prstGeom prst="rect">
              <a:avLst/>
            </a:prstGeom>
            <a:noFill/>
            <a:ln w="9525">
              <a:noFill/>
              <a:miter lim="800000"/>
              <a:headEnd/>
              <a:tailEnd/>
            </a:ln>
          </p:spPr>
        </p:pic>
        <p:sp>
          <p:nvSpPr>
            <p:cNvPr id="4211" name="Freeform 115"/>
            <p:cNvSpPr>
              <a:spLocks/>
            </p:cNvSpPr>
            <p:nvPr/>
          </p:nvSpPr>
          <p:spPr bwMode="auto">
            <a:xfrm>
              <a:off x="3857" y="3242"/>
              <a:ext cx="51" cy="25"/>
            </a:xfrm>
            <a:custGeom>
              <a:avLst/>
              <a:gdLst/>
              <a:ahLst/>
              <a:cxnLst>
                <a:cxn ang="0">
                  <a:pos x="43" y="21"/>
                </a:cxn>
                <a:cxn ang="0">
                  <a:pos x="39" y="19"/>
                </a:cxn>
                <a:cxn ang="0">
                  <a:pos x="39" y="21"/>
                </a:cxn>
                <a:cxn ang="0">
                  <a:pos x="28" y="25"/>
                </a:cxn>
                <a:cxn ang="0">
                  <a:pos x="18" y="22"/>
                </a:cxn>
                <a:cxn ang="0">
                  <a:pos x="25" y="13"/>
                </a:cxn>
                <a:cxn ang="0">
                  <a:pos x="17" y="14"/>
                </a:cxn>
                <a:cxn ang="0">
                  <a:pos x="7" y="17"/>
                </a:cxn>
                <a:cxn ang="0">
                  <a:pos x="0" y="16"/>
                </a:cxn>
                <a:cxn ang="0">
                  <a:pos x="1" y="10"/>
                </a:cxn>
                <a:cxn ang="0">
                  <a:pos x="32" y="0"/>
                </a:cxn>
                <a:cxn ang="0">
                  <a:pos x="44" y="13"/>
                </a:cxn>
                <a:cxn ang="0">
                  <a:pos x="51" y="22"/>
                </a:cxn>
                <a:cxn ang="0">
                  <a:pos x="43" y="21"/>
                </a:cxn>
              </a:cxnLst>
              <a:rect l="0" t="0" r="r" b="b"/>
              <a:pathLst>
                <a:path w="51" h="25">
                  <a:moveTo>
                    <a:pt x="43" y="21"/>
                  </a:moveTo>
                  <a:lnTo>
                    <a:pt x="39" y="19"/>
                  </a:lnTo>
                  <a:lnTo>
                    <a:pt x="39" y="21"/>
                  </a:lnTo>
                  <a:lnTo>
                    <a:pt x="28" y="25"/>
                  </a:lnTo>
                  <a:lnTo>
                    <a:pt x="18" y="22"/>
                  </a:lnTo>
                  <a:lnTo>
                    <a:pt x="25" y="13"/>
                  </a:lnTo>
                  <a:lnTo>
                    <a:pt x="17" y="14"/>
                  </a:lnTo>
                  <a:lnTo>
                    <a:pt x="7" y="17"/>
                  </a:lnTo>
                  <a:lnTo>
                    <a:pt x="0" y="16"/>
                  </a:lnTo>
                  <a:lnTo>
                    <a:pt x="1" y="10"/>
                  </a:lnTo>
                  <a:lnTo>
                    <a:pt x="32" y="0"/>
                  </a:lnTo>
                  <a:lnTo>
                    <a:pt x="44" y="13"/>
                  </a:lnTo>
                  <a:lnTo>
                    <a:pt x="51" y="22"/>
                  </a:lnTo>
                  <a:lnTo>
                    <a:pt x="43" y="21"/>
                  </a:lnTo>
                  <a:close/>
                </a:path>
              </a:pathLst>
            </a:custGeom>
            <a:noFill/>
            <a:ln w="7938" cap="flat">
              <a:solidFill>
                <a:srgbClr val="7F7F7F"/>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4212" name="Freeform 116"/>
            <p:cNvSpPr>
              <a:spLocks/>
            </p:cNvSpPr>
            <p:nvPr/>
          </p:nvSpPr>
          <p:spPr bwMode="auto">
            <a:xfrm>
              <a:off x="3291" y="955"/>
              <a:ext cx="495" cy="790"/>
            </a:xfrm>
            <a:custGeom>
              <a:avLst/>
              <a:gdLst/>
              <a:ahLst/>
              <a:cxnLst>
                <a:cxn ang="0">
                  <a:pos x="359" y="723"/>
                </a:cxn>
                <a:cxn ang="0">
                  <a:pos x="196" y="790"/>
                </a:cxn>
                <a:cxn ang="0">
                  <a:pos x="129" y="763"/>
                </a:cxn>
                <a:cxn ang="0">
                  <a:pos x="92" y="723"/>
                </a:cxn>
                <a:cxn ang="0">
                  <a:pos x="78" y="648"/>
                </a:cxn>
                <a:cxn ang="0">
                  <a:pos x="85" y="565"/>
                </a:cxn>
                <a:cxn ang="0">
                  <a:pos x="176" y="457"/>
                </a:cxn>
                <a:cxn ang="0">
                  <a:pos x="215" y="396"/>
                </a:cxn>
                <a:cxn ang="0">
                  <a:pos x="170" y="336"/>
                </a:cxn>
                <a:cxn ang="0">
                  <a:pos x="144" y="326"/>
                </a:cxn>
                <a:cxn ang="0">
                  <a:pos x="137" y="272"/>
                </a:cxn>
                <a:cxn ang="0">
                  <a:pos x="118" y="238"/>
                </a:cxn>
                <a:cxn ang="0">
                  <a:pos x="104" y="167"/>
                </a:cxn>
                <a:cxn ang="0">
                  <a:pos x="70" y="146"/>
                </a:cxn>
                <a:cxn ang="0">
                  <a:pos x="0" y="103"/>
                </a:cxn>
                <a:cxn ang="0">
                  <a:pos x="19" y="80"/>
                </a:cxn>
                <a:cxn ang="0">
                  <a:pos x="52" y="103"/>
                </a:cxn>
                <a:cxn ang="0">
                  <a:pos x="70" y="119"/>
                </a:cxn>
                <a:cxn ang="0">
                  <a:pos x="104" y="119"/>
                </a:cxn>
                <a:cxn ang="0">
                  <a:pos x="129" y="113"/>
                </a:cxn>
                <a:cxn ang="0">
                  <a:pos x="170" y="91"/>
                </a:cxn>
                <a:cxn ang="0">
                  <a:pos x="170" y="36"/>
                </a:cxn>
                <a:cxn ang="0">
                  <a:pos x="201" y="14"/>
                </a:cxn>
                <a:cxn ang="0">
                  <a:pos x="235" y="0"/>
                </a:cxn>
                <a:cxn ang="0">
                  <a:pos x="260" y="14"/>
                </a:cxn>
                <a:cxn ang="0">
                  <a:pos x="286" y="43"/>
                </a:cxn>
                <a:cxn ang="0">
                  <a:pos x="286" y="70"/>
                </a:cxn>
                <a:cxn ang="0">
                  <a:pos x="275" y="103"/>
                </a:cxn>
                <a:cxn ang="0">
                  <a:pos x="308" y="136"/>
                </a:cxn>
                <a:cxn ang="0">
                  <a:pos x="340" y="162"/>
                </a:cxn>
                <a:cxn ang="0">
                  <a:pos x="333" y="223"/>
                </a:cxn>
                <a:cxn ang="0">
                  <a:pos x="353" y="272"/>
                </a:cxn>
                <a:cxn ang="0">
                  <a:pos x="379" y="299"/>
                </a:cxn>
                <a:cxn ang="0">
                  <a:pos x="385" y="369"/>
                </a:cxn>
                <a:cxn ang="0">
                  <a:pos x="411" y="408"/>
                </a:cxn>
                <a:cxn ang="0">
                  <a:pos x="437" y="446"/>
                </a:cxn>
                <a:cxn ang="0">
                  <a:pos x="443" y="484"/>
                </a:cxn>
                <a:cxn ang="0">
                  <a:pos x="475" y="500"/>
                </a:cxn>
                <a:cxn ang="0">
                  <a:pos x="495" y="533"/>
                </a:cxn>
                <a:cxn ang="0">
                  <a:pos x="469" y="604"/>
                </a:cxn>
                <a:cxn ang="0">
                  <a:pos x="391" y="713"/>
                </a:cxn>
              </a:cxnLst>
              <a:rect l="0" t="0" r="r" b="b"/>
              <a:pathLst>
                <a:path w="495" h="790">
                  <a:moveTo>
                    <a:pt x="379" y="723"/>
                  </a:moveTo>
                  <a:lnTo>
                    <a:pt x="359" y="723"/>
                  </a:lnTo>
                  <a:lnTo>
                    <a:pt x="241" y="778"/>
                  </a:lnTo>
                  <a:lnTo>
                    <a:pt x="196" y="790"/>
                  </a:lnTo>
                  <a:lnTo>
                    <a:pt x="157" y="778"/>
                  </a:lnTo>
                  <a:lnTo>
                    <a:pt x="129" y="763"/>
                  </a:lnTo>
                  <a:lnTo>
                    <a:pt x="92" y="745"/>
                  </a:lnTo>
                  <a:lnTo>
                    <a:pt x="92" y="723"/>
                  </a:lnTo>
                  <a:lnTo>
                    <a:pt x="98" y="680"/>
                  </a:lnTo>
                  <a:lnTo>
                    <a:pt x="78" y="648"/>
                  </a:lnTo>
                  <a:lnTo>
                    <a:pt x="70" y="610"/>
                  </a:lnTo>
                  <a:lnTo>
                    <a:pt x="85" y="565"/>
                  </a:lnTo>
                  <a:lnTo>
                    <a:pt x="118" y="533"/>
                  </a:lnTo>
                  <a:lnTo>
                    <a:pt x="176" y="457"/>
                  </a:lnTo>
                  <a:lnTo>
                    <a:pt x="190" y="412"/>
                  </a:lnTo>
                  <a:lnTo>
                    <a:pt x="215" y="396"/>
                  </a:lnTo>
                  <a:lnTo>
                    <a:pt x="209" y="360"/>
                  </a:lnTo>
                  <a:lnTo>
                    <a:pt x="170" y="336"/>
                  </a:lnTo>
                  <a:lnTo>
                    <a:pt x="150" y="332"/>
                  </a:lnTo>
                  <a:lnTo>
                    <a:pt x="144" y="326"/>
                  </a:lnTo>
                  <a:lnTo>
                    <a:pt x="137" y="293"/>
                  </a:lnTo>
                  <a:lnTo>
                    <a:pt x="137" y="272"/>
                  </a:lnTo>
                  <a:lnTo>
                    <a:pt x="124" y="255"/>
                  </a:lnTo>
                  <a:lnTo>
                    <a:pt x="118" y="238"/>
                  </a:lnTo>
                  <a:lnTo>
                    <a:pt x="111" y="189"/>
                  </a:lnTo>
                  <a:lnTo>
                    <a:pt x="104" y="167"/>
                  </a:lnTo>
                  <a:lnTo>
                    <a:pt x="85" y="151"/>
                  </a:lnTo>
                  <a:lnTo>
                    <a:pt x="70" y="146"/>
                  </a:lnTo>
                  <a:lnTo>
                    <a:pt x="52" y="140"/>
                  </a:lnTo>
                  <a:lnTo>
                    <a:pt x="0" y="103"/>
                  </a:lnTo>
                  <a:lnTo>
                    <a:pt x="8" y="97"/>
                  </a:lnTo>
                  <a:lnTo>
                    <a:pt x="19" y="80"/>
                  </a:lnTo>
                  <a:lnTo>
                    <a:pt x="34" y="86"/>
                  </a:lnTo>
                  <a:lnTo>
                    <a:pt x="52" y="103"/>
                  </a:lnTo>
                  <a:lnTo>
                    <a:pt x="60" y="119"/>
                  </a:lnTo>
                  <a:lnTo>
                    <a:pt x="70" y="119"/>
                  </a:lnTo>
                  <a:lnTo>
                    <a:pt x="92" y="124"/>
                  </a:lnTo>
                  <a:lnTo>
                    <a:pt x="104" y="119"/>
                  </a:lnTo>
                  <a:lnTo>
                    <a:pt x="118" y="107"/>
                  </a:lnTo>
                  <a:lnTo>
                    <a:pt x="129" y="113"/>
                  </a:lnTo>
                  <a:lnTo>
                    <a:pt x="150" y="113"/>
                  </a:lnTo>
                  <a:lnTo>
                    <a:pt x="170" y="91"/>
                  </a:lnTo>
                  <a:lnTo>
                    <a:pt x="170" y="64"/>
                  </a:lnTo>
                  <a:lnTo>
                    <a:pt x="170" y="36"/>
                  </a:lnTo>
                  <a:lnTo>
                    <a:pt x="176" y="21"/>
                  </a:lnTo>
                  <a:lnTo>
                    <a:pt x="201" y="14"/>
                  </a:lnTo>
                  <a:lnTo>
                    <a:pt x="222" y="0"/>
                  </a:lnTo>
                  <a:lnTo>
                    <a:pt x="235" y="0"/>
                  </a:lnTo>
                  <a:lnTo>
                    <a:pt x="253" y="8"/>
                  </a:lnTo>
                  <a:lnTo>
                    <a:pt x="260" y="14"/>
                  </a:lnTo>
                  <a:lnTo>
                    <a:pt x="275" y="21"/>
                  </a:lnTo>
                  <a:lnTo>
                    <a:pt x="286" y="43"/>
                  </a:lnTo>
                  <a:lnTo>
                    <a:pt x="275" y="54"/>
                  </a:lnTo>
                  <a:lnTo>
                    <a:pt x="286" y="70"/>
                  </a:lnTo>
                  <a:lnTo>
                    <a:pt x="275" y="80"/>
                  </a:lnTo>
                  <a:lnTo>
                    <a:pt x="275" y="103"/>
                  </a:lnTo>
                  <a:lnTo>
                    <a:pt x="282" y="130"/>
                  </a:lnTo>
                  <a:lnTo>
                    <a:pt x="308" y="136"/>
                  </a:lnTo>
                  <a:lnTo>
                    <a:pt x="318" y="146"/>
                  </a:lnTo>
                  <a:lnTo>
                    <a:pt x="340" y="162"/>
                  </a:lnTo>
                  <a:lnTo>
                    <a:pt x="340" y="195"/>
                  </a:lnTo>
                  <a:lnTo>
                    <a:pt x="333" y="223"/>
                  </a:lnTo>
                  <a:lnTo>
                    <a:pt x="340" y="250"/>
                  </a:lnTo>
                  <a:lnTo>
                    <a:pt x="353" y="272"/>
                  </a:lnTo>
                  <a:lnTo>
                    <a:pt x="366" y="282"/>
                  </a:lnTo>
                  <a:lnTo>
                    <a:pt x="379" y="299"/>
                  </a:lnTo>
                  <a:lnTo>
                    <a:pt x="379" y="347"/>
                  </a:lnTo>
                  <a:lnTo>
                    <a:pt x="385" y="369"/>
                  </a:lnTo>
                  <a:lnTo>
                    <a:pt x="404" y="387"/>
                  </a:lnTo>
                  <a:lnTo>
                    <a:pt x="411" y="408"/>
                  </a:lnTo>
                  <a:lnTo>
                    <a:pt x="431" y="418"/>
                  </a:lnTo>
                  <a:lnTo>
                    <a:pt x="437" y="446"/>
                  </a:lnTo>
                  <a:lnTo>
                    <a:pt x="431" y="468"/>
                  </a:lnTo>
                  <a:lnTo>
                    <a:pt x="443" y="484"/>
                  </a:lnTo>
                  <a:lnTo>
                    <a:pt x="464" y="489"/>
                  </a:lnTo>
                  <a:lnTo>
                    <a:pt x="475" y="500"/>
                  </a:lnTo>
                  <a:lnTo>
                    <a:pt x="490" y="506"/>
                  </a:lnTo>
                  <a:lnTo>
                    <a:pt x="495" y="533"/>
                  </a:lnTo>
                  <a:lnTo>
                    <a:pt x="490" y="561"/>
                  </a:lnTo>
                  <a:lnTo>
                    <a:pt x="469" y="604"/>
                  </a:lnTo>
                  <a:lnTo>
                    <a:pt x="443" y="641"/>
                  </a:lnTo>
                  <a:lnTo>
                    <a:pt x="391" y="713"/>
                  </a:lnTo>
                  <a:lnTo>
                    <a:pt x="379" y="723"/>
                  </a:lnTo>
                  <a:close/>
                </a:path>
              </a:pathLst>
            </a:custGeom>
            <a:solidFill>
              <a:srgbClr val="F2F2F2"/>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4213" name="Freeform 117"/>
            <p:cNvSpPr>
              <a:spLocks/>
            </p:cNvSpPr>
            <p:nvPr/>
          </p:nvSpPr>
          <p:spPr bwMode="auto">
            <a:xfrm>
              <a:off x="3291" y="955"/>
              <a:ext cx="495" cy="790"/>
            </a:xfrm>
            <a:custGeom>
              <a:avLst/>
              <a:gdLst/>
              <a:ahLst/>
              <a:cxnLst>
                <a:cxn ang="0">
                  <a:pos x="359" y="723"/>
                </a:cxn>
                <a:cxn ang="0">
                  <a:pos x="196" y="790"/>
                </a:cxn>
                <a:cxn ang="0">
                  <a:pos x="129" y="763"/>
                </a:cxn>
                <a:cxn ang="0">
                  <a:pos x="92" y="723"/>
                </a:cxn>
                <a:cxn ang="0">
                  <a:pos x="78" y="648"/>
                </a:cxn>
                <a:cxn ang="0">
                  <a:pos x="85" y="565"/>
                </a:cxn>
                <a:cxn ang="0">
                  <a:pos x="176" y="457"/>
                </a:cxn>
                <a:cxn ang="0">
                  <a:pos x="215" y="396"/>
                </a:cxn>
                <a:cxn ang="0">
                  <a:pos x="170" y="336"/>
                </a:cxn>
                <a:cxn ang="0">
                  <a:pos x="144" y="326"/>
                </a:cxn>
                <a:cxn ang="0">
                  <a:pos x="137" y="272"/>
                </a:cxn>
                <a:cxn ang="0">
                  <a:pos x="118" y="238"/>
                </a:cxn>
                <a:cxn ang="0">
                  <a:pos x="104" y="167"/>
                </a:cxn>
                <a:cxn ang="0">
                  <a:pos x="70" y="146"/>
                </a:cxn>
                <a:cxn ang="0">
                  <a:pos x="0" y="103"/>
                </a:cxn>
                <a:cxn ang="0">
                  <a:pos x="19" y="80"/>
                </a:cxn>
                <a:cxn ang="0">
                  <a:pos x="52" y="103"/>
                </a:cxn>
                <a:cxn ang="0">
                  <a:pos x="70" y="119"/>
                </a:cxn>
                <a:cxn ang="0">
                  <a:pos x="104" y="119"/>
                </a:cxn>
                <a:cxn ang="0">
                  <a:pos x="129" y="113"/>
                </a:cxn>
                <a:cxn ang="0">
                  <a:pos x="170" y="91"/>
                </a:cxn>
                <a:cxn ang="0">
                  <a:pos x="170" y="36"/>
                </a:cxn>
                <a:cxn ang="0">
                  <a:pos x="201" y="14"/>
                </a:cxn>
                <a:cxn ang="0">
                  <a:pos x="235" y="0"/>
                </a:cxn>
                <a:cxn ang="0">
                  <a:pos x="260" y="14"/>
                </a:cxn>
                <a:cxn ang="0">
                  <a:pos x="286" y="43"/>
                </a:cxn>
                <a:cxn ang="0">
                  <a:pos x="286" y="70"/>
                </a:cxn>
                <a:cxn ang="0">
                  <a:pos x="275" y="103"/>
                </a:cxn>
                <a:cxn ang="0">
                  <a:pos x="308" y="136"/>
                </a:cxn>
                <a:cxn ang="0">
                  <a:pos x="340" y="162"/>
                </a:cxn>
                <a:cxn ang="0">
                  <a:pos x="333" y="223"/>
                </a:cxn>
                <a:cxn ang="0">
                  <a:pos x="353" y="272"/>
                </a:cxn>
                <a:cxn ang="0">
                  <a:pos x="379" y="299"/>
                </a:cxn>
                <a:cxn ang="0">
                  <a:pos x="385" y="369"/>
                </a:cxn>
                <a:cxn ang="0">
                  <a:pos x="411" y="408"/>
                </a:cxn>
                <a:cxn ang="0">
                  <a:pos x="437" y="446"/>
                </a:cxn>
                <a:cxn ang="0">
                  <a:pos x="443" y="484"/>
                </a:cxn>
                <a:cxn ang="0">
                  <a:pos x="475" y="500"/>
                </a:cxn>
                <a:cxn ang="0">
                  <a:pos x="495" y="533"/>
                </a:cxn>
                <a:cxn ang="0">
                  <a:pos x="469" y="604"/>
                </a:cxn>
                <a:cxn ang="0">
                  <a:pos x="391" y="713"/>
                </a:cxn>
              </a:cxnLst>
              <a:rect l="0" t="0" r="r" b="b"/>
              <a:pathLst>
                <a:path w="495" h="790">
                  <a:moveTo>
                    <a:pt x="379" y="723"/>
                  </a:moveTo>
                  <a:lnTo>
                    <a:pt x="359" y="723"/>
                  </a:lnTo>
                  <a:lnTo>
                    <a:pt x="241" y="778"/>
                  </a:lnTo>
                  <a:lnTo>
                    <a:pt x="196" y="790"/>
                  </a:lnTo>
                  <a:lnTo>
                    <a:pt x="157" y="778"/>
                  </a:lnTo>
                  <a:lnTo>
                    <a:pt x="129" y="763"/>
                  </a:lnTo>
                  <a:lnTo>
                    <a:pt x="92" y="745"/>
                  </a:lnTo>
                  <a:lnTo>
                    <a:pt x="92" y="723"/>
                  </a:lnTo>
                  <a:lnTo>
                    <a:pt x="98" y="680"/>
                  </a:lnTo>
                  <a:lnTo>
                    <a:pt x="78" y="648"/>
                  </a:lnTo>
                  <a:lnTo>
                    <a:pt x="70" y="610"/>
                  </a:lnTo>
                  <a:lnTo>
                    <a:pt x="85" y="565"/>
                  </a:lnTo>
                  <a:lnTo>
                    <a:pt x="118" y="533"/>
                  </a:lnTo>
                  <a:lnTo>
                    <a:pt x="176" y="457"/>
                  </a:lnTo>
                  <a:lnTo>
                    <a:pt x="190" y="412"/>
                  </a:lnTo>
                  <a:lnTo>
                    <a:pt x="215" y="396"/>
                  </a:lnTo>
                  <a:lnTo>
                    <a:pt x="209" y="360"/>
                  </a:lnTo>
                  <a:lnTo>
                    <a:pt x="170" y="336"/>
                  </a:lnTo>
                  <a:lnTo>
                    <a:pt x="150" y="332"/>
                  </a:lnTo>
                  <a:lnTo>
                    <a:pt x="144" y="326"/>
                  </a:lnTo>
                  <a:lnTo>
                    <a:pt x="137" y="293"/>
                  </a:lnTo>
                  <a:lnTo>
                    <a:pt x="137" y="272"/>
                  </a:lnTo>
                  <a:lnTo>
                    <a:pt x="124" y="255"/>
                  </a:lnTo>
                  <a:lnTo>
                    <a:pt x="118" y="238"/>
                  </a:lnTo>
                  <a:lnTo>
                    <a:pt x="111" y="189"/>
                  </a:lnTo>
                  <a:lnTo>
                    <a:pt x="104" y="167"/>
                  </a:lnTo>
                  <a:lnTo>
                    <a:pt x="85" y="151"/>
                  </a:lnTo>
                  <a:lnTo>
                    <a:pt x="70" y="146"/>
                  </a:lnTo>
                  <a:lnTo>
                    <a:pt x="52" y="140"/>
                  </a:lnTo>
                  <a:lnTo>
                    <a:pt x="0" y="103"/>
                  </a:lnTo>
                  <a:lnTo>
                    <a:pt x="8" y="97"/>
                  </a:lnTo>
                  <a:lnTo>
                    <a:pt x="19" y="80"/>
                  </a:lnTo>
                  <a:lnTo>
                    <a:pt x="34" y="86"/>
                  </a:lnTo>
                  <a:lnTo>
                    <a:pt x="52" y="103"/>
                  </a:lnTo>
                  <a:lnTo>
                    <a:pt x="60" y="119"/>
                  </a:lnTo>
                  <a:lnTo>
                    <a:pt x="70" y="119"/>
                  </a:lnTo>
                  <a:lnTo>
                    <a:pt x="92" y="124"/>
                  </a:lnTo>
                  <a:lnTo>
                    <a:pt x="104" y="119"/>
                  </a:lnTo>
                  <a:lnTo>
                    <a:pt x="118" y="107"/>
                  </a:lnTo>
                  <a:lnTo>
                    <a:pt x="129" y="113"/>
                  </a:lnTo>
                  <a:lnTo>
                    <a:pt x="150" y="113"/>
                  </a:lnTo>
                  <a:lnTo>
                    <a:pt x="170" y="91"/>
                  </a:lnTo>
                  <a:lnTo>
                    <a:pt x="170" y="64"/>
                  </a:lnTo>
                  <a:lnTo>
                    <a:pt x="170" y="36"/>
                  </a:lnTo>
                  <a:lnTo>
                    <a:pt x="176" y="21"/>
                  </a:lnTo>
                  <a:lnTo>
                    <a:pt x="201" y="14"/>
                  </a:lnTo>
                  <a:lnTo>
                    <a:pt x="222" y="0"/>
                  </a:lnTo>
                  <a:lnTo>
                    <a:pt x="235" y="0"/>
                  </a:lnTo>
                  <a:lnTo>
                    <a:pt x="253" y="8"/>
                  </a:lnTo>
                  <a:lnTo>
                    <a:pt x="260" y="14"/>
                  </a:lnTo>
                  <a:lnTo>
                    <a:pt x="275" y="21"/>
                  </a:lnTo>
                  <a:lnTo>
                    <a:pt x="286" y="43"/>
                  </a:lnTo>
                  <a:lnTo>
                    <a:pt x="275" y="54"/>
                  </a:lnTo>
                  <a:lnTo>
                    <a:pt x="286" y="70"/>
                  </a:lnTo>
                  <a:lnTo>
                    <a:pt x="275" y="80"/>
                  </a:lnTo>
                  <a:lnTo>
                    <a:pt x="275" y="103"/>
                  </a:lnTo>
                  <a:lnTo>
                    <a:pt x="282" y="130"/>
                  </a:lnTo>
                  <a:lnTo>
                    <a:pt x="308" y="136"/>
                  </a:lnTo>
                  <a:lnTo>
                    <a:pt x="318" y="146"/>
                  </a:lnTo>
                  <a:lnTo>
                    <a:pt x="340" y="162"/>
                  </a:lnTo>
                  <a:lnTo>
                    <a:pt x="340" y="195"/>
                  </a:lnTo>
                  <a:lnTo>
                    <a:pt x="333" y="223"/>
                  </a:lnTo>
                  <a:lnTo>
                    <a:pt x="340" y="250"/>
                  </a:lnTo>
                  <a:lnTo>
                    <a:pt x="353" y="272"/>
                  </a:lnTo>
                  <a:lnTo>
                    <a:pt x="366" y="282"/>
                  </a:lnTo>
                  <a:lnTo>
                    <a:pt x="379" y="299"/>
                  </a:lnTo>
                  <a:lnTo>
                    <a:pt x="379" y="347"/>
                  </a:lnTo>
                  <a:lnTo>
                    <a:pt x="385" y="369"/>
                  </a:lnTo>
                  <a:lnTo>
                    <a:pt x="404" y="387"/>
                  </a:lnTo>
                  <a:lnTo>
                    <a:pt x="411" y="408"/>
                  </a:lnTo>
                  <a:lnTo>
                    <a:pt x="431" y="418"/>
                  </a:lnTo>
                  <a:lnTo>
                    <a:pt x="437" y="446"/>
                  </a:lnTo>
                  <a:lnTo>
                    <a:pt x="431" y="468"/>
                  </a:lnTo>
                  <a:lnTo>
                    <a:pt x="443" y="484"/>
                  </a:lnTo>
                  <a:lnTo>
                    <a:pt x="464" y="489"/>
                  </a:lnTo>
                  <a:lnTo>
                    <a:pt x="475" y="500"/>
                  </a:lnTo>
                  <a:lnTo>
                    <a:pt x="490" y="506"/>
                  </a:lnTo>
                  <a:lnTo>
                    <a:pt x="495" y="533"/>
                  </a:lnTo>
                  <a:lnTo>
                    <a:pt x="490" y="561"/>
                  </a:lnTo>
                  <a:lnTo>
                    <a:pt x="469" y="604"/>
                  </a:lnTo>
                  <a:lnTo>
                    <a:pt x="443" y="641"/>
                  </a:lnTo>
                  <a:lnTo>
                    <a:pt x="391" y="713"/>
                  </a:lnTo>
                  <a:lnTo>
                    <a:pt x="379" y="723"/>
                  </a:lnTo>
                  <a:close/>
                </a:path>
              </a:pathLst>
            </a:custGeom>
            <a:noFill/>
            <a:ln w="15875" cap="flat">
              <a:solidFill>
                <a:srgbClr val="C7C7C7"/>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4214" name="Freeform 118"/>
            <p:cNvSpPr>
              <a:spLocks/>
            </p:cNvSpPr>
            <p:nvPr/>
          </p:nvSpPr>
          <p:spPr bwMode="auto">
            <a:xfrm>
              <a:off x="3402" y="1898"/>
              <a:ext cx="379" cy="174"/>
            </a:xfrm>
            <a:custGeom>
              <a:avLst/>
              <a:gdLst/>
              <a:ahLst/>
              <a:cxnLst>
                <a:cxn ang="0">
                  <a:pos x="305" y="174"/>
                </a:cxn>
                <a:cxn ang="0">
                  <a:pos x="286" y="168"/>
                </a:cxn>
                <a:cxn ang="0">
                  <a:pos x="267" y="152"/>
                </a:cxn>
                <a:cxn ang="0">
                  <a:pos x="241" y="140"/>
                </a:cxn>
                <a:cxn ang="0">
                  <a:pos x="215" y="140"/>
                </a:cxn>
                <a:cxn ang="0">
                  <a:pos x="200" y="125"/>
                </a:cxn>
                <a:cxn ang="0">
                  <a:pos x="196" y="125"/>
                </a:cxn>
                <a:cxn ang="0">
                  <a:pos x="181" y="136"/>
                </a:cxn>
                <a:cxn ang="0">
                  <a:pos x="170" y="140"/>
                </a:cxn>
                <a:cxn ang="0">
                  <a:pos x="138" y="136"/>
                </a:cxn>
                <a:cxn ang="0">
                  <a:pos x="104" y="136"/>
                </a:cxn>
                <a:cxn ang="0">
                  <a:pos x="90" y="140"/>
                </a:cxn>
                <a:cxn ang="0">
                  <a:pos x="84" y="136"/>
                </a:cxn>
                <a:cxn ang="0">
                  <a:pos x="59" y="140"/>
                </a:cxn>
                <a:cxn ang="0">
                  <a:pos x="25" y="157"/>
                </a:cxn>
                <a:cxn ang="0">
                  <a:pos x="12" y="168"/>
                </a:cxn>
                <a:cxn ang="0">
                  <a:pos x="7" y="168"/>
                </a:cxn>
                <a:cxn ang="0">
                  <a:pos x="0" y="152"/>
                </a:cxn>
                <a:cxn ang="0">
                  <a:pos x="0" y="108"/>
                </a:cxn>
                <a:cxn ang="0">
                  <a:pos x="12" y="80"/>
                </a:cxn>
                <a:cxn ang="0">
                  <a:pos x="25" y="43"/>
                </a:cxn>
                <a:cxn ang="0">
                  <a:pos x="59" y="32"/>
                </a:cxn>
                <a:cxn ang="0">
                  <a:pos x="84" y="49"/>
                </a:cxn>
                <a:cxn ang="0">
                  <a:pos x="104" y="71"/>
                </a:cxn>
                <a:cxn ang="0">
                  <a:pos x="138" y="75"/>
                </a:cxn>
                <a:cxn ang="0">
                  <a:pos x="155" y="53"/>
                </a:cxn>
                <a:cxn ang="0">
                  <a:pos x="155" y="15"/>
                </a:cxn>
                <a:cxn ang="0">
                  <a:pos x="164" y="15"/>
                </a:cxn>
                <a:cxn ang="0">
                  <a:pos x="174" y="6"/>
                </a:cxn>
                <a:cxn ang="0">
                  <a:pos x="196" y="0"/>
                </a:cxn>
                <a:cxn ang="0">
                  <a:pos x="215" y="0"/>
                </a:cxn>
                <a:cxn ang="0">
                  <a:pos x="222" y="6"/>
                </a:cxn>
                <a:cxn ang="0">
                  <a:pos x="241" y="9"/>
                </a:cxn>
                <a:cxn ang="0">
                  <a:pos x="248" y="15"/>
                </a:cxn>
                <a:cxn ang="0">
                  <a:pos x="267" y="28"/>
                </a:cxn>
                <a:cxn ang="0">
                  <a:pos x="293" y="21"/>
                </a:cxn>
                <a:cxn ang="0">
                  <a:pos x="312" y="21"/>
                </a:cxn>
                <a:cxn ang="0">
                  <a:pos x="319" y="32"/>
                </a:cxn>
                <a:cxn ang="0">
                  <a:pos x="331" y="37"/>
                </a:cxn>
                <a:cxn ang="0">
                  <a:pos x="331" y="43"/>
                </a:cxn>
                <a:cxn ang="0">
                  <a:pos x="331" y="71"/>
                </a:cxn>
                <a:cxn ang="0">
                  <a:pos x="345" y="71"/>
                </a:cxn>
                <a:cxn ang="0">
                  <a:pos x="345" y="75"/>
                </a:cxn>
                <a:cxn ang="0">
                  <a:pos x="364" y="93"/>
                </a:cxn>
                <a:cxn ang="0">
                  <a:pos x="371" y="104"/>
                </a:cxn>
                <a:cxn ang="0">
                  <a:pos x="379" y="118"/>
                </a:cxn>
                <a:cxn ang="0">
                  <a:pos x="357" y="131"/>
                </a:cxn>
                <a:cxn ang="0">
                  <a:pos x="353" y="140"/>
                </a:cxn>
                <a:cxn ang="0">
                  <a:pos x="345" y="157"/>
                </a:cxn>
                <a:cxn ang="0">
                  <a:pos x="338" y="157"/>
                </a:cxn>
                <a:cxn ang="0">
                  <a:pos x="319" y="157"/>
                </a:cxn>
                <a:cxn ang="0">
                  <a:pos x="312" y="174"/>
                </a:cxn>
                <a:cxn ang="0">
                  <a:pos x="305" y="174"/>
                </a:cxn>
              </a:cxnLst>
              <a:rect l="0" t="0" r="r" b="b"/>
              <a:pathLst>
                <a:path w="379" h="174">
                  <a:moveTo>
                    <a:pt x="305" y="174"/>
                  </a:moveTo>
                  <a:lnTo>
                    <a:pt x="286" y="168"/>
                  </a:lnTo>
                  <a:lnTo>
                    <a:pt x="267" y="152"/>
                  </a:lnTo>
                  <a:lnTo>
                    <a:pt x="241" y="140"/>
                  </a:lnTo>
                  <a:lnTo>
                    <a:pt x="215" y="140"/>
                  </a:lnTo>
                  <a:lnTo>
                    <a:pt x="200" y="125"/>
                  </a:lnTo>
                  <a:lnTo>
                    <a:pt x="196" y="125"/>
                  </a:lnTo>
                  <a:lnTo>
                    <a:pt x="181" y="136"/>
                  </a:lnTo>
                  <a:lnTo>
                    <a:pt x="170" y="140"/>
                  </a:lnTo>
                  <a:lnTo>
                    <a:pt x="138" y="136"/>
                  </a:lnTo>
                  <a:lnTo>
                    <a:pt x="104" y="136"/>
                  </a:lnTo>
                  <a:lnTo>
                    <a:pt x="90" y="140"/>
                  </a:lnTo>
                  <a:lnTo>
                    <a:pt x="84" y="136"/>
                  </a:lnTo>
                  <a:lnTo>
                    <a:pt x="59" y="140"/>
                  </a:lnTo>
                  <a:lnTo>
                    <a:pt x="25" y="157"/>
                  </a:lnTo>
                  <a:lnTo>
                    <a:pt x="12" y="168"/>
                  </a:lnTo>
                  <a:lnTo>
                    <a:pt x="7" y="168"/>
                  </a:lnTo>
                  <a:lnTo>
                    <a:pt x="0" y="152"/>
                  </a:lnTo>
                  <a:lnTo>
                    <a:pt x="0" y="108"/>
                  </a:lnTo>
                  <a:lnTo>
                    <a:pt x="12" y="80"/>
                  </a:lnTo>
                  <a:lnTo>
                    <a:pt x="25" y="43"/>
                  </a:lnTo>
                  <a:lnTo>
                    <a:pt x="59" y="32"/>
                  </a:lnTo>
                  <a:lnTo>
                    <a:pt x="84" y="49"/>
                  </a:lnTo>
                  <a:lnTo>
                    <a:pt x="104" y="71"/>
                  </a:lnTo>
                  <a:lnTo>
                    <a:pt x="138" y="75"/>
                  </a:lnTo>
                  <a:lnTo>
                    <a:pt x="155" y="53"/>
                  </a:lnTo>
                  <a:lnTo>
                    <a:pt x="155" y="15"/>
                  </a:lnTo>
                  <a:lnTo>
                    <a:pt x="164" y="15"/>
                  </a:lnTo>
                  <a:lnTo>
                    <a:pt x="174" y="6"/>
                  </a:lnTo>
                  <a:lnTo>
                    <a:pt x="196" y="0"/>
                  </a:lnTo>
                  <a:lnTo>
                    <a:pt x="215" y="0"/>
                  </a:lnTo>
                  <a:lnTo>
                    <a:pt x="222" y="6"/>
                  </a:lnTo>
                  <a:lnTo>
                    <a:pt x="241" y="9"/>
                  </a:lnTo>
                  <a:lnTo>
                    <a:pt x="248" y="15"/>
                  </a:lnTo>
                  <a:lnTo>
                    <a:pt x="267" y="28"/>
                  </a:lnTo>
                  <a:lnTo>
                    <a:pt x="293" y="21"/>
                  </a:lnTo>
                  <a:lnTo>
                    <a:pt x="312" y="21"/>
                  </a:lnTo>
                  <a:lnTo>
                    <a:pt x="319" y="32"/>
                  </a:lnTo>
                  <a:lnTo>
                    <a:pt x="331" y="37"/>
                  </a:lnTo>
                  <a:lnTo>
                    <a:pt x="331" y="43"/>
                  </a:lnTo>
                  <a:lnTo>
                    <a:pt x="331" y="71"/>
                  </a:lnTo>
                  <a:lnTo>
                    <a:pt x="345" y="71"/>
                  </a:lnTo>
                  <a:lnTo>
                    <a:pt x="345" y="75"/>
                  </a:lnTo>
                  <a:lnTo>
                    <a:pt x="364" y="93"/>
                  </a:lnTo>
                  <a:lnTo>
                    <a:pt x="371" y="104"/>
                  </a:lnTo>
                  <a:lnTo>
                    <a:pt x="379" y="118"/>
                  </a:lnTo>
                  <a:lnTo>
                    <a:pt x="357" y="131"/>
                  </a:lnTo>
                  <a:lnTo>
                    <a:pt x="353" y="140"/>
                  </a:lnTo>
                  <a:lnTo>
                    <a:pt x="345" y="157"/>
                  </a:lnTo>
                  <a:lnTo>
                    <a:pt x="338" y="157"/>
                  </a:lnTo>
                  <a:lnTo>
                    <a:pt x="319" y="157"/>
                  </a:lnTo>
                  <a:lnTo>
                    <a:pt x="312" y="174"/>
                  </a:lnTo>
                  <a:lnTo>
                    <a:pt x="305" y="174"/>
                  </a:lnTo>
                  <a:close/>
                </a:path>
              </a:pathLst>
            </a:custGeom>
            <a:solidFill>
              <a:srgbClr val="17365D"/>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4215" name="Freeform 119"/>
            <p:cNvSpPr>
              <a:spLocks/>
            </p:cNvSpPr>
            <p:nvPr/>
          </p:nvSpPr>
          <p:spPr bwMode="auto">
            <a:xfrm>
              <a:off x="3402" y="1898"/>
              <a:ext cx="379" cy="174"/>
            </a:xfrm>
            <a:custGeom>
              <a:avLst/>
              <a:gdLst/>
              <a:ahLst/>
              <a:cxnLst>
                <a:cxn ang="0">
                  <a:pos x="305" y="174"/>
                </a:cxn>
                <a:cxn ang="0">
                  <a:pos x="286" y="168"/>
                </a:cxn>
                <a:cxn ang="0">
                  <a:pos x="267" y="152"/>
                </a:cxn>
                <a:cxn ang="0">
                  <a:pos x="241" y="140"/>
                </a:cxn>
                <a:cxn ang="0">
                  <a:pos x="215" y="140"/>
                </a:cxn>
                <a:cxn ang="0">
                  <a:pos x="200" y="125"/>
                </a:cxn>
                <a:cxn ang="0">
                  <a:pos x="196" y="125"/>
                </a:cxn>
                <a:cxn ang="0">
                  <a:pos x="181" y="136"/>
                </a:cxn>
                <a:cxn ang="0">
                  <a:pos x="170" y="140"/>
                </a:cxn>
                <a:cxn ang="0">
                  <a:pos x="138" y="136"/>
                </a:cxn>
                <a:cxn ang="0">
                  <a:pos x="104" y="136"/>
                </a:cxn>
                <a:cxn ang="0">
                  <a:pos x="90" y="140"/>
                </a:cxn>
                <a:cxn ang="0">
                  <a:pos x="84" y="136"/>
                </a:cxn>
                <a:cxn ang="0">
                  <a:pos x="59" y="140"/>
                </a:cxn>
                <a:cxn ang="0">
                  <a:pos x="25" y="157"/>
                </a:cxn>
                <a:cxn ang="0">
                  <a:pos x="12" y="168"/>
                </a:cxn>
                <a:cxn ang="0">
                  <a:pos x="7" y="168"/>
                </a:cxn>
                <a:cxn ang="0">
                  <a:pos x="0" y="152"/>
                </a:cxn>
                <a:cxn ang="0">
                  <a:pos x="0" y="108"/>
                </a:cxn>
                <a:cxn ang="0">
                  <a:pos x="12" y="80"/>
                </a:cxn>
                <a:cxn ang="0">
                  <a:pos x="25" y="43"/>
                </a:cxn>
                <a:cxn ang="0">
                  <a:pos x="59" y="32"/>
                </a:cxn>
                <a:cxn ang="0">
                  <a:pos x="84" y="49"/>
                </a:cxn>
                <a:cxn ang="0">
                  <a:pos x="104" y="71"/>
                </a:cxn>
                <a:cxn ang="0">
                  <a:pos x="138" y="75"/>
                </a:cxn>
                <a:cxn ang="0">
                  <a:pos x="155" y="53"/>
                </a:cxn>
                <a:cxn ang="0">
                  <a:pos x="155" y="15"/>
                </a:cxn>
                <a:cxn ang="0">
                  <a:pos x="164" y="15"/>
                </a:cxn>
                <a:cxn ang="0">
                  <a:pos x="174" y="6"/>
                </a:cxn>
                <a:cxn ang="0">
                  <a:pos x="196" y="0"/>
                </a:cxn>
                <a:cxn ang="0">
                  <a:pos x="215" y="0"/>
                </a:cxn>
                <a:cxn ang="0">
                  <a:pos x="222" y="6"/>
                </a:cxn>
                <a:cxn ang="0">
                  <a:pos x="241" y="9"/>
                </a:cxn>
                <a:cxn ang="0">
                  <a:pos x="248" y="15"/>
                </a:cxn>
                <a:cxn ang="0">
                  <a:pos x="267" y="28"/>
                </a:cxn>
                <a:cxn ang="0">
                  <a:pos x="293" y="21"/>
                </a:cxn>
                <a:cxn ang="0">
                  <a:pos x="312" y="21"/>
                </a:cxn>
                <a:cxn ang="0">
                  <a:pos x="319" y="32"/>
                </a:cxn>
                <a:cxn ang="0">
                  <a:pos x="331" y="37"/>
                </a:cxn>
                <a:cxn ang="0">
                  <a:pos x="331" y="43"/>
                </a:cxn>
                <a:cxn ang="0">
                  <a:pos x="331" y="71"/>
                </a:cxn>
                <a:cxn ang="0">
                  <a:pos x="345" y="71"/>
                </a:cxn>
                <a:cxn ang="0">
                  <a:pos x="345" y="75"/>
                </a:cxn>
                <a:cxn ang="0">
                  <a:pos x="364" y="93"/>
                </a:cxn>
                <a:cxn ang="0">
                  <a:pos x="371" y="104"/>
                </a:cxn>
                <a:cxn ang="0">
                  <a:pos x="379" y="118"/>
                </a:cxn>
                <a:cxn ang="0">
                  <a:pos x="357" y="131"/>
                </a:cxn>
                <a:cxn ang="0">
                  <a:pos x="353" y="140"/>
                </a:cxn>
                <a:cxn ang="0">
                  <a:pos x="345" y="157"/>
                </a:cxn>
                <a:cxn ang="0">
                  <a:pos x="338" y="157"/>
                </a:cxn>
                <a:cxn ang="0">
                  <a:pos x="319" y="157"/>
                </a:cxn>
                <a:cxn ang="0">
                  <a:pos x="312" y="174"/>
                </a:cxn>
                <a:cxn ang="0">
                  <a:pos x="305" y="174"/>
                </a:cxn>
              </a:cxnLst>
              <a:rect l="0" t="0" r="r" b="b"/>
              <a:pathLst>
                <a:path w="379" h="174">
                  <a:moveTo>
                    <a:pt x="305" y="174"/>
                  </a:moveTo>
                  <a:lnTo>
                    <a:pt x="286" y="168"/>
                  </a:lnTo>
                  <a:lnTo>
                    <a:pt x="267" y="152"/>
                  </a:lnTo>
                  <a:lnTo>
                    <a:pt x="241" y="140"/>
                  </a:lnTo>
                  <a:lnTo>
                    <a:pt x="215" y="140"/>
                  </a:lnTo>
                  <a:lnTo>
                    <a:pt x="200" y="125"/>
                  </a:lnTo>
                  <a:lnTo>
                    <a:pt x="196" y="125"/>
                  </a:lnTo>
                  <a:lnTo>
                    <a:pt x="181" y="136"/>
                  </a:lnTo>
                  <a:lnTo>
                    <a:pt x="170" y="140"/>
                  </a:lnTo>
                  <a:lnTo>
                    <a:pt x="138" y="136"/>
                  </a:lnTo>
                  <a:lnTo>
                    <a:pt x="104" y="136"/>
                  </a:lnTo>
                  <a:lnTo>
                    <a:pt x="90" y="140"/>
                  </a:lnTo>
                  <a:lnTo>
                    <a:pt x="84" y="136"/>
                  </a:lnTo>
                  <a:lnTo>
                    <a:pt x="59" y="140"/>
                  </a:lnTo>
                  <a:lnTo>
                    <a:pt x="25" y="157"/>
                  </a:lnTo>
                  <a:lnTo>
                    <a:pt x="12" y="168"/>
                  </a:lnTo>
                  <a:lnTo>
                    <a:pt x="7" y="168"/>
                  </a:lnTo>
                  <a:lnTo>
                    <a:pt x="0" y="152"/>
                  </a:lnTo>
                  <a:lnTo>
                    <a:pt x="0" y="108"/>
                  </a:lnTo>
                  <a:lnTo>
                    <a:pt x="12" y="80"/>
                  </a:lnTo>
                  <a:lnTo>
                    <a:pt x="25" y="43"/>
                  </a:lnTo>
                  <a:lnTo>
                    <a:pt x="59" y="32"/>
                  </a:lnTo>
                  <a:lnTo>
                    <a:pt x="84" y="49"/>
                  </a:lnTo>
                  <a:lnTo>
                    <a:pt x="104" y="71"/>
                  </a:lnTo>
                  <a:lnTo>
                    <a:pt x="138" y="75"/>
                  </a:lnTo>
                  <a:lnTo>
                    <a:pt x="155" y="53"/>
                  </a:lnTo>
                  <a:lnTo>
                    <a:pt x="155" y="15"/>
                  </a:lnTo>
                  <a:lnTo>
                    <a:pt x="164" y="15"/>
                  </a:lnTo>
                  <a:lnTo>
                    <a:pt x="174" y="6"/>
                  </a:lnTo>
                  <a:lnTo>
                    <a:pt x="196" y="0"/>
                  </a:lnTo>
                  <a:lnTo>
                    <a:pt x="215" y="0"/>
                  </a:lnTo>
                  <a:lnTo>
                    <a:pt x="222" y="6"/>
                  </a:lnTo>
                  <a:lnTo>
                    <a:pt x="241" y="9"/>
                  </a:lnTo>
                  <a:lnTo>
                    <a:pt x="248" y="15"/>
                  </a:lnTo>
                  <a:lnTo>
                    <a:pt x="267" y="28"/>
                  </a:lnTo>
                  <a:lnTo>
                    <a:pt x="293" y="21"/>
                  </a:lnTo>
                  <a:lnTo>
                    <a:pt x="312" y="21"/>
                  </a:lnTo>
                  <a:lnTo>
                    <a:pt x="319" y="32"/>
                  </a:lnTo>
                  <a:lnTo>
                    <a:pt x="331" y="37"/>
                  </a:lnTo>
                  <a:lnTo>
                    <a:pt x="331" y="43"/>
                  </a:lnTo>
                  <a:lnTo>
                    <a:pt x="331" y="71"/>
                  </a:lnTo>
                  <a:lnTo>
                    <a:pt x="345" y="71"/>
                  </a:lnTo>
                  <a:lnTo>
                    <a:pt x="345" y="75"/>
                  </a:lnTo>
                  <a:lnTo>
                    <a:pt x="364" y="93"/>
                  </a:lnTo>
                  <a:lnTo>
                    <a:pt x="371" y="104"/>
                  </a:lnTo>
                  <a:lnTo>
                    <a:pt x="379" y="118"/>
                  </a:lnTo>
                  <a:lnTo>
                    <a:pt x="357" y="131"/>
                  </a:lnTo>
                  <a:lnTo>
                    <a:pt x="353" y="140"/>
                  </a:lnTo>
                  <a:lnTo>
                    <a:pt x="345" y="157"/>
                  </a:lnTo>
                  <a:lnTo>
                    <a:pt x="338" y="157"/>
                  </a:lnTo>
                  <a:lnTo>
                    <a:pt x="319" y="157"/>
                  </a:lnTo>
                  <a:lnTo>
                    <a:pt x="312" y="174"/>
                  </a:lnTo>
                  <a:lnTo>
                    <a:pt x="305" y="174"/>
                  </a:lnTo>
                  <a:close/>
                </a:path>
              </a:pathLst>
            </a:custGeom>
            <a:noFill/>
            <a:ln w="7938" cap="flat">
              <a:solidFill>
                <a:srgbClr val="C7C7C7"/>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4216" name="Freeform 120"/>
            <p:cNvSpPr>
              <a:spLocks/>
            </p:cNvSpPr>
            <p:nvPr/>
          </p:nvSpPr>
          <p:spPr bwMode="auto">
            <a:xfrm>
              <a:off x="3500" y="1762"/>
              <a:ext cx="222" cy="164"/>
            </a:xfrm>
            <a:custGeom>
              <a:avLst/>
              <a:gdLst/>
              <a:ahLst/>
              <a:cxnLst>
                <a:cxn ang="0">
                  <a:pos x="214" y="157"/>
                </a:cxn>
                <a:cxn ang="0">
                  <a:pos x="195" y="157"/>
                </a:cxn>
                <a:cxn ang="0">
                  <a:pos x="169" y="164"/>
                </a:cxn>
                <a:cxn ang="0">
                  <a:pos x="150" y="151"/>
                </a:cxn>
                <a:cxn ang="0">
                  <a:pos x="143" y="146"/>
                </a:cxn>
                <a:cxn ang="0">
                  <a:pos x="124" y="142"/>
                </a:cxn>
                <a:cxn ang="0">
                  <a:pos x="117" y="136"/>
                </a:cxn>
                <a:cxn ang="0">
                  <a:pos x="98" y="136"/>
                </a:cxn>
                <a:cxn ang="0">
                  <a:pos x="77" y="142"/>
                </a:cxn>
                <a:cxn ang="0">
                  <a:pos x="66" y="151"/>
                </a:cxn>
                <a:cxn ang="0">
                  <a:pos x="57" y="151"/>
                </a:cxn>
                <a:cxn ang="0">
                  <a:pos x="51" y="114"/>
                </a:cxn>
                <a:cxn ang="0">
                  <a:pos x="18" y="108"/>
                </a:cxn>
                <a:cxn ang="0">
                  <a:pos x="6" y="81"/>
                </a:cxn>
                <a:cxn ang="0">
                  <a:pos x="0" y="48"/>
                </a:cxn>
                <a:cxn ang="0">
                  <a:pos x="25" y="27"/>
                </a:cxn>
                <a:cxn ang="0">
                  <a:pos x="102" y="5"/>
                </a:cxn>
                <a:cxn ang="0">
                  <a:pos x="150" y="11"/>
                </a:cxn>
                <a:cxn ang="0">
                  <a:pos x="201" y="0"/>
                </a:cxn>
                <a:cxn ang="0">
                  <a:pos x="222" y="15"/>
                </a:cxn>
                <a:cxn ang="0">
                  <a:pos x="208" y="42"/>
                </a:cxn>
                <a:cxn ang="0">
                  <a:pos x="175" y="53"/>
                </a:cxn>
                <a:cxn ang="0">
                  <a:pos x="169" y="59"/>
                </a:cxn>
                <a:cxn ang="0">
                  <a:pos x="169" y="65"/>
                </a:cxn>
                <a:cxn ang="0">
                  <a:pos x="182" y="75"/>
                </a:cxn>
                <a:cxn ang="0">
                  <a:pos x="188" y="96"/>
                </a:cxn>
                <a:cxn ang="0">
                  <a:pos x="195" y="96"/>
                </a:cxn>
                <a:cxn ang="0">
                  <a:pos x="208" y="114"/>
                </a:cxn>
                <a:cxn ang="0">
                  <a:pos x="222" y="118"/>
                </a:cxn>
                <a:cxn ang="0">
                  <a:pos x="222" y="130"/>
                </a:cxn>
                <a:cxn ang="0">
                  <a:pos x="214" y="136"/>
                </a:cxn>
                <a:cxn ang="0">
                  <a:pos x="208" y="151"/>
                </a:cxn>
                <a:cxn ang="0">
                  <a:pos x="214" y="157"/>
                </a:cxn>
              </a:cxnLst>
              <a:rect l="0" t="0" r="r" b="b"/>
              <a:pathLst>
                <a:path w="222" h="164">
                  <a:moveTo>
                    <a:pt x="214" y="157"/>
                  </a:moveTo>
                  <a:lnTo>
                    <a:pt x="195" y="157"/>
                  </a:lnTo>
                  <a:lnTo>
                    <a:pt x="169" y="164"/>
                  </a:lnTo>
                  <a:lnTo>
                    <a:pt x="150" y="151"/>
                  </a:lnTo>
                  <a:lnTo>
                    <a:pt x="143" y="146"/>
                  </a:lnTo>
                  <a:lnTo>
                    <a:pt x="124" y="142"/>
                  </a:lnTo>
                  <a:lnTo>
                    <a:pt x="117" y="136"/>
                  </a:lnTo>
                  <a:lnTo>
                    <a:pt x="98" y="136"/>
                  </a:lnTo>
                  <a:lnTo>
                    <a:pt x="77" y="142"/>
                  </a:lnTo>
                  <a:lnTo>
                    <a:pt x="66" y="151"/>
                  </a:lnTo>
                  <a:lnTo>
                    <a:pt x="57" y="151"/>
                  </a:lnTo>
                  <a:lnTo>
                    <a:pt x="51" y="114"/>
                  </a:lnTo>
                  <a:lnTo>
                    <a:pt x="18" y="108"/>
                  </a:lnTo>
                  <a:lnTo>
                    <a:pt x="6" y="81"/>
                  </a:lnTo>
                  <a:lnTo>
                    <a:pt x="0" y="48"/>
                  </a:lnTo>
                  <a:lnTo>
                    <a:pt x="25" y="27"/>
                  </a:lnTo>
                  <a:lnTo>
                    <a:pt x="102" y="5"/>
                  </a:lnTo>
                  <a:lnTo>
                    <a:pt x="150" y="11"/>
                  </a:lnTo>
                  <a:lnTo>
                    <a:pt x="201" y="0"/>
                  </a:lnTo>
                  <a:lnTo>
                    <a:pt x="222" y="15"/>
                  </a:lnTo>
                  <a:lnTo>
                    <a:pt x="208" y="42"/>
                  </a:lnTo>
                  <a:lnTo>
                    <a:pt x="175" y="53"/>
                  </a:lnTo>
                  <a:lnTo>
                    <a:pt x="169" y="59"/>
                  </a:lnTo>
                  <a:lnTo>
                    <a:pt x="169" y="65"/>
                  </a:lnTo>
                  <a:lnTo>
                    <a:pt x="182" y="75"/>
                  </a:lnTo>
                  <a:lnTo>
                    <a:pt x="188" y="96"/>
                  </a:lnTo>
                  <a:lnTo>
                    <a:pt x="195" y="96"/>
                  </a:lnTo>
                  <a:lnTo>
                    <a:pt x="208" y="114"/>
                  </a:lnTo>
                  <a:lnTo>
                    <a:pt x="222" y="118"/>
                  </a:lnTo>
                  <a:lnTo>
                    <a:pt x="222" y="130"/>
                  </a:lnTo>
                  <a:lnTo>
                    <a:pt x="214" y="136"/>
                  </a:lnTo>
                  <a:lnTo>
                    <a:pt x="208" y="151"/>
                  </a:lnTo>
                  <a:lnTo>
                    <a:pt x="214" y="157"/>
                  </a:lnTo>
                  <a:close/>
                </a:path>
              </a:pathLst>
            </a:custGeom>
            <a:solidFill>
              <a:srgbClr val="17365D"/>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4217" name="Freeform 121"/>
            <p:cNvSpPr>
              <a:spLocks/>
            </p:cNvSpPr>
            <p:nvPr/>
          </p:nvSpPr>
          <p:spPr bwMode="auto">
            <a:xfrm>
              <a:off x="3500" y="1762"/>
              <a:ext cx="222" cy="164"/>
            </a:xfrm>
            <a:custGeom>
              <a:avLst/>
              <a:gdLst/>
              <a:ahLst/>
              <a:cxnLst>
                <a:cxn ang="0">
                  <a:pos x="214" y="157"/>
                </a:cxn>
                <a:cxn ang="0">
                  <a:pos x="195" y="157"/>
                </a:cxn>
                <a:cxn ang="0">
                  <a:pos x="169" y="164"/>
                </a:cxn>
                <a:cxn ang="0">
                  <a:pos x="150" y="151"/>
                </a:cxn>
                <a:cxn ang="0">
                  <a:pos x="143" y="146"/>
                </a:cxn>
                <a:cxn ang="0">
                  <a:pos x="124" y="142"/>
                </a:cxn>
                <a:cxn ang="0">
                  <a:pos x="117" y="136"/>
                </a:cxn>
                <a:cxn ang="0">
                  <a:pos x="98" y="136"/>
                </a:cxn>
                <a:cxn ang="0">
                  <a:pos x="77" y="142"/>
                </a:cxn>
                <a:cxn ang="0">
                  <a:pos x="66" y="151"/>
                </a:cxn>
                <a:cxn ang="0">
                  <a:pos x="57" y="151"/>
                </a:cxn>
                <a:cxn ang="0">
                  <a:pos x="51" y="114"/>
                </a:cxn>
                <a:cxn ang="0">
                  <a:pos x="18" y="108"/>
                </a:cxn>
                <a:cxn ang="0">
                  <a:pos x="6" y="81"/>
                </a:cxn>
                <a:cxn ang="0">
                  <a:pos x="0" y="48"/>
                </a:cxn>
                <a:cxn ang="0">
                  <a:pos x="25" y="27"/>
                </a:cxn>
                <a:cxn ang="0">
                  <a:pos x="102" y="5"/>
                </a:cxn>
                <a:cxn ang="0">
                  <a:pos x="150" y="11"/>
                </a:cxn>
                <a:cxn ang="0">
                  <a:pos x="201" y="0"/>
                </a:cxn>
                <a:cxn ang="0">
                  <a:pos x="222" y="15"/>
                </a:cxn>
                <a:cxn ang="0">
                  <a:pos x="208" y="42"/>
                </a:cxn>
                <a:cxn ang="0">
                  <a:pos x="175" y="53"/>
                </a:cxn>
                <a:cxn ang="0">
                  <a:pos x="169" y="59"/>
                </a:cxn>
                <a:cxn ang="0">
                  <a:pos x="169" y="65"/>
                </a:cxn>
                <a:cxn ang="0">
                  <a:pos x="182" y="75"/>
                </a:cxn>
                <a:cxn ang="0">
                  <a:pos x="188" y="96"/>
                </a:cxn>
                <a:cxn ang="0">
                  <a:pos x="195" y="96"/>
                </a:cxn>
                <a:cxn ang="0">
                  <a:pos x="208" y="114"/>
                </a:cxn>
                <a:cxn ang="0">
                  <a:pos x="222" y="118"/>
                </a:cxn>
                <a:cxn ang="0">
                  <a:pos x="222" y="130"/>
                </a:cxn>
                <a:cxn ang="0">
                  <a:pos x="214" y="136"/>
                </a:cxn>
                <a:cxn ang="0">
                  <a:pos x="208" y="151"/>
                </a:cxn>
                <a:cxn ang="0">
                  <a:pos x="214" y="157"/>
                </a:cxn>
              </a:cxnLst>
              <a:rect l="0" t="0" r="r" b="b"/>
              <a:pathLst>
                <a:path w="222" h="164">
                  <a:moveTo>
                    <a:pt x="214" y="157"/>
                  </a:moveTo>
                  <a:lnTo>
                    <a:pt x="195" y="157"/>
                  </a:lnTo>
                  <a:lnTo>
                    <a:pt x="169" y="164"/>
                  </a:lnTo>
                  <a:lnTo>
                    <a:pt x="150" y="151"/>
                  </a:lnTo>
                  <a:lnTo>
                    <a:pt x="143" y="146"/>
                  </a:lnTo>
                  <a:lnTo>
                    <a:pt x="124" y="142"/>
                  </a:lnTo>
                  <a:lnTo>
                    <a:pt x="117" y="136"/>
                  </a:lnTo>
                  <a:lnTo>
                    <a:pt x="98" y="136"/>
                  </a:lnTo>
                  <a:lnTo>
                    <a:pt x="77" y="142"/>
                  </a:lnTo>
                  <a:lnTo>
                    <a:pt x="66" y="151"/>
                  </a:lnTo>
                  <a:lnTo>
                    <a:pt x="57" y="151"/>
                  </a:lnTo>
                  <a:lnTo>
                    <a:pt x="51" y="114"/>
                  </a:lnTo>
                  <a:lnTo>
                    <a:pt x="18" y="108"/>
                  </a:lnTo>
                  <a:lnTo>
                    <a:pt x="6" y="81"/>
                  </a:lnTo>
                  <a:lnTo>
                    <a:pt x="0" y="48"/>
                  </a:lnTo>
                  <a:lnTo>
                    <a:pt x="25" y="27"/>
                  </a:lnTo>
                  <a:lnTo>
                    <a:pt x="102" y="5"/>
                  </a:lnTo>
                  <a:lnTo>
                    <a:pt x="150" y="11"/>
                  </a:lnTo>
                  <a:lnTo>
                    <a:pt x="201" y="0"/>
                  </a:lnTo>
                  <a:lnTo>
                    <a:pt x="222" y="15"/>
                  </a:lnTo>
                  <a:lnTo>
                    <a:pt x="208" y="42"/>
                  </a:lnTo>
                  <a:lnTo>
                    <a:pt x="175" y="53"/>
                  </a:lnTo>
                  <a:lnTo>
                    <a:pt x="169" y="59"/>
                  </a:lnTo>
                  <a:lnTo>
                    <a:pt x="169" y="65"/>
                  </a:lnTo>
                  <a:lnTo>
                    <a:pt x="182" y="75"/>
                  </a:lnTo>
                  <a:lnTo>
                    <a:pt x="188" y="96"/>
                  </a:lnTo>
                  <a:lnTo>
                    <a:pt x="195" y="96"/>
                  </a:lnTo>
                  <a:lnTo>
                    <a:pt x="208" y="114"/>
                  </a:lnTo>
                  <a:lnTo>
                    <a:pt x="222" y="118"/>
                  </a:lnTo>
                  <a:lnTo>
                    <a:pt x="222" y="130"/>
                  </a:lnTo>
                  <a:lnTo>
                    <a:pt x="214" y="136"/>
                  </a:lnTo>
                  <a:lnTo>
                    <a:pt x="208" y="151"/>
                  </a:lnTo>
                  <a:lnTo>
                    <a:pt x="214" y="157"/>
                  </a:lnTo>
                  <a:close/>
                </a:path>
              </a:pathLst>
            </a:custGeom>
            <a:noFill/>
            <a:ln w="7938" cap="flat">
              <a:solidFill>
                <a:srgbClr val="C7C7C7"/>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4218" name="Freeform 122"/>
            <p:cNvSpPr>
              <a:spLocks/>
            </p:cNvSpPr>
            <p:nvPr/>
          </p:nvSpPr>
          <p:spPr bwMode="auto">
            <a:xfrm>
              <a:off x="3532" y="2253"/>
              <a:ext cx="1084" cy="584"/>
            </a:xfrm>
            <a:custGeom>
              <a:avLst/>
              <a:gdLst/>
              <a:ahLst/>
              <a:cxnLst>
                <a:cxn ang="0">
                  <a:pos x="932" y="359"/>
                </a:cxn>
                <a:cxn ang="0">
                  <a:pos x="842" y="436"/>
                </a:cxn>
                <a:cxn ang="0">
                  <a:pos x="855" y="485"/>
                </a:cxn>
                <a:cxn ang="0">
                  <a:pos x="954" y="463"/>
                </a:cxn>
                <a:cxn ang="0">
                  <a:pos x="965" y="490"/>
                </a:cxn>
                <a:cxn ang="0">
                  <a:pos x="880" y="528"/>
                </a:cxn>
                <a:cxn ang="0">
                  <a:pos x="801" y="584"/>
                </a:cxn>
                <a:cxn ang="0">
                  <a:pos x="749" y="528"/>
                </a:cxn>
                <a:cxn ang="0">
                  <a:pos x="764" y="468"/>
                </a:cxn>
                <a:cxn ang="0">
                  <a:pos x="639" y="468"/>
                </a:cxn>
                <a:cxn ang="0">
                  <a:pos x="560" y="490"/>
                </a:cxn>
                <a:cxn ang="0">
                  <a:pos x="516" y="556"/>
                </a:cxn>
                <a:cxn ang="0">
                  <a:pos x="465" y="577"/>
                </a:cxn>
                <a:cxn ang="0">
                  <a:pos x="450" y="556"/>
                </a:cxn>
                <a:cxn ang="0">
                  <a:pos x="465" y="534"/>
                </a:cxn>
                <a:cxn ang="0">
                  <a:pos x="469" y="496"/>
                </a:cxn>
                <a:cxn ang="0">
                  <a:pos x="490" y="490"/>
                </a:cxn>
                <a:cxn ang="0">
                  <a:pos x="527" y="479"/>
                </a:cxn>
                <a:cxn ang="0">
                  <a:pos x="509" y="453"/>
                </a:cxn>
                <a:cxn ang="0">
                  <a:pos x="482" y="431"/>
                </a:cxn>
                <a:cxn ang="0">
                  <a:pos x="450" y="413"/>
                </a:cxn>
                <a:cxn ang="0">
                  <a:pos x="437" y="382"/>
                </a:cxn>
                <a:cxn ang="0">
                  <a:pos x="391" y="376"/>
                </a:cxn>
                <a:cxn ang="0">
                  <a:pos x="334" y="359"/>
                </a:cxn>
                <a:cxn ang="0">
                  <a:pos x="286" y="376"/>
                </a:cxn>
                <a:cxn ang="0">
                  <a:pos x="195" y="404"/>
                </a:cxn>
                <a:cxn ang="0">
                  <a:pos x="124" y="413"/>
                </a:cxn>
                <a:cxn ang="0">
                  <a:pos x="34" y="404"/>
                </a:cxn>
                <a:cxn ang="0">
                  <a:pos x="34" y="289"/>
                </a:cxn>
                <a:cxn ang="0">
                  <a:pos x="85" y="196"/>
                </a:cxn>
                <a:cxn ang="0">
                  <a:pos x="85" y="140"/>
                </a:cxn>
                <a:cxn ang="0">
                  <a:pos x="103" y="125"/>
                </a:cxn>
                <a:cxn ang="0">
                  <a:pos x="163" y="108"/>
                </a:cxn>
                <a:cxn ang="0">
                  <a:pos x="215" y="114"/>
                </a:cxn>
                <a:cxn ang="0">
                  <a:pos x="260" y="119"/>
                </a:cxn>
                <a:cxn ang="0">
                  <a:pos x="286" y="131"/>
                </a:cxn>
                <a:cxn ang="0">
                  <a:pos x="319" y="119"/>
                </a:cxn>
                <a:cxn ang="0">
                  <a:pos x="344" y="114"/>
                </a:cxn>
                <a:cxn ang="0">
                  <a:pos x="385" y="114"/>
                </a:cxn>
                <a:cxn ang="0">
                  <a:pos x="405" y="114"/>
                </a:cxn>
                <a:cxn ang="0">
                  <a:pos x="465" y="108"/>
                </a:cxn>
                <a:cxn ang="0">
                  <a:pos x="456" y="70"/>
                </a:cxn>
                <a:cxn ang="0">
                  <a:pos x="516" y="37"/>
                </a:cxn>
                <a:cxn ang="0">
                  <a:pos x="534" y="22"/>
                </a:cxn>
                <a:cxn ang="0">
                  <a:pos x="587" y="6"/>
                </a:cxn>
                <a:cxn ang="0">
                  <a:pos x="632" y="6"/>
                </a:cxn>
                <a:cxn ang="0">
                  <a:pos x="665" y="31"/>
                </a:cxn>
                <a:cxn ang="0">
                  <a:pos x="684" y="70"/>
                </a:cxn>
                <a:cxn ang="0">
                  <a:pos x="739" y="76"/>
                </a:cxn>
                <a:cxn ang="0">
                  <a:pos x="757" y="108"/>
                </a:cxn>
                <a:cxn ang="0">
                  <a:pos x="796" y="103"/>
                </a:cxn>
                <a:cxn ang="0">
                  <a:pos x="827" y="108"/>
                </a:cxn>
                <a:cxn ang="0">
                  <a:pos x="874" y="87"/>
                </a:cxn>
                <a:cxn ang="0">
                  <a:pos x="919" y="108"/>
                </a:cxn>
                <a:cxn ang="0">
                  <a:pos x="940" y="103"/>
                </a:cxn>
                <a:cxn ang="0">
                  <a:pos x="979" y="103"/>
                </a:cxn>
                <a:cxn ang="0">
                  <a:pos x="1050" y="97"/>
                </a:cxn>
                <a:cxn ang="0">
                  <a:pos x="1057" y="136"/>
                </a:cxn>
                <a:cxn ang="0">
                  <a:pos x="1050" y="162"/>
                </a:cxn>
                <a:cxn ang="0">
                  <a:pos x="1084" y="234"/>
                </a:cxn>
                <a:cxn ang="0">
                  <a:pos x="1024" y="267"/>
                </a:cxn>
                <a:cxn ang="0">
                  <a:pos x="1013" y="299"/>
                </a:cxn>
              </a:cxnLst>
              <a:rect l="0" t="0" r="r" b="b"/>
              <a:pathLst>
                <a:path w="1084" h="584">
                  <a:moveTo>
                    <a:pt x="984" y="316"/>
                  </a:moveTo>
                  <a:lnTo>
                    <a:pt x="973" y="321"/>
                  </a:lnTo>
                  <a:lnTo>
                    <a:pt x="932" y="359"/>
                  </a:lnTo>
                  <a:lnTo>
                    <a:pt x="893" y="376"/>
                  </a:lnTo>
                  <a:lnTo>
                    <a:pt x="855" y="404"/>
                  </a:lnTo>
                  <a:lnTo>
                    <a:pt x="842" y="436"/>
                  </a:lnTo>
                  <a:lnTo>
                    <a:pt x="809" y="458"/>
                  </a:lnTo>
                  <a:lnTo>
                    <a:pt x="835" y="463"/>
                  </a:lnTo>
                  <a:lnTo>
                    <a:pt x="855" y="485"/>
                  </a:lnTo>
                  <a:lnTo>
                    <a:pt x="893" y="490"/>
                  </a:lnTo>
                  <a:lnTo>
                    <a:pt x="927" y="468"/>
                  </a:lnTo>
                  <a:lnTo>
                    <a:pt x="954" y="463"/>
                  </a:lnTo>
                  <a:lnTo>
                    <a:pt x="973" y="463"/>
                  </a:lnTo>
                  <a:lnTo>
                    <a:pt x="973" y="485"/>
                  </a:lnTo>
                  <a:lnTo>
                    <a:pt x="965" y="490"/>
                  </a:lnTo>
                  <a:lnTo>
                    <a:pt x="940" y="501"/>
                  </a:lnTo>
                  <a:lnTo>
                    <a:pt x="901" y="501"/>
                  </a:lnTo>
                  <a:lnTo>
                    <a:pt x="880" y="528"/>
                  </a:lnTo>
                  <a:lnTo>
                    <a:pt x="848" y="539"/>
                  </a:lnTo>
                  <a:lnTo>
                    <a:pt x="835" y="568"/>
                  </a:lnTo>
                  <a:lnTo>
                    <a:pt x="801" y="584"/>
                  </a:lnTo>
                  <a:lnTo>
                    <a:pt x="775" y="571"/>
                  </a:lnTo>
                  <a:lnTo>
                    <a:pt x="775" y="539"/>
                  </a:lnTo>
                  <a:lnTo>
                    <a:pt x="749" y="528"/>
                  </a:lnTo>
                  <a:lnTo>
                    <a:pt x="710" y="523"/>
                  </a:lnTo>
                  <a:lnTo>
                    <a:pt x="731" y="490"/>
                  </a:lnTo>
                  <a:lnTo>
                    <a:pt x="764" y="468"/>
                  </a:lnTo>
                  <a:lnTo>
                    <a:pt x="724" y="458"/>
                  </a:lnTo>
                  <a:lnTo>
                    <a:pt x="691" y="479"/>
                  </a:lnTo>
                  <a:lnTo>
                    <a:pt x="639" y="468"/>
                  </a:lnTo>
                  <a:lnTo>
                    <a:pt x="646" y="441"/>
                  </a:lnTo>
                  <a:lnTo>
                    <a:pt x="568" y="458"/>
                  </a:lnTo>
                  <a:lnTo>
                    <a:pt x="560" y="490"/>
                  </a:lnTo>
                  <a:lnTo>
                    <a:pt x="542" y="517"/>
                  </a:lnTo>
                  <a:lnTo>
                    <a:pt x="509" y="539"/>
                  </a:lnTo>
                  <a:lnTo>
                    <a:pt x="516" y="556"/>
                  </a:lnTo>
                  <a:lnTo>
                    <a:pt x="509" y="556"/>
                  </a:lnTo>
                  <a:lnTo>
                    <a:pt x="490" y="562"/>
                  </a:lnTo>
                  <a:lnTo>
                    <a:pt x="465" y="577"/>
                  </a:lnTo>
                  <a:lnTo>
                    <a:pt x="443" y="571"/>
                  </a:lnTo>
                  <a:lnTo>
                    <a:pt x="450" y="571"/>
                  </a:lnTo>
                  <a:lnTo>
                    <a:pt x="450" y="556"/>
                  </a:lnTo>
                  <a:lnTo>
                    <a:pt x="456" y="550"/>
                  </a:lnTo>
                  <a:lnTo>
                    <a:pt x="456" y="539"/>
                  </a:lnTo>
                  <a:lnTo>
                    <a:pt x="465" y="534"/>
                  </a:lnTo>
                  <a:lnTo>
                    <a:pt x="469" y="528"/>
                  </a:lnTo>
                  <a:lnTo>
                    <a:pt x="465" y="507"/>
                  </a:lnTo>
                  <a:lnTo>
                    <a:pt x="469" y="496"/>
                  </a:lnTo>
                  <a:lnTo>
                    <a:pt x="475" y="490"/>
                  </a:lnTo>
                  <a:lnTo>
                    <a:pt x="482" y="496"/>
                  </a:lnTo>
                  <a:lnTo>
                    <a:pt x="490" y="490"/>
                  </a:lnTo>
                  <a:lnTo>
                    <a:pt x="516" y="496"/>
                  </a:lnTo>
                  <a:lnTo>
                    <a:pt x="523" y="490"/>
                  </a:lnTo>
                  <a:lnTo>
                    <a:pt x="527" y="479"/>
                  </a:lnTo>
                  <a:lnTo>
                    <a:pt x="523" y="474"/>
                  </a:lnTo>
                  <a:lnTo>
                    <a:pt x="516" y="458"/>
                  </a:lnTo>
                  <a:lnTo>
                    <a:pt x="509" y="453"/>
                  </a:lnTo>
                  <a:lnTo>
                    <a:pt x="497" y="447"/>
                  </a:lnTo>
                  <a:lnTo>
                    <a:pt x="482" y="436"/>
                  </a:lnTo>
                  <a:lnTo>
                    <a:pt x="482" y="431"/>
                  </a:lnTo>
                  <a:lnTo>
                    <a:pt x="475" y="419"/>
                  </a:lnTo>
                  <a:lnTo>
                    <a:pt x="469" y="419"/>
                  </a:lnTo>
                  <a:lnTo>
                    <a:pt x="450" y="413"/>
                  </a:lnTo>
                  <a:lnTo>
                    <a:pt x="450" y="388"/>
                  </a:lnTo>
                  <a:lnTo>
                    <a:pt x="443" y="376"/>
                  </a:lnTo>
                  <a:lnTo>
                    <a:pt x="437" y="382"/>
                  </a:lnTo>
                  <a:lnTo>
                    <a:pt x="417" y="370"/>
                  </a:lnTo>
                  <a:lnTo>
                    <a:pt x="411" y="370"/>
                  </a:lnTo>
                  <a:lnTo>
                    <a:pt x="391" y="376"/>
                  </a:lnTo>
                  <a:lnTo>
                    <a:pt x="385" y="376"/>
                  </a:lnTo>
                  <a:lnTo>
                    <a:pt x="359" y="364"/>
                  </a:lnTo>
                  <a:lnTo>
                    <a:pt x="334" y="359"/>
                  </a:lnTo>
                  <a:lnTo>
                    <a:pt x="313" y="364"/>
                  </a:lnTo>
                  <a:lnTo>
                    <a:pt x="300" y="370"/>
                  </a:lnTo>
                  <a:lnTo>
                    <a:pt x="286" y="376"/>
                  </a:lnTo>
                  <a:lnTo>
                    <a:pt x="267" y="370"/>
                  </a:lnTo>
                  <a:lnTo>
                    <a:pt x="234" y="392"/>
                  </a:lnTo>
                  <a:lnTo>
                    <a:pt x="195" y="404"/>
                  </a:lnTo>
                  <a:lnTo>
                    <a:pt x="182" y="419"/>
                  </a:lnTo>
                  <a:lnTo>
                    <a:pt x="156" y="404"/>
                  </a:lnTo>
                  <a:lnTo>
                    <a:pt x="124" y="413"/>
                  </a:lnTo>
                  <a:lnTo>
                    <a:pt x="70" y="413"/>
                  </a:lnTo>
                  <a:lnTo>
                    <a:pt x="45" y="419"/>
                  </a:lnTo>
                  <a:lnTo>
                    <a:pt x="34" y="404"/>
                  </a:lnTo>
                  <a:lnTo>
                    <a:pt x="0" y="392"/>
                  </a:lnTo>
                  <a:lnTo>
                    <a:pt x="12" y="333"/>
                  </a:lnTo>
                  <a:lnTo>
                    <a:pt x="34" y="289"/>
                  </a:lnTo>
                  <a:lnTo>
                    <a:pt x="51" y="251"/>
                  </a:lnTo>
                  <a:lnTo>
                    <a:pt x="92" y="223"/>
                  </a:lnTo>
                  <a:lnTo>
                    <a:pt x="85" y="196"/>
                  </a:lnTo>
                  <a:lnTo>
                    <a:pt x="60" y="153"/>
                  </a:lnTo>
                  <a:lnTo>
                    <a:pt x="66" y="147"/>
                  </a:lnTo>
                  <a:lnTo>
                    <a:pt x="85" y="140"/>
                  </a:lnTo>
                  <a:lnTo>
                    <a:pt x="98" y="136"/>
                  </a:lnTo>
                  <a:lnTo>
                    <a:pt x="103" y="131"/>
                  </a:lnTo>
                  <a:lnTo>
                    <a:pt x="103" y="125"/>
                  </a:lnTo>
                  <a:lnTo>
                    <a:pt x="111" y="119"/>
                  </a:lnTo>
                  <a:lnTo>
                    <a:pt x="150" y="108"/>
                  </a:lnTo>
                  <a:lnTo>
                    <a:pt x="163" y="108"/>
                  </a:lnTo>
                  <a:lnTo>
                    <a:pt x="182" y="103"/>
                  </a:lnTo>
                  <a:lnTo>
                    <a:pt x="201" y="108"/>
                  </a:lnTo>
                  <a:lnTo>
                    <a:pt x="215" y="114"/>
                  </a:lnTo>
                  <a:lnTo>
                    <a:pt x="234" y="108"/>
                  </a:lnTo>
                  <a:lnTo>
                    <a:pt x="260" y="114"/>
                  </a:lnTo>
                  <a:lnTo>
                    <a:pt x="260" y="119"/>
                  </a:lnTo>
                  <a:lnTo>
                    <a:pt x="267" y="125"/>
                  </a:lnTo>
                  <a:lnTo>
                    <a:pt x="286" y="119"/>
                  </a:lnTo>
                  <a:lnTo>
                    <a:pt x="286" y="131"/>
                  </a:lnTo>
                  <a:lnTo>
                    <a:pt x="293" y="131"/>
                  </a:lnTo>
                  <a:lnTo>
                    <a:pt x="300" y="125"/>
                  </a:lnTo>
                  <a:lnTo>
                    <a:pt x="319" y="119"/>
                  </a:lnTo>
                  <a:lnTo>
                    <a:pt x="319" y="114"/>
                  </a:lnTo>
                  <a:lnTo>
                    <a:pt x="339" y="119"/>
                  </a:lnTo>
                  <a:lnTo>
                    <a:pt x="344" y="114"/>
                  </a:lnTo>
                  <a:lnTo>
                    <a:pt x="359" y="125"/>
                  </a:lnTo>
                  <a:lnTo>
                    <a:pt x="372" y="103"/>
                  </a:lnTo>
                  <a:lnTo>
                    <a:pt x="385" y="114"/>
                  </a:lnTo>
                  <a:lnTo>
                    <a:pt x="391" y="119"/>
                  </a:lnTo>
                  <a:lnTo>
                    <a:pt x="398" y="119"/>
                  </a:lnTo>
                  <a:lnTo>
                    <a:pt x="405" y="114"/>
                  </a:lnTo>
                  <a:lnTo>
                    <a:pt x="437" y="108"/>
                  </a:lnTo>
                  <a:lnTo>
                    <a:pt x="456" y="114"/>
                  </a:lnTo>
                  <a:lnTo>
                    <a:pt x="465" y="108"/>
                  </a:lnTo>
                  <a:lnTo>
                    <a:pt x="465" y="103"/>
                  </a:lnTo>
                  <a:lnTo>
                    <a:pt x="456" y="93"/>
                  </a:lnTo>
                  <a:lnTo>
                    <a:pt x="456" y="70"/>
                  </a:lnTo>
                  <a:lnTo>
                    <a:pt x="469" y="49"/>
                  </a:lnTo>
                  <a:lnTo>
                    <a:pt x="497" y="37"/>
                  </a:lnTo>
                  <a:lnTo>
                    <a:pt x="516" y="37"/>
                  </a:lnTo>
                  <a:lnTo>
                    <a:pt x="527" y="37"/>
                  </a:lnTo>
                  <a:lnTo>
                    <a:pt x="534" y="31"/>
                  </a:lnTo>
                  <a:lnTo>
                    <a:pt x="534" y="22"/>
                  </a:lnTo>
                  <a:lnTo>
                    <a:pt x="542" y="16"/>
                  </a:lnTo>
                  <a:lnTo>
                    <a:pt x="568" y="9"/>
                  </a:lnTo>
                  <a:lnTo>
                    <a:pt x="587" y="6"/>
                  </a:lnTo>
                  <a:lnTo>
                    <a:pt x="600" y="6"/>
                  </a:lnTo>
                  <a:lnTo>
                    <a:pt x="613" y="0"/>
                  </a:lnTo>
                  <a:lnTo>
                    <a:pt x="632" y="6"/>
                  </a:lnTo>
                  <a:lnTo>
                    <a:pt x="639" y="16"/>
                  </a:lnTo>
                  <a:lnTo>
                    <a:pt x="658" y="27"/>
                  </a:lnTo>
                  <a:lnTo>
                    <a:pt x="665" y="31"/>
                  </a:lnTo>
                  <a:lnTo>
                    <a:pt x="652" y="43"/>
                  </a:lnTo>
                  <a:lnTo>
                    <a:pt x="665" y="65"/>
                  </a:lnTo>
                  <a:lnTo>
                    <a:pt x="684" y="70"/>
                  </a:lnTo>
                  <a:lnTo>
                    <a:pt x="698" y="70"/>
                  </a:lnTo>
                  <a:lnTo>
                    <a:pt x="717" y="59"/>
                  </a:lnTo>
                  <a:lnTo>
                    <a:pt x="739" y="76"/>
                  </a:lnTo>
                  <a:lnTo>
                    <a:pt x="749" y="97"/>
                  </a:lnTo>
                  <a:lnTo>
                    <a:pt x="749" y="103"/>
                  </a:lnTo>
                  <a:lnTo>
                    <a:pt x="757" y="108"/>
                  </a:lnTo>
                  <a:lnTo>
                    <a:pt x="775" y="114"/>
                  </a:lnTo>
                  <a:lnTo>
                    <a:pt x="790" y="108"/>
                  </a:lnTo>
                  <a:lnTo>
                    <a:pt x="796" y="103"/>
                  </a:lnTo>
                  <a:lnTo>
                    <a:pt x="809" y="114"/>
                  </a:lnTo>
                  <a:lnTo>
                    <a:pt x="822" y="108"/>
                  </a:lnTo>
                  <a:lnTo>
                    <a:pt x="827" y="108"/>
                  </a:lnTo>
                  <a:lnTo>
                    <a:pt x="848" y="97"/>
                  </a:lnTo>
                  <a:lnTo>
                    <a:pt x="861" y="87"/>
                  </a:lnTo>
                  <a:lnTo>
                    <a:pt x="874" y="87"/>
                  </a:lnTo>
                  <a:lnTo>
                    <a:pt x="901" y="103"/>
                  </a:lnTo>
                  <a:lnTo>
                    <a:pt x="914" y="114"/>
                  </a:lnTo>
                  <a:lnTo>
                    <a:pt x="919" y="108"/>
                  </a:lnTo>
                  <a:lnTo>
                    <a:pt x="919" y="103"/>
                  </a:lnTo>
                  <a:lnTo>
                    <a:pt x="932" y="97"/>
                  </a:lnTo>
                  <a:lnTo>
                    <a:pt x="940" y="103"/>
                  </a:lnTo>
                  <a:lnTo>
                    <a:pt x="958" y="103"/>
                  </a:lnTo>
                  <a:lnTo>
                    <a:pt x="965" y="108"/>
                  </a:lnTo>
                  <a:lnTo>
                    <a:pt x="979" y="103"/>
                  </a:lnTo>
                  <a:lnTo>
                    <a:pt x="1005" y="97"/>
                  </a:lnTo>
                  <a:lnTo>
                    <a:pt x="1044" y="97"/>
                  </a:lnTo>
                  <a:lnTo>
                    <a:pt x="1050" y="97"/>
                  </a:lnTo>
                  <a:lnTo>
                    <a:pt x="1044" y="103"/>
                  </a:lnTo>
                  <a:lnTo>
                    <a:pt x="1064" y="125"/>
                  </a:lnTo>
                  <a:lnTo>
                    <a:pt x="1057" y="136"/>
                  </a:lnTo>
                  <a:lnTo>
                    <a:pt x="1044" y="147"/>
                  </a:lnTo>
                  <a:lnTo>
                    <a:pt x="1071" y="153"/>
                  </a:lnTo>
                  <a:lnTo>
                    <a:pt x="1050" y="162"/>
                  </a:lnTo>
                  <a:lnTo>
                    <a:pt x="1050" y="180"/>
                  </a:lnTo>
                  <a:lnTo>
                    <a:pt x="1076" y="196"/>
                  </a:lnTo>
                  <a:lnTo>
                    <a:pt x="1084" y="234"/>
                  </a:lnTo>
                  <a:lnTo>
                    <a:pt x="1050" y="245"/>
                  </a:lnTo>
                  <a:lnTo>
                    <a:pt x="1031" y="245"/>
                  </a:lnTo>
                  <a:lnTo>
                    <a:pt x="1024" y="267"/>
                  </a:lnTo>
                  <a:lnTo>
                    <a:pt x="1005" y="278"/>
                  </a:lnTo>
                  <a:lnTo>
                    <a:pt x="1005" y="289"/>
                  </a:lnTo>
                  <a:lnTo>
                    <a:pt x="1013" y="299"/>
                  </a:lnTo>
                  <a:lnTo>
                    <a:pt x="984" y="316"/>
                  </a:lnTo>
                  <a:close/>
                </a:path>
              </a:pathLst>
            </a:custGeom>
            <a:solidFill>
              <a:srgbClr val="F2F2F2"/>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4219" name="Freeform 123"/>
            <p:cNvSpPr>
              <a:spLocks/>
            </p:cNvSpPr>
            <p:nvPr/>
          </p:nvSpPr>
          <p:spPr bwMode="auto">
            <a:xfrm>
              <a:off x="3532" y="2253"/>
              <a:ext cx="1084" cy="584"/>
            </a:xfrm>
            <a:custGeom>
              <a:avLst/>
              <a:gdLst/>
              <a:ahLst/>
              <a:cxnLst>
                <a:cxn ang="0">
                  <a:pos x="932" y="359"/>
                </a:cxn>
                <a:cxn ang="0">
                  <a:pos x="842" y="436"/>
                </a:cxn>
                <a:cxn ang="0">
                  <a:pos x="855" y="485"/>
                </a:cxn>
                <a:cxn ang="0">
                  <a:pos x="954" y="463"/>
                </a:cxn>
                <a:cxn ang="0">
                  <a:pos x="965" y="490"/>
                </a:cxn>
                <a:cxn ang="0">
                  <a:pos x="880" y="528"/>
                </a:cxn>
                <a:cxn ang="0">
                  <a:pos x="801" y="584"/>
                </a:cxn>
                <a:cxn ang="0">
                  <a:pos x="749" y="528"/>
                </a:cxn>
                <a:cxn ang="0">
                  <a:pos x="764" y="468"/>
                </a:cxn>
                <a:cxn ang="0">
                  <a:pos x="639" y="468"/>
                </a:cxn>
                <a:cxn ang="0">
                  <a:pos x="560" y="490"/>
                </a:cxn>
                <a:cxn ang="0">
                  <a:pos x="516" y="556"/>
                </a:cxn>
                <a:cxn ang="0">
                  <a:pos x="465" y="577"/>
                </a:cxn>
                <a:cxn ang="0">
                  <a:pos x="450" y="556"/>
                </a:cxn>
                <a:cxn ang="0">
                  <a:pos x="465" y="534"/>
                </a:cxn>
                <a:cxn ang="0">
                  <a:pos x="469" y="496"/>
                </a:cxn>
                <a:cxn ang="0">
                  <a:pos x="490" y="490"/>
                </a:cxn>
                <a:cxn ang="0">
                  <a:pos x="527" y="479"/>
                </a:cxn>
                <a:cxn ang="0">
                  <a:pos x="509" y="453"/>
                </a:cxn>
                <a:cxn ang="0">
                  <a:pos x="482" y="431"/>
                </a:cxn>
                <a:cxn ang="0">
                  <a:pos x="450" y="413"/>
                </a:cxn>
                <a:cxn ang="0">
                  <a:pos x="437" y="382"/>
                </a:cxn>
                <a:cxn ang="0">
                  <a:pos x="391" y="376"/>
                </a:cxn>
                <a:cxn ang="0">
                  <a:pos x="334" y="359"/>
                </a:cxn>
                <a:cxn ang="0">
                  <a:pos x="286" y="376"/>
                </a:cxn>
                <a:cxn ang="0">
                  <a:pos x="195" y="404"/>
                </a:cxn>
                <a:cxn ang="0">
                  <a:pos x="124" y="413"/>
                </a:cxn>
                <a:cxn ang="0">
                  <a:pos x="34" y="404"/>
                </a:cxn>
                <a:cxn ang="0">
                  <a:pos x="34" y="289"/>
                </a:cxn>
                <a:cxn ang="0">
                  <a:pos x="85" y="196"/>
                </a:cxn>
                <a:cxn ang="0">
                  <a:pos x="85" y="140"/>
                </a:cxn>
                <a:cxn ang="0">
                  <a:pos x="103" y="125"/>
                </a:cxn>
                <a:cxn ang="0">
                  <a:pos x="163" y="108"/>
                </a:cxn>
                <a:cxn ang="0">
                  <a:pos x="215" y="114"/>
                </a:cxn>
                <a:cxn ang="0">
                  <a:pos x="260" y="119"/>
                </a:cxn>
                <a:cxn ang="0">
                  <a:pos x="286" y="131"/>
                </a:cxn>
                <a:cxn ang="0">
                  <a:pos x="319" y="119"/>
                </a:cxn>
                <a:cxn ang="0">
                  <a:pos x="344" y="114"/>
                </a:cxn>
                <a:cxn ang="0">
                  <a:pos x="385" y="114"/>
                </a:cxn>
                <a:cxn ang="0">
                  <a:pos x="405" y="114"/>
                </a:cxn>
                <a:cxn ang="0">
                  <a:pos x="465" y="108"/>
                </a:cxn>
                <a:cxn ang="0">
                  <a:pos x="456" y="70"/>
                </a:cxn>
                <a:cxn ang="0">
                  <a:pos x="516" y="37"/>
                </a:cxn>
                <a:cxn ang="0">
                  <a:pos x="534" y="22"/>
                </a:cxn>
                <a:cxn ang="0">
                  <a:pos x="587" y="6"/>
                </a:cxn>
                <a:cxn ang="0">
                  <a:pos x="632" y="6"/>
                </a:cxn>
                <a:cxn ang="0">
                  <a:pos x="665" y="31"/>
                </a:cxn>
                <a:cxn ang="0">
                  <a:pos x="684" y="70"/>
                </a:cxn>
                <a:cxn ang="0">
                  <a:pos x="739" y="76"/>
                </a:cxn>
                <a:cxn ang="0">
                  <a:pos x="757" y="108"/>
                </a:cxn>
                <a:cxn ang="0">
                  <a:pos x="796" y="103"/>
                </a:cxn>
                <a:cxn ang="0">
                  <a:pos x="827" y="108"/>
                </a:cxn>
                <a:cxn ang="0">
                  <a:pos x="874" y="87"/>
                </a:cxn>
                <a:cxn ang="0">
                  <a:pos x="919" y="108"/>
                </a:cxn>
                <a:cxn ang="0">
                  <a:pos x="940" y="103"/>
                </a:cxn>
                <a:cxn ang="0">
                  <a:pos x="979" y="103"/>
                </a:cxn>
                <a:cxn ang="0">
                  <a:pos x="1050" y="97"/>
                </a:cxn>
                <a:cxn ang="0">
                  <a:pos x="1057" y="136"/>
                </a:cxn>
                <a:cxn ang="0">
                  <a:pos x="1050" y="162"/>
                </a:cxn>
                <a:cxn ang="0">
                  <a:pos x="1084" y="234"/>
                </a:cxn>
                <a:cxn ang="0">
                  <a:pos x="1024" y="267"/>
                </a:cxn>
                <a:cxn ang="0">
                  <a:pos x="1013" y="299"/>
                </a:cxn>
              </a:cxnLst>
              <a:rect l="0" t="0" r="r" b="b"/>
              <a:pathLst>
                <a:path w="1084" h="584">
                  <a:moveTo>
                    <a:pt x="984" y="316"/>
                  </a:moveTo>
                  <a:lnTo>
                    <a:pt x="973" y="321"/>
                  </a:lnTo>
                  <a:lnTo>
                    <a:pt x="932" y="359"/>
                  </a:lnTo>
                  <a:lnTo>
                    <a:pt x="893" y="376"/>
                  </a:lnTo>
                  <a:lnTo>
                    <a:pt x="855" y="404"/>
                  </a:lnTo>
                  <a:lnTo>
                    <a:pt x="842" y="436"/>
                  </a:lnTo>
                  <a:lnTo>
                    <a:pt x="809" y="458"/>
                  </a:lnTo>
                  <a:lnTo>
                    <a:pt x="835" y="463"/>
                  </a:lnTo>
                  <a:lnTo>
                    <a:pt x="855" y="485"/>
                  </a:lnTo>
                  <a:lnTo>
                    <a:pt x="893" y="490"/>
                  </a:lnTo>
                  <a:lnTo>
                    <a:pt x="927" y="468"/>
                  </a:lnTo>
                  <a:lnTo>
                    <a:pt x="954" y="463"/>
                  </a:lnTo>
                  <a:lnTo>
                    <a:pt x="973" y="463"/>
                  </a:lnTo>
                  <a:lnTo>
                    <a:pt x="973" y="485"/>
                  </a:lnTo>
                  <a:lnTo>
                    <a:pt x="965" y="490"/>
                  </a:lnTo>
                  <a:lnTo>
                    <a:pt x="940" y="501"/>
                  </a:lnTo>
                  <a:lnTo>
                    <a:pt x="901" y="501"/>
                  </a:lnTo>
                  <a:lnTo>
                    <a:pt x="880" y="528"/>
                  </a:lnTo>
                  <a:lnTo>
                    <a:pt x="848" y="539"/>
                  </a:lnTo>
                  <a:lnTo>
                    <a:pt x="835" y="568"/>
                  </a:lnTo>
                  <a:lnTo>
                    <a:pt x="801" y="584"/>
                  </a:lnTo>
                  <a:lnTo>
                    <a:pt x="775" y="571"/>
                  </a:lnTo>
                  <a:lnTo>
                    <a:pt x="775" y="539"/>
                  </a:lnTo>
                  <a:lnTo>
                    <a:pt x="749" y="528"/>
                  </a:lnTo>
                  <a:lnTo>
                    <a:pt x="710" y="523"/>
                  </a:lnTo>
                  <a:lnTo>
                    <a:pt x="731" y="490"/>
                  </a:lnTo>
                  <a:lnTo>
                    <a:pt x="764" y="468"/>
                  </a:lnTo>
                  <a:lnTo>
                    <a:pt x="724" y="458"/>
                  </a:lnTo>
                  <a:lnTo>
                    <a:pt x="691" y="479"/>
                  </a:lnTo>
                  <a:lnTo>
                    <a:pt x="639" y="468"/>
                  </a:lnTo>
                  <a:lnTo>
                    <a:pt x="646" y="441"/>
                  </a:lnTo>
                  <a:lnTo>
                    <a:pt x="568" y="458"/>
                  </a:lnTo>
                  <a:lnTo>
                    <a:pt x="560" y="490"/>
                  </a:lnTo>
                  <a:lnTo>
                    <a:pt x="542" y="517"/>
                  </a:lnTo>
                  <a:lnTo>
                    <a:pt x="509" y="539"/>
                  </a:lnTo>
                  <a:lnTo>
                    <a:pt x="516" y="556"/>
                  </a:lnTo>
                  <a:lnTo>
                    <a:pt x="509" y="556"/>
                  </a:lnTo>
                  <a:lnTo>
                    <a:pt x="490" y="562"/>
                  </a:lnTo>
                  <a:lnTo>
                    <a:pt x="465" y="577"/>
                  </a:lnTo>
                  <a:lnTo>
                    <a:pt x="443" y="571"/>
                  </a:lnTo>
                  <a:lnTo>
                    <a:pt x="450" y="571"/>
                  </a:lnTo>
                  <a:lnTo>
                    <a:pt x="450" y="556"/>
                  </a:lnTo>
                  <a:lnTo>
                    <a:pt x="456" y="550"/>
                  </a:lnTo>
                  <a:lnTo>
                    <a:pt x="456" y="539"/>
                  </a:lnTo>
                  <a:lnTo>
                    <a:pt x="465" y="534"/>
                  </a:lnTo>
                  <a:lnTo>
                    <a:pt x="469" y="528"/>
                  </a:lnTo>
                  <a:lnTo>
                    <a:pt x="465" y="507"/>
                  </a:lnTo>
                  <a:lnTo>
                    <a:pt x="469" y="496"/>
                  </a:lnTo>
                  <a:lnTo>
                    <a:pt x="475" y="490"/>
                  </a:lnTo>
                  <a:lnTo>
                    <a:pt x="482" y="496"/>
                  </a:lnTo>
                  <a:lnTo>
                    <a:pt x="490" y="490"/>
                  </a:lnTo>
                  <a:lnTo>
                    <a:pt x="516" y="496"/>
                  </a:lnTo>
                  <a:lnTo>
                    <a:pt x="523" y="490"/>
                  </a:lnTo>
                  <a:lnTo>
                    <a:pt x="527" y="479"/>
                  </a:lnTo>
                  <a:lnTo>
                    <a:pt x="523" y="474"/>
                  </a:lnTo>
                  <a:lnTo>
                    <a:pt x="516" y="458"/>
                  </a:lnTo>
                  <a:lnTo>
                    <a:pt x="509" y="453"/>
                  </a:lnTo>
                  <a:lnTo>
                    <a:pt x="497" y="447"/>
                  </a:lnTo>
                  <a:lnTo>
                    <a:pt x="482" y="436"/>
                  </a:lnTo>
                  <a:lnTo>
                    <a:pt x="482" y="431"/>
                  </a:lnTo>
                  <a:lnTo>
                    <a:pt x="475" y="419"/>
                  </a:lnTo>
                  <a:lnTo>
                    <a:pt x="469" y="419"/>
                  </a:lnTo>
                  <a:lnTo>
                    <a:pt x="450" y="413"/>
                  </a:lnTo>
                  <a:lnTo>
                    <a:pt x="450" y="388"/>
                  </a:lnTo>
                  <a:lnTo>
                    <a:pt x="443" y="376"/>
                  </a:lnTo>
                  <a:lnTo>
                    <a:pt x="437" y="382"/>
                  </a:lnTo>
                  <a:lnTo>
                    <a:pt x="417" y="370"/>
                  </a:lnTo>
                  <a:lnTo>
                    <a:pt x="411" y="370"/>
                  </a:lnTo>
                  <a:lnTo>
                    <a:pt x="391" y="376"/>
                  </a:lnTo>
                  <a:lnTo>
                    <a:pt x="385" y="376"/>
                  </a:lnTo>
                  <a:lnTo>
                    <a:pt x="359" y="364"/>
                  </a:lnTo>
                  <a:lnTo>
                    <a:pt x="334" y="359"/>
                  </a:lnTo>
                  <a:lnTo>
                    <a:pt x="313" y="364"/>
                  </a:lnTo>
                  <a:lnTo>
                    <a:pt x="300" y="370"/>
                  </a:lnTo>
                  <a:lnTo>
                    <a:pt x="286" y="376"/>
                  </a:lnTo>
                  <a:lnTo>
                    <a:pt x="267" y="370"/>
                  </a:lnTo>
                  <a:lnTo>
                    <a:pt x="234" y="392"/>
                  </a:lnTo>
                  <a:lnTo>
                    <a:pt x="195" y="404"/>
                  </a:lnTo>
                  <a:lnTo>
                    <a:pt x="182" y="419"/>
                  </a:lnTo>
                  <a:lnTo>
                    <a:pt x="156" y="404"/>
                  </a:lnTo>
                  <a:lnTo>
                    <a:pt x="124" y="413"/>
                  </a:lnTo>
                  <a:lnTo>
                    <a:pt x="70" y="413"/>
                  </a:lnTo>
                  <a:lnTo>
                    <a:pt x="45" y="419"/>
                  </a:lnTo>
                  <a:lnTo>
                    <a:pt x="34" y="404"/>
                  </a:lnTo>
                  <a:lnTo>
                    <a:pt x="0" y="392"/>
                  </a:lnTo>
                  <a:lnTo>
                    <a:pt x="12" y="333"/>
                  </a:lnTo>
                  <a:lnTo>
                    <a:pt x="34" y="289"/>
                  </a:lnTo>
                  <a:lnTo>
                    <a:pt x="51" y="251"/>
                  </a:lnTo>
                  <a:lnTo>
                    <a:pt x="92" y="223"/>
                  </a:lnTo>
                  <a:lnTo>
                    <a:pt x="85" y="196"/>
                  </a:lnTo>
                  <a:lnTo>
                    <a:pt x="60" y="153"/>
                  </a:lnTo>
                  <a:lnTo>
                    <a:pt x="66" y="147"/>
                  </a:lnTo>
                  <a:lnTo>
                    <a:pt x="85" y="140"/>
                  </a:lnTo>
                  <a:lnTo>
                    <a:pt x="98" y="136"/>
                  </a:lnTo>
                  <a:lnTo>
                    <a:pt x="103" y="131"/>
                  </a:lnTo>
                  <a:lnTo>
                    <a:pt x="103" y="125"/>
                  </a:lnTo>
                  <a:lnTo>
                    <a:pt x="111" y="119"/>
                  </a:lnTo>
                  <a:lnTo>
                    <a:pt x="150" y="108"/>
                  </a:lnTo>
                  <a:lnTo>
                    <a:pt x="163" y="108"/>
                  </a:lnTo>
                  <a:lnTo>
                    <a:pt x="182" y="103"/>
                  </a:lnTo>
                  <a:lnTo>
                    <a:pt x="201" y="108"/>
                  </a:lnTo>
                  <a:lnTo>
                    <a:pt x="215" y="114"/>
                  </a:lnTo>
                  <a:lnTo>
                    <a:pt x="234" y="108"/>
                  </a:lnTo>
                  <a:lnTo>
                    <a:pt x="260" y="114"/>
                  </a:lnTo>
                  <a:lnTo>
                    <a:pt x="260" y="119"/>
                  </a:lnTo>
                  <a:lnTo>
                    <a:pt x="267" y="125"/>
                  </a:lnTo>
                  <a:lnTo>
                    <a:pt x="286" y="119"/>
                  </a:lnTo>
                  <a:lnTo>
                    <a:pt x="286" y="131"/>
                  </a:lnTo>
                  <a:lnTo>
                    <a:pt x="293" y="131"/>
                  </a:lnTo>
                  <a:lnTo>
                    <a:pt x="300" y="125"/>
                  </a:lnTo>
                  <a:lnTo>
                    <a:pt x="319" y="119"/>
                  </a:lnTo>
                  <a:lnTo>
                    <a:pt x="319" y="114"/>
                  </a:lnTo>
                  <a:lnTo>
                    <a:pt x="339" y="119"/>
                  </a:lnTo>
                  <a:lnTo>
                    <a:pt x="344" y="114"/>
                  </a:lnTo>
                  <a:lnTo>
                    <a:pt x="359" y="125"/>
                  </a:lnTo>
                  <a:lnTo>
                    <a:pt x="372" y="103"/>
                  </a:lnTo>
                  <a:lnTo>
                    <a:pt x="385" y="114"/>
                  </a:lnTo>
                  <a:lnTo>
                    <a:pt x="391" y="119"/>
                  </a:lnTo>
                  <a:lnTo>
                    <a:pt x="398" y="119"/>
                  </a:lnTo>
                  <a:lnTo>
                    <a:pt x="405" y="114"/>
                  </a:lnTo>
                  <a:lnTo>
                    <a:pt x="437" y="108"/>
                  </a:lnTo>
                  <a:lnTo>
                    <a:pt x="456" y="114"/>
                  </a:lnTo>
                  <a:lnTo>
                    <a:pt x="465" y="108"/>
                  </a:lnTo>
                  <a:lnTo>
                    <a:pt x="465" y="103"/>
                  </a:lnTo>
                  <a:lnTo>
                    <a:pt x="456" y="93"/>
                  </a:lnTo>
                  <a:lnTo>
                    <a:pt x="456" y="70"/>
                  </a:lnTo>
                  <a:lnTo>
                    <a:pt x="469" y="49"/>
                  </a:lnTo>
                  <a:lnTo>
                    <a:pt x="497" y="37"/>
                  </a:lnTo>
                  <a:lnTo>
                    <a:pt x="516" y="37"/>
                  </a:lnTo>
                  <a:lnTo>
                    <a:pt x="527" y="37"/>
                  </a:lnTo>
                  <a:lnTo>
                    <a:pt x="534" y="31"/>
                  </a:lnTo>
                  <a:lnTo>
                    <a:pt x="534" y="22"/>
                  </a:lnTo>
                  <a:lnTo>
                    <a:pt x="542" y="16"/>
                  </a:lnTo>
                  <a:lnTo>
                    <a:pt x="568" y="9"/>
                  </a:lnTo>
                  <a:lnTo>
                    <a:pt x="587" y="6"/>
                  </a:lnTo>
                  <a:lnTo>
                    <a:pt x="600" y="6"/>
                  </a:lnTo>
                  <a:lnTo>
                    <a:pt x="613" y="0"/>
                  </a:lnTo>
                  <a:lnTo>
                    <a:pt x="632" y="6"/>
                  </a:lnTo>
                  <a:lnTo>
                    <a:pt x="639" y="16"/>
                  </a:lnTo>
                  <a:lnTo>
                    <a:pt x="658" y="27"/>
                  </a:lnTo>
                  <a:lnTo>
                    <a:pt x="665" y="31"/>
                  </a:lnTo>
                  <a:lnTo>
                    <a:pt x="652" y="43"/>
                  </a:lnTo>
                  <a:lnTo>
                    <a:pt x="665" y="65"/>
                  </a:lnTo>
                  <a:lnTo>
                    <a:pt x="684" y="70"/>
                  </a:lnTo>
                  <a:lnTo>
                    <a:pt x="698" y="70"/>
                  </a:lnTo>
                  <a:lnTo>
                    <a:pt x="717" y="59"/>
                  </a:lnTo>
                  <a:lnTo>
                    <a:pt x="739" y="76"/>
                  </a:lnTo>
                  <a:lnTo>
                    <a:pt x="749" y="97"/>
                  </a:lnTo>
                  <a:lnTo>
                    <a:pt x="749" y="103"/>
                  </a:lnTo>
                  <a:lnTo>
                    <a:pt x="757" y="108"/>
                  </a:lnTo>
                  <a:lnTo>
                    <a:pt x="775" y="114"/>
                  </a:lnTo>
                  <a:lnTo>
                    <a:pt x="790" y="108"/>
                  </a:lnTo>
                  <a:lnTo>
                    <a:pt x="796" y="103"/>
                  </a:lnTo>
                  <a:lnTo>
                    <a:pt x="809" y="114"/>
                  </a:lnTo>
                  <a:lnTo>
                    <a:pt x="822" y="108"/>
                  </a:lnTo>
                  <a:lnTo>
                    <a:pt x="827" y="108"/>
                  </a:lnTo>
                  <a:lnTo>
                    <a:pt x="848" y="97"/>
                  </a:lnTo>
                  <a:lnTo>
                    <a:pt x="861" y="87"/>
                  </a:lnTo>
                  <a:lnTo>
                    <a:pt x="874" y="87"/>
                  </a:lnTo>
                  <a:lnTo>
                    <a:pt x="901" y="103"/>
                  </a:lnTo>
                  <a:lnTo>
                    <a:pt x="914" y="114"/>
                  </a:lnTo>
                  <a:lnTo>
                    <a:pt x="919" y="108"/>
                  </a:lnTo>
                  <a:lnTo>
                    <a:pt x="919" y="103"/>
                  </a:lnTo>
                  <a:lnTo>
                    <a:pt x="932" y="97"/>
                  </a:lnTo>
                  <a:lnTo>
                    <a:pt x="940" y="103"/>
                  </a:lnTo>
                  <a:lnTo>
                    <a:pt x="958" y="103"/>
                  </a:lnTo>
                  <a:lnTo>
                    <a:pt x="965" y="108"/>
                  </a:lnTo>
                  <a:lnTo>
                    <a:pt x="979" y="103"/>
                  </a:lnTo>
                  <a:lnTo>
                    <a:pt x="1005" y="97"/>
                  </a:lnTo>
                  <a:lnTo>
                    <a:pt x="1044" y="97"/>
                  </a:lnTo>
                  <a:lnTo>
                    <a:pt x="1050" y="97"/>
                  </a:lnTo>
                  <a:lnTo>
                    <a:pt x="1044" y="103"/>
                  </a:lnTo>
                  <a:lnTo>
                    <a:pt x="1064" y="125"/>
                  </a:lnTo>
                  <a:lnTo>
                    <a:pt x="1057" y="136"/>
                  </a:lnTo>
                  <a:lnTo>
                    <a:pt x="1044" y="147"/>
                  </a:lnTo>
                  <a:lnTo>
                    <a:pt x="1071" y="153"/>
                  </a:lnTo>
                  <a:lnTo>
                    <a:pt x="1050" y="162"/>
                  </a:lnTo>
                  <a:lnTo>
                    <a:pt x="1050" y="180"/>
                  </a:lnTo>
                  <a:lnTo>
                    <a:pt x="1076" y="196"/>
                  </a:lnTo>
                  <a:lnTo>
                    <a:pt x="1084" y="234"/>
                  </a:lnTo>
                  <a:lnTo>
                    <a:pt x="1050" y="245"/>
                  </a:lnTo>
                  <a:lnTo>
                    <a:pt x="1031" y="245"/>
                  </a:lnTo>
                  <a:lnTo>
                    <a:pt x="1024" y="267"/>
                  </a:lnTo>
                  <a:lnTo>
                    <a:pt x="1005" y="278"/>
                  </a:lnTo>
                  <a:lnTo>
                    <a:pt x="1005" y="289"/>
                  </a:lnTo>
                  <a:lnTo>
                    <a:pt x="1013" y="299"/>
                  </a:lnTo>
                  <a:lnTo>
                    <a:pt x="984" y="316"/>
                  </a:lnTo>
                  <a:close/>
                </a:path>
              </a:pathLst>
            </a:custGeom>
            <a:noFill/>
            <a:ln w="15875" cap="flat">
              <a:solidFill>
                <a:srgbClr val="C7C7C7"/>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4220" name="Freeform 124"/>
            <p:cNvSpPr>
              <a:spLocks/>
            </p:cNvSpPr>
            <p:nvPr/>
          </p:nvSpPr>
          <p:spPr bwMode="auto">
            <a:xfrm>
              <a:off x="3558" y="2017"/>
              <a:ext cx="509" cy="388"/>
            </a:xfrm>
            <a:custGeom>
              <a:avLst/>
              <a:gdLst/>
              <a:ahLst/>
              <a:cxnLst>
                <a:cxn ang="0">
                  <a:pos x="471" y="273"/>
                </a:cxn>
                <a:cxn ang="0">
                  <a:pos x="430" y="306"/>
                </a:cxn>
                <a:cxn ang="0">
                  <a:pos x="439" y="338"/>
                </a:cxn>
                <a:cxn ang="0">
                  <a:pos x="430" y="349"/>
                </a:cxn>
                <a:cxn ang="0">
                  <a:pos x="379" y="349"/>
                </a:cxn>
                <a:cxn ang="0">
                  <a:pos x="365" y="354"/>
                </a:cxn>
                <a:cxn ang="0">
                  <a:pos x="346" y="338"/>
                </a:cxn>
                <a:cxn ang="0">
                  <a:pos x="318" y="349"/>
                </a:cxn>
                <a:cxn ang="0">
                  <a:pos x="293" y="349"/>
                </a:cxn>
                <a:cxn ang="0">
                  <a:pos x="274" y="360"/>
                </a:cxn>
                <a:cxn ang="0">
                  <a:pos x="260" y="366"/>
                </a:cxn>
                <a:cxn ang="0">
                  <a:pos x="241" y="360"/>
                </a:cxn>
                <a:cxn ang="0">
                  <a:pos x="234" y="349"/>
                </a:cxn>
                <a:cxn ang="0">
                  <a:pos x="190" y="349"/>
                </a:cxn>
                <a:cxn ang="0">
                  <a:pos x="156" y="338"/>
                </a:cxn>
                <a:cxn ang="0">
                  <a:pos x="124" y="343"/>
                </a:cxn>
                <a:cxn ang="0">
                  <a:pos x="77" y="360"/>
                </a:cxn>
                <a:cxn ang="0">
                  <a:pos x="72" y="370"/>
                </a:cxn>
                <a:cxn ang="0">
                  <a:pos x="40" y="381"/>
                </a:cxn>
                <a:cxn ang="0">
                  <a:pos x="19" y="370"/>
                </a:cxn>
                <a:cxn ang="0">
                  <a:pos x="0" y="327"/>
                </a:cxn>
                <a:cxn ang="0">
                  <a:pos x="25" y="266"/>
                </a:cxn>
                <a:cxn ang="0">
                  <a:pos x="19" y="207"/>
                </a:cxn>
                <a:cxn ang="0">
                  <a:pos x="45" y="201"/>
                </a:cxn>
                <a:cxn ang="0">
                  <a:pos x="66" y="197"/>
                </a:cxn>
                <a:cxn ang="0">
                  <a:pos x="72" y="180"/>
                </a:cxn>
                <a:cxn ang="0">
                  <a:pos x="98" y="169"/>
                </a:cxn>
                <a:cxn ang="0">
                  <a:pos x="124" y="175"/>
                </a:cxn>
                <a:cxn ang="0">
                  <a:pos x="118" y="137"/>
                </a:cxn>
                <a:cxn ang="0">
                  <a:pos x="131" y="104"/>
                </a:cxn>
                <a:cxn ang="0">
                  <a:pos x="150" y="92"/>
                </a:cxn>
                <a:cxn ang="0">
                  <a:pos x="143" y="77"/>
                </a:cxn>
                <a:cxn ang="0">
                  <a:pos x="143" y="61"/>
                </a:cxn>
                <a:cxn ang="0">
                  <a:pos x="156" y="55"/>
                </a:cxn>
                <a:cxn ang="0">
                  <a:pos x="182" y="38"/>
                </a:cxn>
                <a:cxn ang="0">
                  <a:pos x="197" y="22"/>
                </a:cxn>
                <a:cxn ang="0">
                  <a:pos x="223" y="0"/>
                </a:cxn>
                <a:cxn ang="0">
                  <a:pos x="234" y="6"/>
                </a:cxn>
                <a:cxn ang="0">
                  <a:pos x="274" y="6"/>
                </a:cxn>
                <a:cxn ang="0">
                  <a:pos x="287" y="28"/>
                </a:cxn>
                <a:cxn ang="0">
                  <a:pos x="326" y="6"/>
                </a:cxn>
                <a:cxn ang="0">
                  <a:pos x="359" y="22"/>
                </a:cxn>
                <a:cxn ang="0">
                  <a:pos x="372" y="43"/>
                </a:cxn>
                <a:cxn ang="0">
                  <a:pos x="379" y="65"/>
                </a:cxn>
                <a:cxn ang="0">
                  <a:pos x="379" y="82"/>
                </a:cxn>
                <a:cxn ang="0">
                  <a:pos x="398" y="98"/>
                </a:cxn>
                <a:cxn ang="0">
                  <a:pos x="443" y="126"/>
                </a:cxn>
                <a:cxn ang="0">
                  <a:pos x="449" y="148"/>
                </a:cxn>
                <a:cxn ang="0">
                  <a:pos x="490" y="141"/>
                </a:cxn>
                <a:cxn ang="0">
                  <a:pos x="497" y="154"/>
                </a:cxn>
                <a:cxn ang="0">
                  <a:pos x="509" y="164"/>
                </a:cxn>
                <a:cxn ang="0">
                  <a:pos x="471" y="191"/>
                </a:cxn>
                <a:cxn ang="0">
                  <a:pos x="449" y="186"/>
                </a:cxn>
                <a:cxn ang="0">
                  <a:pos x="443" y="197"/>
                </a:cxn>
                <a:cxn ang="0">
                  <a:pos x="439" y="207"/>
                </a:cxn>
                <a:cxn ang="0">
                  <a:pos x="456" y="223"/>
                </a:cxn>
                <a:cxn ang="0">
                  <a:pos x="464" y="229"/>
                </a:cxn>
                <a:cxn ang="0">
                  <a:pos x="471" y="240"/>
                </a:cxn>
                <a:cxn ang="0">
                  <a:pos x="490" y="273"/>
                </a:cxn>
              </a:cxnLst>
              <a:rect l="0" t="0" r="r" b="b"/>
              <a:pathLst>
                <a:path w="509" h="388">
                  <a:moveTo>
                    <a:pt x="490" y="273"/>
                  </a:moveTo>
                  <a:lnTo>
                    <a:pt x="471" y="273"/>
                  </a:lnTo>
                  <a:lnTo>
                    <a:pt x="443" y="284"/>
                  </a:lnTo>
                  <a:lnTo>
                    <a:pt x="430" y="306"/>
                  </a:lnTo>
                  <a:lnTo>
                    <a:pt x="430" y="327"/>
                  </a:lnTo>
                  <a:lnTo>
                    <a:pt x="439" y="338"/>
                  </a:lnTo>
                  <a:lnTo>
                    <a:pt x="439" y="343"/>
                  </a:lnTo>
                  <a:lnTo>
                    <a:pt x="430" y="349"/>
                  </a:lnTo>
                  <a:lnTo>
                    <a:pt x="411" y="343"/>
                  </a:lnTo>
                  <a:lnTo>
                    <a:pt x="379" y="349"/>
                  </a:lnTo>
                  <a:lnTo>
                    <a:pt x="372" y="354"/>
                  </a:lnTo>
                  <a:lnTo>
                    <a:pt x="365" y="354"/>
                  </a:lnTo>
                  <a:lnTo>
                    <a:pt x="359" y="349"/>
                  </a:lnTo>
                  <a:lnTo>
                    <a:pt x="346" y="338"/>
                  </a:lnTo>
                  <a:lnTo>
                    <a:pt x="333" y="360"/>
                  </a:lnTo>
                  <a:lnTo>
                    <a:pt x="318" y="349"/>
                  </a:lnTo>
                  <a:lnTo>
                    <a:pt x="313" y="354"/>
                  </a:lnTo>
                  <a:lnTo>
                    <a:pt x="293" y="349"/>
                  </a:lnTo>
                  <a:lnTo>
                    <a:pt x="293" y="354"/>
                  </a:lnTo>
                  <a:lnTo>
                    <a:pt x="274" y="360"/>
                  </a:lnTo>
                  <a:lnTo>
                    <a:pt x="267" y="366"/>
                  </a:lnTo>
                  <a:lnTo>
                    <a:pt x="260" y="366"/>
                  </a:lnTo>
                  <a:lnTo>
                    <a:pt x="260" y="354"/>
                  </a:lnTo>
                  <a:lnTo>
                    <a:pt x="241" y="360"/>
                  </a:lnTo>
                  <a:lnTo>
                    <a:pt x="234" y="354"/>
                  </a:lnTo>
                  <a:lnTo>
                    <a:pt x="234" y="349"/>
                  </a:lnTo>
                  <a:lnTo>
                    <a:pt x="208" y="343"/>
                  </a:lnTo>
                  <a:lnTo>
                    <a:pt x="190" y="349"/>
                  </a:lnTo>
                  <a:lnTo>
                    <a:pt x="176" y="343"/>
                  </a:lnTo>
                  <a:lnTo>
                    <a:pt x="156" y="338"/>
                  </a:lnTo>
                  <a:lnTo>
                    <a:pt x="137" y="343"/>
                  </a:lnTo>
                  <a:lnTo>
                    <a:pt x="124" y="343"/>
                  </a:lnTo>
                  <a:lnTo>
                    <a:pt x="85" y="354"/>
                  </a:lnTo>
                  <a:lnTo>
                    <a:pt x="77" y="360"/>
                  </a:lnTo>
                  <a:lnTo>
                    <a:pt x="77" y="366"/>
                  </a:lnTo>
                  <a:lnTo>
                    <a:pt x="72" y="370"/>
                  </a:lnTo>
                  <a:lnTo>
                    <a:pt x="60" y="375"/>
                  </a:lnTo>
                  <a:lnTo>
                    <a:pt x="40" y="381"/>
                  </a:lnTo>
                  <a:lnTo>
                    <a:pt x="34" y="388"/>
                  </a:lnTo>
                  <a:lnTo>
                    <a:pt x="19" y="370"/>
                  </a:lnTo>
                  <a:lnTo>
                    <a:pt x="19" y="349"/>
                  </a:lnTo>
                  <a:lnTo>
                    <a:pt x="0" y="327"/>
                  </a:lnTo>
                  <a:lnTo>
                    <a:pt x="19" y="300"/>
                  </a:lnTo>
                  <a:lnTo>
                    <a:pt x="25" y="266"/>
                  </a:lnTo>
                  <a:lnTo>
                    <a:pt x="0" y="201"/>
                  </a:lnTo>
                  <a:lnTo>
                    <a:pt x="19" y="207"/>
                  </a:lnTo>
                  <a:lnTo>
                    <a:pt x="34" y="201"/>
                  </a:lnTo>
                  <a:lnTo>
                    <a:pt x="45" y="201"/>
                  </a:lnTo>
                  <a:lnTo>
                    <a:pt x="60" y="191"/>
                  </a:lnTo>
                  <a:lnTo>
                    <a:pt x="66" y="197"/>
                  </a:lnTo>
                  <a:lnTo>
                    <a:pt x="77" y="191"/>
                  </a:lnTo>
                  <a:lnTo>
                    <a:pt x="72" y="180"/>
                  </a:lnTo>
                  <a:lnTo>
                    <a:pt x="85" y="180"/>
                  </a:lnTo>
                  <a:lnTo>
                    <a:pt x="98" y="169"/>
                  </a:lnTo>
                  <a:lnTo>
                    <a:pt x="118" y="175"/>
                  </a:lnTo>
                  <a:lnTo>
                    <a:pt x="124" y="175"/>
                  </a:lnTo>
                  <a:lnTo>
                    <a:pt x="111" y="158"/>
                  </a:lnTo>
                  <a:lnTo>
                    <a:pt x="118" y="137"/>
                  </a:lnTo>
                  <a:lnTo>
                    <a:pt x="118" y="111"/>
                  </a:lnTo>
                  <a:lnTo>
                    <a:pt x="131" y="104"/>
                  </a:lnTo>
                  <a:lnTo>
                    <a:pt x="137" y="92"/>
                  </a:lnTo>
                  <a:lnTo>
                    <a:pt x="150" y="92"/>
                  </a:lnTo>
                  <a:lnTo>
                    <a:pt x="156" y="77"/>
                  </a:lnTo>
                  <a:lnTo>
                    <a:pt x="143" y="77"/>
                  </a:lnTo>
                  <a:lnTo>
                    <a:pt x="137" y="65"/>
                  </a:lnTo>
                  <a:lnTo>
                    <a:pt x="143" y="61"/>
                  </a:lnTo>
                  <a:lnTo>
                    <a:pt x="150" y="55"/>
                  </a:lnTo>
                  <a:lnTo>
                    <a:pt x="156" y="55"/>
                  </a:lnTo>
                  <a:lnTo>
                    <a:pt x="164" y="38"/>
                  </a:lnTo>
                  <a:lnTo>
                    <a:pt x="182" y="38"/>
                  </a:lnTo>
                  <a:lnTo>
                    <a:pt x="190" y="38"/>
                  </a:lnTo>
                  <a:lnTo>
                    <a:pt x="197" y="22"/>
                  </a:lnTo>
                  <a:lnTo>
                    <a:pt x="201" y="12"/>
                  </a:lnTo>
                  <a:lnTo>
                    <a:pt x="223" y="0"/>
                  </a:lnTo>
                  <a:lnTo>
                    <a:pt x="223" y="6"/>
                  </a:lnTo>
                  <a:lnTo>
                    <a:pt x="234" y="6"/>
                  </a:lnTo>
                  <a:lnTo>
                    <a:pt x="249" y="12"/>
                  </a:lnTo>
                  <a:lnTo>
                    <a:pt x="274" y="6"/>
                  </a:lnTo>
                  <a:lnTo>
                    <a:pt x="287" y="12"/>
                  </a:lnTo>
                  <a:lnTo>
                    <a:pt x="287" y="28"/>
                  </a:lnTo>
                  <a:lnTo>
                    <a:pt x="313" y="12"/>
                  </a:lnTo>
                  <a:lnTo>
                    <a:pt x="326" y="6"/>
                  </a:lnTo>
                  <a:lnTo>
                    <a:pt x="339" y="12"/>
                  </a:lnTo>
                  <a:lnTo>
                    <a:pt x="359" y="22"/>
                  </a:lnTo>
                  <a:lnTo>
                    <a:pt x="365" y="22"/>
                  </a:lnTo>
                  <a:lnTo>
                    <a:pt x="372" y="43"/>
                  </a:lnTo>
                  <a:lnTo>
                    <a:pt x="379" y="49"/>
                  </a:lnTo>
                  <a:lnTo>
                    <a:pt x="379" y="65"/>
                  </a:lnTo>
                  <a:lnTo>
                    <a:pt x="379" y="71"/>
                  </a:lnTo>
                  <a:lnTo>
                    <a:pt x="379" y="82"/>
                  </a:lnTo>
                  <a:lnTo>
                    <a:pt x="391" y="89"/>
                  </a:lnTo>
                  <a:lnTo>
                    <a:pt x="398" y="98"/>
                  </a:lnTo>
                  <a:lnTo>
                    <a:pt x="424" y="120"/>
                  </a:lnTo>
                  <a:lnTo>
                    <a:pt x="443" y="126"/>
                  </a:lnTo>
                  <a:lnTo>
                    <a:pt x="449" y="141"/>
                  </a:lnTo>
                  <a:lnTo>
                    <a:pt x="449" y="148"/>
                  </a:lnTo>
                  <a:lnTo>
                    <a:pt x="475" y="137"/>
                  </a:lnTo>
                  <a:lnTo>
                    <a:pt x="490" y="141"/>
                  </a:lnTo>
                  <a:lnTo>
                    <a:pt x="490" y="148"/>
                  </a:lnTo>
                  <a:lnTo>
                    <a:pt x="497" y="154"/>
                  </a:lnTo>
                  <a:lnTo>
                    <a:pt x="509" y="154"/>
                  </a:lnTo>
                  <a:lnTo>
                    <a:pt x="509" y="164"/>
                  </a:lnTo>
                  <a:lnTo>
                    <a:pt x="490" y="191"/>
                  </a:lnTo>
                  <a:lnTo>
                    <a:pt x="471" y="191"/>
                  </a:lnTo>
                  <a:lnTo>
                    <a:pt x="456" y="186"/>
                  </a:lnTo>
                  <a:lnTo>
                    <a:pt x="449" y="186"/>
                  </a:lnTo>
                  <a:lnTo>
                    <a:pt x="443" y="191"/>
                  </a:lnTo>
                  <a:lnTo>
                    <a:pt x="443" y="197"/>
                  </a:lnTo>
                  <a:lnTo>
                    <a:pt x="439" y="201"/>
                  </a:lnTo>
                  <a:lnTo>
                    <a:pt x="439" y="207"/>
                  </a:lnTo>
                  <a:lnTo>
                    <a:pt x="449" y="214"/>
                  </a:lnTo>
                  <a:lnTo>
                    <a:pt x="456" y="223"/>
                  </a:lnTo>
                  <a:lnTo>
                    <a:pt x="456" y="229"/>
                  </a:lnTo>
                  <a:lnTo>
                    <a:pt x="464" y="229"/>
                  </a:lnTo>
                  <a:lnTo>
                    <a:pt x="464" y="240"/>
                  </a:lnTo>
                  <a:lnTo>
                    <a:pt x="471" y="240"/>
                  </a:lnTo>
                  <a:lnTo>
                    <a:pt x="475" y="244"/>
                  </a:lnTo>
                  <a:lnTo>
                    <a:pt x="490" y="273"/>
                  </a:lnTo>
                  <a:close/>
                </a:path>
              </a:pathLst>
            </a:custGeom>
            <a:solidFill>
              <a:srgbClr val="F2F2F2"/>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4221" name="Freeform 125"/>
            <p:cNvSpPr>
              <a:spLocks/>
            </p:cNvSpPr>
            <p:nvPr/>
          </p:nvSpPr>
          <p:spPr bwMode="auto">
            <a:xfrm>
              <a:off x="3558" y="2017"/>
              <a:ext cx="509" cy="388"/>
            </a:xfrm>
            <a:custGeom>
              <a:avLst/>
              <a:gdLst/>
              <a:ahLst/>
              <a:cxnLst>
                <a:cxn ang="0">
                  <a:pos x="471" y="273"/>
                </a:cxn>
                <a:cxn ang="0">
                  <a:pos x="430" y="306"/>
                </a:cxn>
                <a:cxn ang="0">
                  <a:pos x="439" y="338"/>
                </a:cxn>
                <a:cxn ang="0">
                  <a:pos x="430" y="349"/>
                </a:cxn>
                <a:cxn ang="0">
                  <a:pos x="379" y="349"/>
                </a:cxn>
                <a:cxn ang="0">
                  <a:pos x="365" y="354"/>
                </a:cxn>
                <a:cxn ang="0">
                  <a:pos x="346" y="338"/>
                </a:cxn>
                <a:cxn ang="0">
                  <a:pos x="318" y="349"/>
                </a:cxn>
                <a:cxn ang="0">
                  <a:pos x="293" y="349"/>
                </a:cxn>
                <a:cxn ang="0">
                  <a:pos x="274" y="360"/>
                </a:cxn>
                <a:cxn ang="0">
                  <a:pos x="260" y="366"/>
                </a:cxn>
                <a:cxn ang="0">
                  <a:pos x="241" y="360"/>
                </a:cxn>
                <a:cxn ang="0">
                  <a:pos x="234" y="349"/>
                </a:cxn>
                <a:cxn ang="0">
                  <a:pos x="190" y="349"/>
                </a:cxn>
                <a:cxn ang="0">
                  <a:pos x="156" y="338"/>
                </a:cxn>
                <a:cxn ang="0">
                  <a:pos x="124" y="343"/>
                </a:cxn>
                <a:cxn ang="0">
                  <a:pos x="77" y="360"/>
                </a:cxn>
                <a:cxn ang="0">
                  <a:pos x="72" y="370"/>
                </a:cxn>
                <a:cxn ang="0">
                  <a:pos x="40" y="381"/>
                </a:cxn>
                <a:cxn ang="0">
                  <a:pos x="19" y="370"/>
                </a:cxn>
                <a:cxn ang="0">
                  <a:pos x="0" y="327"/>
                </a:cxn>
                <a:cxn ang="0">
                  <a:pos x="25" y="266"/>
                </a:cxn>
                <a:cxn ang="0">
                  <a:pos x="19" y="207"/>
                </a:cxn>
                <a:cxn ang="0">
                  <a:pos x="45" y="201"/>
                </a:cxn>
                <a:cxn ang="0">
                  <a:pos x="66" y="197"/>
                </a:cxn>
                <a:cxn ang="0">
                  <a:pos x="72" y="180"/>
                </a:cxn>
                <a:cxn ang="0">
                  <a:pos x="98" y="169"/>
                </a:cxn>
                <a:cxn ang="0">
                  <a:pos x="124" y="175"/>
                </a:cxn>
                <a:cxn ang="0">
                  <a:pos x="118" y="137"/>
                </a:cxn>
                <a:cxn ang="0">
                  <a:pos x="131" y="104"/>
                </a:cxn>
                <a:cxn ang="0">
                  <a:pos x="150" y="92"/>
                </a:cxn>
                <a:cxn ang="0">
                  <a:pos x="143" y="77"/>
                </a:cxn>
                <a:cxn ang="0">
                  <a:pos x="143" y="61"/>
                </a:cxn>
                <a:cxn ang="0">
                  <a:pos x="156" y="55"/>
                </a:cxn>
                <a:cxn ang="0">
                  <a:pos x="182" y="38"/>
                </a:cxn>
                <a:cxn ang="0">
                  <a:pos x="197" y="22"/>
                </a:cxn>
                <a:cxn ang="0">
                  <a:pos x="223" y="0"/>
                </a:cxn>
                <a:cxn ang="0">
                  <a:pos x="234" y="6"/>
                </a:cxn>
                <a:cxn ang="0">
                  <a:pos x="274" y="6"/>
                </a:cxn>
                <a:cxn ang="0">
                  <a:pos x="287" y="28"/>
                </a:cxn>
                <a:cxn ang="0">
                  <a:pos x="326" y="6"/>
                </a:cxn>
                <a:cxn ang="0">
                  <a:pos x="359" y="22"/>
                </a:cxn>
                <a:cxn ang="0">
                  <a:pos x="372" y="43"/>
                </a:cxn>
                <a:cxn ang="0">
                  <a:pos x="379" y="65"/>
                </a:cxn>
                <a:cxn ang="0">
                  <a:pos x="379" y="82"/>
                </a:cxn>
                <a:cxn ang="0">
                  <a:pos x="398" y="98"/>
                </a:cxn>
                <a:cxn ang="0">
                  <a:pos x="443" y="126"/>
                </a:cxn>
                <a:cxn ang="0">
                  <a:pos x="449" y="148"/>
                </a:cxn>
                <a:cxn ang="0">
                  <a:pos x="490" y="141"/>
                </a:cxn>
                <a:cxn ang="0">
                  <a:pos x="497" y="154"/>
                </a:cxn>
                <a:cxn ang="0">
                  <a:pos x="509" y="164"/>
                </a:cxn>
                <a:cxn ang="0">
                  <a:pos x="471" y="191"/>
                </a:cxn>
                <a:cxn ang="0">
                  <a:pos x="449" y="186"/>
                </a:cxn>
                <a:cxn ang="0">
                  <a:pos x="443" y="197"/>
                </a:cxn>
                <a:cxn ang="0">
                  <a:pos x="439" y="207"/>
                </a:cxn>
                <a:cxn ang="0">
                  <a:pos x="456" y="223"/>
                </a:cxn>
                <a:cxn ang="0">
                  <a:pos x="464" y="229"/>
                </a:cxn>
                <a:cxn ang="0">
                  <a:pos x="471" y="240"/>
                </a:cxn>
                <a:cxn ang="0">
                  <a:pos x="490" y="273"/>
                </a:cxn>
              </a:cxnLst>
              <a:rect l="0" t="0" r="r" b="b"/>
              <a:pathLst>
                <a:path w="509" h="388">
                  <a:moveTo>
                    <a:pt x="490" y="273"/>
                  </a:moveTo>
                  <a:lnTo>
                    <a:pt x="471" y="273"/>
                  </a:lnTo>
                  <a:lnTo>
                    <a:pt x="443" y="284"/>
                  </a:lnTo>
                  <a:lnTo>
                    <a:pt x="430" y="306"/>
                  </a:lnTo>
                  <a:lnTo>
                    <a:pt x="430" y="327"/>
                  </a:lnTo>
                  <a:lnTo>
                    <a:pt x="439" y="338"/>
                  </a:lnTo>
                  <a:lnTo>
                    <a:pt x="439" y="343"/>
                  </a:lnTo>
                  <a:lnTo>
                    <a:pt x="430" y="349"/>
                  </a:lnTo>
                  <a:lnTo>
                    <a:pt x="411" y="343"/>
                  </a:lnTo>
                  <a:lnTo>
                    <a:pt x="379" y="349"/>
                  </a:lnTo>
                  <a:lnTo>
                    <a:pt x="372" y="354"/>
                  </a:lnTo>
                  <a:lnTo>
                    <a:pt x="365" y="354"/>
                  </a:lnTo>
                  <a:lnTo>
                    <a:pt x="359" y="349"/>
                  </a:lnTo>
                  <a:lnTo>
                    <a:pt x="346" y="338"/>
                  </a:lnTo>
                  <a:lnTo>
                    <a:pt x="333" y="360"/>
                  </a:lnTo>
                  <a:lnTo>
                    <a:pt x="318" y="349"/>
                  </a:lnTo>
                  <a:lnTo>
                    <a:pt x="313" y="354"/>
                  </a:lnTo>
                  <a:lnTo>
                    <a:pt x="293" y="349"/>
                  </a:lnTo>
                  <a:lnTo>
                    <a:pt x="293" y="354"/>
                  </a:lnTo>
                  <a:lnTo>
                    <a:pt x="274" y="360"/>
                  </a:lnTo>
                  <a:lnTo>
                    <a:pt x="267" y="366"/>
                  </a:lnTo>
                  <a:lnTo>
                    <a:pt x="260" y="366"/>
                  </a:lnTo>
                  <a:lnTo>
                    <a:pt x="260" y="354"/>
                  </a:lnTo>
                  <a:lnTo>
                    <a:pt x="241" y="360"/>
                  </a:lnTo>
                  <a:lnTo>
                    <a:pt x="234" y="354"/>
                  </a:lnTo>
                  <a:lnTo>
                    <a:pt x="234" y="349"/>
                  </a:lnTo>
                  <a:lnTo>
                    <a:pt x="208" y="343"/>
                  </a:lnTo>
                  <a:lnTo>
                    <a:pt x="190" y="349"/>
                  </a:lnTo>
                  <a:lnTo>
                    <a:pt x="176" y="343"/>
                  </a:lnTo>
                  <a:lnTo>
                    <a:pt x="156" y="338"/>
                  </a:lnTo>
                  <a:lnTo>
                    <a:pt x="137" y="343"/>
                  </a:lnTo>
                  <a:lnTo>
                    <a:pt x="124" y="343"/>
                  </a:lnTo>
                  <a:lnTo>
                    <a:pt x="85" y="354"/>
                  </a:lnTo>
                  <a:lnTo>
                    <a:pt x="77" y="360"/>
                  </a:lnTo>
                  <a:lnTo>
                    <a:pt x="77" y="366"/>
                  </a:lnTo>
                  <a:lnTo>
                    <a:pt x="72" y="370"/>
                  </a:lnTo>
                  <a:lnTo>
                    <a:pt x="60" y="375"/>
                  </a:lnTo>
                  <a:lnTo>
                    <a:pt x="40" y="381"/>
                  </a:lnTo>
                  <a:lnTo>
                    <a:pt x="34" y="388"/>
                  </a:lnTo>
                  <a:lnTo>
                    <a:pt x="19" y="370"/>
                  </a:lnTo>
                  <a:lnTo>
                    <a:pt x="19" y="349"/>
                  </a:lnTo>
                  <a:lnTo>
                    <a:pt x="0" y="327"/>
                  </a:lnTo>
                  <a:lnTo>
                    <a:pt x="19" y="300"/>
                  </a:lnTo>
                  <a:lnTo>
                    <a:pt x="25" y="266"/>
                  </a:lnTo>
                  <a:lnTo>
                    <a:pt x="0" y="201"/>
                  </a:lnTo>
                  <a:lnTo>
                    <a:pt x="19" y="207"/>
                  </a:lnTo>
                  <a:lnTo>
                    <a:pt x="34" y="201"/>
                  </a:lnTo>
                  <a:lnTo>
                    <a:pt x="45" y="201"/>
                  </a:lnTo>
                  <a:lnTo>
                    <a:pt x="60" y="191"/>
                  </a:lnTo>
                  <a:lnTo>
                    <a:pt x="66" y="197"/>
                  </a:lnTo>
                  <a:lnTo>
                    <a:pt x="77" y="191"/>
                  </a:lnTo>
                  <a:lnTo>
                    <a:pt x="72" y="180"/>
                  </a:lnTo>
                  <a:lnTo>
                    <a:pt x="85" y="180"/>
                  </a:lnTo>
                  <a:lnTo>
                    <a:pt x="98" y="169"/>
                  </a:lnTo>
                  <a:lnTo>
                    <a:pt x="118" y="175"/>
                  </a:lnTo>
                  <a:lnTo>
                    <a:pt x="124" y="175"/>
                  </a:lnTo>
                  <a:lnTo>
                    <a:pt x="111" y="158"/>
                  </a:lnTo>
                  <a:lnTo>
                    <a:pt x="118" y="137"/>
                  </a:lnTo>
                  <a:lnTo>
                    <a:pt x="118" y="111"/>
                  </a:lnTo>
                  <a:lnTo>
                    <a:pt x="131" y="104"/>
                  </a:lnTo>
                  <a:lnTo>
                    <a:pt x="137" y="92"/>
                  </a:lnTo>
                  <a:lnTo>
                    <a:pt x="150" y="92"/>
                  </a:lnTo>
                  <a:lnTo>
                    <a:pt x="156" y="77"/>
                  </a:lnTo>
                  <a:lnTo>
                    <a:pt x="143" y="77"/>
                  </a:lnTo>
                  <a:lnTo>
                    <a:pt x="137" y="65"/>
                  </a:lnTo>
                  <a:lnTo>
                    <a:pt x="143" y="61"/>
                  </a:lnTo>
                  <a:lnTo>
                    <a:pt x="150" y="55"/>
                  </a:lnTo>
                  <a:lnTo>
                    <a:pt x="156" y="55"/>
                  </a:lnTo>
                  <a:lnTo>
                    <a:pt x="164" y="38"/>
                  </a:lnTo>
                  <a:lnTo>
                    <a:pt x="182" y="38"/>
                  </a:lnTo>
                  <a:lnTo>
                    <a:pt x="190" y="38"/>
                  </a:lnTo>
                  <a:lnTo>
                    <a:pt x="197" y="22"/>
                  </a:lnTo>
                  <a:lnTo>
                    <a:pt x="201" y="12"/>
                  </a:lnTo>
                  <a:lnTo>
                    <a:pt x="223" y="0"/>
                  </a:lnTo>
                  <a:lnTo>
                    <a:pt x="223" y="6"/>
                  </a:lnTo>
                  <a:lnTo>
                    <a:pt x="234" y="6"/>
                  </a:lnTo>
                  <a:lnTo>
                    <a:pt x="249" y="12"/>
                  </a:lnTo>
                  <a:lnTo>
                    <a:pt x="274" y="6"/>
                  </a:lnTo>
                  <a:lnTo>
                    <a:pt x="287" y="12"/>
                  </a:lnTo>
                  <a:lnTo>
                    <a:pt x="287" y="28"/>
                  </a:lnTo>
                  <a:lnTo>
                    <a:pt x="313" y="12"/>
                  </a:lnTo>
                  <a:lnTo>
                    <a:pt x="326" y="6"/>
                  </a:lnTo>
                  <a:lnTo>
                    <a:pt x="339" y="12"/>
                  </a:lnTo>
                  <a:lnTo>
                    <a:pt x="359" y="22"/>
                  </a:lnTo>
                  <a:lnTo>
                    <a:pt x="365" y="22"/>
                  </a:lnTo>
                  <a:lnTo>
                    <a:pt x="372" y="43"/>
                  </a:lnTo>
                  <a:lnTo>
                    <a:pt x="379" y="49"/>
                  </a:lnTo>
                  <a:lnTo>
                    <a:pt x="379" y="65"/>
                  </a:lnTo>
                  <a:lnTo>
                    <a:pt x="379" y="71"/>
                  </a:lnTo>
                  <a:lnTo>
                    <a:pt x="379" y="82"/>
                  </a:lnTo>
                  <a:lnTo>
                    <a:pt x="391" y="89"/>
                  </a:lnTo>
                  <a:lnTo>
                    <a:pt x="398" y="98"/>
                  </a:lnTo>
                  <a:lnTo>
                    <a:pt x="424" y="120"/>
                  </a:lnTo>
                  <a:lnTo>
                    <a:pt x="443" y="126"/>
                  </a:lnTo>
                  <a:lnTo>
                    <a:pt x="449" y="141"/>
                  </a:lnTo>
                  <a:lnTo>
                    <a:pt x="449" y="148"/>
                  </a:lnTo>
                  <a:lnTo>
                    <a:pt x="475" y="137"/>
                  </a:lnTo>
                  <a:lnTo>
                    <a:pt x="490" y="141"/>
                  </a:lnTo>
                  <a:lnTo>
                    <a:pt x="490" y="148"/>
                  </a:lnTo>
                  <a:lnTo>
                    <a:pt x="497" y="154"/>
                  </a:lnTo>
                  <a:lnTo>
                    <a:pt x="509" y="154"/>
                  </a:lnTo>
                  <a:lnTo>
                    <a:pt x="509" y="164"/>
                  </a:lnTo>
                  <a:lnTo>
                    <a:pt x="490" y="191"/>
                  </a:lnTo>
                  <a:lnTo>
                    <a:pt x="471" y="191"/>
                  </a:lnTo>
                  <a:lnTo>
                    <a:pt x="456" y="186"/>
                  </a:lnTo>
                  <a:lnTo>
                    <a:pt x="449" y="186"/>
                  </a:lnTo>
                  <a:lnTo>
                    <a:pt x="443" y="191"/>
                  </a:lnTo>
                  <a:lnTo>
                    <a:pt x="443" y="197"/>
                  </a:lnTo>
                  <a:lnTo>
                    <a:pt x="439" y="201"/>
                  </a:lnTo>
                  <a:lnTo>
                    <a:pt x="439" y="207"/>
                  </a:lnTo>
                  <a:lnTo>
                    <a:pt x="449" y="214"/>
                  </a:lnTo>
                  <a:lnTo>
                    <a:pt x="456" y="223"/>
                  </a:lnTo>
                  <a:lnTo>
                    <a:pt x="456" y="229"/>
                  </a:lnTo>
                  <a:lnTo>
                    <a:pt x="464" y="229"/>
                  </a:lnTo>
                  <a:lnTo>
                    <a:pt x="464" y="240"/>
                  </a:lnTo>
                  <a:lnTo>
                    <a:pt x="471" y="240"/>
                  </a:lnTo>
                  <a:lnTo>
                    <a:pt x="475" y="244"/>
                  </a:lnTo>
                  <a:lnTo>
                    <a:pt x="490" y="273"/>
                  </a:lnTo>
                  <a:close/>
                </a:path>
              </a:pathLst>
            </a:custGeom>
            <a:noFill/>
            <a:ln w="15875" cap="flat">
              <a:solidFill>
                <a:srgbClr val="B6B6B6"/>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4222" name="Rectangle 126"/>
            <p:cNvSpPr>
              <a:spLocks noChangeArrowheads="1"/>
            </p:cNvSpPr>
            <p:nvPr/>
          </p:nvSpPr>
          <p:spPr bwMode="auto">
            <a:xfrm>
              <a:off x="817" y="3781"/>
              <a:ext cx="1551" cy="432"/>
            </a:xfrm>
            <a:prstGeom prst="rect">
              <a:avLst/>
            </a:prstGeom>
            <a:solidFill>
              <a:srgbClr val="FADA7A"/>
            </a:solidFill>
            <a:ln w="9525">
              <a:noFill/>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4223" name="Rectangle 127"/>
            <p:cNvSpPr>
              <a:spLocks noChangeArrowheads="1"/>
            </p:cNvSpPr>
            <p:nvPr/>
          </p:nvSpPr>
          <p:spPr bwMode="auto">
            <a:xfrm>
              <a:off x="904" y="3794"/>
              <a:ext cx="1489" cy="10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pt-PT" sz="900" b="0" i="0" u="none" strike="noStrike" cap="none" normalizeH="0" baseline="0" smtClean="0">
                  <a:ln>
                    <a:noFill/>
                  </a:ln>
                  <a:solidFill>
                    <a:srgbClr val="000000"/>
                  </a:solidFill>
                  <a:effectLst/>
                  <a:latin typeface="Verdana" pitchFamily="34" charset="0"/>
                  <a:cs typeface="Arial" pitchFamily="34" charset="0"/>
                </a:rPr>
                <a:t>Predominately Private Guarantee</a:t>
              </a:r>
              <a:endParaRPr kumimoji="0" lang="pt-PT" sz="1800" b="0" i="0" u="none" strike="noStrike" cap="none" normalizeH="0" baseline="0" smtClean="0">
                <a:ln>
                  <a:noFill/>
                </a:ln>
                <a:solidFill>
                  <a:schemeClr val="tx1"/>
                </a:solidFill>
                <a:effectLst/>
                <a:latin typeface="Arial" pitchFamily="34" charset="0"/>
                <a:cs typeface="Arial" pitchFamily="34" charset="0"/>
              </a:endParaRPr>
            </a:p>
          </p:txBody>
        </p:sp>
        <p:sp>
          <p:nvSpPr>
            <p:cNvPr id="4224" name="Rectangle 128"/>
            <p:cNvSpPr>
              <a:spLocks noChangeArrowheads="1"/>
            </p:cNvSpPr>
            <p:nvPr/>
          </p:nvSpPr>
          <p:spPr bwMode="auto">
            <a:xfrm>
              <a:off x="1405" y="3875"/>
              <a:ext cx="437" cy="10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pt-PT" sz="900" b="0" i="0" u="none" strike="noStrike" cap="none" normalizeH="0" baseline="0" smtClean="0">
                  <a:ln>
                    <a:noFill/>
                  </a:ln>
                  <a:solidFill>
                    <a:srgbClr val="000000"/>
                  </a:solidFill>
                  <a:effectLst/>
                  <a:latin typeface="Verdana" pitchFamily="34" charset="0"/>
                  <a:cs typeface="Arial" pitchFamily="34" charset="0"/>
                </a:rPr>
                <a:t>Schemes</a:t>
              </a:r>
              <a:endParaRPr kumimoji="0" lang="pt-PT" sz="1800" b="0" i="0" u="none" strike="noStrike" cap="none" normalizeH="0" baseline="0" smtClean="0">
                <a:ln>
                  <a:noFill/>
                </a:ln>
                <a:solidFill>
                  <a:schemeClr val="tx1"/>
                </a:solidFill>
                <a:effectLst/>
                <a:latin typeface="Arial" pitchFamily="34" charset="0"/>
                <a:cs typeface="Arial" pitchFamily="34" charset="0"/>
              </a:endParaRPr>
            </a:p>
          </p:txBody>
        </p:sp>
        <p:sp>
          <p:nvSpPr>
            <p:cNvPr id="4225" name="Rectangle 129"/>
            <p:cNvSpPr>
              <a:spLocks noChangeArrowheads="1"/>
            </p:cNvSpPr>
            <p:nvPr/>
          </p:nvSpPr>
          <p:spPr bwMode="auto">
            <a:xfrm>
              <a:off x="1017" y="3955"/>
              <a:ext cx="1252" cy="10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pt-PT" sz="900" b="0" i="0" u="none" strike="noStrike" cap="none" normalizeH="0" baseline="0" smtClean="0">
                  <a:ln>
                    <a:noFill/>
                  </a:ln>
                  <a:solidFill>
                    <a:srgbClr val="000000"/>
                  </a:solidFill>
                  <a:effectLst/>
                  <a:latin typeface="Verdana" pitchFamily="34" charset="0"/>
                  <a:cs typeface="Arial" pitchFamily="34" charset="0"/>
                </a:rPr>
                <a:t>(purely private, mutual and</a:t>
              </a:r>
              <a:endParaRPr kumimoji="0" lang="pt-PT" sz="1800" b="0" i="0" u="none" strike="noStrike" cap="none" normalizeH="0" baseline="0" smtClean="0">
                <a:ln>
                  <a:noFill/>
                </a:ln>
                <a:solidFill>
                  <a:schemeClr val="tx1"/>
                </a:solidFill>
                <a:effectLst/>
                <a:latin typeface="Arial" pitchFamily="34" charset="0"/>
                <a:cs typeface="Arial" pitchFamily="34" charset="0"/>
              </a:endParaRPr>
            </a:p>
          </p:txBody>
        </p:sp>
        <p:sp>
          <p:nvSpPr>
            <p:cNvPr id="4226" name="Rectangle 130"/>
            <p:cNvSpPr>
              <a:spLocks noChangeArrowheads="1"/>
            </p:cNvSpPr>
            <p:nvPr/>
          </p:nvSpPr>
          <p:spPr bwMode="auto">
            <a:xfrm>
              <a:off x="834" y="4036"/>
              <a:ext cx="1636" cy="10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pt-PT" sz="900" b="0" i="0" u="none" strike="noStrike" cap="none" normalizeH="0" baseline="0" smtClean="0">
                  <a:ln>
                    <a:noFill/>
                  </a:ln>
                  <a:solidFill>
                    <a:srgbClr val="000000"/>
                  </a:solidFill>
                  <a:effectLst/>
                  <a:latin typeface="Verdana" pitchFamily="34" charset="0"/>
                  <a:cs typeface="Arial" pitchFamily="34" charset="0"/>
                </a:rPr>
                <a:t>private-public mixed with a majority</a:t>
              </a:r>
              <a:endParaRPr kumimoji="0" lang="pt-PT" sz="1800" b="0" i="0" u="none" strike="noStrike" cap="none" normalizeH="0" baseline="0" smtClean="0">
                <a:ln>
                  <a:noFill/>
                </a:ln>
                <a:solidFill>
                  <a:schemeClr val="tx1"/>
                </a:solidFill>
                <a:effectLst/>
                <a:latin typeface="Arial" pitchFamily="34" charset="0"/>
                <a:cs typeface="Arial" pitchFamily="34" charset="0"/>
              </a:endParaRPr>
            </a:p>
          </p:txBody>
        </p:sp>
        <p:sp>
          <p:nvSpPr>
            <p:cNvPr id="4227" name="Rectangle 131"/>
            <p:cNvSpPr>
              <a:spLocks noChangeArrowheads="1"/>
            </p:cNvSpPr>
            <p:nvPr/>
          </p:nvSpPr>
          <p:spPr bwMode="auto">
            <a:xfrm>
              <a:off x="1092" y="4117"/>
              <a:ext cx="1095" cy="10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pt-PT" sz="900" b="0" i="0" u="none" strike="noStrike" cap="none" normalizeH="0" baseline="0" smtClean="0">
                  <a:ln>
                    <a:noFill/>
                  </a:ln>
                  <a:solidFill>
                    <a:srgbClr val="000000"/>
                  </a:solidFill>
                  <a:effectLst/>
                  <a:latin typeface="Verdana" pitchFamily="34" charset="0"/>
                  <a:cs typeface="Arial" pitchFamily="34" charset="0"/>
                </a:rPr>
                <a:t>of private shareholders)</a:t>
              </a:r>
              <a:endParaRPr kumimoji="0" lang="pt-PT" sz="1800" b="0" i="0" u="none" strike="noStrike" cap="none" normalizeH="0" baseline="0" smtClean="0">
                <a:ln>
                  <a:noFill/>
                </a:ln>
                <a:solidFill>
                  <a:schemeClr val="tx1"/>
                </a:solidFill>
                <a:effectLst/>
                <a:latin typeface="Arial" pitchFamily="34" charset="0"/>
                <a:cs typeface="Arial" pitchFamily="34" charset="0"/>
              </a:endParaRPr>
            </a:p>
          </p:txBody>
        </p:sp>
        <p:sp>
          <p:nvSpPr>
            <p:cNvPr id="4228" name="Rectangle 132"/>
            <p:cNvSpPr>
              <a:spLocks noChangeArrowheads="1"/>
            </p:cNvSpPr>
            <p:nvPr/>
          </p:nvSpPr>
          <p:spPr bwMode="auto">
            <a:xfrm>
              <a:off x="817" y="3781"/>
              <a:ext cx="1551" cy="432"/>
            </a:xfrm>
            <a:prstGeom prst="rect">
              <a:avLst/>
            </a:prstGeom>
            <a:noFill/>
            <a:ln w="7938" cap="flat">
              <a:solidFill>
                <a:srgbClr val="7D6D3D"/>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4229" name="Rectangle 133"/>
            <p:cNvSpPr>
              <a:spLocks noChangeArrowheads="1"/>
            </p:cNvSpPr>
            <p:nvPr/>
          </p:nvSpPr>
          <p:spPr bwMode="auto">
            <a:xfrm>
              <a:off x="2565" y="3781"/>
              <a:ext cx="1676" cy="427"/>
            </a:xfrm>
            <a:prstGeom prst="rect">
              <a:avLst/>
            </a:prstGeom>
            <a:solidFill>
              <a:srgbClr val="17365D"/>
            </a:solidFill>
            <a:ln w="9525">
              <a:noFill/>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4230" name="Rectangle 134"/>
            <p:cNvSpPr>
              <a:spLocks noChangeArrowheads="1"/>
            </p:cNvSpPr>
            <p:nvPr/>
          </p:nvSpPr>
          <p:spPr bwMode="auto">
            <a:xfrm>
              <a:off x="2737" y="3832"/>
              <a:ext cx="1441" cy="10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pt-PT" sz="900" b="0" i="0" u="none" strike="noStrike" cap="none" normalizeH="0" baseline="0" smtClean="0">
                  <a:ln>
                    <a:noFill/>
                  </a:ln>
                  <a:solidFill>
                    <a:srgbClr val="F2F2F2"/>
                  </a:solidFill>
                  <a:effectLst/>
                  <a:latin typeface="Verdana" pitchFamily="34" charset="0"/>
                  <a:cs typeface="Arial" pitchFamily="34" charset="0"/>
                </a:rPr>
                <a:t>Predominately Public Guarantee</a:t>
              </a:r>
              <a:endParaRPr kumimoji="0" lang="pt-PT" sz="1800" b="0" i="0" u="none" strike="noStrike" cap="none" normalizeH="0" baseline="0" smtClean="0">
                <a:ln>
                  <a:noFill/>
                </a:ln>
                <a:solidFill>
                  <a:schemeClr val="tx1"/>
                </a:solidFill>
                <a:effectLst/>
                <a:latin typeface="Arial" pitchFamily="34" charset="0"/>
                <a:cs typeface="Arial" pitchFamily="34" charset="0"/>
              </a:endParaRPr>
            </a:p>
          </p:txBody>
        </p:sp>
        <p:sp>
          <p:nvSpPr>
            <p:cNvPr id="4231" name="Rectangle 135"/>
            <p:cNvSpPr>
              <a:spLocks noChangeArrowheads="1"/>
            </p:cNvSpPr>
            <p:nvPr/>
          </p:nvSpPr>
          <p:spPr bwMode="auto">
            <a:xfrm>
              <a:off x="3216" y="3913"/>
              <a:ext cx="437" cy="10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pt-PT" sz="900" b="0" i="0" u="none" strike="noStrike" cap="none" normalizeH="0" baseline="0" smtClean="0">
                  <a:ln>
                    <a:noFill/>
                  </a:ln>
                  <a:solidFill>
                    <a:srgbClr val="F2F2F2"/>
                  </a:solidFill>
                  <a:effectLst/>
                  <a:latin typeface="Verdana" pitchFamily="34" charset="0"/>
                  <a:cs typeface="Arial" pitchFamily="34" charset="0"/>
                </a:rPr>
                <a:t>Schemes</a:t>
              </a:r>
              <a:endParaRPr kumimoji="0" lang="pt-PT" sz="1800" b="0" i="0" u="none" strike="noStrike" cap="none" normalizeH="0" baseline="0" smtClean="0">
                <a:ln>
                  <a:noFill/>
                </a:ln>
                <a:solidFill>
                  <a:schemeClr val="tx1"/>
                </a:solidFill>
                <a:effectLst/>
                <a:latin typeface="Arial" pitchFamily="34" charset="0"/>
                <a:cs typeface="Arial" pitchFamily="34" charset="0"/>
              </a:endParaRPr>
            </a:p>
          </p:txBody>
        </p:sp>
        <p:sp>
          <p:nvSpPr>
            <p:cNvPr id="4232" name="Rectangle 136"/>
            <p:cNvSpPr>
              <a:spLocks noChangeArrowheads="1"/>
            </p:cNvSpPr>
            <p:nvPr/>
          </p:nvSpPr>
          <p:spPr bwMode="auto">
            <a:xfrm>
              <a:off x="2584" y="3994"/>
              <a:ext cx="1764" cy="10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pt-PT" sz="900" b="0" i="0" u="none" strike="noStrike" cap="none" normalizeH="0" baseline="0" smtClean="0">
                  <a:ln>
                    <a:noFill/>
                  </a:ln>
                  <a:solidFill>
                    <a:srgbClr val="F2F2F2"/>
                  </a:solidFill>
                  <a:effectLst/>
                  <a:latin typeface="Verdana" pitchFamily="34" charset="0"/>
                  <a:cs typeface="Arial" pitchFamily="34" charset="0"/>
                </a:rPr>
                <a:t>(purely public and private-public mixed</a:t>
              </a:r>
              <a:endParaRPr kumimoji="0" lang="pt-PT" sz="1800" b="0" i="0" u="none" strike="noStrike" cap="none" normalizeH="0" baseline="0" smtClean="0">
                <a:ln>
                  <a:noFill/>
                </a:ln>
                <a:solidFill>
                  <a:schemeClr val="tx1"/>
                </a:solidFill>
                <a:effectLst/>
                <a:latin typeface="Arial" pitchFamily="34" charset="0"/>
                <a:cs typeface="Arial" pitchFamily="34" charset="0"/>
              </a:endParaRPr>
            </a:p>
          </p:txBody>
        </p:sp>
        <p:sp>
          <p:nvSpPr>
            <p:cNvPr id="4233" name="Rectangle 137"/>
            <p:cNvSpPr>
              <a:spLocks noChangeArrowheads="1"/>
            </p:cNvSpPr>
            <p:nvPr/>
          </p:nvSpPr>
          <p:spPr bwMode="auto">
            <a:xfrm>
              <a:off x="2595" y="4075"/>
              <a:ext cx="1742" cy="10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pt-PT" sz="900" b="0" i="0" u="none" strike="noStrike" cap="none" normalizeH="0" baseline="0" smtClean="0">
                  <a:ln>
                    <a:noFill/>
                  </a:ln>
                  <a:solidFill>
                    <a:srgbClr val="F2F2F2"/>
                  </a:solidFill>
                  <a:effectLst/>
                  <a:latin typeface="Verdana" pitchFamily="34" charset="0"/>
                  <a:cs typeface="Arial" pitchFamily="34" charset="0"/>
                </a:rPr>
                <a:t>with a majority of public shareholders)</a:t>
              </a:r>
              <a:endParaRPr kumimoji="0" lang="pt-PT" sz="1800" b="0" i="0" u="none" strike="noStrike" cap="none" normalizeH="0" baseline="0" smtClean="0">
                <a:ln>
                  <a:noFill/>
                </a:ln>
                <a:solidFill>
                  <a:schemeClr val="tx1"/>
                </a:solidFill>
                <a:effectLst/>
                <a:latin typeface="Arial" pitchFamily="34" charset="0"/>
                <a:cs typeface="Arial" pitchFamily="34" charset="0"/>
              </a:endParaRPr>
            </a:p>
          </p:txBody>
        </p:sp>
        <p:sp>
          <p:nvSpPr>
            <p:cNvPr id="4234" name="Rectangle 138"/>
            <p:cNvSpPr>
              <a:spLocks noChangeArrowheads="1"/>
            </p:cNvSpPr>
            <p:nvPr/>
          </p:nvSpPr>
          <p:spPr bwMode="auto">
            <a:xfrm>
              <a:off x="2565" y="3781"/>
              <a:ext cx="1676" cy="427"/>
            </a:xfrm>
            <a:prstGeom prst="rect">
              <a:avLst/>
            </a:prstGeom>
            <a:noFill/>
            <a:ln w="7938" cap="flat">
              <a:solidFill>
                <a:srgbClr val="020B1A"/>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4235" name="Rectangle 139"/>
            <p:cNvSpPr>
              <a:spLocks noChangeArrowheads="1"/>
            </p:cNvSpPr>
            <p:nvPr/>
          </p:nvSpPr>
          <p:spPr bwMode="auto">
            <a:xfrm>
              <a:off x="4448" y="3845"/>
              <a:ext cx="1198" cy="286"/>
            </a:xfrm>
            <a:prstGeom prst="rect">
              <a:avLst/>
            </a:prstGeom>
            <a:solidFill>
              <a:srgbClr val="7891B1"/>
            </a:solidFill>
            <a:ln w="9525">
              <a:noFill/>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4236" name="Rectangle 140"/>
            <p:cNvSpPr>
              <a:spLocks noChangeArrowheads="1"/>
            </p:cNvSpPr>
            <p:nvPr/>
          </p:nvSpPr>
          <p:spPr bwMode="auto">
            <a:xfrm>
              <a:off x="4596" y="3866"/>
              <a:ext cx="990" cy="10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pt-PT" sz="900" b="0" i="0" u="none" strike="noStrike" cap="none" normalizeH="0" baseline="0" dirty="0" smtClean="0">
                  <a:ln>
                    <a:noFill/>
                  </a:ln>
                  <a:solidFill>
                    <a:srgbClr val="F2F2F2"/>
                  </a:solidFill>
                  <a:effectLst/>
                  <a:latin typeface="Verdana" pitchFamily="34" charset="0"/>
                  <a:cs typeface="Arial" pitchFamily="34" charset="0"/>
                </a:rPr>
                <a:t>Both </a:t>
              </a:r>
              <a:r>
                <a:rPr kumimoji="0" lang="pt-PT" sz="900" b="0" i="0" u="none" strike="noStrike" cap="none" normalizeH="0" baseline="0" dirty="0" err="1" smtClean="0">
                  <a:ln>
                    <a:noFill/>
                  </a:ln>
                  <a:solidFill>
                    <a:srgbClr val="F2F2F2"/>
                  </a:solidFill>
                  <a:effectLst/>
                  <a:latin typeface="Verdana" pitchFamily="34" charset="0"/>
                  <a:cs typeface="Arial" pitchFamily="34" charset="0"/>
                </a:rPr>
                <a:t>types</a:t>
              </a:r>
              <a:r>
                <a:rPr kumimoji="0" lang="pt-PT" sz="900" b="0" i="0" u="none" strike="noStrike" cap="none" normalizeH="0" baseline="0" dirty="0" smtClean="0">
                  <a:ln>
                    <a:noFill/>
                  </a:ln>
                  <a:solidFill>
                    <a:srgbClr val="F2F2F2"/>
                  </a:solidFill>
                  <a:effectLst/>
                  <a:latin typeface="Verdana" pitchFamily="34" charset="0"/>
                  <a:cs typeface="Arial" pitchFamily="34" charset="0"/>
                </a:rPr>
                <a:t> </a:t>
              </a:r>
              <a:r>
                <a:rPr kumimoji="0" lang="pt-PT" sz="900" b="0" i="0" u="none" strike="noStrike" cap="none" normalizeH="0" baseline="0" dirty="0" err="1" smtClean="0">
                  <a:ln>
                    <a:noFill/>
                  </a:ln>
                  <a:solidFill>
                    <a:srgbClr val="F2F2F2"/>
                  </a:solidFill>
                  <a:effectLst/>
                  <a:latin typeface="Verdana" pitchFamily="34" charset="0"/>
                  <a:cs typeface="Arial" pitchFamily="34" charset="0"/>
                </a:rPr>
                <a:t>Public</a:t>
              </a:r>
              <a:r>
                <a:rPr kumimoji="0" lang="pt-PT" sz="900" b="0" i="0" u="none" strike="noStrike" cap="none" normalizeH="0" baseline="0" dirty="0" smtClean="0">
                  <a:ln>
                    <a:noFill/>
                  </a:ln>
                  <a:solidFill>
                    <a:srgbClr val="F2F2F2"/>
                  </a:solidFill>
                  <a:effectLst/>
                  <a:latin typeface="Verdana" pitchFamily="34" charset="0"/>
                  <a:cs typeface="Arial" pitchFamily="34" charset="0"/>
                </a:rPr>
                <a:t> </a:t>
              </a:r>
              <a:r>
                <a:rPr kumimoji="0" lang="pt-PT" sz="900" b="0" i="0" u="none" strike="noStrike" cap="none" normalizeH="0" baseline="0" dirty="0" err="1" smtClean="0">
                  <a:ln>
                    <a:noFill/>
                  </a:ln>
                  <a:solidFill>
                    <a:srgbClr val="F2F2F2"/>
                  </a:solidFill>
                  <a:effectLst/>
                  <a:latin typeface="Verdana" pitchFamily="34" charset="0"/>
                  <a:cs typeface="Arial" pitchFamily="34" charset="0"/>
                </a:rPr>
                <a:t>and</a:t>
              </a:r>
              <a:endParaRPr kumimoji="0" lang="pt-PT"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237" name="Rectangle 141"/>
            <p:cNvSpPr>
              <a:spLocks noChangeArrowheads="1"/>
            </p:cNvSpPr>
            <p:nvPr/>
          </p:nvSpPr>
          <p:spPr bwMode="auto">
            <a:xfrm>
              <a:off x="4468" y="3947"/>
              <a:ext cx="1257" cy="10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pt-PT" sz="900" b="0" i="0" u="none" strike="noStrike" cap="none" normalizeH="0" baseline="0" smtClean="0">
                  <a:ln>
                    <a:noFill/>
                  </a:ln>
                  <a:solidFill>
                    <a:srgbClr val="F2F2F2"/>
                  </a:solidFill>
                  <a:effectLst/>
                  <a:latin typeface="Verdana" pitchFamily="34" charset="0"/>
                  <a:cs typeface="Arial" pitchFamily="34" charset="0"/>
                </a:rPr>
                <a:t>Private Guarantee Schemes</a:t>
              </a:r>
              <a:endParaRPr kumimoji="0" lang="pt-PT" sz="1800" b="0" i="0" u="none" strike="noStrike" cap="none" normalizeH="0" baseline="0" smtClean="0">
                <a:ln>
                  <a:noFill/>
                </a:ln>
                <a:solidFill>
                  <a:schemeClr val="tx1"/>
                </a:solidFill>
                <a:effectLst/>
                <a:latin typeface="Arial" pitchFamily="34" charset="0"/>
                <a:cs typeface="Arial" pitchFamily="34" charset="0"/>
              </a:endParaRPr>
            </a:p>
          </p:txBody>
        </p:sp>
        <p:sp>
          <p:nvSpPr>
            <p:cNvPr id="4238" name="Rectangle 142"/>
            <p:cNvSpPr>
              <a:spLocks noChangeArrowheads="1"/>
            </p:cNvSpPr>
            <p:nvPr/>
          </p:nvSpPr>
          <p:spPr bwMode="auto">
            <a:xfrm>
              <a:off x="4584" y="4028"/>
              <a:ext cx="1016" cy="10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pt-PT" sz="900" b="0" i="0" u="none" strike="noStrike" cap="none" normalizeH="0" baseline="0" smtClean="0">
                  <a:ln>
                    <a:noFill/>
                  </a:ln>
                  <a:solidFill>
                    <a:srgbClr val="F2F2F2"/>
                  </a:solidFill>
                  <a:effectLst/>
                  <a:latin typeface="Verdana" pitchFamily="34" charset="0"/>
                  <a:cs typeface="Arial" pitchFamily="34" charset="0"/>
                </a:rPr>
                <a:t>present in the country</a:t>
              </a:r>
              <a:endParaRPr kumimoji="0" lang="pt-PT" sz="1800" b="0" i="0" u="none" strike="noStrike" cap="none" normalizeH="0" baseline="0" smtClean="0">
                <a:ln>
                  <a:noFill/>
                </a:ln>
                <a:solidFill>
                  <a:schemeClr val="tx1"/>
                </a:solidFill>
                <a:effectLst/>
                <a:latin typeface="Arial" pitchFamily="34" charset="0"/>
                <a:cs typeface="Arial" pitchFamily="34" charset="0"/>
              </a:endParaRPr>
            </a:p>
          </p:txBody>
        </p:sp>
        <p:sp>
          <p:nvSpPr>
            <p:cNvPr id="4239" name="Rectangle 143"/>
            <p:cNvSpPr>
              <a:spLocks noChangeArrowheads="1"/>
            </p:cNvSpPr>
            <p:nvPr/>
          </p:nvSpPr>
          <p:spPr bwMode="auto">
            <a:xfrm>
              <a:off x="4448" y="3845"/>
              <a:ext cx="1198" cy="286"/>
            </a:xfrm>
            <a:prstGeom prst="rect">
              <a:avLst/>
            </a:prstGeom>
            <a:noFill/>
            <a:ln w="7938" cap="flat">
              <a:solidFill>
                <a:srgbClr val="545454"/>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grpSp>
    </p:spTree>
    <p:extLst>
      <p:ext uri="{BB962C8B-B14F-4D97-AF65-F5344CB8AC3E}">
        <p14:creationId xmlns="" xmlns:p14="http://schemas.microsoft.com/office/powerpoint/2010/main" val="1280481975"/>
      </p:ext>
    </p:extLst>
  </p:cSld>
  <p:clrMapOvr>
    <a:masterClrMapping/>
  </p:clrMapOvr>
  <p:transition spd="slow">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107504" y="5794375"/>
            <a:ext cx="1104900" cy="866775"/>
          </a:xfrm>
          <a:prstGeom prst="rect">
            <a:avLst/>
          </a:prstGeom>
          <a:solidFill>
            <a:srgbClr val="FFFFFF">
              <a:alpha val="0"/>
            </a:srgbClr>
          </a:solidFill>
        </p:spPr>
      </p:pic>
      <p:sp>
        <p:nvSpPr>
          <p:cNvPr id="3" name="Subtitle 2"/>
          <p:cNvSpPr>
            <a:spLocks noGrp="1"/>
          </p:cNvSpPr>
          <p:nvPr>
            <p:ph type="subTitle" idx="1"/>
          </p:nvPr>
        </p:nvSpPr>
        <p:spPr>
          <a:xfrm>
            <a:off x="-252536" y="1124744"/>
            <a:ext cx="7524328" cy="2084851"/>
          </a:xfrm>
        </p:spPr>
        <p:txBody>
          <a:bodyPr>
            <a:noAutofit/>
          </a:bodyPr>
          <a:lstStyle/>
          <a:p>
            <a:pPr marL="800100" lvl="1" indent="-342900" algn="l">
              <a:spcBef>
                <a:spcPts val="600"/>
              </a:spcBef>
              <a:spcAft>
                <a:spcPts val="600"/>
              </a:spcAft>
              <a:buFont typeface="+mj-lt"/>
              <a:buAutoNum type="arabicPeriod"/>
              <a:defRPr/>
            </a:pPr>
            <a:r>
              <a:rPr lang="en-GB" sz="1400" b="1" u="sng" dirty="0" smtClean="0">
                <a:solidFill>
                  <a:srgbClr val="002060"/>
                </a:solidFill>
                <a:latin typeface="Verdana" panose="020B0604030504040204" pitchFamily="34" charset="0"/>
                <a:ea typeface="Verdana" panose="020B0604030504040204" pitchFamily="34" charset="0"/>
                <a:cs typeface="Verdana" panose="020B0604030504040204" pitchFamily="34" charset="0"/>
              </a:rPr>
              <a:t>State support:</a:t>
            </a:r>
          </a:p>
          <a:p>
            <a:pPr marL="1257300" lvl="2" indent="-342900" algn="l">
              <a:spcBef>
                <a:spcPts val="600"/>
              </a:spcBef>
              <a:buFont typeface="Arial" pitchFamily="34" charset="0"/>
              <a:buChar char="•"/>
              <a:defRPr/>
            </a:pPr>
            <a:r>
              <a:rPr lang="en-GB" sz="1600" dirty="0" smtClean="0">
                <a:solidFill>
                  <a:srgbClr val="002060"/>
                </a:solidFill>
                <a:latin typeface="Verdana" panose="020B0604030504040204" pitchFamily="34" charset="0"/>
                <a:ea typeface="Verdana" panose="020B0604030504040204" pitchFamily="34" charset="0"/>
                <a:cs typeface="Verdana" panose="020B0604030504040204" pitchFamily="34" charset="0"/>
              </a:rPr>
              <a:t>Counter-guarantees: regional, national level or EU–level</a:t>
            </a:r>
          </a:p>
          <a:p>
            <a:pPr marL="1257300" lvl="2" indent="-342900" algn="l">
              <a:spcBef>
                <a:spcPts val="600"/>
              </a:spcBef>
              <a:spcAft>
                <a:spcPts val="600"/>
              </a:spcAft>
              <a:buFont typeface="Arial" pitchFamily="34" charset="0"/>
              <a:buChar char="•"/>
              <a:defRPr/>
            </a:pPr>
            <a:r>
              <a:rPr lang="en-GB" sz="1600" dirty="0" smtClean="0">
                <a:solidFill>
                  <a:srgbClr val="002060"/>
                </a:solidFill>
                <a:latin typeface="Verdana" panose="020B0604030504040204" pitchFamily="34" charset="0"/>
                <a:ea typeface="Verdana" panose="020B0604030504040204" pitchFamily="34" charset="0"/>
                <a:cs typeface="Verdana" panose="020B0604030504040204" pitchFamily="34" charset="0"/>
              </a:rPr>
              <a:t>Contributions to own funds </a:t>
            </a:r>
            <a:r>
              <a:rPr lang="en-GB" sz="1400" dirty="0" smtClean="0">
                <a:solidFill>
                  <a:srgbClr val="002060"/>
                </a:solidFill>
                <a:latin typeface="Verdana" panose="020B0604030504040204" pitchFamily="34" charset="0"/>
                <a:ea typeface="Verdana" panose="020B0604030504040204" pitchFamily="34" charset="0"/>
                <a:cs typeface="Verdana" panose="020B0604030504040204" pitchFamily="34" charset="0"/>
              </a:rPr>
              <a:t>(i.e. PMV-Belgium, etc.)</a:t>
            </a:r>
          </a:p>
          <a:p>
            <a:pPr marL="1257300" lvl="2" indent="-342900" algn="l">
              <a:spcBef>
                <a:spcPts val="600"/>
              </a:spcBef>
              <a:spcAft>
                <a:spcPts val="600"/>
              </a:spcAft>
              <a:buFont typeface="Arial" pitchFamily="34" charset="0"/>
              <a:buChar char="•"/>
              <a:defRPr/>
            </a:pPr>
            <a:r>
              <a:rPr lang="en-GB" sz="1600" dirty="0" smtClean="0">
                <a:solidFill>
                  <a:srgbClr val="002060"/>
                </a:solidFill>
                <a:latin typeface="Verdana" panose="020B0604030504040204" pitchFamily="34" charset="0"/>
                <a:ea typeface="Verdana" panose="020B0604030504040204" pitchFamily="34" charset="0"/>
                <a:cs typeface="Verdana" panose="020B0604030504040204" pitchFamily="34" charset="0"/>
              </a:rPr>
              <a:t>Counter- &amp; Co-guarantee mechanism, in general</a:t>
            </a:r>
            <a:endParaRPr lang="en-US" sz="1800" dirty="0" smtClean="0">
              <a:solidFill>
                <a:srgbClr val="002060"/>
              </a:solidFill>
              <a:latin typeface="Verdana" panose="020B0604030504040204" pitchFamily="34" charset="0"/>
              <a:ea typeface="Verdana" panose="020B0604030504040204" pitchFamily="34" charset="0"/>
              <a:cs typeface="Verdana" panose="020B0604030504040204" pitchFamily="34" charset="0"/>
            </a:endParaRPr>
          </a:p>
        </p:txBody>
      </p:sp>
      <p:pic>
        <p:nvPicPr>
          <p:cNvPr id="11" name="Picture 2" descr="Z:\Seminar\2013 Rome\Graphic and logo\Logo - Rome 2.jpg"/>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7092280" y="0"/>
            <a:ext cx="2040528" cy="3278688"/>
          </a:xfrm>
          <a:prstGeom prst="rect">
            <a:avLst/>
          </a:prstGeom>
          <a:noFill/>
          <a:effectLst>
            <a:glow rad="127000">
              <a:schemeClr val="accent1">
                <a:alpha val="0"/>
              </a:schemeClr>
            </a:glow>
          </a:effectLst>
          <a:extLst>
            <a:ext uri="{909E8E84-426E-40DD-AFC4-6F175D3DCCD1}">
              <a14:hiddenFill xmlns="" xmlns:a14="http://schemas.microsoft.com/office/drawing/2010/main">
                <a:solidFill>
                  <a:srgbClr val="FFFFFF"/>
                </a:solidFill>
              </a14:hiddenFill>
            </a:ext>
          </a:extLst>
        </p:spPr>
      </p:pic>
      <p:sp>
        <p:nvSpPr>
          <p:cNvPr id="13" name="Tartalom helye 2"/>
          <p:cNvSpPr txBox="1">
            <a:spLocks/>
          </p:cNvSpPr>
          <p:nvPr/>
        </p:nvSpPr>
        <p:spPr>
          <a:xfrm>
            <a:off x="827584" y="1412875"/>
            <a:ext cx="7030541" cy="4381500"/>
          </a:xfrm>
          <a:prstGeom prst="rect">
            <a:avLst/>
          </a:prstGeom>
        </p:spPr>
        <p:txBody>
          <a:bodyPr vert="horz" lIns="91440" tIns="45720" rIns="91440" bIns="45720" rtlCol="0">
            <a:normAutofit/>
          </a:bodyPr>
          <a:lstStyle/>
          <a:p>
            <a:pPr marL="914400" marR="0" lvl="2" indent="0" algn="ctr" defTabSz="914400" rtl="0" eaLnBrk="1" fontAlgn="auto" latinLnBrk="0" hangingPunct="1">
              <a:lnSpc>
                <a:spcPct val="100000"/>
              </a:lnSpc>
              <a:spcBef>
                <a:spcPct val="20000"/>
              </a:spcBef>
              <a:spcAft>
                <a:spcPts val="600"/>
              </a:spcAft>
              <a:buClrTx/>
              <a:buSzTx/>
              <a:buFont typeface="Arial" charset="0"/>
              <a:buNone/>
              <a:tabLst>
                <a:tab pos="271463" algn="l"/>
              </a:tabLst>
              <a:defRPr/>
            </a:pPr>
            <a:endParaRPr kumimoji="0" lang="en-US" sz="1600" b="0" i="0" u="none" strike="noStrike" kern="1200" cap="none" spc="0" normalizeH="0" baseline="0" noProof="0" dirty="0" smtClean="0">
              <a:ln>
                <a:noFill/>
              </a:ln>
              <a:solidFill>
                <a:schemeClr val="tx1">
                  <a:tint val="75000"/>
                </a:schemeClr>
              </a:solidFill>
              <a:effectLst/>
              <a:uLnTx/>
              <a:uFillTx/>
              <a:latin typeface="+mn-lt"/>
              <a:ea typeface="+mn-ea"/>
              <a:cs typeface="Arial" charset="0"/>
            </a:endParaRPr>
          </a:p>
        </p:txBody>
      </p:sp>
      <p:sp>
        <p:nvSpPr>
          <p:cNvPr id="9" name="Title 3"/>
          <p:cNvSpPr>
            <a:spLocks noGrp="1"/>
          </p:cNvSpPr>
          <p:nvPr>
            <p:ph type="ctrTitle"/>
          </p:nvPr>
        </p:nvSpPr>
        <p:spPr>
          <a:xfrm>
            <a:off x="135302" y="44624"/>
            <a:ext cx="6668946" cy="971169"/>
          </a:xfrm>
        </p:spPr>
        <p:txBody>
          <a:bodyPr>
            <a:noAutofit/>
          </a:bodyPr>
          <a:lstStyle/>
          <a:p>
            <a:pPr algn="l"/>
            <a:r>
              <a:rPr lang="en-US" sz="3000" b="1" u="sng" dirty="0" smtClean="0">
                <a:solidFill>
                  <a:srgbClr val="002060"/>
                </a:solidFill>
                <a:cs typeface="Arial" charset="0"/>
              </a:rPr>
              <a:t>Typologies of Counter-Guarantee and Co-Guarantee Schemes in the EU</a:t>
            </a:r>
          </a:p>
        </p:txBody>
      </p:sp>
      <p:sp>
        <p:nvSpPr>
          <p:cNvPr id="7" name="Right Arrow 6"/>
          <p:cNvSpPr/>
          <p:nvPr/>
        </p:nvSpPr>
        <p:spPr>
          <a:xfrm>
            <a:off x="2051720" y="6390878"/>
            <a:ext cx="792088" cy="350490"/>
          </a:xfrm>
          <a:prstGeom prst="rightArrow">
            <a:avLst/>
          </a:prstGeom>
          <a:solidFill>
            <a:schemeClr val="accent1">
              <a:lumMod val="50000"/>
            </a:schemeClr>
          </a:solidFill>
          <a:ln w="127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2987824" y="6309320"/>
            <a:ext cx="5904656" cy="584775"/>
          </a:xfrm>
          <a:prstGeom prst="rect">
            <a:avLst/>
          </a:prstGeom>
          <a:noFill/>
        </p:spPr>
        <p:txBody>
          <a:bodyPr wrap="square" rtlCol="0">
            <a:spAutoFit/>
          </a:bodyPr>
          <a:lstStyle/>
          <a:p>
            <a:r>
              <a:rPr lang="en-US" sz="1600" dirty="0" smtClean="0">
                <a:solidFill>
                  <a:srgbClr val="002060"/>
                </a:solidFill>
                <a:latin typeface="Verdana" panose="020B0604030504040204" pitchFamily="34" charset="0"/>
                <a:ea typeface="Verdana" panose="020B0604030504040204" pitchFamily="34" charset="0"/>
                <a:cs typeface="Verdana" panose="020B0604030504040204" pitchFamily="34" charset="0"/>
              </a:rPr>
              <a:t>On the next slide: Counter-guarantees received by AECM members</a:t>
            </a:r>
            <a:endParaRPr lang="en-US" sz="1600" dirty="0">
              <a:solidFill>
                <a:srgbClr val="002060"/>
              </a:solidFill>
              <a:latin typeface="Verdana" panose="020B0604030504040204" pitchFamily="34" charset="0"/>
              <a:ea typeface="Verdana" panose="020B0604030504040204" pitchFamily="34" charset="0"/>
              <a:cs typeface="Verdana" panose="020B0604030504040204" pitchFamily="34" charset="0"/>
            </a:endParaRPr>
          </a:p>
        </p:txBody>
      </p:sp>
      <p:sp>
        <p:nvSpPr>
          <p:cNvPr id="2" name="Rectangle 4"/>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 name="Object 3"/>
          <p:cNvGraphicFramePr>
            <a:graphicFrameLocks noChangeAspect="1"/>
          </p:cNvGraphicFramePr>
          <p:nvPr>
            <p:extLst>
              <p:ext uri="{D42A27DB-BD31-4B8C-83A1-F6EECF244321}">
                <p14:modId xmlns="" xmlns:p14="http://schemas.microsoft.com/office/powerpoint/2010/main" val="3477423315"/>
              </p:ext>
            </p:extLst>
          </p:nvPr>
        </p:nvGraphicFramePr>
        <p:xfrm>
          <a:off x="212762" y="2636912"/>
          <a:ext cx="3783173" cy="3557066"/>
        </p:xfrm>
        <a:graphic>
          <a:graphicData uri="http://schemas.openxmlformats.org/presentationml/2006/ole">
            <p:oleObj spid="_x0000_s2095" name="SmartDraw" r:id="rId6" imgW="4196215" imgH="5115519" progId="">
              <p:embed/>
            </p:oleObj>
          </a:graphicData>
        </a:graphic>
      </p:graphicFrame>
      <p:sp>
        <p:nvSpPr>
          <p:cNvPr id="5" name="Rectangle 6"/>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0" name="Object 9"/>
          <p:cNvGraphicFramePr>
            <a:graphicFrameLocks noChangeAspect="1"/>
          </p:cNvGraphicFramePr>
          <p:nvPr>
            <p:extLst>
              <p:ext uri="{D42A27DB-BD31-4B8C-83A1-F6EECF244321}">
                <p14:modId xmlns="" xmlns:p14="http://schemas.microsoft.com/office/powerpoint/2010/main" val="2334430272"/>
              </p:ext>
            </p:extLst>
          </p:nvPr>
        </p:nvGraphicFramePr>
        <p:xfrm>
          <a:off x="4356224" y="2573563"/>
          <a:ext cx="3960192" cy="3722079"/>
        </p:xfrm>
        <a:graphic>
          <a:graphicData uri="http://schemas.openxmlformats.org/presentationml/2006/ole">
            <p:oleObj spid="_x0000_s2096" name="SmartDraw" r:id="rId7" imgW="5973177" imgH="4239158" progId="">
              <p:embed/>
            </p:oleObj>
          </a:graphicData>
        </a:graphic>
      </p:graphicFrame>
    </p:spTree>
    <p:extLst>
      <p:ext uri="{BB962C8B-B14F-4D97-AF65-F5344CB8AC3E}">
        <p14:creationId xmlns="" xmlns:p14="http://schemas.microsoft.com/office/powerpoint/2010/main" val="444956581"/>
      </p:ext>
    </p:extLst>
  </p:cSld>
  <p:clrMapOvr>
    <a:masterClrMapping/>
  </p:clrMapOvr>
  <p:transition spd="slow">
    <p:wip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07504" y="5794375"/>
            <a:ext cx="1104900" cy="866775"/>
          </a:xfrm>
          <a:prstGeom prst="rect">
            <a:avLst/>
          </a:prstGeom>
          <a:solidFill>
            <a:srgbClr val="FFFFFF">
              <a:alpha val="0"/>
            </a:srgbClr>
          </a:solidFill>
        </p:spPr>
      </p:pic>
      <p:sp>
        <p:nvSpPr>
          <p:cNvPr id="13" name="Tartalom helye 2"/>
          <p:cNvSpPr txBox="1">
            <a:spLocks/>
          </p:cNvSpPr>
          <p:nvPr/>
        </p:nvSpPr>
        <p:spPr>
          <a:xfrm>
            <a:off x="827584" y="1412875"/>
            <a:ext cx="7030541" cy="4381500"/>
          </a:xfrm>
          <a:prstGeom prst="rect">
            <a:avLst/>
          </a:prstGeom>
        </p:spPr>
        <p:txBody>
          <a:bodyPr vert="horz" lIns="91440" tIns="45720" rIns="91440" bIns="45720" rtlCol="0">
            <a:normAutofit/>
          </a:bodyPr>
          <a:lstStyle/>
          <a:p>
            <a:pPr marL="914400" marR="0" lvl="2" indent="0" algn="ctr" defTabSz="914400" rtl="0" eaLnBrk="1" fontAlgn="auto" latinLnBrk="0" hangingPunct="1">
              <a:lnSpc>
                <a:spcPct val="100000"/>
              </a:lnSpc>
              <a:spcBef>
                <a:spcPct val="20000"/>
              </a:spcBef>
              <a:spcAft>
                <a:spcPts val="600"/>
              </a:spcAft>
              <a:buClrTx/>
              <a:buSzTx/>
              <a:buFont typeface="Arial" charset="0"/>
              <a:buNone/>
              <a:tabLst>
                <a:tab pos="271463" algn="l"/>
              </a:tabLst>
              <a:defRPr/>
            </a:pPr>
            <a:endParaRPr kumimoji="0" lang="en-US" sz="1600" b="0" i="0" u="none" strike="noStrike" kern="1200" cap="none" spc="0" normalizeH="0" baseline="0" noProof="0" dirty="0" smtClean="0">
              <a:ln>
                <a:noFill/>
              </a:ln>
              <a:solidFill>
                <a:schemeClr val="tx1">
                  <a:tint val="75000"/>
                </a:schemeClr>
              </a:solidFill>
              <a:effectLst/>
              <a:uLnTx/>
              <a:uFillTx/>
              <a:latin typeface="+mn-lt"/>
              <a:ea typeface="+mn-ea"/>
              <a:cs typeface="Arial" charset="0"/>
            </a:endParaRPr>
          </a:p>
        </p:txBody>
      </p:sp>
      <p:sp>
        <p:nvSpPr>
          <p:cNvPr id="19" name="TextBox 18"/>
          <p:cNvSpPr txBox="1"/>
          <p:nvPr/>
        </p:nvSpPr>
        <p:spPr>
          <a:xfrm>
            <a:off x="-36512" y="1281534"/>
            <a:ext cx="7776864" cy="923330"/>
          </a:xfrm>
          <a:prstGeom prst="rect">
            <a:avLst/>
          </a:prstGeom>
          <a:noFill/>
        </p:spPr>
        <p:txBody>
          <a:bodyPr wrap="square" rtlCol="0">
            <a:spAutoFit/>
          </a:bodyPr>
          <a:lstStyle/>
          <a:p>
            <a:pPr marL="285750" lvl="0" indent="-285750">
              <a:buFont typeface="Wingdings" pitchFamily="2" charset="2"/>
              <a:buChar char="§"/>
            </a:pPr>
            <a:r>
              <a:rPr lang="en-GB" dirty="0" smtClean="0">
                <a:solidFill>
                  <a:schemeClr val="tx1">
                    <a:lumMod val="65000"/>
                    <a:lumOff val="35000"/>
                  </a:schemeClr>
                </a:solidFill>
                <a:latin typeface="Verdana" pitchFamily="34" charset="0"/>
                <a:ea typeface="Verdana" pitchFamily="34" charset="0"/>
                <a:cs typeface="Verdana" pitchFamily="34" charset="0"/>
              </a:rPr>
              <a:t>AECM members benefiting</a:t>
            </a:r>
            <a:br>
              <a:rPr lang="en-GB" dirty="0" smtClean="0">
                <a:solidFill>
                  <a:schemeClr val="tx1">
                    <a:lumMod val="65000"/>
                    <a:lumOff val="35000"/>
                  </a:schemeClr>
                </a:solidFill>
                <a:latin typeface="Verdana" pitchFamily="34" charset="0"/>
                <a:ea typeface="Verdana" pitchFamily="34" charset="0"/>
                <a:cs typeface="Verdana" pitchFamily="34" charset="0"/>
              </a:rPr>
            </a:br>
            <a:r>
              <a:rPr lang="en-GB" dirty="0" smtClean="0">
                <a:solidFill>
                  <a:schemeClr val="tx1">
                    <a:lumMod val="65000"/>
                    <a:lumOff val="35000"/>
                  </a:schemeClr>
                </a:solidFill>
                <a:latin typeface="Verdana" pitchFamily="34" charset="0"/>
                <a:ea typeface="Verdana" pitchFamily="34" charset="0"/>
                <a:cs typeface="Verdana" pitchFamily="34" charset="0"/>
              </a:rPr>
              <a:t>counter-guarantees:</a:t>
            </a:r>
          </a:p>
          <a:p>
            <a:pPr marL="628650" lvl="0" indent="-628650"/>
            <a:r>
              <a:rPr lang="en-GB" dirty="0">
                <a:solidFill>
                  <a:schemeClr val="tx1">
                    <a:lumMod val="65000"/>
                    <a:lumOff val="35000"/>
                  </a:schemeClr>
                </a:solidFill>
                <a:latin typeface="Verdana" pitchFamily="34" charset="0"/>
                <a:ea typeface="Verdana" pitchFamily="34" charset="0"/>
                <a:cs typeface="Verdana" pitchFamily="34" charset="0"/>
              </a:rPr>
              <a:t>	</a:t>
            </a:r>
            <a:r>
              <a:rPr lang="en-GB" sz="1600" dirty="0" smtClean="0">
                <a:solidFill>
                  <a:schemeClr val="tx1">
                    <a:lumMod val="65000"/>
                    <a:lumOff val="35000"/>
                  </a:schemeClr>
                </a:solidFill>
                <a:latin typeface="Verdana" pitchFamily="34" charset="0"/>
                <a:ea typeface="Verdana" pitchFamily="34" charset="0"/>
                <a:cs typeface="Verdana" pitchFamily="34" charset="0"/>
              </a:rPr>
              <a:t>Mutual and none mutual members:</a:t>
            </a:r>
            <a:endParaRPr lang="en-GB" sz="1600" dirty="0">
              <a:solidFill>
                <a:schemeClr val="tx1">
                  <a:lumMod val="65000"/>
                  <a:lumOff val="35000"/>
                </a:schemeClr>
              </a:solidFill>
              <a:latin typeface="Verdana" pitchFamily="34" charset="0"/>
              <a:ea typeface="Verdana" pitchFamily="34" charset="0"/>
              <a:cs typeface="Verdana" pitchFamily="34" charset="0"/>
            </a:endParaRPr>
          </a:p>
        </p:txBody>
      </p:sp>
      <p:pic>
        <p:nvPicPr>
          <p:cNvPr id="9" name="Picture 2" descr="Z:\Seminar\2013 Rome\Graphic and logo\Logo - Rome 2.jp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8100392" y="1"/>
            <a:ext cx="1032415" cy="1452173"/>
          </a:xfrm>
          <a:prstGeom prst="rect">
            <a:avLst/>
          </a:prstGeom>
          <a:noFill/>
          <a:effectLst>
            <a:glow rad="127000">
              <a:schemeClr val="accent1">
                <a:alpha val="0"/>
              </a:schemeClr>
            </a:glow>
          </a:effectLst>
          <a:extLst>
            <a:ext uri="{909E8E84-426E-40DD-AFC4-6F175D3DCCD1}">
              <a14:hiddenFill xmlns="" xmlns:a14="http://schemas.microsoft.com/office/drawing/2010/main">
                <a:solidFill>
                  <a:srgbClr val="FFFFFF"/>
                </a:solidFill>
              </a14:hiddenFill>
            </a:ext>
          </a:extLst>
        </p:spPr>
      </p:pic>
      <p:sp>
        <p:nvSpPr>
          <p:cNvPr id="12" name="Title 3"/>
          <p:cNvSpPr>
            <a:spLocks noGrp="1"/>
          </p:cNvSpPr>
          <p:nvPr>
            <p:ph type="ctrTitle"/>
          </p:nvPr>
        </p:nvSpPr>
        <p:spPr>
          <a:xfrm>
            <a:off x="135302" y="-27384"/>
            <a:ext cx="6812962" cy="971169"/>
          </a:xfrm>
        </p:spPr>
        <p:txBody>
          <a:bodyPr>
            <a:noAutofit/>
          </a:bodyPr>
          <a:lstStyle/>
          <a:p>
            <a:pPr algn="l"/>
            <a:r>
              <a:rPr lang="en-US" sz="3000" b="1" u="sng" dirty="0" smtClean="0">
                <a:solidFill>
                  <a:srgbClr val="002060"/>
                </a:solidFill>
                <a:cs typeface="Arial" charset="0"/>
              </a:rPr>
              <a:t>Typologies of Counter- and Guarantee Schemes in the EU</a:t>
            </a:r>
          </a:p>
        </p:txBody>
      </p:sp>
      <p:grpSp>
        <p:nvGrpSpPr>
          <p:cNvPr id="38916" name="Group 4"/>
          <p:cNvGrpSpPr>
            <a:grpSpLocks noChangeAspect="1"/>
          </p:cNvGrpSpPr>
          <p:nvPr/>
        </p:nvGrpSpPr>
        <p:grpSpPr bwMode="auto">
          <a:xfrm>
            <a:off x="2266951" y="781050"/>
            <a:ext cx="6570663" cy="6103938"/>
            <a:chOff x="1428" y="492"/>
            <a:chExt cx="4139" cy="3845"/>
          </a:xfrm>
        </p:grpSpPr>
        <p:sp>
          <p:nvSpPr>
            <p:cNvPr id="38915" name="AutoShape 3"/>
            <p:cNvSpPr>
              <a:spLocks noChangeAspect="1" noChangeArrowheads="1" noTextEdit="1"/>
            </p:cNvSpPr>
            <p:nvPr/>
          </p:nvSpPr>
          <p:spPr bwMode="auto">
            <a:xfrm>
              <a:off x="1429" y="492"/>
              <a:ext cx="4138" cy="384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pt-PT"/>
            </a:p>
          </p:txBody>
        </p:sp>
        <p:grpSp>
          <p:nvGrpSpPr>
            <p:cNvPr id="39070" name="Group 158"/>
            <p:cNvGrpSpPr>
              <a:grpSpLocks/>
            </p:cNvGrpSpPr>
            <p:nvPr/>
          </p:nvGrpSpPr>
          <p:grpSpPr bwMode="auto">
            <a:xfrm>
              <a:off x="3643" y="621"/>
              <a:ext cx="1872" cy="2069"/>
              <a:chOff x="3643" y="621"/>
              <a:chExt cx="1872" cy="2069"/>
            </a:xfrm>
          </p:grpSpPr>
          <p:grpSp>
            <p:nvGrpSpPr>
              <p:cNvPr id="38925" name="Group 13"/>
              <p:cNvGrpSpPr>
                <a:grpSpLocks/>
              </p:cNvGrpSpPr>
              <p:nvPr/>
            </p:nvGrpSpPr>
            <p:grpSpPr bwMode="auto">
              <a:xfrm>
                <a:off x="4251" y="1503"/>
                <a:ext cx="489" cy="566"/>
                <a:chOff x="4251" y="1503"/>
                <a:chExt cx="489" cy="566"/>
              </a:xfrm>
            </p:grpSpPr>
            <p:sp>
              <p:nvSpPr>
                <p:cNvPr id="38917" name="Freeform 5"/>
                <p:cNvSpPr>
                  <a:spLocks/>
                </p:cNvSpPr>
                <p:nvPr/>
              </p:nvSpPr>
              <p:spPr bwMode="auto">
                <a:xfrm>
                  <a:off x="4438" y="1769"/>
                  <a:ext cx="302" cy="300"/>
                </a:xfrm>
                <a:custGeom>
                  <a:avLst/>
                  <a:gdLst/>
                  <a:ahLst/>
                  <a:cxnLst>
                    <a:cxn ang="0">
                      <a:pos x="0" y="232"/>
                    </a:cxn>
                    <a:cxn ang="0">
                      <a:pos x="14" y="249"/>
                    </a:cxn>
                    <a:cxn ang="0">
                      <a:pos x="54" y="259"/>
                    </a:cxn>
                    <a:cxn ang="0">
                      <a:pos x="62" y="249"/>
                    </a:cxn>
                    <a:cxn ang="0">
                      <a:pos x="89" y="274"/>
                    </a:cxn>
                    <a:cxn ang="0">
                      <a:pos x="119" y="274"/>
                    </a:cxn>
                    <a:cxn ang="0">
                      <a:pos x="139" y="293"/>
                    </a:cxn>
                    <a:cxn ang="0">
                      <a:pos x="157" y="281"/>
                    </a:cxn>
                    <a:cxn ang="0">
                      <a:pos x="171" y="280"/>
                    </a:cxn>
                    <a:cxn ang="0">
                      <a:pos x="203" y="300"/>
                    </a:cxn>
                    <a:cxn ang="0">
                      <a:pos x="229" y="292"/>
                    </a:cxn>
                    <a:cxn ang="0">
                      <a:pos x="241" y="296"/>
                    </a:cxn>
                    <a:cxn ang="0">
                      <a:pos x="245" y="296"/>
                    </a:cxn>
                    <a:cxn ang="0">
                      <a:pos x="259" y="249"/>
                    </a:cxn>
                    <a:cxn ang="0">
                      <a:pos x="281" y="249"/>
                    </a:cxn>
                    <a:cxn ang="0">
                      <a:pos x="302" y="223"/>
                    </a:cxn>
                    <a:cxn ang="0">
                      <a:pos x="302" y="220"/>
                    </a:cxn>
                    <a:cxn ang="0">
                      <a:pos x="291" y="182"/>
                    </a:cxn>
                    <a:cxn ang="0">
                      <a:pos x="260" y="158"/>
                    </a:cxn>
                    <a:cxn ang="0">
                      <a:pos x="266" y="134"/>
                    </a:cxn>
                    <a:cxn ang="0">
                      <a:pos x="256" y="112"/>
                    </a:cxn>
                    <a:cxn ang="0">
                      <a:pos x="260" y="74"/>
                    </a:cxn>
                    <a:cxn ang="0">
                      <a:pos x="245" y="37"/>
                    </a:cxn>
                    <a:cxn ang="0">
                      <a:pos x="216" y="15"/>
                    </a:cxn>
                    <a:cxn ang="0">
                      <a:pos x="210" y="0"/>
                    </a:cxn>
                    <a:cxn ang="0">
                      <a:pos x="182" y="20"/>
                    </a:cxn>
                    <a:cxn ang="0">
                      <a:pos x="177" y="56"/>
                    </a:cxn>
                    <a:cxn ang="0">
                      <a:pos x="139" y="81"/>
                    </a:cxn>
                    <a:cxn ang="0">
                      <a:pos x="116" y="93"/>
                    </a:cxn>
                    <a:cxn ang="0">
                      <a:pos x="109" y="103"/>
                    </a:cxn>
                    <a:cxn ang="0">
                      <a:pos x="119" y="115"/>
                    </a:cxn>
                    <a:cxn ang="0">
                      <a:pos x="119" y="132"/>
                    </a:cxn>
                    <a:cxn ang="0">
                      <a:pos x="112" y="139"/>
                    </a:cxn>
                    <a:cxn ang="0">
                      <a:pos x="124" y="145"/>
                    </a:cxn>
                    <a:cxn ang="0">
                      <a:pos x="119" y="158"/>
                    </a:cxn>
                    <a:cxn ang="0">
                      <a:pos x="87" y="165"/>
                    </a:cxn>
                    <a:cxn ang="0">
                      <a:pos x="81" y="182"/>
                    </a:cxn>
                    <a:cxn ang="0">
                      <a:pos x="62" y="181"/>
                    </a:cxn>
                    <a:cxn ang="0">
                      <a:pos x="50" y="186"/>
                    </a:cxn>
                    <a:cxn ang="0">
                      <a:pos x="43" y="203"/>
                    </a:cxn>
                    <a:cxn ang="0">
                      <a:pos x="20" y="204"/>
                    </a:cxn>
                    <a:cxn ang="0">
                      <a:pos x="0" y="232"/>
                    </a:cxn>
                  </a:cxnLst>
                  <a:rect l="0" t="0" r="r" b="b"/>
                  <a:pathLst>
                    <a:path w="302" h="300">
                      <a:moveTo>
                        <a:pt x="0" y="232"/>
                      </a:moveTo>
                      <a:lnTo>
                        <a:pt x="14" y="249"/>
                      </a:lnTo>
                      <a:lnTo>
                        <a:pt x="54" y="259"/>
                      </a:lnTo>
                      <a:lnTo>
                        <a:pt x="62" y="249"/>
                      </a:lnTo>
                      <a:lnTo>
                        <a:pt x="89" y="274"/>
                      </a:lnTo>
                      <a:lnTo>
                        <a:pt x="119" y="274"/>
                      </a:lnTo>
                      <a:lnTo>
                        <a:pt x="139" y="293"/>
                      </a:lnTo>
                      <a:lnTo>
                        <a:pt x="157" y="281"/>
                      </a:lnTo>
                      <a:lnTo>
                        <a:pt x="171" y="280"/>
                      </a:lnTo>
                      <a:lnTo>
                        <a:pt x="203" y="300"/>
                      </a:lnTo>
                      <a:lnTo>
                        <a:pt x="229" y="292"/>
                      </a:lnTo>
                      <a:lnTo>
                        <a:pt x="241" y="296"/>
                      </a:lnTo>
                      <a:lnTo>
                        <a:pt x="245" y="296"/>
                      </a:lnTo>
                      <a:lnTo>
                        <a:pt x="259" y="249"/>
                      </a:lnTo>
                      <a:lnTo>
                        <a:pt x="281" y="249"/>
                      </a:lnTo>
                      <a:lnTo>
                        <a:pt x="302" y="223"/>
                      </a:lnTo>
                      <a:lnTo>
                        <a:pt x="302" y="220"/>
                      </a:lnTo>
                      <a:lnTo>
                        <a:pt x="291" y="182"/>
                      </a:lnTo>
                      <a:lnTo>
                        <a:pt x="260" y="158"/>
                      </a:lnTo>
                      <a:lnTo>
                        <a:pt x="266" y="134"/>
                      </a:lnTo>
                      <a:lnTo>
                        <a:pt x="256" y="112"/>
                      </a:lnTo>
                      <a:lnTo>
                        <a:pt x="260" y="74"/>
                      </a:lnTo>
                      <a:lnTo>
                        <a:pt x="245" y="37"/>
                      </a:lnTo>
                      <a:lnTo>
                        <a:pt x="216" y="15"/>
                      </a:lnTo>
                      <a:lnTo>
                        <a:pt x="210" y="0"/>
                      </a:lnTo>
                      <a:lnTo>
                        <a:pt x="182" y="20"/>
                      </a:lnTo>
                      <a:lnTo>
                        <a:pt x="177" y="56"/>
                      </a:lnTo>
                      <a:lnTo>
                        <a:pt x="139" y="81"/>
                      </a:lnTo>
                      <a:lnTo>
                        <a:pt x="116" y="93"/>
                      </a:lnTo>
                      <a:lnTo>
                        <a:pt x="109" y="103"/>
                      </a:lnTo>
                      <a:lnTo>
                        <a:pt x="119" y="115"/>
                      </a:lnTo>
                      <a:lnTo>
                        <a:pt x="119" y="132"/>
                      </a:lnTo>
                      <a:lnTo>
                        <a:pt x="112" y="139"/>
                      </a:lnTo>
                      <a:lnTo>
                        <a:pt x="124" y="145"/>
                      </a:lnTo>
                      <a:lnTo>
                        <a:pt x="119" y="158"/>
                      </a:lnTo>
                      <a:lnTo>
                        <a:pt x="87" y="165"/>
                      </a:lnTo>
                      <a:lnTo>
                        <a:pt x="81" y="182"/>
                      </a:lnTo>
                      <a:lnTo>
                        <a:pt x="62" y="181"/>
                      </a:lnTo>
                      <a:lnTo>
                        <a:pt x="50" y="186"/>
                      </a:lnTo>
                      <a:lnTo>
                        <a:pt x="43" y="203"/>
                      </a:lnTo>
                      <a:lnTo>
                        <a:pt x="20" y="204"/>
                      </a:lnTo>
                      <a:lnTo>
                        <a:pt x="0" y="232"/>
                      </a:lnTo>
                      <a:close/>
                    </a:path>
                  </a:pathLst>
                </a:custGeom>
                <a:solidFill>
                  <a:srgbClr val="A5A5A5"/>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8918" name="Freeform 6"/>
                <p:cNvSpPr>
                  <a:spLocks/>
                </p:cNvSpPr>
                <p:nvPr/>
              </p:nvSpPr>
              <p:spPr bwMode="auto">
                <a:xfrm>
                  <a:off x="4438" y="1769"/>
                  <a:ext cx="302" cy="300"/>
                </a:xfrm>
                <a:custGeom>
                  <a:avLst/>
                  <a:gdLst/>
                  <a:ahLst/>
                  <a:cxnLst>
                    <a:cxn ang="0">
                      <a:pos x="0" y="232"/>
                    </a:cxn>
                    <a:cxn ang="0">
                      <a:pos x="14" y="249"/>
                    </a:cxn>
                    <a:cxn ang="0">
                      <a:pos x="54" y="259"/>
                    </a:cxn>
                    <a:cxn ang="0">
                      <a:pos x="62" y="249"/>
                    </a:cxn>
                    <a:cxn ang="0">
                      <a:pos x="89" y="274"/>
                    </a:cxn>
                    <a:cxn ang="0">
                      <a:pos x="119" y="274"/>
                    </a:cxn>
                    <a:cxn ang="0">
                      <a:pos x="139" y="293"/>
                    </a:cxn>
                    <a:cxn ang="0">
                      <a:pos x="157" y="281"/>
                    </a:cxn>
                    <a:cxn ang="0">
                      <a:pos x="171" y="280"/>
                    </a:cxn>
                    <a:cxn ang="0">
                      <a:pos x="203" y="300"/>
                    </a:cxn>
                    <a:cxn ang="0">
                      <a:pos x="229" y="292"/>
                    </a:cxn>
                    <a:cxn ang="0">
                      <a:pos x="241" y="296"/>
                    </a:cxn>
                    <a:cxn ang="0">
                      <a:pos x="245" y="296"/>
                    </a:cxn>
                    <a:cxn ang="0">
                      <a:pos x="259" y="249"/>
                    </a:cxn>
                    <a:cxn ang="0">
                      <a:pos x="281" y="249"/>
                    </a:cxn>
                    <a:cxn ang="0">
                      <a:pos x="302" y="223"/>
                    </a:cxn>
                    <a:cxn ang="0">
                      <a:pos x="302" y="220"/>
                    </a:cxn>
                    <a:cxn ang="0">
                      <a:pos x="291" y="182"/>
                    </a:cxn>
                    <a:cxn ang="0">
                      <a:pos x="260" y="158"/>
                    </a:cxn>
                    <a:cxn ang="0">
                      <a:pos x="266" y="134"/>
                    </a:cxn>
                    <a:cxn ang="0">
                      <a:pos x="256" y="112"/>
                    </a:cxn>
                    <a:cxn ang="0">
                      <a:pos x="260" y="74"/>
                    </a:cxn>
                    <a:cxn ang="0">
                      <a:pos x="245" y="37"/>
                    </a:cxn>
                    <a:cxn ang="0">
                      <a:pos x="216" y="15"/>
                    </a:cxn>
                    <a:cxn ang="0">
                      <a:pos x="210" y="0"/>
                    </a:cxn>
                    <a:cxn ang="0">
                      <a:pos x="182" y="20"/>
                    </a:cxn>
                    <a:cxn ang="0">
                      <a:pos x="177" y="56"/>
                    </a:cxn>
                    <a:cxn ang="0">
                      <a:pos x="139" y="81"/>
                    </a:cxn>
                    <a:cxn ang="0">
                      <a:pos x="116" y="93"/>
                    </a:cxn>
                    <a:cxn ang="0">
                      <a:pos x="109" y="103"/>
                    </a:cxn>
                    <a:cxn ang="0">
                      <a:pos x="119" y="115"/>
                    </a:cxn>
                    <a:cxn ang="0">
                      <a:pos x="119" y="132"/>
                    </a:cxn>
                    <a:cxn ang="0">
                      <a:pos x="112" y="139"/>
                    </a:cxn>
                    <a:cxn ang="0">
                      <a:pos x="124" y="145"/>
                    </a:cxn>
                    <a:cxn ang="0">
                      <a:pos x="119" y="158"/>
                    </a:cxn>
                    <a:cxn ang="0">
                      <a:pos x="87" y="165"/>
                    </a:cxn>
                    <a:cxn ang="0">
                      <a:pos x="81" y="182"/>
                    </a:cxn>
                    <a:cxn ang="0">
                      <a:pos x="62" y="181"/>
                    </a:cxn>
                    <a:cxn ang="0">
                      <a:pos x="50" y="186"/>
                    </a:cxn>
                    <a:cxn ang="0">
                      <a:pos x="43" y="203"/>
                    </a:cxn>
                    <a:cxn ang="0">
                      <a:pos x="20" y="204"/>
                    </a:cxn>
                    <a:cxn ang="0">
                      <a:pos x="0" y="232"/>
                    </a:cxn>
                  </a:cxnLst>
                  <a:rect l="0" t="0" r="r" b="b"/>
                  <a:pathLst>
                    <a:path w="302" h="300">
                      <a:moveTo>
                        <a:pt x="0" y="232"/>
                      </a:moveTo>
                      <a:lnTo>
                        <a:pt x="14" y="249"/>
                      </a:lnTo>
                      <a:lnTo>
                        <a:pt x="54" y="259"/>
                      </a:lnTo>
                      <a:lnTo>
                        <a:pt x="62" y="249"/>
                      </a:lnTo>
                      <a:lnTo>
                        <a:pt x="89" y="274"/>
                      </a:lnTo>
                      <a:lnTo>
                        <a:pt x="119" y="274"/>
                      </a:lnTo>
                      <a:lnTo>
                        <a:pt x="139" y="293"/>
                      </a:lnTo>
                      <a:lnTo>
                        <a:pt x="157" y="281"/>
                      </a:lnTo>
                      <a:lnTo>
                        <a:pt x="171" y="280"/>
                      </a:lnTo>
                      <a:lnTo>
                        <a:pt x="203" y="300"/>
                      </a:lnTo>
                      <a:lnTo>
                        <a:pt x="229" y="292"/>
                      </a:lnTo>
                      <a:lnTo>
                        <a:pt x="241" y="296"/>
                      </a:lnTo>
                      <a:lnTo>
                        <a:pt x="245" y="296"/>
                      </a:lnTo>
                      <a:lnTo>
                        <a:pt x="259" y="249"/>
                      </a:lnTo>
                      <a:lnTo>
                        <a:pt x="281" y="249"/>
                      </a:lnTo>
                      <a:lnTo>
                        <a:pt x="302" y="223"/>
                      </a:lnTo>
                      <a:lnTo>
                        <a:pt x="302" y="220"/>
                      </a:lnTo>
                      <a:lnTo>
                        <a:pt x="291" y="182"/>
                      </a:lnTo>
                      <a:lnTo>
                        <a:pt x="260" y="158"/>
                      </a:lnTo>
                      <a:lnTo>
                        <a:pt x="266" y="134"/>
                      </a:lnTo>
                      <a:lnTo>
                        <a:pt x="256" y="112"/>
                      </a:lnTo>
                      <a:lnTo>
                        <a:pt x="260" y="74"/>
                      </a:lnTo>
                      <a:lnTo>
                        <a:pt x="245" y="37"/>
                      </a:lnTo>
                      <a:lnTo>
                        <a:pt x="216" y="15"/>
                      </a:lnTo>
                      <a:lnTo>
                        <a:pt x="210" y="0"/>
                      </a:lnTo>
                      <a:lnTo>
                        <a:pt x="182" y="20"/>
                      </a:lnTo>
                      <a:lnTo>
                        <a:pt x="177" y="56"/>
                      </a:lnTo>
                      <a:lnTo>
                        <a:pt x="139" y="81"/>
                      </a:lnTo>
                      <a:lnTo>
                        <a:pt x="116" y="93"/>
                      </a:lnTo>
                      <a:lnTo>
                        <a:pt x="109" y="103"/>
                      </a:lnTo>
                      <a:lnTo>
                        <a:pt x="119" y="115"/>
                      </a:lnTo>
                      <a:lnTo>
                        <a:pt x="119" y="132"/>
                      </a:lnTo>
                      <a:lnTo>
                        <a:pt x="112" y="139"/>
                      </a:lnTo>
                      <a:lnTo>
                        <a:pt x="124" y="145"/>
                      </a:lnTo>
                      <a:lnTo>
                        <a:pt x="119" y="158"/>
                      </a:lnTo>
                      <a:lnTo>
                        <a:pt x="87" y="165"/>
                      </a:lnTo>
                      <a:lnTo>
                        <a:pt x="81" y="182"/>
                      </a:lnTo>
                      <a:lnTo>
                        <a:pt x="62" y="181"/>
                      </a:lnTo>
                      <a:lnTo>
                        <a:pt x="50" y="186"/>
                      </a:lnTo>
                      <a:lnTo>
                        <a:pt x="43" y="203"/>
                      </a:lnTo>
                      <a:lnTo>
                        <a:pt x="20" y="204"/>
                      </a:lnTo>
                      <a:lnTo>
                        <a:pt x="0" y="232"/>
                      </a:lnTo>
                      <a:close/>
                    </a:path>
                  </a:pathLst>
                </a:custGeom>
                <a:noFill/>
                <a:ln w="7938" cap="flat">
                  <a:solidFill>
                    <a:srgbClr val="A5A5A5"/>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8919" name="Freeform 7"/>
                <p:cNvSpPr>
                  <a:spLocks/>
                </p:cNvSpPr>
                <p:nvPr/>
              </p:nvSpPr>
              <p:spPr bwMode="auto">
                <a:xfrm>
                  <a:off x="4251" y="1839"/>
                  <a:ext cx="173" cy="98"/>
                </a:xfrm>
                <a:custGeom>
                  <a:avLst/>
                  <a:gdLst/>
                  <a:ahLst/>
                  <a:cxnLst>
                    <a:cxn ang="0">
                      <a:pos x="137" y="91"/>
                    </a:cxn>
                    <a:cxn ang="0">
                      <a:pos x="173" y="69"/>
                    </a:cxn>
                    <a:cxn ang="0">
                      <a:pos x="151" y="38"/>
                    </a:cxn>
                    <a:cxn ang="0">
                      <a:pos x="79" y="1"/>
                    </a:cxn>
                    <a:cxn ang="0">
                      <a:pos x="52" y="0"/>
                    </a:cxn>
                    <a:cxn ang="0">
                      <a:pos x="48" y="0"/>
                    </a:cxn>
                    <a:cxn ang="0">
                      <a:pos x="11" y="6"/>
                    </a:cxn>
                    <a:cxn ang="0">
                      <a:pos x="3" y="24"/>
                    </a:cxn>
                    <a:cxn ang="0">
                      <a:pos x="0" y="27"/>
                    </a:cxn>
                    <a:cxn ang="0">
                      <a:pos x="8" y="38"/>
                    </a:cxn>
                    <a:cxn ang="0">
                      <a:pos x="64" y="98"/>
                    </a:cxn>
                    <a:cxn ang="0">
                      <a:pos x="100" y="84"/>
                    </a:cxn>
                    <a:cxn ang="0">
                      <a:pos x="137" y="91"/>
                    </a:cxn>
                  </a:cxnLst>
                  <a:rect l="0" t="0" r="r" b="b"/>
                  <a:pathLst>
                    <a:path w="173" h="98">
                      <a:moveTo>
                        <a:pt x="137" y="91"/>
                      </a:moveTo>
                      <a:lnTo>
                        <a:pt x="173" y="69"/>
                      </a:lnTo>
                      <a:lnTo>
                        <a:pt x="151" y="38"/>
                      </a:lnTo>
                      <a:lnTo>
                        <a:pt x="79" y="1"/>
                      </a:lnTo>
                      <a:lnTo>
                        <a:pt x="52" y="0"/>
                      </a:lnTo>
                      <a:lnTo>
                        <a:pt x="48" y="0"/>
                      </a:lnTo>
                      <a:lnTo>
                        <a:pt x="11" y="6"/>
                      </a:lnTo>
                      <a:lnTo>
                        <a:pt x="3" y="24"/>
                      </a:lnTo>
                      <a:lnTo>
                        <a:pt x="0" y="27"/>
                      </a:lnTo>
                      <a:lnTo>
                        <a:pt x="8" y="38"/>
                      </a:lnTo>
                      <a:lnTo>
                        <a:pt x="64" y="98"/>
                      </a:lnTo>
                      <a:lnTo>
                        <a:pt x="100" y="84"/>
                      </a:lnTo>
                      <a:lnTo>
                        <a:pt x="137" y="91"/>
                      </a:lnTo>
                      <a:close/>
                    </a:path>
                  </a:pathLst>
                </a:custGeom>
                <a:solidFill>
                  <a:srgbClr val="A5A5A5"/>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8920" name="Freeform 8"/>
                <p:cNvSpPr>
                  <a:spLocks/>
                </p:cNvSpPr>
                <p:nvPr/>
              </p:nvSpPr>
              <p:spPr bwMode="auto">
                <a:xfrm>
                  <a:off x="4251" y="1839"/>
                  <a:ext cx="173" cy="98"/>
                </a:xfrm>
                <a:custGeom>
                  <a:avLst/>
                  <a:gdLst/>
                  <a:ahLst/>
                  <a:cxnLst>
                    <a:cxn ang="0">
                      <a:pos x="137" y="91"/>
                    </a:cxn>
                    <a:cxn ang="0">
                      <a:pos x="173" y="69"/>
                    </a:cxn>
                    <a:cxn ang="0">
                      <a:pos x="151" y="38"/>
                    </a:cxn>
                    <a:cxn ang="0">
                      <a:pos x="79" y="1"/>
                    </a:cxn>
                    <a:cxn ang="0">
                      <a:pos x="52" y="0"/>
                    </a:cxn>
                    <a:cxn ang="0">
                      <a:pos x="48" y="0"/>
                    </a:cxn>
                    <a:cxn ang="0">
                      <a:pos x="11" y="6"/>
                    </a:cxn>
                    <a:cxn ang="0">
                      <a:pos x="3" y="24"/>
                    </a:cxn>
                    <a:cxn ang="0">
                      <a:pos x="0" y="27"/>
                    </a:cxn>
                    <a:cxn ang="0">
                      <a:pos x="8" y="38"/>
                    </a:cxn>
                    <a:cxn ang="0">
                      <a:pos x="64" y="98"/>
                    </a:cxn>
                    <a:cxn ang="0">
                      <a:pos x="100" y="84"/>
                    </a:cxn>
                    <a:cxn ang="0">
                      <a:pos x="137" y="91"/>
                    </a:cxn>
                  </a:cxnLst>
                  <a:rect l="0" t="0" r="r" b="b"/>
                  <a:pathLst>
                    <a:path w="173" h="98">
                      <a:moveTo>
                        <a:pt x="137" y="91"/>
                      </a:moveTo>
                      <a:lnTo>
                        <a:pt x="173" y="69"/>
                      </a:lnTo>
                      <a:lnTo>
                        <a:pt x="151" y="38"/>
                      </a:lnTo>
                      <a:lnTo>
                        <a:pt x="79" y="1"/>
                      </a:lnTo>
                      <a:lnTo>
                        <a:pt x="52" y="0"/>
                      </a:lnTo>
                      <a:lnTo>
                        <a:pt x="48" y="0"/>
                      </a:lnTo>
                      <a:lnTo>
                        <a:pt x="11" y="6"/>
                      </a:lnTo>
                      <a:lnTo>
                        <a:pt x="3" y="24"/>
                      </a:lnTo>
                      <a:lnTo>
                        <a:pt x="0" y="27"/>
                      </a:lnTo>
                      <a:lnTo>
                        <a:pt x="8" y="38"/>
                      </a:lnTo>
                      <a:lnTo>
                        <a:pt x="64" y="98"/>
                      </a:lnTo>
                      <a:lnTo>
                        <a:pt x="100" y="84"/>
                      </a:lnTo>
                      <a:lnTo>
                        <a:pt x="137" y="91"/>
                      </a:lnTo>
                      <a:close/>
                    </a:path>
                  </a:pathLst>
                </a:custGeom>
                <a:noFill/>
                <a:ln w="7938" cap="flat">
                  <a:solidFill>
                    <a:srgbClr val="A5A5A5"/>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8921" name="Freeform 9"/>
                <p:cNvSpPr>
                  <a:spLocks/>
                </p:cNvSpPr>
                <p:nvPr/>
              </p:nvSpPr>
              <p:spPr bwMode="auto">
                <a:xfrm>
                  <a:off x="4390" y="1503"/>
                  <a:ext cx="162" cy="112"/>
                </a:xfrm>
                <a:custGeom>
                  <a:avLst/>
                  <a:gdLst/>
                  <a:ahLst/>
                  <a:cxnLst>
                    <a:cxn ang="0">
                      <a:pos x="99" y="0"/>
                    </a:cxn>
                    <a:cxn ang="0">
                      <a:pos x="134" y="0"/>
                    </a:cxn>
                    <a:cxn ang="0">
                      <a:pos x="162" y="31"/>
                    </a:cxn>
                    <a:cxn ang="0">
                      <a:pos x="141" y="57"/>
                    </a:cxn>
                    <a:cxn ang="0">
                      <a:pos x="116" y="64"/>
                    </a:cxn>
                    <a:cxn ang="0">
                      <a:pos x="109" y="86"/>
                    </a:cxn>
                    <a:cxn ang="0">
                      <a:pos x="78" y="93"/>
                    </a:cxn>
                    <a:cxn ang="0">
                      <a:pos x="64" y="112"/>
                    </a:cxn>
                    <a:cxn ang="0">
                      <a:pos x="35" y="112"/>
                    </a:cxn>
                    <a:cxn ang="0">
                      <a:pos x="33" y="85"/>
                    </a:cxn>
                    <a:cxn ang="0">
                      <a:pos x="16" y="63"/>
                    </a:cxn>
                    <a:cxn ang="0">
                      <a:pos x="0" y="45"/>
                    </a:cxn>
                    <a:cxn ang="0">
                      <a:pos x="0" y="31"/>
                    </a:cxn>
                    <a:cxn ang="0">
                      <a:pos x="6" y="4"/>
                    </a:cxn>
                    <a:cxn ang="0">
                      <a:pos x="45" y="6"/>
                    </a:cxn>
                    <a:cxn ang="0">
                      <a:pos x="64" y="22"/>
                    </a:cxn>
                    <a:cxn ang="0">
                      <a:pos x="99" y="0"/>
                    </a:cxn>
                  </a:cxnLst>
                  <a:rect l="0" t="0" r="r" b="b"/>
                  <a:pathLst>
                    <a:path w="162" h="112">
                      <a:moveTo>
                        <a:pt x="99" y="0"/>
                      </a:moveTo>
                      <a:lnTo>
                        <a:pt x="134" y="0"/>
                      </a:lnTo>
                      <a:lnTo>
                        <a:pt x="162" y="31"/>
                      </a:lnTo>
                      <a:lnTo>
                        <a:pt x="141" y="57"/>
                      </a:lnTo>
                      <a:lnTo>
                        <a:pt x="116" y="64"/>
                      </a:lnTo>
                      <a:lnTo>
                        <a:pt x="109" y="86"/>
                      </a:lnTo>
                      <a:lnTo>
                        <a:pt x="78" y="93"/>
                      </a:lnTo>
                      <a:lnTo>
                        <a:pt x="64" y="112"/>
                      </a:lnTo>
                      <a:lnTo>
                        <a:pt x="35" y="112"/>
                      </a:lnTo>
                      <a:lnTo>
                        <a:pt x="33" y="85"/>
                      </a:lnTo>
                      <a:lnTo>
                        <a:pt x="16" y="63"/>
                      </a:lnTo>
                      <a:lnTo>
                        <a:pt x="0" y="45"/>
                      </a:lnTo>
                      <a:lnTo>
                        <a:pt x="0" y="31"/>
                      </a:lnTo>
                      <a:lnTo>
                        <a:pt x="6" y="4"/>
                      </a:lnTo>
                      <a:lnTo>
                        <a:pt x="45" y="6"/>
                      </a:lnTo>
                      <a:lnTo>
                        <a:pt x="64" y="22"/>
                      </a:lnTo>
                      <a:lnTo>
                        <a:pt x="99" y="0"/>
                      </a:lnTo>
                      <a:close/>
                    </a:path>
                  </a:pathLst>
                </a:custGeom>
                <a:solidFill>
                  <a:srgbClr val="A5A5A5"/>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8922" name="Freeform 10"/>
                <p:cNvSpPr>
                  <a:spLocks/>
                </p:cNvSpPr>
                <p:nvPr/>
              </p:nvSpPr>
              <p:spPr bwMode="auto">
                <a:xfrm>
                  <a:off x="4390" y="1503"/>
                  <a:ext cx="162" cy="112"/>
                </a:xfrm>
                <a:custGeom>
                  <a:avLst/>
                  <a:gdLst/>
                  <a:ahLst/>
                  <a:cxnLst>
                    <a:cxn ang="0">
                      <a:pos x="99" y="0"/>
                    </a:cxn>
                    <a:cxn ang="0">
                      <a:pos x="134" y="0"/>
                    </a:cxn>
                    <a:cxn ang="0">
                      <a:pos x="162" y="31"/>
                    </a:cxn>
                    <a:cxn ang="0">
                      <a:pos x="141" y="57"/>
                    </a:cxn>
                    <a:cxn ang="0">
                      <a:pos x="116" y="64"/>
                    </a:cxn>
                    <a:cxn ang="0">
                      <a:pos x="109" y="86"/>
                    </a:cxn>
                    <a:cxn ang="0">
                      <a:pos x="78" y="93"/>
                    </a:cxn>
                    <a:cxn ang="0">
                      <a:pos x="64" y="112"/>
                    </a:cxn>
                    <a:cxn ang="0">
                      <a:pos x="35" y="112"/>
                    </a:cxn>
                    <a:cxn ang="0">
                      <a:pos x="33" y="85"/>
                    </a:cxn>
                    <a:cxn ang="0">
                      <a:pos x="16" y="63"/>
                    </a:cxn>
                    <a:cxn ang="0">
                      <a:pos x="0" y="45"/>
                    </a:cxn>
                    <a:cxn ang="0">
                      <a:pos x="0" y="31"/>
                    </a:cxn>
                    <a:cxn ang="0">
                      <a:pos x="6" y="4"/>
                    </a:cxn>
                    <a:cxn ang="0">
                      <a:pos x="45" y="6"/>
                    </a:cxn>
                    <a:cxn ang="0">
                      <a:pos x="64" y="22"/>
                    </a:cxn>
                    <a:cxn ang="0">
                      <a:pos x="99" y="0"/>
                    </a:cxn>
                  </a:cxnLst>
                  <a:rect l="0" t="0" r="r" b="b"/>
                  <a:pathLst>
                    <a:path w="162" h="112">
                      <a:moveTo>
                        <a:pt x="99" y="0"/>
                      </a:moveTo>
                      <a:lnTo>
                        <a:pt x="134" y="0"/>
                      </a:lnTo>
                      <a:lnTo>
                        <a:pt x="162" y="31"/>
                      </a:lnTo>
                      <a:lnTo>
                        <a:pt x="141" y="57"/>
                      </a:lnTo>
                      <a:lnTo>
                        <a:pt x="116" y="64"/>
                      </a:lnTo>
                      <a:lnTo>
                        <a:pt x="109" y="86"/>
                      </a:lnTo>
                      <a:lnTo>
                        <a:pt x="78" y="93"/>
                      </a:lnTo>
                      <a:lnTo>
                        <a:pt x="64" y="112"/>
                      </a:lnTo>
                      <a:lnTo>
                        <a:pt x="35" y="112"/>
                      </a:lnTo>
                      <a:lnTo>
                        <a:pt x="33" y="85"/>
                      </a:lnTo>
                      <a:lnTo>
                        <a:pt x="16" y="63"/>
                      </a:lnTo>
                      <a:lnTo>
                        <a:pt x="0" y="45"/>
                      </a:lnTo>
                      <a:lnTo>
                        <a:pt x="0" y="31"/>
                      </a:lnTo>
                      <a:lnTo>
                        <a:pt x="6" y="4"/>
                      </a:lnTo>
                      <a:lnTo>
                        <a:pt x="45" y="6"/>
                      </a:lnTo>
                      <a:lnTo>
                        <a:pt x="64" y="22"/>
                      </a:lnTo>
                      <a:lnTo>
                        <a:pt x="99" y="0"/>
                      </a:lnTo>
                      <a:close/>
                    </a:path>
                  </a:pathLst>
                </a:custGeom>
                <a:noFill/>
                <a:ln w="7938" cap="flat">
                  <a:solidFill>
                    <a:srgbClr val="A5A5A5"/>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8923" name="Freeform 11"/>
                <p:cNvSpPr>
                  <a:spLocks/>
                </p:cNvSpPr>
                <p:nvPr/>
              </p:nvSpPr>
              <p:spPr bwMode="auto">
                <a:xfrm>
                  <a:off x="4356" y="1595"/>
                  <a:ext cx="128" cy="135"/>
                </a:xfrm>
                <a:custGeom>
                  <a:avLst/>
                  <a:gdLst/>
                  <a:ahLst/>
                  <a:cxnLst>
                    <a:cxn ang="0">
                      <a:pos x="122" y="62"/>
                    </a:cxn>
                    <a:cxn ang="0">
                      <a:pos x="128" y="80"/>
                    </a:cxn>
                    <a:cxn ang="0">
                      <a:pos x="116" y="91"/>
                    </a:cxn>
                    <a:cxn ang="0">
                      <a:pos x="122" y="110"/>
                    </a:cxn>
                    <a:cxn ang="0">
                      <a:pos x="103" y="135"/>
                    </a:cxn>
                    <a:cxn ang="0">
                      <a:pos x="85" y="120"/>
                    </a:cxn>
                    <a:cxn ang="0">
                      <a:pos x="64" y="120"/>
                    </a:cxn>
                    <a:cxn ang="0">
                      <a:pos x="40" y="96"/>
                    </a:cxn>
                    <a:cxn ang="0">
                      <a:pos x="23" y="96"/>
                    </a:cxn>
                    <a:cxn ang="0">
                      <a:pos x="0" y="74"/>
                    </a:cxn>
                    <a:cxn ang="0">
                      <a:pos x="27" y="2"/>
                    </a:cxn>
                    <a:cxn ang="0">
                      <a:pos x="30" y="0"/>
                    </a:cxn>
                    <a:cxn ang="0">
                      <a:pos x="33" y="15"/>
                    </a:cxn>
                    <a:cxn ang="0">
                      <a:pos x="55" y="13"/>
                    </a:cxn>
                    <a:cxn ang="0">
                      <a:pos x="74" y="27"/>
                    </a:cxn>
                    <a:cxn ang="0">
                      <a:pos x="72" y="48"/>
                    </a:cxn>
                    <a:cxn ang="0">
                      <a:pos x="93" y="44"/>
                    </a:cxn>
                    <a:cxn ang="0">
                      <a:pos x="122" y="62"/>
                    </a:cxn>
                  </a:cxnLst>
                  <a:rect l="0" t="0" r="r" b="b"/>
                  <a:pathLst>
                    <a:path w="128" h="135">
                      <a:moveTo>
                        <a:pt x="122" y="62"/>
                      </a:moveTo>
                      <a:lnTo>
                        <a:pt x="128" y="80"/>
                      </a:lnTo>
                      <a:lnTo>
                        <a:pt x="116" y="91"/>
                      </a:lnTo>
                      <a:lnTo>
                        <a:pt x="122" y="110"/>
                      </a:lnTo>
                      <a:lnTo>
                        <a:pt x="103" y="135"/>
                      </a:lnTo>
                      <a:lnTo>
                        <a:pt x="85" y="120"/>
                      </a:lnTo>
                      <a:lnTo>
                        <a:pt x="64" y="120"/>
                      </a:lnTo>
                      <a:lnTo>
                        <a:pt x="40" y="96"/>
                      </a:lnTo>
                      <a:lnTo>
                        <a:pt x="23" y="96"/>
                      </a:lnTo>
                      <a:lnTo>
                        <a:pt x="0" y="74"/>
                      </a:lnTo>
                      <a:lnTo>
                        <a:pt x="27" y="2"/>
                      </a:lnTo>
                      <a:lnTo>
                        <a:pt x="30" y="0"/>
                      </a:lnTo>
                      <a:lnTo>
                        <a:pt x="33" y="15"/>
                      </a:lnTo>
                      <a:lnTo>
                        <a:pt x="55" y="13"/>
                      </a:lnTo>
                      <a:lnTo>
                        <a:pt x="74" y="27"/>
                      </a:lnTo>
                      <a:lnTo>
                        <a:pt x="72" y="48"/>
                      </a:lnTo>
                      <a:lnTo>
                        <a:pt x="93" y="44"/>
                      </a:lnTo>
                      <a:lnTo>
                        <a:pt x="122" y="62"/>
                      </a:lnTo>
                      <a:close/>
                    </a:path>
                  </a:pathLst>
                </a:custGeom>
                <a:solidFill>
                  <a:srgbClr val="A5A5A5"/>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8924" name="Freeform 12"/>
                <p:cNvSpPr>
                  <a:spLocks/>
                </p:cNvSpPr>
                <p:nvPr/>
              </p:nvSpPr>
              <p:spPr bwMode="auto">
                <a:xfrm>
                  <a:off x="4356" y="1595"/>
                  <a:ext cx="128" cy="135"/>
                </a:xfrm>
                <a:custGeom>
                  <a:avLst/>
                  <a:gdLst/>
                  <a:ahLst/>
                  <a:cxnLst>
                    <a:cxn ang="0">
                      <a:pos x="122" y="62"/>
                    </a:cxn>
                    <a:cxn ang="0">
                      <a:pos x="128" y="80"/>
                    </a:cxn>
                    <a:cxn ang="0">
                      <a:pos x="116" y="91"/>
                    </a:cxn>
                    <a:cxn ang="0">
                      <a:pos x="122" y="110"/>
                    </a:cxn>
                    <a:cxn ang="0">
                      <a:pos x="103" y="135"/>
                    </a:cxn>
                    <a:cxn ang="0">
                      <a:pos x="85" y="120"/>
                    </a:cxn>
                    <a:cxn ang="0">
                      <a:pos x="64" y="120"/>
                    </a:cxn>
                    <a:cxn ang="0">
                      <a:pos x="40" y="96"/>
                    </a:cxn>
                    <a:cxn ang="0">
                      <a:pos x="23" y="96"/>
                    </a:cxn>
                    <a:cxn ang="0">
                      <a:pos x="0" y="74"/>
                    </a:cxn>
                    <a:cxn ang="0">
                      <a:pos x="27" y="2"/>
                    </a:cxn>
                    <a:cxn ang="0">
                      <a:pos x="30" y="0"/>
                    </a:cxn>
                    <a:cxn ang="0">
                      <a:pos x="33" y="15"/>
                    </a:cxn>
                    <a:cxn ang="0">
                      <a:pos x="55" y="13"/>
                    </a:cxn>
                    <a:cxn ang="0">
                      <a:pos x="74" y="27"/>
                    </a:cxn>
                    <a:cxn ang="0">
                      <a:pos x="72" y="48"/>
                    </a:cxn>
                    <a:cxn ang="0">
                      <a:pos x="93" y="44"/>
                    </a:cxn>
                    <a:cxn ang="0">
                      <a:pos x="122" y="62"/>
                    </a:cxn>
                  </a:cxnLst>
                  <a:rect l="0" t="0" r="r" b="b"/>
                  <a:pathLst>
                    <a:path w="128" h="135">
                      <a:moveTo>
                        <a:pt x="122" y="62"/>
                      </a:moveTo>
                      <a:lnTo>
                        <a:pt x="128" y="80"/>
                      </a:lnTo>
                      <a:lnTo>
                        <a:pt x="116" y="91"/>
                      </a:lnTo>
                      <a:lnTo>
                        <a:pt x="122" y="110"/>
                      </a:lnTo>
                      <a:lnTo>
                        <a:pt x="103" y="135"/>
                      </a:lnTo>
                      <a:lnTo>
                        <a:pt x="85" y="120"/>
                      </a:lnTo>
                      <a:lnTo>
                        <a:pt x="64" y="120"/>
                      </a:lnTo>
                      <a:lnTo>
                        <a:pt x="40" y="96"/>
                      </a:lnTo>
                      <a:lnTo>
                        <a:pt x="23" y="96"/>
                      </a:lnTo>
                      <a:lnTo>
                        <a:pt x="0" y="74"/>
                      </a:lnTo>
                      <a:lnTo>
                        <a:pt x="27" y="2"/>
                      </a:lnTo>
                      <a:lnTo>
                        <a:pt x="30" y="0"/>
                      </a:lnTo>
                      <a:lnTo>
                        <a:pt x="33" y="15"/>
                      </a:lnTo>
                      <a:lnTo>
                        <a:pt x="55" y="13"/>
                      </a:lnTo>
                      <a:lnTo>
                        <a:pt x="74" y="27"/>
                      </a:lnTo>
                      <a:lnTo>
                        <a:pt x="72" y="48"/>
                      </a:lnTo>
                      <a:lnTo>
                        <a:pt x="93" y="44"/>
                      </a:lnTo>
                      <a:lnTo>
                        <a:pt x="122" y="62"/>
                      </a:lnTo>
                      <a:close/>
                    </a:path>
                  </a:pathLst>
                </a:custGeom>
                <a:noFill/>
                <a:ln w="7938" cap="flat">
                  <a:solidFill>
                    <a:srgbClr val="A5A5A5"/>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grpSp>
          <p:grpSp>
            <p:nvGrpSpPr>
              <p:cNvPr id="38942" name="Group 30"/>
              <p:cNvGrpSpPr>
                <a:grpSpLocks/>
              </p:cNvGrpSpPr>
              <p:nvPr/>
            </p:nvGrpSpPr>
            <p:grpSpPr bwMode="auto">
              <a:xfrm>
                <a:off x="4013" y="649"/>
                <a:ext cx="1013" cy="1458"/>
                <a:chOff x="4013" y="649"/>
                <a:chExt cx="1013" cy="1458"/>
              </a:xfrm>
            </p:grpSpPr>
            <p:sp>
              <p:nvSpPr>
                <p:cNvPr id="38926" name="Freeform 14"/>
                <p:cNvSpPr>
                  <a:spLocks/>
                </p:cNvSpPr>
                <p:nvPr/>
              </p:nvSpPr>
              <p:spPr bwMode="auto">
                <a:xfrm>
                  <a:off x="4426" y="1991"/>
                  <a:ext cx="232" cy="112"/>
                </a:xfrm>
                <a:custGeom>
                  <a:avLst/>
                  <a:gdLst/>
                  <a:ahLst/>
                  <a:cxnLst>
                    <a:cxn ang="0">
                      <a:pos x="68" y="99"/>
                    </a:cxn>
                    <a:cxn ang="0">
                      <a:pos x="94" y="106"/>
                    </a:cxn>
                    <a:cxn ang="0">
                      <a:pos x="121" y="97"/>
                    </a:cxn>
                    <a:cxn ang="0">
                      <a:pos x="148" y="112"/>
                    </a:cxn>
                    <a:cxn ang="0">
                      <a:pos x="169" y="112"/>
                    </a:cxn>
                    <a:cxn ang="0">
                      <a:pos x="190" y="97"/>
                    </a:cxn>
                    <a:cxn ang="0">
                      <a:pos x="222" y="96"/>
                    </a:cxn>
                    <a:cxn ang="0">
                      <a:pos x="232" y="58"/>
                    </a:cxn>
                    <a:cxn ang="0">
                      <a:pos x="178" y="59"/>
                    </a:cxn>
                    <a:cxn ang="0">
                      <a:pos x="101" y="0"/>
                    </a:cxn>
                    <a:cxn ang="0">
                      <a:pos x="52" y="10"/>
                    </a:cxn>
                    <a:cxn ang="0">
                      <a:pos x="0" y="42"/>
                    </a:cxn>
                    <a:cxn ang="0">
                      <a:pos x="10" y="59"/>
                    </a:cxn>
                    <a:cxn ang="0">
                      <a:pos x="33" y="57"/>
                    </a:cxn>
                    <a:cxn ang="0">
                      <a:pos x="57" y="76"/>
                    </a:cxn>
                    <a:cxn ang="0">
                      <a:pos x="68" y="99"/>
                    </a:cxn>
                  </a:cxnLst>
                  <a:rect l="0" t="0" r="r" b="b"/>
                  <a:pathLst>
                    <a:path w="232" h="112">
                      <a:moveTo>
                        <a:pt x="68" y="99"/>
                      </a:moveTo>
                      <a:lnTo>
                        <a:pt x="94" y="106"/>
                      </a:lnTo>
                      <a:lnTo>
                        <a:pt x="121" y="97"/>
                      </a:lnTo>
                      <a:lnTo>
                        <a:pt x="148" y="112"/>
                      </a:lnTo>
                      <a:lnTo>
                        <a:pt x="169" y="112"/>
                      </a:lnTo>
                      <a:lnTo>
                        <a:pt x="190" y="97"/>
                      </a:lnTo>
                      <a:lnTo>
                        <a:pt x="222" y="96"/>
                      </a:lnTo>
                      <a:lnTo>
                        <a:pt x="232" y="58"/>
                      </a:lnTo>
                      <a:lnTo>
                        <a:pt x="178" y="59"/>
                      </a:lnTo>
                      <a:lnTo>
                        <a:pt x="101" y="0"/>
                      </a:lnTo>
                      <a:lnTo>
                        <a:pt x="52" y="10"/>
                      </a:lnTo>
                      <a:lnTo>
                        <a:pt x="0" y="42"/>
                      </a:lnTo>
                      <a:lnTo>
                        <a:pt x="10" y="59"/>
                      </a:lnTo>
                      <a:lnTo>
                        <a:pt x="33" y="57"/>
                      </a:lnTo>
                      <a:lnTo>
                        <a:pt x="57" y="76"/>
                      </a:lnTo>
                      <a:lnTo>
                        <a:pt x="68" y="99"/>
                      </a:lnTo>
                      <a:close/>
                    </a:path>
                  </a:pathLst>
                </a:custGeom>
                <a:solidFill>
                  <a:srgbClr val="A5A5A5"/>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8927" name="Freeform 15"/>
                <p:cNvSpPr>
                  <a:spLocks/>
                </p:cNvSpPr>
                <p:nvPr/>
              </p:nvSpPr>
              <p:spPr bwMode="auto">
                <a:xfrm>
                  <a:off x="4426" y="1991"/>
                  <a:ext cx="232" cy="112"/>
                </a:xfrm>
                <a:custGeom>
                  <a:avLst/>
                  <a:gdLst/>
                  <a:ahLst/>
                  <a:cxnLst>
                    <a:cxn ang="0">
                      <a:pos x="68" y="99"/>
                    </a:cxn>
                    <a:cxn ang="0">
                      <a:pos x="94" y="106"/>
                    </a:cxn>
                    <a:cxn ang="0">
                      <a:pos x="121" y="97"/>
                    </a:cxn>
                    <a:cxn ang="0">
                      <a:pos x="148" y="112"/>
                    </a:cxn>
                    <a:cxn ang="0">
                      <a:pos x="169" y="112"/>
                    </a:cxn>
                    <a:cxn ang="0">
                      <a:pos x="190" y="97"/>
                    </a:cxn>
                    <a:cxn ang="0">
                      <a:pos x="222" y="96"/>
                    </a:cxn>
                    <a:cxn ang="0">
                      <a:pos x="232" y="58"/>
                    </a:cxn>
                    <a:cxn ang="0">
                      <a:pos x="178" y="59"/>
                    </a:cxn>
                    <a:cxn ang="0">
                      <a:pos x="101" y="0"/>
                    </a:cxn>
                    <a:cxn ang="0">
                      <a:pos x="52" y="10"/>
                    </a:cxn>
                    <a:cxn ang="0">
                      <a:pos x="0" y="42"/>
                    </a:cxn>
                    <a:cxn ang="0">
                      <a:pos x="10" y="59"/>
                    </a:cxn>
                    <a:cxn ang="0">
                      <a:pos x="33" y="57"/>
                    </a:cxn>
                    <a:cxn ang="0">
                      <a:pos x="57" y="76"/>
                    </a:cxn>
                    <a:cxn ang="0">
                      <a:pos x="68" y="99"/>
                    </a:cxn>
                  </a:cxnLst>
                  <a:rect l="0" t="0" r="r" b="b"/>
                  <a:pathLst>
                    <a:path w="232" h="112">
                      <a:moveTo>
                        <a:pt x="68" y="99"/>
                      </a:moveTo>
                      <a:lnTo>
                        <a:pt x="94" y="106"/>
                      </a:lnTo>
                      <a:lnTo>
                        <a:pt x="121" y="97"/>
                      </a:lnTo>
                      <a:lnTo>
                        <a:pt x="148" y="112"/>
                      </a:lnTo>
                      <a:lnTo>
                        <a:pt x="169" y="112"/>
                      </a:lnTo>
                      <a:lnTo>
                        <a:pt x="190" y="97"/>
                      </a:lnTo>
                      <a:lnTo>
                        <a:pt x="222" y="96"/>
                      </a:lnTo>
                      <a:lnTo>
                        <a:pt x="232" y="58"/>
                      </a:lnTo>
                      <a:lnTo>
                        <a:pt x="178" y="59"/>
                      </a:lnTo>
                      <a:lnTo>
                        <a:pt x="101" y="0"/>
                      </a:lnTo>
                      <a:lnTo>
                        <a:pt x="52" y="10"/>
                      </a:lnTo>
                      <a:lnTo>
                        <a:pt x="0" y="42"/>
                      </a:lnTo>
                      <a:lnTo>
                        <a:pt x="10" y="59"/>
                      </a:lnTo>
                      <a:lnTo>
                        <a:pt x="33" y="57"/>
                      </a:lnTo>
                      <a:lnTo>
                        <a:pt x="57" y="76"/>
                      </a:lnTo>
                      <a:lnTo>
                        <a:pt x="68" y="99"/>
                      </a:lnTo>
                      <a:close/>
                    </a:path>
                  </a:pathLst>
                </a:custGeom>
                <a:noFill/>
                <a:ln w="7938" cap="flat">
                  <a:solidFill>
                    <a:srgbClr val="A5A5A5"/>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8928" name="Freeform 16"/>
                <p:cNvSpPr>
                  <a:spLocks/>
                </p:cNvSpPr>
                <p:nvPr/>
              </p:nvSpPr>
              <p:spPr bwMode="auto">
                <a:xfrm>
                  <a:off x="4116" y="1381"/>
                  <a:ext cx="492" cy="471"/>
                </a:xfrm>
                <a:custGeom>
                  <a:avLst/>
                  <a:gdLst/>
                  <a:ahLst/>
                  <a:cxnLst>
                    <a:cxn ang="0">
                      <a:pos x="461" y="0"/>
                    </a:cxn>
                    <a:cxn ang="0">
                      <a:pos x="437" y="15"/>
                    </a:cxn>
                    <a:cxn ang="0">
                      <a:pos x="435" y="30"/>
                    </a:cxn>
                    <a:cxn ang="0">
                      <a:pos x="411" y="42"/>
                    </a:cxn>
                    <a:cxn ang="0">
                      <a:pos x="405" y="60"/>
                    </a:cxn>
                    <a:cxn ang="0">
                      <a:pos x="372" y="78"/>
                    </a:cxn>
                    <a:cxn ang="0">
                      <a:pos x="281" y="86"/>
                    </a:cxn>
                    <a:cxn ang="0">
                      <a:pos x="181" y="86"/>
                    </a:cxn>
                    <a:cxn ang="0">
                      <a:pos x="160" y="88"/>
                    </a:cxn>
                    <a:cxn ang="0">
                      <a:pos x="157" y="101"/>
                    </a:cxn>
                    <a:cxn ang="0">
                      <a:pos x="98" y="133"/>
                    </a:cxn>
                    <a:cxn ang="0">
                      <a:pos x="90" y="164"/>
                    </a:cxn>
                    <a:cxn ang="0">
                      <a:pos x="105" y="172"/>
                    </a:cxn>
                    <a:cxn ang="0">
                      <a:pos x="127" y="197"/>
                    </a:cxn>
                    <a:cxn ang="0">
                      <a:pos x="123" y="213"/>
                    </a:cxn>
                    <a:cxn ang="0">
                      <a:pos x="100" y="208"/>
                    </a:cxn>
                    <a:cxn ang="0">
                      <a:pos x="82" y="225"/>
                    </a:cxn>
                    <a:cxn ang="0">
                      <a:pos x="46" y="214"/>
                    </a:cxn>
                    <a:cxn ang="0">
                      <a:pos x="3" y="216"/>
                    </a:cxn>
                    <a:cxn ang="0">
                      <a:pos x="0" y="228"/>
                    </a:cxn>
                    <a:cxn ang="0">
                      <a:pos x="33" y="241"/>
                    </a:cxn>
                    <a:cxn ang="0">
                      <a:pos x="40" y="288"/>
                    </a:cxn>
                    <a:cxn ang="0">
                      <a:pos x="32" y="308"/>
                    </a:cxn>
                    <a:cxn ang="0">
                      <a:pos x="59" y="319"/>
                    </a:cxn>
                    <a:cxn ang="0">
                      <a:pos x="69" y="297"/>
                    </a:cxn>
                    <a:cxn ang="0">
                      <a:pos x="106" y="296"/>
                    </a:cxn>
                    <a:cxn ang="0">
                      <a:pos x="74" y="343"/>
                    </a:cxn>
                    <a:cxn ang="0">
                      <a:pos x="95" y="365"/>
                    </a:cxn>
                    <a:cxn ang="0">
                      <a:pos x="65" y="379"/>
                    </a:cxn>
                    <a:cxn ang="0">
                      <a:pos x="59" y="397"/>
                    </a:cxn>
                    <a:cxn ang="0">
                      <a:pos x="56" y="436"/>
                    </a:cxn>
                    <a:cxn ang="0">
                      <a:pos x="82" y="471"/>
                    </a:cxn>
                    <a:cxn ang="0">
                      <a:pos x="99" y="465"/>
                    </a:cxn>
                    <a:cxn ang="0">
                      <a:pos x="103" y="449"/>
                    </a:cxn>
                    <a:cxn ang="0">
                      <a:pos x="136" y="434"/>
                    </a:cxn>
                    <a:cxn ang="0">
                      <a:pos x="147" y="436"/>
                    </a:cxn>
                    <a:cxn ang="0">
                      <a:pos x="170" y="419"/>
                    </a:cxn>
                    <a:cxn ang="0">
                      <a:pos x="151" y="398"/>
                    </a:cxn>
                    <a:cxn ang="0">
                      <a:pos x="187" y="381"/>
                    </a:cxn>
                    <a:cxn ang="0">
                      <a:pos x="203" y="393"/>
                    </a:cxn>
                    <a:cxn ang="0">
                      <a:pos x="246" y="388"/>
                    </a:cxn>
                    <a:cxn ang="0">
                      <a:pos x="294" y="358"/>
                    </a:cxn>
                    <a:cxn ang="0">
                      <a:pos x="357" y="357"/>
                    </a:cxn>
                    <a:cxn ang="0">
                      <a:pos x="369" y="329"/>
                    </a:cxn>
                    <a:cxn ang="0">
                      <a:pos x="372" y="325"/>
                    </a:cxn>
                    <a:cxn ang="0">
                      <a:pos x="352" y="257"/>
                    </a:cxn>
                    <a:cxn ang="0">
                      <a:pos x="364" y="231"/>
                    </a:cxn>
                    <a:cxn ang="0">
                      <a:pos x="351" y="206"/>
                    </a:cxn>
                    <a:cxn ang="0">
                      <a:pos x="361" y="187"/>
                    </a:cxn>
                    <a:cxn ang="0">
                      <a:pos x="383" y="180"/>
                    </a:cxn>
                    <a:cxn ang="0">
                      <a:pos x="394" y="174"/>
                    </a:cxn>
                    <a:cxn ang="0">
                      <a:pos x="396" y="155"/>
                    </a:cxn>
                    <a:cxn ang="0">
                      <a:pos x="409" y="148"/>
                    </a:cxn>
                    <a:cxn ang="0">
                      <a:pos x="417" y="137"/>
                    </a:cxn>
                    <a:cxn ang="0">
                      <a:pos x="439" y="98"/>
                    </a:cxn>
                    <a:cxn ang="0">
                      <a:pos x="465" y="78"/>
                    </a:cxn>
                    <a:cxn ang="0">
                      <a:pos x="492" y="31"/>
                    </a:cxn>
                    <a:cxn ang="0">
                      <a:pos x="471" y="20"/>
                    </a:cxn>
                    <a:cxn ang="0">
                      <a:pos x="461" y="0"/>
                    </a:cxn>
                  </a:cxnLst>
                  <a:rect l="0" t="0" r="r" b="b"/>
                  <a:pathLst>
                    <a:path w="492" h="471">
                      <a:moveTo>
                        <a:pt x="461" y="0"/>
                      </a:moveTo>
                      <a:lnTo>
                        <a:pt x="437" y="15"/>
                      </a:lnTo>
                      <a:lnTo>
                        <a:pt x="435" y="30"/>
                      </a:lnTo>
                      <a:lnTo>
                        <a:pt x="411" y="42"/>
                      </a:lnTo>
                      <a:lnTo>
                        <a:pt x="405" y="60"/>
                      </a:lnTo>
                      <a:lnTo>
                        <a:pt x="372" y="78"/>
                      </a:lnTo>
                      <a:lnTo>
                        <a:pt x="281" y="86"/>
                      </a:lnTo>
                      <a:lnTo>
                        <a:pt x="181" y="86"/>
                      </a:lnTo>
                      <a:lnTo>
                        <a:pt x="160" y="88"/>
                      </a:lnTo>
                      <a:lnTo>
                        <a:pt x="157" y="101"/>
                      </a:lnTo>
                      <a:lnTo>
                        <a:pt x="98" y="133"/>
                      </a:lnTo>
                      <a:lnTo>
                        <a:pt x="90" y="164"/>
                      </a:lnTo>
                      <a:lnTo>
                        <a:pt x="105" y="172"/>
                      </a:lnTo>
                      <a:lnTo>
                        <a:pt x="127" y="197"/>
                      </a:lnTo>
                      <a:lnTo>
                        <a:pt x="123" y="213"/>
                      </a:lnTo>
                      <a:lnTo>
                        <a:pt x="100" y="208"/>
                      </a:lnTo>
                      <a:lnTo>
                        <a:pt x="82" y="225"/>
                      </a:lnTo>
                      <a:lnTo>
                        <a:pt x="46" y="214"/>
                      </a:lnTo>
                      <a:lnTo>
                        <a:pt x="3" y="216"/>
                      </a:lnTo>
                      <a:lnTo>
                        <a:pt x="0" y="228"/>
                      </a:lnTo>
                      <a:lnTo>
                        <a:pt x="33" y="241"/>
                      </a:lnTo>
                      <a:lnTo>
                        <a:pt x="40" y="288"/>
                      </a:lnTo>
                      <a:lnTo>
                        <a:pt x="32" y="308"/>
                      </a:lnTo>
                      <a:lnTo>
                        <a:pt x="59" y="319"/>
                      </a:lnTo>
                      <a:lnTo>
                        <a:pt x="69" y="297"/>
                      </a:lnTo>
                      <a:lnTo>
                        <a:pt x="106" y="296"/>
                      </a:lnTo>
                      <a:lnTo>
                        <a:pt x="74" y="343"/>
                      </a:lnTo>
                      <a:lnTo>
                        <a:pt x="95" y="365"/>
                      </a:lnTo>
                      <a:lnTo>
                        <a:pt x="65" y="379"/>
                      </a:lnTo>
                      <a:lnTo>
                        <a:pt x="59" y="397"/>
                      </a:lnTo>
                      <a:lnTo>
                        <a:pt x="56" y="436"/>
                      </a:lnTo>
                      <a:lnTo>
                        <a:pt x="82" y="471"/>
                      </a:lnTo>
                      <a:lnTo>
                        <a:pt x="99" y="465"/>
                      </a:lnTo>
                      <a:lnTo>
                        <a:pt x="103" y="449"/>
                      </a:lnTo>
                      <a:lnTo>
                        <a:pt x="136" y="434"/>
                      </a:lnTo>
                      <a:lnTo>
                        <a:pt x="147" y="436"/>
                      </a:lnTo>
                      <a:lnTo>
                        <a:pt x="170" y="419"/>
                      </a:lnTo>
                      <a:lnTo>
                        <a:pt x="151" y="398"/>
                      </a:lnTo>
                      <a:lnTo>
                        <a:pt x="187" y="381"/>
                      </a:lnTo>
                      <a:lnTo>
                        <a:pt x="203" y="393"/>
                      </a:lnTo>
                      <a:lnTo>
                        <a:pt x="246" y="388"/>
                      </a:lnTo>
                      <a:lnTo>
                        <a:pt x="294" y="358"/>
                      </a:lnTo>
                      <a:lnTo>
                        <a:pt x="357" y="357"/>
                      </a:lnTo>
                      <a:lnTo>
                        <a:pt x="369" y="329"/>
                      </a:lnTo>
                      <a:lnTo>
                        <a:pt x="372" y="325"/>
                      </a:lnTo>
                      <a:lnTo>
                        <a:pt x="352" y="257"/>
                      </a:lnTo>
                      <a:lnTo>
                        <a:pt x="364" y="231"/>
                      </a:lnTo>
                      <a:lnTo>
                        <a:pt x="351" y="206"/>
                      </a:lnTo>
                      <a:lnTo>
                        <a:pt x="361" y="187"/>
                      </a:lnTo>
                      <a:lnTo>
                        <a:pt x="383" y="180"/>
                      </a:lnTo>
                      <a:lnTo>
                        <a:pt x="394" y="174"/>
                      </a:lnTo>
                      <a:lnTo>
                        <a:pt x="396" y="155"/>
                      </a:lnTo>
                      <a:lnTo>
                        <a:pt x="409" y="148"/>
                      </a:lnTo>
                      <a:lnTo>
                        <a:pt x="417" y="137"/>
                      </a:lnTo>
                      <a:lnTo>
                        <a:pt x="439" y="98"/>
                      </a:lnTo>
                      <a:lnTo>
                        <a:pt x="465" y="78"/>
                      </a:lnTo>
                      <a:lnTo>
                        <a:pt x="492" y="31"/>
                      </a:lnTo>
                      <a:lnTo>
                        <a:pt x="471" y="20"/>
                      </a:lnTo>
                      <a:lnTo>
                        <a:pt x="461" y="0"/>
                      </a:lnTo>
                      <a:close/>
                    </a:path>
                  </a:pathLst>
                </a:custGeom>
                <a:solidFill>
                  <a:srgbClr val="A5A5A5"/>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8929" name="Freeform 17"/>
                <p:cNvSpPr>
                  <a:spLocks/>
                </p:cNvSpPr>
                <p:nvPr/>
              </p:nvSpPr>
              <p:spPr bwMode="auto">
                <a:xfrm>
                  <a:off x="4116" y="1381"/>
                  <a:ext cx="492" cy="471"/>
                </a:xfrm>
                <a:custGeom>
                  <a:avLst/>
                  <a:gdLst/>
                  <a:ahLst/>
                  <a:cxnLst>
                    <a:cxn ang="0">
                      <a:pos x="461" y="0"/>
                    </a:cxn>
                    <a:cxn ang="0">
                      <a:pos x="437" y="15"/>
                    </a:cxn>
                    <a:cxn ang="0">
                      <a:pos x="435" y="30"/>
                    </a:cxn>
                    <a:cxn ang="0">
                      <a:pos x="411" y="42"/>
                    </a:cxn>
                    <a:cxn ang="0">
                      <a:pos x="405" y="60"/>
                    </a:cxn>
                    <a:cxn ang="0">
                      <a:pos x="372" y="78"/>
                    </a:cxn>
                    <a:cxn ang="0">
                      <a:pos x="281" y="86"/>
                    </a:cxn>
                    <a:cxn ang="0">
                      <a:pos x="181" y="86"/>
                    </a:cxn>
                    <a:cxn ang="0">
                      <a:pos x="160" y="88"/>
                    </a:cxn>
                    <a:cxn ang="0">
                      <a:pos x="157" y="101"/>
                    </a:cxn>
                    <a:cxn ang="0">
                      <a:pos x="98" y="133"/>
                    </a:cxn>
                    <a:cxn ang="0">
                      <a:pos x="90" y="164"/>
                    </a:cxn>
                    <a:cxn ang="0">
                      <a:pos x="105" y="172"/>
                    </a:cxn>
                    <a:cxn ang="0">
                      <a:pos x="127" y="197"/>
                    </a:cxn>
                    <a:cxn ang="0">
                      <a:pos x="123" y="213"/>
                    </a:cxn>
                    <a:cxn ang="0">
                      <a:pos x="100" y="208"/>
                    </a:cxn>
                    <a:cxn ang="0">
                      <a:pos x="82" y="225"/>
                    </a:cxn>
                    <a:cxn ang="0">
                      <a:pos x="46" y="214"/>
                    </a:cxn>
                    <a:cxn ang="0">
                      <a:pos x="3" y="216"/>
                    </a:cxn>
                    <a:cxn ang="0">
                      <a:pos x="0" y="228"/>
                    </a:cxn>
                    <a:cxn ang="0">
                      <a:pos x="33" y="241"/>
                    </a:cxn>
                    <a:cxn ang="0">
                      <a:pos x="40" y="288"/>
                    </a:cxn>
                    <a:cxn ang="0">
                      <a:pos x="32" y="308"/>
                    </a:cxn>
                    <a:cxn ang="0">
                      <a:pos x="59" y="319"/>
                    </a:cxn>
                    <a:cxn ang="0">
                      <a:pos x="69" y="297"/>
                    </a:cxn>
                    <a:cxn ang="0">
                      <a:pos x="106" y="296"/>
                    </a:cxn>
                    <a:cxn ang="0">
                      <a:pos x="74" y="343"/>
                    </a:cxn>
                    <a:cxn ang="0">
                      <a:pos x="95" y="365"/>
                    </a:cxn>
                    <a:cxn ang="0">
                      <a:pos x="65" y="379"/>
                    </a:cxn>
                    <a:cxn ang="0">
                      <a:pos x="59" y="397"/>
                    </a:cxn>
                    <a:cxn ang="0">
                      <a:pos x="56" y="436"/>
                    </a:cxn>
                    <a:cxn ang="0">
                      <a:pos x="82" y="471"/>
                    </a:cxn>
                    <a:cxn ang="0">
                      <a:pos x="99" y="465"/>
                    </a:cxn>
                    <a:cxn ang="0">
                      <a:pos x="103" y="449"/>
                    </a:cxn>
                    <a:cxn ang="0">
                      <a:pos x="136" y="434"/>
                    </a:cxn>
                    <a:cxn ang="0">
                      <a:pos x="147" y="436"/>
                    </a:cxn>
                    <a:cxn ang="0">
                      <a:pos x="170" y="419"/>
                    </a:cxn>
                    <a:cxn ang="0">
                      <a:pos x="151" y="398"/>
                    </a:cxn>
                    <a:cxn ang="0">
                      <a:pos x="187" y="381"/>
                    </a:cxn>
                    <a:cxn ang="0">
                      <a:pos x="203" y="393"/>
                    </a:cxn>
                    <a:cxn ang="0">
                      <a:pos x="246" y="388"/>
                    </a:cxn>
                    <a:cxn ang="0">
                      <a:pos x="294" y="358"/>
                    </a:cxn>
                    <a:cxn ang="0">
                      <a:pos x="357" y="357"/>
                    </a:cxn>
                    <a:cxn ang="0">
                      <a:pos x="369" y="329"/>
                    </a:cxn>
                    <a:cxn ang="0">
                      <a:pos x="372" y="325"/>
                    </a:cxn>
                    <a:cxn ang="0">
                      <a:pos x="352" y="257"/>
                    </a:cxn>
                    <a:cxn ang="0">
                      <a:pos x="364" y="231"/>
                    </a:cxn>
                    <a:cxn ang="0">
                      <a:pos x="351" y="206"/>
                    </a:cxn>
                    <a:cxn ang="0">
                      <a:pos x="361" y="187"/>
                    </a:cxn>
                    <a:cxn ang="0">
                      <a:pos x="383" y="180"/>
                    </a:cxn>
                    <a:cxn ang="0">
                      <a:pos x="394" y="174"/>
                    </a:cxn>
                    <a:cxn ang="0">
                      <a:pos x="396" y="155"/>
                    </a:cxn>
                    <a:cxn ang="0">
                      <a:pos x="409" y="148"/>
                    </a:cxn>
                    <a:cxn ang="0">
                      <a:pos x="417" y="137"/>
                    </a:cxn>
                    <a:cxn ang="0">
                      <a:pos x="439" y="98"/>
                    </a:cxn>
                    <a:cxn ang="0">
                      <a:pos x="465" y="78"/>
                    </a:cxn>
                    <a:cxn ang="0">
                      <a:pos x="492" y="31"/>
                    </a:cxn>
                    <a:cxn ang="0">
                      <a:pos x="471" y="20"/>
                    </a:cxn>
                    <a:cxn ang="0">
                      <a:pos x="461" y="0"/>
                    </a:cxn>
                  </a:cxnLst>
                  <a:rect l="0" t="0" r="r" b="b"/>
                  <a:pathLst>
                    <a:path w="492" h="471">
                      <a:moveTo>
                        <a:pt x="461" y="0"/>
                      </a:moveTo>
                      <a:lnTo>
                        <a:pt x="437" y="15"/>
                      </a:lnTo>
                      <a:lnTo>
                        <a:pt x="435" y="30"/>
                      </a:lnTo>
                      <a:lnTo>
                        <a:pt x="411" y="42"/>
                      </a:lnTo>
                      <a:lnTo>
                        <a:pt x="405" y="60"/>
                      </a:lnTo>
                      <a:lnTo>
                        <a:pt x="372" y="78"/>
                      </a:lnTo>
                      <a:lnTo>
                        <a:pt x="281" y="86"/>
                      </a:lnTo>
                      <a:lnTo>
                        <a:pt x="181" y="86"/>
                      </a:lnTo>
                      <a:lnTo>
                        <a:pt x="160" y="88"/>
                      </a:lnTo>
                      <a:lnTo>
                        <a:pt x="157" y="101"/>
                      </a:lnTo>
                      <a:lnTo>
                        <a:pt x="98" y="133"/>
                      </a:lnTo>
                      <a:lnTo>
                        <a:pt x="90" y="164"/>
                      </a:lnTo>
                      <a:lnTo>
                        <a:pt x="105" y="172"/>
                      </a:lnTo>
                      <a:lnTo>
                        <a:pt x="127" y="197"/>
                      </a:lnTo>
                      <a:lnTo>
                        <a:pt x="123" y="213"/>
                      </a:lnTo>
                      <a:lnTo>
                        <a:pt x="100" y="208"/>
                      </a:lnTo>
                      <a:lnTo>
                        <a:pt x="82" y="225"/>
                      </a:lnTo>
                      <a:lnTo>
                        <a:pt x="46" y="214"/>
                      </a:lnTo>
                      <a:lnTo>
                        <a:pt x="3" y="216"/>
                      </a:lnTo>
                      <a:lnTo>
                        <a:pt x="0" y="228"/>
                      </a:lnTo>
                      <a:lnTo>
                        <a:pt x="33" y="241"/>
                      </a:lnTo>
                      <a:lnTo>
                        <a:pt x="40" y="288"/>
                      </a:lnTo>
                      <a:lnTo>
                        <a:pt x="32" y="308"/>
                      </a:lnTo>
                      <a:lnTo>
                        <a:pt x="59" y="319"/>
                      </a:lnTo>
                      <a:lnTo>
                        <a:pt x="69" y="297"/>
                      </a:lnTo>
                      <a:lnTo>
                        <a:pt x="106" y="296"/>
                      </a:lnTo>
                      <a:lnTo>
                        <a:pt x="74" y="343"/>
                      </a:lnTo>
                      <a:lnTo>
                        <a:pt x="95" y="365"/>
                      </a:lnTo>
                      <a:lnTo>
                        <a:pt x="65" y="379"/>
                      </a:lnTo>
                      <a:lnTo>
                        <a:pt x="59" y="397"/>
                      </a:lnTo>
                      <a:lnTo>
                        <a:pt x="56" y="436"/>
                      </a:lnTo>
                      <a:lnTo>
                        <a:pt x="82" y="471"/>
                      </a:lnTo>
                      <a:lnTo>
                        <a:pt x="99" y="465"/>
                      </a:lnTo>
                      <a:lnTo>
                        <a:pt x="103" y="449"/>
                      </a:lnTo>
                      <a:lnTo>
                        <a:pt x="136" y="434"/>
                      </a:lnTo>
                      <a:lnTo>
                        <a:pt x="147" y="436"/>
                      </a:lnTo>
                      <a:lnTo>
                        <a:pt x="170" y="419"/>
                      </a:lnTo>
                      <a:lnTo>
                        <a:pt x="151" y="398"/>
                      </a:lnTo>
                      <a:lnTo>
                        <a:pt x="187" y="381"/>
                      </a:lnTo>
                      <a:lnTo>
                        <a:pt x="203" y="393"/>
                      </a:lnTo>
                      <a:lnTo>
                        <a:pt x="246" y="388"/>
                      </a:lnTo>
                      <a:lnTo>
                        <a:pt x="294" y="358"/>
                      </a:lnTo>
                      <a:lnTo>
                        <a:pt x="357" y="357"/>
                      </a:lnTo>
                      <a:lnTo>
                        <a:pt x="369" y="329"/>
                      </a:lnTo>
                      <a:lnTo>
                        <a:pt x="372" y="325"/>
                      </a:lnTo>
                      <a:lnTo>
                        <a:pt x="352" y="257"/>
                      </a:lnTo>
                      <a:lnTo>
                        <a:pt x="364" y="231"/>
                      </a:lnTo>
                      <a:lnTo>
                        <a:pt x="351" y="206"/>
                      </a:lnTo>
                      <a:lnTo>
                        <a:pt x="361" y="187"/>
                      </a:lnTo>
                      <a:lnTo>
                        <a:pt x="383" y="180"/>
                      </a:lnTo>
                      <a:lnTo>
                        <a:pt x="394" y="174"/>
                      </a:lnTo>
                      <a:lnTo>
                        <a:pt x="396" y="155"/>
                      </a:lnTo>
                      <a:lnTo>
                        <a:pt x="409" y="148"/>
                      </a:lnTo>
                      <a:lnTo>
                        <a:pt x="417" y="137"/>
                      </a:lnTo>
                      <a:lnTo>
                        <a:pt x="439" y="98"/>
                      </a:lnTo>
                      <a:lnTo>
                        <a:pt x="465" y="78"/>
                      </a:lnTo>
                      <a:lnTo>
                        <a:pt x="492" y="31"/>
                      </a:lnTo>
                      <a:lnTo>
                        <a:pt x="471" y="20"/>
                      </a:lnTo>
                      <a:lnTo>
                        <a:pt x="461" y="0"/>
                      </a:lnTo>
                      <a:close/>
                    </a:path>
                  </a:pathLst>
                </a:custGeom>
                <a:noFill/>
                <a:ln w="7938" cap="flat">
                  <a:solidFill>
                    <a:srgbClr val="A5A5A5"/>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8930" name="Freeform 18"/>
                <p:cNvSpPr>
                  <a:spLocks/>
                </p:cNvSpPr>
                <p:nvPr/>
              </p:nvSpPr>
              <p:spPr bwMode="auto">
                <a:xfrm>
                  <a:off x="4084" y="1065"/>
                  <a:ext cx="942" cy="488"/>
                </a:xfrm>
                <a:custGeom>
                  <a:avLst/>
                  <a:gdLst/>
                  <a:ahLst/>
                  <a:cxnLst>
                    <a:cxn ang="0">
                      <a:pos x="929" y="81"/>
                    </a:cxn>
                    <a:cxn ang="0">
                      <a:pos x="883" y="85"/>
                    </a:cxn>
                    <a:cxn ang="0">
                      <a:pos x="866" y="103"/>
                    </a:cxn>
                    <a:cxn ang="0">
                      <a:pos x="824" y="104"/>
                    </a:cxn>
                    <a:cxn ang="0">
                      <a:pos x="799" y="123"/>
                    </a:cxn>
                    <a:cxn ang="0">
                      <a:pos x="740" y="125"/>
                    </a:cxn>
                    <a:cxn ang="0">
                      <a:pos x="611" y="77"/>
                    </a:cxn>
                    <a:cxn ang="0">
                      <a:pos x="479" y="11"/>
                    </a:cxn>
                    <a:cxn ang="0">
                      <a:pos x="450" y="0"/>
                    </a:cxn>
                    <a:cxn ang="0">
                      <a:pos x="434" y="15"/>
                    </a:cxn>
                    <a:cxn ang="0">
                      <a:pos x="327" y="19"/>
                    </a:cxn>
                    <a:cxn ang="0">
                      <a:pos x="288" y="55"/>
                    </a:cxn>
                    <a:cxn ang="0">
                      <a:pos x="302" y="76"/>
                    </a:cxn>
                    <a:cxn ang="0">
                      <a:pos x="309" y="123"/>
                    </a:cxn>
                    <a:cxn ang="0">
                      <a:pos x="288" y="142"/>
                    </a:cxn>
                    <a:cxn ang="0">
                      <a:pos x="263" y="121"/>
                    </a:cxn>
                    <a:cxn ang="0">
                      <a:pos x="224" y="131"/>
                    </a:cxn>
                    <a:cxn ang="0">
                      <a:pos x="185" y="92"/>
                    </a:cxn>
                    <a:cxn ang="0">
                      <a:pos x="127" y="68"/>
                    </a:cxn>
                    <a:cxn ang="0">
                      <a:pos x="112" y="81"/>
                    </a:cxn>
                    <a:cxn ang="0">
                      <a:pos x="144" y="121"/>
                    </a:cxn>
                    <a:cxn ang="0">
                      <a:pos x="112" y="187"/>
                    </a:cxn>
                    <a:cxn ang="0">
                      <a:pos x="83" y="208"/>
                    </a:cxn>
                    <a:cxn ang="0">
                      <a:pos x="109" y="240"/>
                    </a:cxn>
                    <a:cxn ang="0">
                      <a:pos x="141" y="218"/>
                    </a:cxn>
                    <a:cxn ang="0">
                      <a:pos x="191" y="242"/>
                    </a:cxn>
                    <a:cxn ang="0">
                      <a:pos x="107" y="282"/>
                    </a:cxn>
                    <a:cxn ang="0">
                      <a:pos x="116" y="326"/>
                    </a:cxn>
                    <a:cxn ang="0">
                      <a:pos x="64" y="324"/>
                    </a:cxn>
                    <a:cxn ang="0">
                      <a:pos x="38" y="345"/>
                    </a:cxn>
                    <a:cxn ang="0">
                      <a:pos x="0" y="394"/>
                    </a:cxn>
                    <a:cxn ang="0">
                      <a:pos x="2" y="458"/>
                    </a:cxn>
                    <a:cxn ang="0">
                      <a:pos x="30" y="461"/>
                    </a:cxn>
                    <a:cxn ang="0">
                      <a:pos x="51" y="442"/>
                    </a:cxn>
                    <a:cxn ang="0">
                      <a:pos x="107" y="444"/>
                    </a:cxn>
                    <a:cxn ang="0">
                      <a:pos x="121" y="455"/>
                    </a:cxn>
                    <a:cxn ang="0">
                      <a:pos x="167" y="447"/>
                    </a:cxn>
                    <a:cxn ang="0">
                      <a:pos x="161" y="406"/>
                    </a:cxn>
                    <a:cxn ang="0">
                      <a:pos x="224" y="406"/>
                    </a:cxn>
                    <a:cxn ang="0">
                      <a:pos x="234" y="433"/>
                    </a:cxn>
                    <a:cxn ang="0">
                      <a:pos x="295" y="455"/>
                    </a:cxn>
                    <a:cxn ang="0">
                      <a:pos x="385" y="447"/>
                    </a:cxn>
                    <a:cxn ang="0">
                      <a:pos x="471" y="488"/>
                    </a:cxn>
                    <a:cxn ang="0">
                      <a:pos x="511" y="458"/>
                    </a:cxn>
                    <a:cxn ang="0">
                      <a:pos x="518" y="455"/>
                    </a:cxn>
                    <a:cxn ang="0">
                      <a:pos x="553" y="352"/>
                    </a:cxn>
                    <a:cxn ang="0">
                      <a:pos x="593" y="324"/>
                    </a:cxn>
                    <a:cxn ang="0">
                      <a:pos x="599" y="282"/>
                    </a:cxn>
                    <a:cxn ang="0">
                      <a:pos x="628" y="262"/>
                    </a:cxn>
                    <a:cxn ang="0">
                      <a:pos x="664" y="268"/>
                    </a:cxn>
                    <a:cxn ang="0">
                      <a:pos x="683" y="268"/>
                    </a:cxn>
                    <a:cxn ang="0">
                      <a:pos x="703" y="244"/>
                    </a:cxn>
                    <a:cxn ang="0">
                      <a:pos x="727" y="244"/>
                    </a:cxn>
                    <a:cxn ang="0">
                      <a:pos x="748" y="235"/>
                    </a:cxn>
                    <a:cxn ang="0">
                      <a:pos x="811" y="196"/>
                    </a:cxn>
                    <a:cxn ang="0">
                      <a:pos x="864" y="187"/>
                    </a:cxn>
                    <a:cxn ang="0">
                      <a:pos x="942" y="142"/>
                    </a:cxn>
                    <a:cxn ang="0">
                      <a:pos x="925" y="114"/>
                    </a:cxn>
                    <a:cxn ang="0">
                      <a:pos x="929" y="81"/>
                    </a:cxn>
                  </a:cxnLst>
                  <a:rect l="0" t="0" r="r" b="b"/>
                  <a:pathLst>
                    <a:path w="942" h="488">
                      <a:moveTo>
                        <a:pt x="929" y="81"/>
                      </a:moveTo>
                      <a:lnTo>
                        <a:pt x="883" y="85"/>
                      </a:lnTo>
                      <a:lnTo>
                        <a:pt x="866" y="103"/>
                      </a:lnTo>
                      <a:lnTo>
                        <a:pt x="824" y="104"/>
                      </a:lnTo>
                      <a:lnTo>
                        <a:pt x="799" y="123"/>
                      </a:lnTo>
                      <a:lnTo>
                        <a:pt x="740" y="125"/>
                      </a:lnTo>
                      <a:lnTo>
                        <a:pt x="611" y="77"/>
                      </a:lnTo>
                      <a:lnTo>
                        <a:pt x="479" y="11"/>
                      </a:lnTo>
                      <a:lnTo>
                        <a:pt x="450" y="0"/>
                      </a:lnTo>
                      <a:lnTo>
                        <a:pt x="434" y="15"/>
                      </a:lnTo>
                      <a:lnTo>
                        <a:pt x="327" y="19"/>
                      </a:lnTo>
                      <a:lnTo>
                        <a:pt x="288" y="55"/>
                      </a:lnTo>
                      <a:lnTo>
                        <a:pt x="302" y="76"/>
                      </a:lnTo>
                      <a:lnTo>
                        <a:pt x="309" y="123"/>
                      </a:lnTo>
                      <a:lnTo>
                        <a:pt x="288" y="142"/>
                      </a:lnTo>
                      <a:lnTo>
                        <a:pt x="263" y="121"/>
                      </a:lnTo>
                      <a:lnTo>
                        <a:pt x="224" y="131"/>
                      </a:lnTo>
                      <a:lnTo>
                        <a:pt x="185" y="92"/>
                      </a:lnTo>
                      <a:lnTo>
                        <a:pt x="127" y="68"/>
                      </a:lnTo>
                      <a:lnTo>
                        <a:pt x="112" y="81"/>
                      </a:lnTo>
                      <a:lnTo>
                        <a:pt x="144" y="121"/>
                      </a:lnTo>
                      <a:lnTo>
                        <a:pt x="112" y="187"/>
                      </a:lnTo>
                      <a:lnTo>
                        <a:pt x="83" y="208"/>
                      </a:lnTo>
                      <a:lnTo>
                        <a:pt x="109" y="240"/>
                      </a:lnTo>
                      <a:lnTo>
                        <a:pt x="141" y="218"/>
                      </a:lnTo>
                      <a:lnTo>
                        <a:pt x="191" y="242"/>
                      </a:lnTo>
                      <a:lnTo>
                        <a:pt x="107" y="282"/>
                      </a:lnTo>
                      <a:lnTo>
                        <a:pt x="116" y="326"/>
                      </a:lnTo>
                      <a:lnTo>
                        <a:pt x="64" y="324"/>
                      </a:lnTo>
                      <a:lnTo>
                        <a:pt x="38" y="345"/>
                      </a:lnTo>
                      <a:lnTo>
                        <a:pt x="0" y="394"/>
                      </a:lnTo>
                      <a:lnTo>
                        <a:pt x="2" y="458"/>
                      </a:lnTo>
                      <a:lnTo>
                        <a:pt x="30" y="461"/>
                      </a:lnTo>
                      <a:lnTo>
                        <a:pt x="51" y="442"/>
                      </a:lnTo>
                      <a:lnTo>
                        <a:pt x="107" y="444"/>
                      </a:lnTo>
                      <a:lnTo>
                        <a:pt x="121" y="455"/>
                      </a:lnTo>
                      <a:lnTo>
                        <a:pt x="167" y="447"/>
                      </a:lnTo>
                      <a:lnTo>
                        <a:pt x="161" y="406"/>
                      </a:lnTo>
                      <a:lnTo>
                        <a:pt x="224" y="406"/>
                      </a:lnTo>
                      <a:lnTo>
                        <a:pt x="234" y="433"/>
                      </a:lnTo>
                      <a:lnTo>
                        <a:pt x="295" y="455"/>
                      </a:lnTo>
                      <a:lnTo>
                        <a:pt x="385" y="447"/>
                      </a:lnTo>
                      <a:lnTo>
                        <a:pt x="471" y="488"/>
                      </a:lnTo>
                      <a:lnTo>
                        <a:pt x="511" y="458"/>
                      </a:lnTo>
                      <a:lnTo>
                        <a:pt x="518" y="455"/>
                      </a:lnTo>
                      <a:lnTo>
                        <a:pt x="553" y="352"/>
                      </a:lnTo>
                      <a:lnTo>
                        <a:pt x="593" y="324"/>
                      </a:lnTo>
                      <a:lnTo>
                        <a:pt x="599" y="282"/>
                      </a:lnTo>
                      <a:lnTo>
                        <a:pt x="628" y="262"/>
                      </a:lnTo>
                      <a:lnTo>
                        <a:pt x="664" y="268"/>
                      </a:lnTo>
                      <a:lnTo>
                        <a:pt x="683" y="268"/>
                      </a:lnTo>
                      <a:lnTo>
                        <a:pt x="703" y="244"/>
                      </a:lnTo>
                      <a:lnTo>
                        <a:pt x="727" y="244"/>
                      </a:lnTo>
                      <a:lnTo>
                        <a:pt x="748" y="235"/>
                      </a:lnTo>
                      <a:lnTo>
                        <a:pt x="811" y="196"/>
                      </a:lnTo>
                      <a:lnTo>
                        <a:pt x="864" y="187"/>
                      </a:lnTo>
                      <a:lnTo>
                        <a:pt x="942" y="142"/>
                      </a:lnTo>
                      <a:lnTo>
                        <a:pt x="925" y="114"/>
                      </a:lnTo>
                      <a:lnTo>
                        <a:pt x="929" y="81"/>
                      </a:lnTo>
                      <a:close/>
                    </a:path>
                  </a:pathLst>
                </a:custGeom>
                <a:solidFill>
                  <a:srgbClr val="A5A5A5"/>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8931" name="Freeform 19"/>
                <p:cNvSpPr>
                  <a:spLocks/>
                </p:cNvSpPr>
                <p:nvPr/>
              </p:nvSpPr>
              <p:spPr bwMode="auto">
                <a:xfrm>
                  <a:off x="4084" y="1065"/>
                  <a:ext cx="942" cy="488"/>
                </a:xfrm>
                <a:custGeom>
                  <a:avLst/>
                  <a:gdLst/>
                  <a:ahLst/>
                  <a:cxnLst>
                    <a:cxn ang="0">
                      <a:pos x="929" y="81"/>
                    </a:cxn>
                    <a:cxn ang="0">
                      <a:pos x="883" y="85"/>
                    </a:cxn>
                    <a:cxn ang="0">
                      <a:pos x="866" y="103"/>
                    </a:cxn>
                    <a:cxn ang="0">
                      <a:pos x="824" y="104"/>
                    </a:cxn>
                    <a:cxn ang="0">
                      <a:pos x="799" y="123"/>
                    </a:cxn>
                    <a:cxn ang="0">
                      <a:pos x="740" y="125"/>
                    </a:cxn>
                    <a:cxn ang="0">
                      <a:pos x="611" y="77"/>
                    </a:cxn>
                    <a:cxn ang="0">
                      <a:pos x="479" y="11"/>
                    </a:cxn>
                    <a:cxn ang="0">
                      <a:pos x="450" y="0"/>
                    </a:cxn>
                    <a:cxn ang="0">
                      <a:pos x="434" y="15"/>
                    </a:cxn>
                    <a:cxn ang="0">
                      <a:pos x="327" y="19"/>
                    </a:cxn>
                    <a:cxn ang="0">
                      <a:pos x="288" y="55"/>
                    </a:cxn>
                    <a:cxn ang="0">
                      <a:pos x="302" y="76"/>
                    </a:cxn>
                    <a:cxn ang="0">
                      <a:pos x="309" y="123"/>
                    </a:cxn>
                    <a:cxn ang="0">
                      <a:pos x="288" y="142"/>
                    </a:cxn>
                    <a:cxn ang="0">
                      <a:pos x="263" y="121"/>
                    </a:cxn>
                    <a:cxn ang="0">
                      <a:pos x="224" y="131"/>
                    </a:cxn>
                    <a:cxn ang="0">
                      <a:pos x="185" y="92"/>
                    </a:cxn>
                    <a:cxn ang="0">
                      <a:pos x="127" y="68"/>
                    </a:cxn>
                    <a:cxn ang="0">
                      <a:pos x="112" y="81"/>
                    </a:cxn>
                    <a:cxn ang="0">
                      <a:pos x="144" y="121"/>
                    </a:cxn>
                    <a:cxn ang="0">
                      <a:pos x="112" y="187"/>
                    </a:cxn>
                    <a:cxn ang="0">
                      <a:pos x="83" y="208"/>
                    </a:cxn>
                    <a:cxn ang="0">
                      <a:pos x="109" y="240"/>
                    </a:cxn>
                    <a:cxn ang="0">
                      <a:pos x="141" y="218"/>
                    </a:cxn>
                    <a:cxn ang="0">
                      <a:pos x="191" y="242"/>
                    </a:cxn>
                    <a:cxn ang="0">
                      <a:pos x="107" y="282"/>
                    </a:cxn>
                    <a:cxn ang="0">
                      <a:pos x="116" y="326"/>
                    </a:cxn>
                    <a:cxn ang="0">
                      <a:pos x="64" y="324"/>
                    </a:cxn>
                    <a:cxn ang="0">
                      <a:pos x="38" y="345"/>
                    </a:cxn>
                    <a:cxn ang="0">
                      <a:pos x="0" y="394"/>
                    </a:cxn>
                    <a:cxn ang="0">
                      <a:pos x="2" y="458"/>
                    </a:cxn>
                    <a:cxn ang="0">
                      <a:pos x="30" y="461"/>
                    </a:cxn>
                    <a:cxn ang="0">
                      <a:pos x="51" y="442"/>
                    </a:cxn>
                    <a:cxn ang="0">
                      <a:pos x="107" y="444"/>
                    </a:cxn>
                    <a:cxn ang="0">
                      <a:pos x="121" y="455"/>
                    </a:cxn>
                    <a:cxn ang="0">
                      <a:pos x="167" y="447"/>
                    </a:cxn>
                    <a:cxn ang="0">
                      <a:pos x="161" y="406"/>
                    </a:cxn>
                    <a:cxn ang="0">
                      <a:pos x="224" y="406"/>
                    </a:cxn>
                    <a:cxn ang="0">
                      <a:pos x="234" y="433"/>
                    </a:cxn>
                    <a:cxn ang="0">
                      <a:pos x="295" y="455"/>
                    </a:cxn>
                    <a:cxn ang="0">
                      <a:pos x="385" y="447"/>
                    </a:cxn>
                    <a:cxn ang="0">
                      <a:pos x="471" y="488"/>
                    </a:cxn>
                    <a:cxn ang="0">
                      <a:pos x="511" y="458"/>
                    </a:cxn>
                    <a:cxn ang="0">
                      <a:pos x="518" y="455"/>
                    </a:cxn>
                    <a:cxn ang="0">
                      <a:pos x="553" y="352"/>
                    </a:cxn>
                    <a:cxn ang="0">
                      <a:pos x="593" y="324"/>
                    </a:cxn>
                    <a:cxn ang="0">
                      <a:pos x="599" y="282"/>
                    </a:cxn>
                    <a:cxn ang="0">
                      <a:pos x="628" y="262"/>
                    </a:cxn>
                    <a:cxn ang="0">
                      <a:pos x="664" y="268"/>
                    </a:cxn>
                    <a:cxn ang="0">
                      <a:pos x="683" y="268"/>
                    </a:cxn>
                    <a:cxn ang="0">
                      <a:pos x="703" y="244"/>
                    </a:cxn>
                    <a:cxn ang="0">
                      <a:pos x="727" y="244"/>
                    </a:cxn>
                    <a:cxn ang="0">
                      <a:pos x="748" y="235"/>
                    </a:cxn>
                    <a:cxn ang="0">
                      <a:pos x="811" y="196"/>
                    </a:cxn>
                    <a:cxn ang="0">
                      <a:pos x="864" y="187"/>
                    </a:cxn>
                    <a:cxn ang="0">
                      <a:pos x="942" y="142"/>
                    </a:cxn>
                    <a:cxn ang="0">
                      <a:pos x="925" y="114"/>
                    </a:cxn>
                    <a:cxn ang="0">
                      <a:pos x="929" y="81"/>
                    </a:cxn>
                  </a:cxnLst>
                  <a:rect l="0" t="0" r="r" b="b"/>
                  <a:pathLst>
                    <a:path w="942" h="488">
                      <a:moveTo>
                        <a:pt x="929" y="81"/>
                      </a:moveTo>
                      <a:lnTo>
                        <a:pt x="883" y="85"/>
                      </a:lnTo>
                      <a:lnTo>
                        <a:pt x="866" y="103"/>
                      </a:lnTo>
                      <a:lnTo>
                        <a:pt x="824" y="104"/>
                      </a:lnTo>
                      <a:lnTo>
                        <a:pt x="799" y="123"/>
                      </a:lnTo>
                      <a:lnTo>
                        <a:pt x="740" y="125"/>
                      </a:lnTo>
                      <a:lnTo>
                        <a:pt x="611" y="77"/>
                      </a:lnTo>
                      <a:lnTo>
                        <a:pt x="479" y="11"/>
                      </a:lnTo>
                      <a:lnTo>
                        <a:pt x="450" y="0"/>
                      </a:lnTo>
                      <a:lnTo>
                        <a:pt x="434" y="15"/>
                      </a:lnTo>
                      <a:lnTo>
                        <a:pt x="327" y="19"/>
                      </a:lnTo>
                      <a:lnTo>
                        <a:pt x="288" y="55"/>
                      </a:lnTo>
                      <a:lnTo>
                        <a:pt x="302" y="76"/>
                      </a:lnTo>
                      <a:lnTo>
                        <a:pt x="309" y="123"/>
                      </a:lnTo>
                      <a:lnTo>
                        <a:pt x="288" y="142"/>
                      </a:lnTo>
                      <a:lnTo>
                        <a:pt x="263" y="121"/>
                      </a:lnTo>
                      <a:lnTo>
                        <a:pt x="224" y="131"/>
                      </a:lnTo>
                      <a:lnTo>
                        <a:pt x="185" y="92"/>
                      </a:lnTo>
                      <a:lnTo>
                        <a:pt x="127" y="68"/>
                      </a:lnTo>
                      <a:lnTo>
                        <a:pt x="112" y="81"/>
                      </a:lnTo>
                      <a:lnTo>
                        <a:pt x="144" y="121"/>
                      </a:lnTo>
                      <a:lnTo>
                        <a:pt x="112" y="187"/>
                      </a:lnTo>
                      <a:lnTo>
                        <a:pt x="83" y="208"/>
                      </a:lnTo>
                      <a:lnTo>
                        <a:pt x="109" y="240"/>
                      </a:lnTo>
                      <a:lnTo>
                        <a:pt x="141" y="218"/>
                      </a:lnTo>
                      <a:lnTo>
                        <a:pt x="191" y="242"/>
                      </a:lnTo>
                      <a:lnTo>
                        <a:pt x="107" y="282"/>
                      </a:lnTo>
                      <a:lnTo>
                        <a:pt x="116" y="326"/>
                      </a:lnTo>
                      <a:lnTo>
                        <a:pt x="64" y="324"/>
                      </a:lnTo>
                      <a:lnTo>
                        <a:pt x="38" y="345"/>
                      </a:lnTo>
                      <a:lnTo>
                        <a:pt x="0" y="394"/>
                      </a:lnTo>
                      <a:lnTo>
                        <a:pt x="2" y="458"/>
                      </a:lnTo>
                      <a:lnTo>
                        <a:pt x="30" y="461"/>
                      </a:lnTo>
                      <a:lnTo>
                        <a:pt x="51" y="442"/>
                      </a:lnTo>
                      <a:lnTo>
                        <a:pt x="107" y="444"/>
                      </a:lnTo>
                      <a:lnTo>
                        <a:pt x="121" y="455"/>
                      </a:lnTo>
                      <a:lnTo>
                        <a:pt x="167" y="447"/>
                      </a:lnTo>
                      <a:lnTo>
                        <a:pt x="161" y="406"/>
                      </a:lnTo>
                      <a:lnTo>
                        <a:pt x="224" y="406"/>
                      </a:lnTo>
                      <a:lnTo>
                        <a:pt x="234" y="433"/>
                      </a:lnTo>
                      <a:lnTo>
                        <a:pt x="295" y="455"/>
                      </a:lnTo>
                      <a:lnTo>
                        <a:pt x="385" y="447"/>
                      </a:lnTo>
                      <a:lnTo>
                        <a:pt x="471" y="488"/>
                      </a:lnTo>
                      <a:lnTo>
                        <a:pt x="511" y="458"/>
                      </a:lnTo>
                      <a:lnTo>
                        <a:pt x="518" y="455"/>
                      </a:lnTo>
                      <a:lnTo>
                        <a:pt x="553" y="352"/>
                      </a:lnTo>
                      <a:lnTo>
                        <a:pt x="593" y="324"/>
                      </a:lnTo>
                      <a:lnTo>
                        <a:pt x="599" y="282"/>
                      </a:lnTo>
                      <a:lnTo>
                        <a:pt x="628" y="262"/>
                      </a:lnTo>
                      <a:lnTo>
                        <a:pt x="664" y="268"/>
                      </a:lnTo>
                      <a:lnTo>
                        <a:pt x="683" y="268"/>
                      </a:lnTo>
                      <a:lnTo>
                        <a:pt x="703" y="244"/>
                      </a:lnTo>
                      <a:lnTo>
                        <a:pt x="727" y="244"/>
                      </a:lnTo>
                      <a:lnTo>
                        <a:pt x="748" y="235"/>
                      </a:lnTo>
                      <a:lnTo>
                        <a:pt x="811" y="196"/>
                      </a:lnTo>
                      <a:lnTo>
                        <a:pt x="864" y="187"/>
                      </a:lnTo>
                      <a:lnTo>
                        <a:pt x="942" y="142"/>
                      </a:lnTo>
                      <a:lnTo>
                        <a:pt x="925" y="114"/>
                      </a:lnTo>
                      <a:lnTo>
                        <a:pt x="929" y="81"/>
                      </a:lnTo>
                      <a:close/>
                    </a:path>
                  </a:pathLst>
                </a:custGeom>
                <a:noFill/>
                <a:ln w="7938" cap="flat">
                  <a:solidFill>
                    <a:srgbClr val="A5A5A5"/>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8932" name="Freeform 20"/>
                <p:cNvSpPr>
                  <a:spLocks/>
                </p:cNvSpPr>
                <p:nvPr/>
              </p:nvSpPr>
              <p:spPr bwMode="auto">
                <a:xfrm>
                  <a:off x="4638" y="1953"/>
                  <a:ext cx="158" cy="154"/>
                </a:xfrm>
                <a:custGeom>
                  <a:avLst/>
                  <a:gdLst/>
                  <a:ahLst/>
                  <a:cxnLst>
                    <a:cxn ang="0">
                      <a:pos x="106" y="49"/>
                    </a:cxn>
                    <a:cxn ang="0">
                      <a:pos x="61" y="0"/>
                    </a:cxn>
                    <a:cxn ang="0">
                      <a:pos x="8" y="16"/>
                    </a:cxn>
                    <a:cxn ang="0">
                      <a:pos x="3" y="19"/>
                    </a:cxn>
                    <a:cxn ang="0">
                      <a:pos x="0" y="53"/>
                    </a:cxn>
                    <a:cxn ang="0">
                      <a:pos x="26" y="66"/>
                    </a:cxn>
                    <a:cxn ang="0">
                      <a:pos x="30" y="99"/>
                    </a:cxn>
                    <a:cxn ang="0">
                      <a:pos x="29" y="108"/>
                    </a:cxn>
                    <a:cxn ang="0">
                      <a:pos x="22" y="128"/>
                    </a:cxn>
                    <a:cxn ang="0">
                      <a:pos x="1" y="127"/>
                    </a:cxn>
                    <a:cxn ang="0">
                      <a:pos x="18" y="142"/>
                    </a:cxn>
                    <a:cxn ang="0">
                      <a:pos x="55" y="154"/>
                    </a:cxn>
                    <a:cxn ang="0">
                      <a:pos x="86" y="137"/>
                    </a:cxn>
                    <a:cxn ang="0">
                      <a:pos x="125" y="142"/>
                    </a:cxn>
                    <a:cxn ang="0">
                      <a:pos x="124" y="112"/>
                    </a:cxn>
                    <a:cxn ang="0">
                      <a:pos x="147" y="110"/>
                    </a:cxn>
                    <a:cxn ang="0">
                      <a:pos x="158" y="71"/>
                    </a:cxn>
                    <a:cxn ang="0">
                      <a:pos x="129" y="62"/>
                    </a:cxn>
                    <a:cxn ang="0">
                      <a:pos x="106" y="49"/>
                    </a:cxn>
                  </a:cxnLst>
                  <a:rect l="0" t="0" r="r" b="b"/>
                  <a:pathLst>
                    <a:path w="158" h="154">
                      <a:moveTo>
                        <a:pt x="106" y="49"/>
                      </a:moveTo>
                      <a:lnTo>
                        <a:pt x="61" y="0"/>
                      </a:lnTo>
                      <a:lnTo>
                        <a:pt x="8" y="16"/>
                      </a:lnTo>
                      <a:lnTo>
                        <a:pt x="3" y="19"/>
                      </a:lnTo>
                      <a:lnTo>
                        <a:pt x="0" y="53"/>
                      </a:lnTo>
                      <a:lnTo>
                        <a:pt x="26" y="66"/>
                      </a:lnTo>
                      <a:lnTo>
                        <a:pt x="30" y="99"/>
                      </a:lnTo>
                      <a:lnTo>
                        <a:pt x="29" y="108"/>
                      </a:lnTo>
                      <a:lnTo>
                        <a:pt x="22" y="128"/>
                      </a:lnTo>
                      <a:lnTo>
                        <a:pt x="1" y="127"/>
                      </a:lnTo>
                      <a:lnTo>
                        <a:pt x="18" y="142"/>
                      </a:lnTo>
                      <a:lnTo>
                        <a:pt x="55" y="154"/>
                      </a:lnTo>
                      <a:lnTo>
                        <a:pt x="86" y="137"/>
                      </a:lnTo>
                      <a:lnTo>
                        <a:pt x="125" y="142"/>
                      </a:lnTo>
                      <a:lnTo>
                        <a:pt x="124" y="112"/>
                      </a:lnTo>
                      <a:lnTo>
                        <a:pt x="147" y="110"/>
                      </a:lnTo>
                      <a:lnTo>
                        <a:pt x="158" y="71"/>
                      </a:lnTo>
                      <a:lnTo>
                        <a:pt x="129" y="62"/>
                      </a:lnTo>
                      <a:lnTo>
                        <a:pt x="106" y="49"/>
                      </a:lnTo>
                      <a:close/>
                    </a:path>
                  </a:pathLst>
                </a:custGeom>
                <a:solidFill>
                  <a:srgbClr val="A5A5A5"/>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8933" name="Freeform 21"/>
                <p:cNvSpPr>
                  <a:spLocks/>
                </p:cNvSpPr>
                <p:nvPr/>
              </p:nvSpPr>
              <p:spPr bwMode="auto">
                <a:xfrm>
                  <a:off x="4638" y="1953"/>
                  <a:ext cx="158" cy="154"/>
                </a:xfrm>
                <a:custGeom>
                  <a:avLst/>
                  <a:gdLst/>
                  <a:ahLst/>
                  <a:cxnLst>
                    <a:cxn ang="0">
                      <a:pos x="106" y="49"/>
                    </a:cxn>
                    <a:cxn ang="0">
                      <a:pos x="61" y="0"/>
                    </a:cxn>
                    <a:cxn ang="0">
                      <a:pos x="8" y="16"/>
                    </a:cxn>
                    <a:cxn ang="0">
                      <a:pos x="3" y="19"/>
                    </a:cxn>
                    <a:cxn ang="0">
                      <a:pos x="0" y="53"/>
                    </a:cxn>
                    <a:cxn ang="0">
                      <a:pos x="26" y="66"/>
                    </a:cxn>
                    <a:cxn ang="0">
                      <a:pos x="30" y="99"/>
                    </a:cxn>
                    <a:cxn ang="0">
                      <a:pos x="29" y="108"/>
                    </a:cxn>
                    <a:cxn ang="0">
                      <a:pos x="22" y="128"/>
                    </a:cxn>
                    <a:cxn ang="0">
                      <a:pos x="1" y="127"/>
                    </a:cxn>
                    <a:cxn ang="0">
                      <a:pos x="18" y="142"/>
                    </a:cxn>
                    <a:cxn ang="0">
                      <a:pos x="55" y="154"/>
                    </a:cxn>
                    <a:cxn ang="0">
                      <a:pos x="86" y="137"/>
                    </a:cxn>
                    <a:cxn ang="0">
                      <a:pos x="125" y="142"/>
                    </a:cxn>
                    <a:cxn ang="0">
                      <a:pos x="124" y="112"/>
                    </a:cxn>
                    <a:cxn ang="0">
                      <a:pos x="147" y="110"/>
                    </a:cxn>
                    <a:cxn ang="0">
                      <a:pos x="158" y="71"/>
                    </a:cxn>
                    <a:cxn ang="0">
                      <a:pos x="129" y="62"/>
                    </a:cxn>
                    <a:cxn ang="0">
                      <a:pos x="106" y="49"/>
                    </a:cxn>
                  </a:cxnLst>
                  <a:rect l="0" t="0" r="r" b="b"/>
                  <a:pathLst>
                    <a:path w="158" h="154">
                      <a:moveTo>
                        <a:pt x="106" y="49"/>
                      </a:moveTo>
                      <a:lnTo>
                        <a:pt x="61" y="0"/>
                      </a:lnTo>
                      <a:lnTo>
                        <a:pt x="8" y="16"/>
                      </a:lnTo>
                      <a:lnTo>
                        <a:pt x="3" y="19"/>
                      </a:lnTo>
                      <a:lnTo>
                        <a:pt x="0" y="53"/>
                      </a:lnTo>
                      <a:lnTo>
                        <a:pt x="26" y="66"/>
                      </a:lnTo>
                      <a:lnTo>
                        <a:pt x="30" y="99"/>
                      </a:lnTo>
                      <a:lnTo>
                        <a:pt x="29" y="108"/>
                      </a:lnTo>
                      <a:lnTo>
                        <a:pt x="22" y="128"/>
                      </a:lnTo>
                      <a:lnTo>
                        <a:pt x="1" y="127"/>
                      </a:lnTo>
                      <a:lnTo>
                        <a:pt x="18" y="142"/>
                      </a:lnTo>
                      <a:lnTo>
                        <a:pt x="55" y="154"/>
                      </a:lnTo>
                      <a:lnTo>
                        <a:pt x="86" y="137"/>
                      </a:lnTo>
                      <a:lnTo>
                        <a:pt x="125" y="142"/>
                      </a:lnTo>
                      <a:lnTo>
                        <a:pt x="124" y="112"/>
                      </a:lnTo>
                      <a:lnTo>
                        <a:pt x="147" y="110"/>
                      </a:lnTo>
                      <a:lnTo>
                        <a:pt x="158" y="71"/>
                      </a:lnTo>
                      <a:lnTo>
                        <a:pt x="129" y="62"/>
                      </a:lnTo>
                      <a:lnTo>
                        <a:pt x="106" y="49"/>
                      </a:lnTo>
                      <a:close/>
                    </a:path>
                  </a:pathLst>
                </a:custGeom>
                <a:noFill/>
                <a:ln w="7938" cap="flat">
                  <a:solidFill>
                    <a:srgbClr val="A5A5A5"/>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8934" name="Freeform 22"/>
                <p:cNvSpPr>
                  <a:spLocks/>
                </p:cNvSpPr>
                <p:nvPr/>
              </p:nvSpPr>
              <p:spPr bwMode="auto">
                <a:xfrm>
                  <a:off x="4278" y="1769"/>
                  <a:ext cx="226" cy="208"/>
                </a:xfrm>
                <a:custGeom>
                  <a:avLst/>
                  <a:gdLst/>
                  <a:ahLst/>
                  <a:cxnLst>
                    <a:cxn ang="0">
                      <a:pos x="182" y="156"/>
                    </a:cxn>
                    <a:cxn ang="0">
                      <a:pos x="178" y="166"/>
                    </a:cxn>
                    <a:cxn ang="0">
                      <a:pos x="180" y="165"/>
                    </a:cxn>
                    <a:cxn ang="0">
                      <a:pos x="181" y="165"/>
                    </a:cxn>
                    <a:cxn ang="0">
                      <a:pos x="182" y="165"/>
                    </a:cxn>
                    <a:cxn ang="0">
                      <a:pos x="184" y="165"/>
                    </a:cxn>
                    <a:cxn ang="0">
                      <a:pos x="186" y="165"/>
                    </a:cxn>
                    <a:cxn ang="0">
                      <a:pos x="189" y="165"/>
                    </a:cxn>
                    <a:cxn ang="0">
                      <a:pos x="191" y="165"/>
                    </a:cxn>
                    <a:cxn ang="0">
                      <a:pos x="193" y="165"/>
                    </a:cxn>
                    <a:cxn ang="0">
                      <a:pos x="195" y="165"/>
                    </a:cxn>
                    <a:cxn ang="0">
                      <a:pos x="196" y="165"/>
                    </a:cxn>
                    <a:cxn ang="0">
                      <a:pos x="197" y="165"/>
                    </a:cxn>
                    <a:cxn ang="0">
                      <a:pos x="199" y="165"/>
                    </a:cxn>
                    <a:cxn ang="0">
                      <a:pos x="200" y="165"/>
                    </a:cxn>
                    <a:cxn ang="0">
                      <a:pos x="201" y="165"/>
                    </a:cxn>
                    <a:cxn ang="0">
                      <a:pos x="204" y="178"/>
                    </a:cxn>
                    <a:cxn ang="0">
                      <a:pos x="148" y="208"/>
                    </a:cxn>
                    <a:cxn ang="0">
                      <a:pos x="127" y="193"/>
                    </a:cxn>
                    <a:cxn ang="0">
                      <a:pos x="114" y="194"/>
                    </a:cxn>
                    <a:cxn ang="0">
                      <a:pos x="119" y="178"/>
                    </a:cxn>
                    <a:cxn ang="0">
                      <a:pos x="108" y="178"/>
                    </a:cxn>
                    <a:cxn ang="0">
                      <a:pos x="96" y="156"/>
                    </a:cxn>
                    <a:cxn ang="0">
                      <a:pos x="76" y="167"/>
                    </a:cxn>
                    <a:cxn ang="0">
                      <a:pos x="46" y="166"/>
                    </a:cxn>
                    <a:cxn ang="0">
                      <a:pos x="50" y="142"/>
                    </a:cxn>
                    <a:cxn ang="0">
                      <a:pos x="25" y="129"/>
                    </a:cxn>
                    <a:cxn ang="0">
                      <a:pos x="28" y="113"/>
                    </a:cxn>
                    <a:cxn ang="0">
                      <a:pos x="42" y="106"/>
                    </a:cxn>
                    <a:cxn ang="0">
                      <a:pos x="40" y="88"/>
                    </a:cxn>
                    <a:cxn ang="0">
                      <a:pos x="6" y="88"/>
                    </a:cxn>
                    <a:cxn ang="0">
                      <a:pos x="3" y="63"/>
                    </a:cxn>
                    <a:cxn ang="0">
                      <a:pos x="20" y="64"/>
                    </a:cxn>
                    <a:cxn ang="0">
                      <a:pos x="0" y="49"/>
                    </a:cxn>
                    <a:cxn ang="0">
                      <a:pos x="16" y="38"/>
                    </a:cxn>
                    <a:cxn ang="0">
                      <a:pos x="48" y="43"/>
                    </a:cxn>
                    <a:cxn ang="0">
                      <a:pos x="52" y="44"/>
                    </a:cxn>
                    <a:cxn ang="0">
                      <a:pos x="76" y="58"/>
                    </a:cxn>
                    <a:cxn ang="0">
                      <a:pos x="117" y="28"/>
                    </a:cxn>
                    <a:cxn ang="0">
                      <a:pos x="111" y="16"/>
                    </a:cxn>
                    <a:cxn ang="0">
                      <a:pos x="151" y="2"/>
                    </a:cxn>
                    <a:cxn ang="0">
                      <a:pos x="166" y="0"/>
                    </a:cxn>
                    <a:cxn ang="0">
                      <a:pos x="184" y="18"/>
                    </a:cxn>
                    <a:cxn ang="0">
                      <a:pos x="214" y="10"/>
                    </a:cxn>
                    <a:cxn ang="0">
                      <a:pos x="226" y="38"/>
                    </a:cxn>
                    <a:cxn ang="0">
                      <a:pos x="211" y="42"/>
                    </a:cxn>
                    <a:cxn ang="0">
                      <a:pos x="200" y="64"/>
                    </a:cxn>
                    <a:cxn ang="0">
                      <a:pos x="207" y="88"/>
                    </a:cxn>
                    <a:cxn ang="0">
                      <a:pos x="159" y="92"/>
                    </a:cxn>
                    <a:cxn ang="0">
                      <a:pos x="151" y="98"/>
                    </a:cxn>
                    <a:cxn ang="0">
                      <a:pos x="173" y="118"/>
                    </a:cxn>
                    <a:cxn ang="0">
                      <a:pos x="166" y="144"/>
                    </a:cxn>
                    <a:cxn ang="0">
                      <a:pos x="182" y="156"/>
                    </a:cxn>
                  </a:cxnLst>
                  <a:rect l="0" t="0" r="r" b="b"/>
                  <a:pathLst>
                    <a:path w="226" h="208">
                      <a:moveTo>
                        <a:pt x="182" y="156"/>
                      </a:moveTo>
                      <a:lnTo>
                        <a:pt x="178" y="166"/>
                      </a:lnTo>
                      <a:lnTo>
                        <a:pt x="180" y="165"/>
                      </a:lnTo>
                      <a:lnTo>
                        <a:pt x="181" y="165"/>
                      </a:lnTo>
                      <a:lnTo>
                        <a:pt x="182" y="165"/>
                      </a:lnTo>
                      <a:lnTo>
                        <a:pt x="184" y="165"/>
                      </a:lnTo>
                      <a:lnTo>
                        <a:pt x="186" y="165"/>
                      </a:lnTo>
                      <a:lnTo>
                        <a:pt x="189" y="165"/>
                      </a:lnTo>
                      <a:lnTo>
                        <a:pt x="191" y="165"/>
                      </a:lnTo>
                      <a:lnTo>
                        <a:pt x="193" y="165"/>
                      </a:lnTo>
                      <a:lnTo>
                        <a:pt x="195" y="165"/>
                      </a:lnTo>
                      <a:lnTo>
                        <a:pt x="196" y="165"/>
                      </a:lnTo>
                      <a:lnTo>
                        <a:pt x="197" y="165"/>
                      </a:lnTo>
                      <a:lnTo>
                        <a:pt x="199" y="165"/>
                      </a:lnTo>
                      <a:lnTo>
                        <a:pt x="200" y="165"/>
                      </a:lnTo>
                      <a:lnTo>
                        <a:pt x="201" y="165"/>
                      </a:lnTo>
                      <a:lnTo>
                        <a:pt x="204" y="178"/>
                      </a:lnTo>
                      <a:lnTo>
                        <a:pt x="148" y="208"/>
                      </a:lnTo>
                      <a:lnTo>
                        <a:pt x="127" y="193"/>
                      </a:lnTo>
                      <a:lnTo>
                        <a:pt x="114" y="194"/>
                      </a:lnTo>
                      <a:lnTo>
                        <a:pt x="119" y="178"/>
                      </a:lnTo>
                      <a:lnTo>
                        <a:pt x="108" y="178"/>
                      </a:lnTo>
                      <a:lnTo>
                        <a:pt x="96" y="156"/>
                      </a:lnTo>
                      <a:lnTo>
                        <a:pt x="76" y="167"/>
                      </a:lnTo>
                      <a:lnTo>
                        <a:pt x="46" y="166"/>
                      </a:lnTo>
                      <a:lnTo>
                        <a:pt x="50" y="142"/>
                      </a:lnTo>
                      <a:lnTo>
                        <a:pt x="25" y="129"/>
                      </a:lnTo>
                      <a:lnTo>
                        <a:pt x="28" y="113"/>
                      </a:lnTo>
                      <a:lnTo>
                        <a:pt x="42" y="106"/>
                      </a:lnTo>
                      <a:lnTo>
                        <a:pt x="40" y="88"/>
                      </a:lnTo>
                      <a:lnTo>
                        <a:pt x="6" y="88"/>
                      </a:lnTo>
                      <a:lnTo>
                        <a:pt x="3" y="63"/>
                      </a:lnTo>
                      <a:lnTo>
                        <a:pt x="20" y="64"/>
                      </a:lnTo>
                      <a:lnTo>
                        <a:pt x="0" y="49"/>
                      </a:lnTo>
                      <a:lnTo>
                        <a:pt x="16" y="38"/>
                      </a:lnTo>
                      <a:lnTo>
                        <a:pt x="48" y="43"/>
                      </a:lnTo>
                      <a:lnTo>
                        <a:pt x="52" y="44"/>
                      </a:lnTo>
                      <a:lnTo>
                        <a:pt x="76" y="58"/>
                      </a:lnTo>
                      <a:lnTo>
                        <a:pt x="117" y="28"/>
                      </a:lnTo>
                      <a:lnTo>
                        <a:pt x="111" y="16"/>
                      </a:lnTo>
                      <a:lnTo>
                        <a:pt x="151" y="2"/>
                      </a:lnTo>
                      <a:lnTo>
                        <a:pt x="166" y="0"/>
                      </a:lnTo>
                      <a:lnTo>
                        <a:pt x="184" y="18"/>
                      </a:lnTo>
                      <a:lnTo>
                        <a:pt x="214" y="10"/>
                      </a:lnTo>
                      <a:lnTo>
                        <a:pt x="226" y="38"/>
                      </a:lnTo>
                      <a:lnTo>
                        <a:pt x="211" y="42"/>
                      </a:lnTo>
                      <a:lnTo>
                        <a:pt x="200" y="64"/>
                      </a:lnTo>
                      <a:lnTo>
                        <a:pt x="207" y="88"/>
                      </a:lnTo>
                      <a:lnTo>
                        <a:pt x="159" y="92"/>
                      </a:lnTo>
                      <a:lnTo>
                        <a:pt x="151" y="98"/>
                      </a:lnTo>
                      <a:lnTo>
                        <a:pt x="173" y="118"/>
                      </a:lnTo>
                      <a:lnTo>
                        <a:pt x="166" y="144"/>
                      </a:lnTo>
                      <a:lnTo>
                        <a:pt x="182" y="156"/>
                      </a:lnTo>
                      <a:close/>
                    </a:path>
                  </a:pathLst>
                </a:custGeom>
                <a:solidFill>
                  <a:srgbClr val="A5A5A5"/>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8935" name="Freeform 23"/>
                <p:cNvSpPr>
                  <a:spLocks/>
                </p:cNvSpPr>
                <p:nvPr/>
              </p:nvSpPr>
              <p:spPr bwMode="auto">
                <a:xfrm>
                  <a:off x="4278" y="1769"/>
                  <a:ext cx="226" cy="208"/>
                </a:xfrm>
                <a:custGeom>
                  <a:avLst/>
                  <a:gdLst/>
                  <a:ahLst/>
                  <a:cxnLst>
                    <a:cxn ang="0">
                      <a:pos x="182" y="156"/>
                    </a:cxn>
                    <a:cxn ang="0">
                      <a:pos x="178" y="166"/>
                    </a:cxn>
                    <a:cxn ang="0">
                      <a:pos x="180" y="165"/>
                    </a:cxn>
                    <a:cxn ang="0">
                      <a:pos x="181" y="165"/>
                    </a:cxn>
                    <a:cxn ang="0">
                      <a:pos x="182" y="165"/>
                    </a:cxn>
                    <a:cxn ang="0">
                      <a:pos x="184" y="165"/>
                    </a:cxn>
                    <a:cxn ang="0">
                      <a:pos x="186" y="165"/>
                    </a:cxn>
                    <a:cxn ang="0">
                      <a:pos x="189" y="165"/>
                    </a:cxn>
                    <a:cxn ang="0">
                      <a:pos x="191" y="165"/>
                    </a:cxn>
                    <a:cxn ang="0">
                      <a:pos x="193" y="165"/>
                    </a:cxn>
                    <a:cxn ang="0">
                      <a:pos x="195" y="165"/>
                    </a:cxn>
                    <a:cxn ang="0">
                      <a:pos x="196" y="165"/>
                    </a:cxn>
                    <a:cxn ang="0">
                      <a:pos x="197" y="165"/>
                    </a:cxn>
                    <a:cxn ang="0">
                      <a:pos x="199" y="165"/>
                    </a:cxn>
                    <a:cxn ang="0">
                      <a:pos x="200" y="165"/>
                    </a:cxn>
                    <a:cxn ang="0">
                      <a:pos x="201" y="165"/>
                    </a:cxn>
                    <a:cxn ang="0">
                      <a:pos x="204" y="178"/>
                    </a:cxn>
                    <a:cxn ang="0">
                      <a:pos x="148" y="208"/>
                    </a:cxn>
                    <a:cxn ang="0">
                      <a:pos x="127" y="193"/>
                    </a:cxn>
                    <a:cxn ang="0">
                      <a:pos x="114" y="194"/>
                    </a:cxn>
                    <a:cxn ang="0">
                      <a:pos x="119" y="178"/>
                    </a:cxn>
                    <a:cxn ang="0">
                      <a:pos x="108" y="178"/>
                    </a:cxn>
                    <a:cxn ang="0">
                      <a:pos x="96" y="156"/>
                    </a:cxn>
                    <a:cxn ang="0">
                      <a:pos x="76" y="167"/>
                    </a:cxn>
                    <a:cxn ang="0">
                      <a:pos x="46" y="166"/>
                    </a:cxn>
                    <a:cxn ang="0">
                      <a:pos x="50" y="142"/>
                    </a:cxn>
                    <a:cxn ang="0">
                      <a:pos x="25" y="129"/>
                    </a:cxn>
                    <a:cxn ang="0">
                      <a:pos x="28" y="113"/>
                    </a:cxn>
                    <a:cxn ang="0">
                      <a:pos x="42" y="106"/>
                    </a:cxn>
                    <a:cxn ang="0">
                      <a:pos x="40" y="88"/>
                    </a:cxn>
                    <a:cxn ang="0">
                      <a:pos x="6" y="88"/>
                    </a:cxn>
                    <a:cxn ang="0">
                      <a:pos x="3" y="63"/>
                    </a:cxn>
                    <a:cxn ang="0">
                      <a:pos x="20" y="64"/>
                    </a:cxn>
                    <a:cxn ang="0">
                      <a:pos x="0" y="49"/>
                    </a:cxn>
                    <a:cxn ang="0">
                      <a:pos x="16" y="38"/>
                    </a:cxn>
                    <a:cxn ang="0">
                      <a:pos x="48" y="43"/>
                    </a:cxn>
                    <a:cxn ang="0">
                      <a:pos x="52" y="44"/>
                    </a:cxn>
                    <a:cxn ang="0">
                      <a:pos x="76" y="58"/>
                    </a:cxn>
                    <a:cxn ang="0">
                      <a:pos x="117" y="28"/>
                    </a:cxn>
                    <a:cxn ang="0">
                      <a:pos x="111" y="16"/>
                    </a:cxn>
                    <a:cxn ang="0">
                      <a:pos x="151" y="2"/>
                    </a:cxn>
                    <a:cxn ang="0">
                      <a:pos x="166" y="0"/>
                    </a:cxn>
                    <a:cxn ang="0">
                      <a:pos x="184" y="18"/>
                    </a:cxn>
                    <a:cxn ang="0">
                      <a:pos x="214" y="10"/>
                    </a:cxn>
                    <a:cxn ang="0">
                      <a:pos x="226" y="38"/>
                    </a:cxn>
                    <a:cxn ang="0">
                      <a:pos x="211" y="42"/>
                    </a:cxn>
                    <a:cxn ang="0">
                      <a:pos x="200" y="64"/>
                    </a:cxn>
                    <a:cxn ang="0">
                      <a:pos x="207" y="88"/>
                    </a:cxn>
                    <a:cxn ang="0">
                      <a:pos x="159" y="92"/>
                    </a:cxn>
                    <a:cxn ang="0">
                      <a:pos x="151" y="98"/>
                    </a:cxn>
                    <a:cxn ang="0">
                      <a:pos x="173" y="118"/>
                    </a:cxn>
                    <a:cxn ang="0">
                      <a:pos x="166" y="144"/>
                    </a:cxn>
                    <a:cxn ang="0">
                      <a:pos x="182" y="156"/>
                    </a:cxn>
                  </a:cxnLst>
                  <a:rect l="0" t="0" r="r" b="b"/>
                  <a:pathLst>
                    <a:path w="226" h="208">
                      <a:moveTo>
                        <a:pt x="182" y="156"/>
                      </a:moveTo>
                      <a:lnTo>
                        <a:pt x="178" y="166"/>
                      </a:lnTo>
                      <a:lnTo>
                        <a:pt x="180" y="165"/>
                      </a:lnTo>
                      <a:lnTo>
                        <a:pt x="181" y="165"/>
                      </a:lnTo>
                      <a:lnTo>
                        <a:pt x="182" y="165"/>
                      </a:lnTo>
                      <a:lnTo>
                        <a:pt x="184" y="165"/>
                      </a:lnTo>
                      <a:lnTo>
                        <a:pt x="186" y="165"/>
                      </a:lnTo>
                      <a:lnTo>
                        <a:pt x="189" y="165"/>
                      </a:lnTo>
                      <a:lnTo>
                        <a:pt x="191" y="165"/>
                      </a:lnTo>
                      <a:lnTo>
                        <a:pt x="193" y="165"/>
                      </a:lnTo>
                      <a:lnTo>
                        <a:pt x="195" y="165"/>
                      </a:lnTo>
                      <a:lnTo>
                        <a:pt x="196" y="165"/>
                      </a:lnTo>
                      <a:lnTo>
                        <a:pt x="197" y="165"/>
                      </a:lnTo>
                      <a:lnTo>
                        <a:pt x="199" y="165"/>
                      </a:lnTo>
                      <a:lnTo>
                        <a:pt x="200" y="165"/>
                      </a:lnTo>
                      <a:lnTo>
                        <a:pt x="201" y="165"/>
                      </a:lnTo>
                      <a:lnTo>
                        <a:pt x="204" y="178"/>
                      </a:lnTo>
                      <a:lnTo>
                        <a:pt x="148" y="208"/>
                      </a:lnTo>
                      <a:lnTo>
                        <a:pt x="127" y="193"/>
                      </a:lnTo>
                      <a:lnTo>
                        <a:pt x="114" y="194"/>
                      </a:lnTo>
                      <a:lnTo>
                        <a:pt x="119" y="178"/>
                      </a:lnTo>
                      <a:lnTo>
                        <a:pt x="108" y="178"/>
                      </a:lnTo>
                      <a:lnTo>
                        <a:pt x="96" y="156"/>
                      </a:lnTo>
                      <a:lnTo>
                        <a:pt x="76" y="167"/>
                      </a:lnTo>
                      <a:lnTo>
                        <a:pt x="46" y="166"/>
                      </a:lnTo>
                      <a:lnTo>
                        <a:pt x="50" y="142"/>
                      </a:lnTo>
                      <a:lnTo>
                        <a:pt x="25" y="129"/>
                      </a:lnTo>
                      <a:lnTo>
                        <a:pt x="28" y="113"/>
                      </a:lnTo>
                      <a:lnTo>
                        <a:pt x="42" y="106"/>
                      </a:lnTo>
                      <a:lnTo>
                        <a:pt x="40" y="88"/>
                      </a:lnTo>
                      <a:lnTo>
                        <a:pt x="6" y="88"/>
                      </a:lnTo>
                      <a:lnTo>
                        <a:pt x="3" y="63"/>
                      </a:lnTo>
                      <a:lnTo>
                        <a:pt x="20" y="64"/>
                      </a:lnTo>
                      <a:lnTo>
                        <a:pt x="0" y="49"/>
                      </a:lnTo>
                      <a:lnTo>
                        <a:pt x="16" y="38"/>
                      </a:lnTo>
                      <a:lnTo>
                        <a:pt x="48" y="43"/>
                      </a:lnTo>
                      <a:lnTo>
                        <a:pt x="52" y="44"/>
                      </a:lnTo>
                      <a:lnTo>
                        <a:pt x="76" y="58"/>
                      </a:lnTo>
                      <a:lnTo>
                        <a:pt x="117" y="28"/>
                      </a:lnTo>
                      <a:lnTo>
                        <a:pt x="111" y="16"/>
                      </a:lnTo>
                      <a:lnTo>
                        <a:pt x="151" y="2"/>
                      </a:lnTo>
                      <a:lnTo>
                        <a:pt x="166" y="0"/>
                      </a:lnTo>
                      <a:lnTo>
                        <a:pt x="184" y="18"/>
                      </a:lnTo>
                      <a:lnTo>
                        <a:pt x="214" y="10"/>
                      </a:lnTo>
                      <a:lnTo>
                        <a:pt x="226" y="38"/>
                      </a:lnTo>
                      <a:lnTo>
                        <a:pt x="211" y="42"/>
                      </a:lnTo>
                      <a:lnTo>
                        <a:pt x="200" y="64"/>
                      </a:lnTo>
                      <a:lnTo>
                        <a:pt x="207" y="88"/>
                      </a:lnTo>
                      <a:lnTo>
                        <a:pt x="159" y="92"/>
                      </a:lnTo>
                      <a:lnTo>
                        <a:pt x="151" y="98"/>
                      </a:lnTo>
                      <a:lnTo>
                        <a:pt x="173" y="118"/>
                      </a:lnTo>
                      <a:lnTo>
                        <a:pt x="166" y="144"/>
                      </a:lnTo>
                      <a:lnTo>
                        <a:pt x="182" y="156"/>
                      </a:lnTo>
                      <a:close/>
                    </a:path>
                  </a:pathLst>
                </a:custGeom>
                <a:noFill/>
                <a:ln w="7938" cap="flat">
                  <a:solidFill>
                    <a:srgbClr val="A5A5A5"/>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8936" name="Freeform 24"/>
                <p:cNvSpPr>
                  <a:spLocks/>
                </p:cNvSpPr>
                <p:nvPr/>
              </p:nvSpPr>
              <p:spPr bwMode="auto">
                <a:xfrm>
                  <a:off x="4207" y="724"/>
                  <a:ext cx="390" cy="373"/>
                </a:xfrm>
                <a:custGeom>
                  <a:avLst/>
                  <a:gdLst/>
                  <a:ahLst/>
                  <a:cxnLst>
                    <a:cxn ang="0">
                      <a:pos x="365" y="0"/>
                    </a:cxn>
                    <a:cxn ang="0">
                      <a:pos x="346" y="11"/>
                    </a:cxn>
                    <a:cxn ang="0">
                      <a:pos x="345" y="23"/>
                    </a:cxn>
                    <a:cxn ang="0">
                      <a:pos x="325" y="33"/>
                    </a:cxn>
                    <a:cxn ang="0">
                      <a:pos x="320" y="47"/>
                    </a:cxn>
                    <a:cxn ang="0">
                      <a:pos x="294" y="61"/>
                    </a:cxn>
                    <a:cxn ang="0">
                      <a:pos x="222" y="67"/>
                    </a:cxn>
                    <a:cxn ang="0">
                      <a:pos x="143" y="67"/>
                    </a:cxn>
                    <a:cxn ang="0">
                      <a:pos x="127" y="69"/>
                    </a:cxn>
                    <a:cxn ang="0">
                      <a:pos x="125" y="79"/>
                    </a:cxn>
                    <a:cxn ang="0">
                      <a:pos x="77" y="104"/>
                    </a:cxn>
                    <a:cxn ang="0">
                      <a:pos x="71" y="129"/>
                    </a:cxn>
                    <a:cxn ang="0">
                      <a:pos x="84" y="136"/>
                    </a:cxn>
                    <a:cxn ang="0">
                      <a:pos x="101" y="155"/>
                    </a:cxn>
                    <a:cxn ang="0">
                      <a:pos x="98" y="168"/>
                    </a:cxn>
                    <a:cxn ang="0">
                      <a:pos x="79" y="164"/>
                    </a:cxn>
                    <a:cxn ang="0">
                      <a:pos x="66" y="178"/>
                    </a:cxn>
                    <a:cxn ang="0">
                      <a:pos x="37" y="169"/>
                    </a:cxn>
                    <a:cxn ang="0">
                      <a:pos x="3" y="171"/>
                    </a:cxn>
                    <a:cxn ang="0">
                      <a:pos x="0" y="180"/>
                    </a:cxn>
                    <a:cxn ang="0">
                      <a:pos x="26" y="190"/>
                    </a:cxn>
                    <a:cxn ang="0">
                      <a:pos x="32" y="227"/>
                    </a:cxn>
                    <a:cxn ang="0">
                      <a:pos x="26" y="243"/>
                    </a:cxn>
                    <a:cxn ang="0">
                      <a:pos x="48" y="252"/>
                    </a:cxn>
                    <a:cxn ang="0">
                      <a:pos x="55" y="235"/>
                    </a:cxn>
                    <a:cxn ang="0">
                      <a:pos x="84" y="234"/>
                    </a:cxn>
                    <a:cxn ang="0">
                      <a:pos x="59" y="271"/>
                    </a:cxn>
                    <a:cxn ang="0">
                      <a:pos x="76" y="289"/>
                    </a:cxn>
                    <a:cxn ang="0">
                      <a:pos x="52" y="299"/>
                    </a:cxn>
                    <a:cxn ang="0">
                      <a:pos x="48" y="314"/>
                    </a:cxn>
                    <a:cxn ang="0">
                      <a:pos x="45" y="345"/>
                    </a:cxn>
                    <a:cxn ang="0">
                      <a:pos x="65" y="373"/>
                    </a:cxn>
                    <a:cxn ang="0">
                      <a:pos x="79" y="368"/>
                    </a:cxn>
                    <a:cxn ang="0">
                      <a:pos x="82" y="354"/>
                    </a:cxn>
                    <a:cxn ang="0">
                      <a:pos x="108" y="343"/>
                    </a:cxn>
                    <a:cxn ang="0">
                      <a:pos x="117" y="345"/>
                    </a:cxn>
                    <a:cxn ang="0">
                      <a:pos x="136" y="331"/>
                    </a:cxn>
                    <a:cxn ang="0">
                      <a:pos x="120" y="314"/>
                    </a:cxn>
                    <a:cxn ang="0">
                      <a:pos x="148" y="300"/>
                    </a:cxn>
                    <a:cxn ang="0">
                      <a:pos x="162" y="310"/>
                    </a:cxn>
                    <a:cxn ang="0">
                      <a:pos x="195" y="307"/>
                    </a:cxn>
                    <a:cxn ang="0">
                      <a:pos x="233" y="283"/>
                    </a:cxn>
                    <a:cxn ang="0">
                      <a:pos x="284" y="283"/>
                    </a:cxn>
                    <a:cxn ang="0">
                      <a:pos x="293" y="260"/>
                    </a:cxn>
                    <a:cxn ang="0">
                      <a:pos x="295" y="258"/>
                    </a:cxn>
                    <a:cxn ang="0">
                      <a:pos x="279" y="203"/>
                    </a:cxn>
                    <a:cxn ang="0">
                      <a:pos x="289" y="182"/>
                    </a:cxn>
                    <a:cxn ang="0">
                      <a:pos x="278" y="162"/>
                    </a:cxn>
                    <a:cxn ang="0">
                      <a:pos x="286" y="147"/>
                    </a:cxn>
                    <a:cxn ang="0">
                      <a:pos x="304" y="142"/>
                    </a:cxn>
                    <a:cxn ang="0">
                      <a:pos x="312" y="138"/>
                    </a:cxn>
                    <a:cxn ang="0">
                      <a:pos x="314" y="122"/>
                    </a:cxn>
                    <a:cxn ang="0">
                      <a:pos x="324" y="117"/>
                    </a:cxn>
                    <a:cxn ang="0">
                      <a:pos x="331" y="109"/>
                    </a:cxn>
                    <a:cxn ang="0">
                      <a:pos x="348" y="78"/>
                    </a:cxn>
                    <a:cxn ang="0">
                      <a:pos x="368" y="61"/>
                    </a:cxn>
                    <a:cxn ang="0">
                      <a:pos x="390" y="24"/>
                    </a:cxn>
                    <a:cxn ang="0">
                      <a:pos x="374" y="15"/>
                    </a:cxn>
                    <a:cxn ang="0">
                      <a:pos x="365" y="0"/>
                    </a:cxn>
                  </a:cxnLst>
                  <a:rect l="0" t="0" r="r" b="b"/>
                  <a:pathLst>
                    <a:path w="390" h="373">
                      <a:moveTo>
                        <a:pt x="365" y="0"/>
                      </a:moveTo>
                      <a:lnTo>
                        <a:pt x="346" y="11"/>
                      </a:lnTo>
                      <a:lnTo>
                        <a:pt x="345" y="23"/>
                      </a:lnTo>
                      <a:lnTo>
                        <a:pt x="325" y="33"/>
                      </a:lnTo>
                      <a:lnTo>
                        <a:pt x="320" y="47"/>
                      </a:lnTo>
                      <a:lnTo>
                        <a:pt x="294" y="61"/>
                      </a:lnTo>
                      <a:lnTo>
                        <a:pt x="222" y="67"/>
                      </a:lnTo>
                      <a:lnTo>
                        <a:pt x="143" y="67"/>
                      </a:lnTo>
                      <a:lnTo>
                        <a:pt x="127" y="69"/>
                      </a:lnTo>
                      <a:lnTo>
                        <a:pt x="125" y="79"/>
                      </a:lnTo>
                      <a:lnTo>
                        <a:pt x="77" y="104"/>
                      </a:lnTo>
                      <a:lnTo>
                        <a:pt x="71" y="129"/>
                      </a:lnTo>
                      <a:lnTo>
                        <a:pt x="84" y="136"/>
                      </a:lnTo>
                      <a:lnTo>
                        <a:pt x="101" y="155"/>
                      </a:lnTo>
                      <a:lnTo>
                        <a:pt x="98" y="168"/>
                      </a:lnTo>
                      <a:lnTo>
                        <a:pt x="79" y="164"/>
                      </a:lnTo>
                      <a:lnTo>
                        <a:pt x="66" y="178"/>
                      </a:lnTo>
                      <a:lnTo>
                        <a:pt x="37" y="169"/>
                      </a:lnTo>
                      <a:lnTo>
                        <a:pt x="3" y="171"/>
                      </a:lnTo>
                      <a:lnTo>
                        <a:pt x="0" y="180"/>
                      </a:lnTo>
                      <a:lnTo>
                        <a:pt x="26" y="190"/>
                      </a:lnTo>
                      <a:lnTo>
                        <a:pt x="32" y="227"/>
                      </a:lnTo>
                      <a:lnTo>
                        <a:pt x="26" y="243"/>
                      </a:lnTo>
                      <a:lnTo>
                        <a:pt x="48" y="252"/>
                      </a:lnTo>
                      <a:lnTo>
                        <a:pt x="55" y="235"/>
                      </a:lnTo>
                      <a:lnTo>
                        <a:pt x="84" y="234"/>
                      </a:lnTo>
                      <a:lnTo>
                        <a:pt x="59" y="271"/>
                      </a:lnTo>
                      <a:lnTo>
                        <a:pt x="76" y="289"/>
                      </a:lnTo>
                      <a:lnTo>
                        <a:pt x="52" y="299"/>
                      </a:lnTo>
                      <a:lnTo>
                        <a:pt x="48" y="314"/>
                      </a:lnTo>
                      <a:lnTo>
                        <a:pt x="45" y="345"/>
                      </a:lnTo>
                      <a:lnTo>
                        <a:pt x="65" y="373"/>
                      </a:lnTo>
                      <a:lnTo>
                        <a:pt x="79" y="368"/>
                      </a:lnTo>
                      <a:lnTo>
                        <a:pt x="82" y="354"/>
                      </a:lnTo>
                      <a:lnTo>
                        <a:pt x="108" y="343"/>
                      </a:lnTo>
                      <a:lnTo>
                        <a:pt x="117" y="345"/>
                      </a:lnTo>
                      <a:lnTo>
                        <a:pt x="136" y="331"/>
                      </a:lnTo>
                      <a:lnTo>
                        <a:pt x="120" y="314"/>
                      </a:lnTo>
                      <a:lnTo>
                        <a:pt x="148" y="300"/>
                      </a:lnTo>
                      <a:lnTo>
                        <a:pt x="162" y="310"/>
                      </a:lnTo>
                      <a:lnTo>
                        <a:pt x="195" y="307"/>
                      </a:lnTo>
                      <a:lnTo>
                        <a:pt x="233" y="283"/>
                      </a:lnTo>
                      <a:lnTo>
                        <a:pt x="284" y="283"/>
                      </a:lnTo>
                      <a:lnTo>
                        <a:pt x="293" y="260"/>
                      </a:lnTo>
                      <a:lnTo>
                        <a:pt x="295" y="258"/>
                      </a:lnTo>
                      <a:lnTo>
                        <a:pt x="279" y="203"/>
                      </a:lnTo>
                      <a:lnTo>
                        <a:pt x="289" y="182"/>
                      </a:lnTo>
                      <a:lnTo>
                        <a:pt x="278" y="162"/>
                      </a:lnTo>
                      <a:lnTo>
                        <a:pt x="286" y="147"/>
                      </a:lnTo>
                      <a:lnTo>
                        <a:pt x="304" y="142"/>
                      </a:lnTo>
                      <a:lnTo>
                        <a:pt x="312" y="138"/>
                      </a:lnTo>
                      <a:lnTo>
                        <a:pt x="314" y="122"/>
                      </a:lnTo>
                      <a:lnTo>
                        <a:pt x="324" y="117"/>
                      </a:lnTo>
                      <a:lnTo>
                        <a:pt x="331" y="109"/>
                      </a:lnTo>
                      <a:lnTo>
                        <a:pt x="348" y="78"/>
                      </a:lnTo>
                      <a:lnTo>
                        <a:pt x="368" y="61"/>
                      </a:lnTo>
                      <a:lnTo>
                        <a:pt x="390" y="24"/>
                      </a:lnTo>
                      <a:lnTo>
                        <a:pt x="374" y="15"/>
                      </a:lnTo>
                      <a:lnTo>
                        <a:pt x="365" y="0"/>
                      </a:lnTo>
                      <a:close/>
                    </a:path>
                  </a:pathLst>
                </a:custGeom>
                <a:solidFill>
                  <a:srgbClr val="A5A5A5"/>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8937" name="Freeform 25"/>
                <p:cNvSpPr>
                  <a:spLocks/>
                </p:cNvSpPr>
                <p:nvPr/>
              </p:nvSpPr>
              <p:spPr bwMode="auto">
                <a:xfrm>
                  <a:off x="4207" y="724"/>
                  <a:ext cx="390" cy="373"/>
                </a:xfrm>
                <a:custGeom>
                  <a:avLst/>
                  <a:gdLst/>
                  <a:ahLst/>
                  <a:cxnLst>
                    <a:cxn ang="0">
                      <a:pos x="365" y="0"/>
                    </a:cxn>
                    <a:cxn ang="0">
                      <a:pos x="346" y="11"/>
                    </a:cxn>
                    <a:cxn ang="0">
                      <a:pos x="345" y="23"/>
                    </a:cxn>
                    <a:cxn ang="0">
                      <a:pos x="325" y="33"/>
                    </a:cxn>
                    <a:cxn ang="0">
                      <a:pos x="320" y="47"/>
                    </a:cxn>
                    <a:cxn ang="0">
                      <a:pos x="294" y="61"/>
                    </a:cxn>
                    <a:cxn ang="0">
                      <a:pos x="222" y="67"/>
                    </a:cxn>
                    <a:cxn ang="0">
                      <a:pos x="143" y="67"/>
                    </a:cxn>
                    <a:cxn ang="0">
                      <a:pos x="127" y="69"/>
                    </a:cxn>
                    <a:cxn ang="0">
                      <a:pos x="125" y="79"/>
                    </a:cxn>
                    <a:cxn ang="0">
                      <a:pos x="77" y="104"/>
                    </a:cxn>
                    <a:cxn ang="0">
                      <a:pos x="71" y="129"/>
                    </a:cxn>
                    <a:cxn ang="0">
                      <a:pos x="84" y="136"/>
                    </a:cxn>
                    <a:cxn ang="0">
                      <a:pos x="101" y="155"/>
                    </a:cxn>
                    <a:cxn ang="0">
                      <a:pos x="98" y="168"/>
                    </a:cxn>
                    <a:cxn ang="0">
                      <a:pos x="79" y="164"/>
                    </a:cxn>
                    <a:cxn ang="0">
                      <a:pos x="66" y="178"/>
                    </a:cxn>
                    <a:cxn ang="0">
                      <a:pos x="37" y="169"/>
                    </a:cxn>
                    <a:cxn ang="0">
                      <a:pos x="3" y="171"/>
                    </a:cxn>
                    <a:cxn ang="0">
                      <a:pos x="0" y="180"/>
                    </a:cxn>
                    <a:cxn ang="0">
                      <a:pos x="26" y="190"/>
                    </a:cxn>
                    <a:cxn ang="0">
                      <a:pos x="32" y="227"/>
                    </a:cxn>
                    <a:cxn ang="0">
                      <a:pos x="26" y="243"/>
                    </a:cxn>
                    <a:cxn ang="0">
                      <a:pos x="48" y="252"/>
                    </a:cxn>
                    <a:cxn ang="0">
                      <a:pos x="55" y="235"/>
                    </a:cxn>
                    <a:cxn ang="0">
                      <a:pos x="84" y="234"/>
                    </a:cxn>
                    <a:cxn ang="0">
                      <a:pos x="59" y="271"/>
                    </a:cxn>
                    <a:cxn ang="0">
                      <a:pos x="76" y="289"/>
                    </a:cxn>
                    <a:cxn ang="0">
                      <a:pos x="52" y="299"/>
                    </a:cxn>
                    <a:cxn ang="0">
                      <a:pos x="48" y="314"/>
                    </a:cxn>
                    <a:cxn ang="0">
                      <a:pos x="45" y="345"/>
                    </a:cxn>
                    <a:cxn ang="0">
                      <a:pos x="65" y="373"/>
                    </a:cxn>
                    <a:cxn ang="0">
                      <a:pos x="79" y="368"/>
                    </a:cxn>
                    <a:cxn ang="0">
                      <a:pos x="82" y="354"/>
                    </a:cxn>
                    <a:cxn ang="0">
                      <a:pos x="108" y="343"/>
                    </a:cxn>
                    <a:cxn ang="0">
                      <a:pos x="117" y="345"/>
                    </a:cxn>
                    <a:cxn ang="0">
                      <a:pos x="136" y="331"/>
                    </a:cxn>
                    <a:cxn ang="0">
                      <a:pos x="120" y="314"/>
                    </a:cxn>
                    <a:cxn ang="0">
                      <a:pos x="148" y="300"/>
                    </a:cxn>
                    <a:cxn ang="0">
                      <a:pos x="162" y="310"/>
                    </a:cxn>
                    <a:cxn ang="0">
                      <a:pos x="195" y="307"/>
                    </a:cxn>
                    <a:cxn ang="0">
                      <a:pos x="233" y="283"/>
                    </a:cxn>
                    <a:cxn ang="0">
                      <a:pos x="284" y="283"/>
                    </a:cxn>
                    <a:cxn ang="0">
                      <a:pos x="293" y="260"/>
                    </a:cxn>
                    <a:cxn ang="0">
                      <a:pos x="295" y="258"/>
                    </a:cxn>
                    <a:cxn ang="0">
                      <a:pos x="279" y="203"/>
                    </a:cxn>
                    <a:cxn ang="0">
                      <a:pos x="289" y="182"/>
                    </a:cxn>
                    <a:cxn ang="0">
                      <a:pos x="278" y="162"/>
                    </a:cxn>
                    <a:cxn ang="0">
                      <a:pos x="286" y="147"/>
                    </a:cxn>
                    <a:cxn ang="0">
                      <a:pos x="304" y="142"/>
                    </a:cxn>
                    <a:cxn ang="0">
                      <a:pos x="312" y="138"/>
                    </a:cxn>
                    <a:cxn ang="0">
                      <a:pos x="314" y="122"/>
                    </a:cxn>
                    <a:cxn ang="0">
                      <a:pos x="324" y="117"/>
                    </a:cxn>
                    <a:cxn ang="0">
                      <a:pos x="331" y="109"/>
                    </a:cxn>
                    <a:cxn ang="0">
                      <a:pos x="348" y="78"/>
                    </a:cxn>
                    <a:cxn ang="0">
                      <a:pos x="368" y="61"/>
                    </a:cxn>
                    <a:cxn ang="0">
                      <a:pos x="390" y="24"/>
                    </a:cxn>
                    <a:cxn ang="0">
                      <a:pos x="374" y="15"/>
                    </a:cxn>
                    <a:cxn ang="0">
                      <a:pos x="365" y="0"/>
                    </a:cxn>
                  </a:cxnLst>
                  <a:rect l="0" t="0" r="r" b="b"/>
                  <a:pathLst>
                    <a:path w="390" h="373">
                      <a:moveTo>
                        <a:pt x="365" y="0"/>
                      </a:moveTo>
                      <a:lnTo>
                        <a:pt x="346" y="11"/>
                      </a:lnTo>
                      <a:lnTo>
                        <a:pt x="345" y="23"/>
                      </a:lnTo>
                      <a:lnTo>
                        <a:pt x="325" y="33"/>
                      </a:lnTo>
                      <a:lnTo>
                        <a:pt x="320" y="47"/>
                      </a:lnTo>
                      <a:lnTo>
                        <a:pt x="294" y="61"/>
                      </a:lnTo>
                      <a:lnTo>
                        <a:pt x="222" y="67"/>
                      </a:lnTo>
                      <a:lnTo>
                        <a:pt x="143" y="67"/>
                      </a:lnTo>
                      <a:lnTo>
                        <a:pt x="127" y="69"/>
                      </a:lnTo>
                      <a:lnTo>
                        <a:pt x="125" y="79"/>
                      </a:lnTo>
                      <a:lnTo>
                        <a:pt x="77" y="104"/>
                      </a:lnTo>
                      <a:lnTo>
                        <a:pt x="71" y="129"/>
                      </a:lnTo>
                      <a:lnTo>
                        <a:pt x="84" y="136"/>
                      </a:lnTo>
                      <a:lnTo>
                        <a:pt x="101" y="155"/>
                      </a:lnTo>
                      <a:lnTo>
                        <a:pt x="98" y="168"/>
                      </a:lnTo>
                      <a:lnTo>
                        <a:pt x="79" y="164"/>
                      </a:lnTo>
                      <a:lnTo>
                        <a:pt x="66" y="178"/>
                      </a:lnTo>
                      <a:lnTo>
                        <a:pt x="37" y="169"/>
                      </a:lnTo>
                      <a:lnTo>
                        <a:pt x="3" y="171"/>
                      </a:lnTo>
                      <a:lnTo>
                        <a:pt x="0" y="180"/>
                      </a:lnTo>
                      <a:lnTo>
                        <a:pt x="26" y="190"/>
                      </a:lnTo>
                      <a:lnTo>
                        <a:pt x="32" y="227"/>
                      </a:lnTo>
                      <a:lnTo>
                        <a:pt x="26" y="243"/>
                      </a:lnTo>
                      <a:lnTo>
                        <a:pt x="48" y="252"/>
                      </a:lnTo>
                      <a:lnTo>
                        <a:pt x="55" y="235"/>
                      </a:lnTo>
                      <a:lnTo>
                        <a:pt x="84" y="234"/>
                      </a:lnTo>
                      <a:lnTo>
                        <a:pt x="59" y="271"/>
                      </a:lnTo>
                      <a:lnTo>
                        <a:pt x="76" y="289"/>
                      </a:lnTo>
                      <a:lnTo>
                        <a:pt x="52" y="299"/>
                      </a:lnTo>
                      <a:lnTo>
                        <a:pt x="48" y="314"/>
                      </a:lnTo>
                      <a:lnTo>
                        <a:pt x="45" y="345"/>
                      </a:lnTo>
                      <a:lnTo>
                        <a:pt x="65" y="373"/>
                      </a:lnTo>
                      <a:lnTo>
                        <a:pt x="79" y="368"/>
                      </a:lnTo>
                      <a:lnTo>
                        <a:pt x="82" y="354"/>
                      </a:lnTo>
                      <a:lnTo>
                        <a:pt x="108" y="343"/>
                      </a:lnTo>
                      <a:lnTo>
                        <a:pt x="117" y="345"/>
                      </a:lnTo>
                      <a:lnTo>
                        <a:pt x="136" y="331"/>
                      </a:lnTo>
                      <a:lnTo>
                        <a:pt x="120" y="314"/>
                      </a:lnTo>
                      <a:lnTo>
                        <a:pt x="148" y="300"/>
                      </a:lnTo>
                      <a:lnTo>
                        <a:pt x="162" y="310"/>
                      </a:lnTo>
                      <a:lnTo>
                        <a:pt x="195" y="307"/>
                      </a:lnTo>
                      <a:lnTo>
                        <a:pt x="233" y="283"/>
                      </a:lnTo>
                      <a:lnTo>
                        <a:pt x="284" y="283"/>
                      </a:lnTo>
                      <a:lnTo>
                        <a:pt x="293" y="260"/>
                      </a:lnTo>
                      <a:lnTo>
                        <a:pt x="295" y="258"/>
                      </a:lnTo>
                      <a:lnTo>
                        <a:pt x="279" y="203"/>
                      </a:lnTo>
                      <a:lnTo>
                        <a:pt x="289" y="182"/>
                      </a:lnTo>
                      <a:lnTo>
                        <a:pt x="278" y="162"/>
                      </a:lnTo>
                      <a:lnTo>
                        <a:pt x="286" y="147"/>
                      </a:lnTo>
                      <a:lnTo>
                        <a:pt x="304" y="142"/>
                      </a:lnTo>
                      <a:lnTo>
                        <a:pt x="312" y="138"/>
                      </a:lnTo>
                      <a:lnTo>
                        <a:pt x="314" y="122"/>
                      </a:lnTo>
                      <a:lnTo>
                        <a:pt x="324" y="117"/>
                      </a:lnTo>
                      <a:lnTo>
                        <a:pt x="331" y="109"/>
                      </a:lnTo>
                      <a:lnTo>
                        <a:pt x="348" y="78"/>
                      </a:lnTo>
                      <a:lnTo>
                        <a:pt x="368" y="61"/>
                      </a:lnTo>
                      <a:lnTo>
                        <a:pt x="390" y="24"/>
                      </a:lnTo>
                      <a:lnTo>
                        <a:pt x="374" y="15"/>
                      </a:lnTo>
                      <a:lnTo>
                        <a:pt x="365" y="0"/>
                      </a:lnTo>
                      <a:close/>
                    </a:path>
                  </a:pathLst>
                </a:custGeom>
                <a:noFill/>
                <a:ln w="6350" cap="flat">
                  <a:solidFill>
                    <a:srgbClr val="A5A5A5"/>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8938" name="Freeform 26"/>
                <p:cNvSpPr>
                  <a:spLocks/>
                </p:cNvSpPr>
                <p:nvPr/>
              </p:nvSpPr>
              <p:spPr bwMode="auto">
                <a:xfrm>
                  <a:off x="4013" y="649"/>
                  <a:ext cx="561" cy="390"/>
                </a:xfrm>
                <a:custGeom>
                  <a:avLst/>
                  <a:gdLst/>
                  <a:ahLst/>
                  <a:cxnLst>
                    <a:cxn ang="0">
                      <a:pos x="265" y="205"/>
                    </a:cxn>
                    <a:cxn ang="0">
                      <a:pos x="296" y="231"/>
                    </a:cxn>
                    <a:cxn ang="0">
                      <a:pos x="274" y="240"/>
                    </a:cxn>
                    <a:cxn ang="0">
                      <a:pos x="231" y="244"/>
                    </a:cxn>
                    <a:cxn ang="0">
                      <a:pos x="194" y="255"/>
                    </a:cxn>
                    <a:cxn ang="0">
                      <a:pos x="226" y="303"/>
                    </a:cxn>
                    <a:cxn ang="0">
                      <a:pos x="241" y="327"/>
                    </a:cxn>
                    <a:cxn ang="0">
                      <a:pos x="279" y="309"/>
                    </a:cxn>
                    <a:cxn ang="0">
                      <a:pos x="270" y="365"/>
                    </a:cxn>
                    <a:cxn ang="0">
                      <a:pos x="241" y="390"/>
                    </a:cxn>
                    <a:cxn ang="0">
                      <a:pos x="203" y="378"/>
                    </a:cxn>
                    <a:cxn ang="0">
                      <a:pos x="140" y="368"/>
                    </a:cxn>
                    <a:cxn ang="0">
                      <a:pos x="104" y="363"/>
                    </a:cxn>
                    <a:cxn ang="0">
                      <a:pos x="30" y="362"/>
                    </a:cxn>
                    <a:cxn ang="0">
                      <a:pos x="15" y="328"/>
                    </a:cxn>
                    <a:cxn ang="0">
                      <a:pos x="18" y="280"/>
                    </a:cxn>
                    <a:cxn ang="0">
                      <a:pos x="1" y="244"/>
                    </a:cxn>
                    <a:cxn ang="0">
                      <a:pos x="41" y="229"/>
                    </a:cxn>
                    <a:cxn ang="0">
                      <a:pos x="26" y="188"/>
                    </a:cxn>
                    <a:cxn ang="0">
                      <a:pos x="92" y="215"/>
                    </a:cxn>
                    <a:cxn ang="0">
                      <a:pos x="103" y="168"/>
                    </a:cxn>
                    <a:cxn ang="0">
                      <a:pos x="179" y="161"/>
                    </a:cxn>
                    <a:cxn ang="0">
                      <a:pos x="187" y="146"/>
                    </a:cxn>
                    <a:cxn ang="0">
                      <a:pos x="193" y="90"/>
                    </a:cxn>
                    <a:cxn ang="0">
                      <a:pos x="219" y="76"/>
                    </a:cxn>
                    <a:cxn ang="0">
                      <a:pos x="209" y="114"/>
                    </a:cxn>
                    <a:cxn ang="0">
                      <a:pos x="243" y="140"/>
                    </a:cxn>
                    <a:cxn ang="0">
                      <a:pos x="269" y="117"/>
                    </a:cxn>
                    <a:cxn ang="0">
                      <a:pos x="318" y="87"/>
                    </a:cxn>
                    <a:cxn ang="0">
                      <a:pos x="336" y="75"/>
                    </a:cxn>
                    <a:cxn ang="0">
                      <a:pos x="372" y="76"/>
                    </a:cxn>
                    <a:cxn ang="0">
                      <a:pos x="369" y="100"/>
                    </a:cxn>
                    <a:cxn ang="0">
                      <a:pos x="413" y="80"/>
                    </a:cxn>
                    <a:cxn ang="0">
                      <a:pos x="454" y="74"/>
                    </a:cxn>
                    <a:cxn ang="0">
                      <a:pos x="469" y="91"/>
                    </a:cxn>
                    <a:cxn ang="0">
                      <a:pos x="479" y="59"/>
                    </a:cxn>
                    <a:cxn ang="0">
                      <a:pos x="436" y="18"/>
                    </a:cxn>
                    <a:cxn ang="0">
                      <a:pos x="455" y="5"/>
                    </a:cxn>
                    <a:cxn ang="0">
                      <a:pos x="489" y="21"/>
                    </a:cxn>
                    <a:cxn ang="0">
                      <a:pos x="548" y="44"/>
                    </a:cxn>
                    <a:cxn ang="0">
                      <a:pos x="544" y="58"/>
                    </a:cxn>
                    <a:cxn ang="0">
                      <a:pos x="561" y="72"/>
                    </a:cxn>
                    <a:cxn ang="0">
                      <a:pos x="539" y="86"/>
                    </a:cxn>
                    <a:cxn ang="0">
                      <a:pos x="519" y="109"/>
                    </a:cxn>
                    <a:cxn ang="0">
                      <a:pos x="488" y="137"/>
                    </a:cxn>
                    <a:cxn ang="0">
                      <a:pos x="337" y="143"/>
                    </a:cxn>
                    <a:cxn ang="0">
                      <a:pos x="318" y="155"/>
                    </a:cxn>
                  </a:cxnLst>
                  <a:rect l="0" t="0" r="r" b="b"/>
                  <a:pathLst>
                    <a:path w="561" h="390">
                      <a:moveTo>
                        <a:pt x="272" y="179"/>
                      </a:moveTo>
                      <a:lnTo>
                        <a:pt x="265" y="205"/>
                      </a:lnTo>
                      <a:lnTo>
                        <a:pt x="278" y="211"/>
                      </a:lnTo>
                      <a:lnTo>
                        <a:pt x="296" y="231"/>
                      </a:lnTo>
                      <a:lnTo>
                        <a:pt x="292" y="243"/>
                      </a:lnTo>
                      <a:lnTo>
                        <a:pt x="274" y="240"/>
                      </a:lnTo>
                      <a:lnTo>
                        <a:pt x="260" y="252"/>
                      </a:lnTo>
                      <a:lnTo>
                        <a:pt x="231" y="244"/>
                      </a:lnTo>
                      <a:lnTo>
                        <a:pt x="197" y="246"/>
                      </a:lnTo>
                      <a:lnTo>
                        <a:pt x="194" y="255"/>
                      </a:lnTo>
                      <a:lnTo>
                        <a:pt x="221" y="266"/>
                      </a:lnTo>
                      <a:lnTo>
                        <a:pt x="226" y="303"/>
                      </a:lnTo>
                      <a:lnTo>
                        <a:pt x="220" y="319"/>
                      </a:lnTo>
                      <a:lnTo>
                        <a:pt x="241" y="327"/>
                      </a:lnTo>
                      <a:lnTo>
                        <a:pt x="249" y="310"/>
                      </a:lnTo>
                      <a:lnTo>
                        <a:pt x="279" y="309"/>
                      </a:lnTo>
                      <a:lnTo>
                        <a:pt x="254" y="346"/>
                      </a:lnTo>
                      <a:lnTo>
                        <a:pt x="270" y="365"/>
                      </a:lnTo>
                      <a:lnTo>
                        <a:pt x="246" y="375"/>
                      </a:lnTo>
                      <a:lnTo>
                        <a:pt x="241" y="390"/>
                      </a:lnTo>
                      <a:lnTo>
                        <a:pt x="228" y="370"/>
                      </a:lnTo>
                      <a:lnTo>
                        <a:pt x="203" y="378"/>
                      </a:lnTo>
                      <a:lnTo>
                        <a:pt x="182" y="370"/>
                      </a:lnTo>
                      <a:lnTo>
                        <a:pt x="140" y="368"/>
                      </a:lnTo>
                      <a:lnTo>
                        <a:pt x="116" y="375"/>
                      </a:lnTo>
                      <a:lnTo>
                        <a:pt x="104" y="363"/>
                      </a:lnTo>
                      <a:lnTo>
                        <a:pt x="85" y="374"/>
                      </a:lnTo>
                      <a:lnTo>
                        <a:pt x="30" y="362"/>
                      </a:lnTo>
                      <a:lnTo>
                        <a:pt x="11" y="339"/>
                      </a:lnTo>
                      <a:lnTo>
                        <a:pt x="15" y="328"/>
                      </a:lnTo>
                      <a:lnTo>
                        <a:pt x="24" y="307"/>
                      </a:lnTo>
                      <a:lnTo>
                        <a:pt x="18" y="280"/>
                      </a:lnTo>
                      <a:lnTo>
                        <a:pt x="0" y="270"/>
                      </a:lnTo>
                      <a:lnTo>
                        <a:pt x="1" y="244"/>
                      </a:lnTo>
                      <a:lnTo>
                        <a:pt x="11" y="239"/>
                      </a:lnTo>
                      <a:lnTo>
                        <a:pt x="41" y="229"/>
                      </a:lnTo>
                      <a:lnTo>
                        <a:pt x="23" y="206"/>
                      </a:lnTo>
                      <a:lnTo>
                        <a:pt x="26" y="188"/>
                      </a:lnTo>
                      <a:lnTo>
                        <a:pt x="57" y="205"/>
                      </a:lnTo>
                      <a:lnTo>
                        <a:pt x="92" y="215"/>
                      </a:lnTo>
                      <a:lnTo>
                        <a:pt x="89" y="191"/>
                      </a:lnTo>
                      <a:lnTo>
                        <a:pt x="103" y="168"/>
                      </a:lnTo>
                      <a:lnTo>
                        <a:pt x="141" y="149"/>
                      </a:lnTo>
                      <a:lnTo>
                        <a:pt x="179" y="161"/>
                      </a:lnTo>
                      <a:lnTo>
                        <a:pt x="181" y="155"/>
                      </a:lnTo>
                      <a:lnTo>
                        <a:pt x="187" y="146"/>
                      </a:lnTo>
                      <a:lnTo>
                        <a:pt x="173" y="122"/>
                      </a:lnTo>
                      <a:lnTo>
                        <a:pt x="193" y="90"/>
                      </a:lnTo>
                      <a:lnTo>
                        <a:pt x="170" y="64"/>
                      </a:lnTo>
                      <a:lnTo>
                        <a:pt x="219" y="76"/>
                      </a:lnTo>
                      <a:lnTo>
                        <a:pt x="237" y="105"/>
                      </a:lnTo>
                      <a:lnTo>
                        <a:pt x="209" y="114"/>
                      </a:lnTo>
                      <a:lnTo>
                        <a:pt x="217" y="144"/>
                      </a:lnTo>
                      <a:lnTo>
                        <a:pt x="243" y="140"/>
                      </a:lnTo>
                      <a:lnTo>
                        <a:pt x="250" y="117"/>
                      </a:lnTo>
                      <a:lnTo>
                        <a:pt x="269" y="117"/>
                      </a:lnTo>
                      <a:lnTo>
                        <a:pt x="273" y="106"/>
                      </a:lnTo>
                      <a:lnTo>
                        <a:pt x="318" y="87"/>
                      </a:lnTo>
                      <a:lnTo>
                        <a:pt x="334" y="90"/>
                      </a:lnTo>
                      <a:lnTo>
                        <a:pt x="336" y="75"/>
                      </a:lnTo>
                      <a:lnTo>
                        <a:pt x="366" y="63"/>
                      </a:lnTo>
                      <a:lnTo>
                        <a:pt x="372" y="76"/>
                      </a:lnTo>
                      <a:lnTo>
                        <a:pt x="347" y="96"/>
                      </a:lnTo>
                      <a:lnTo>
                        <a:pt x="369" y="100"/>
                      </a:lnTo>
                      <a:lnTo>
                        <a:pt x="385" y="81"/>
                      </a:lnTo>
                      <a:lnTo>
                        <a:pt x="413" y="80"/>
                      </a:lnTo>
                      <a:lnTo>
                        <a:pt x="439" y="62"/>
                      </a:lnTo>
                      <a:lnTo>
                        <a:pt x="454" y="74"/>
                      </a:lnTo>
                      <a:lnTo>
                        <a:pt x="449" y="90"/>
                      </a:lnTo>
                      <a:lnTo>
                        <a:pt x="469" y="91"/>
                      </a:lnTo>
                      <a:lnTo>
                        <a:pt x="466" y="73"/>
                      </a:lnTo>
                      <a:lnTo>
                        <a:pt x="479" y="59"/>
                      </a:lnTo>
                      <a:lnTo>
                        <a:pt x="464" y="37"/>
                      </a:lnTo>
                      <a:lnTo>
                        <a:pt x="436" y="18"/>
                      </a:lnTo>
                      <a:lnTo>
                        <a:pt x="426" y="0"/>
                      </a:lnTo>
                      <a:lnTo>
                        <a:pt x="455" y="5"/>
                      </a:lnTo>
                      <a:lnTo>
                        <a:pt x="470" y="31"/>
                      </a:lnTo>
                      <a:lnTo>
                        <a:pt x="489" y="21"/>
                      </a:lnTo>
                      <a:lnTo>
                        <a:pt x="537" y="28"/>
                      </a:lnTo>
                      <a:lnTo>
                        <a:pt x="548" y="44"/>
                      </a:lnTo>
                      <a:lnTo>
                        <a:pt x="551" y="44"/>
                      </a:lnTo>
                      <a:lnTo>
                        <a:pt x="544" y="58"/>
                      </a:lnTo>
                      <a:lnTo>
                        <a:pt x="561" y="59"/>
                      </a:lnTo>
                      <a:lnTo>
                        <a:pt x="561" y="72"/>
                      </a:lnTo>
                      <a:lnTo>
                        <a:pt x="559" y="75"/>
                      </a:lnTo>
                      <a:lnTo>
                        <a:pt x="539" y="86"/>
                      </a:lnTo>
                      <a:lnTo>
                        <a:pt x="537" y="99"/>
                      </a:lnTo>
                      <a:lnTo>
                        <a:pt x="519" y="109"/>
                      </a:lnTo>
                      <a:lnTo>
                        <a:pt x="514" y="123"/>
                      </a:lnTo>
                      <a:lnTo>
                        <a:pt x="488" y="137"/>
                      </a:lnTo>
                      <a:lnTo>
                        <a:pt x="416" y="143"/>
                      </a:lnTo>
                      <a:lnTo>
                        <a:pt x="337" y="143"/>
                      </a:lnTo>
                      <a:lnTo>
                        <a:pt x="321" y="144"/>
                      </a:lnTo>
                      <a:lnTo>
                        <a:pt x="318" y="155"/>
                      </a:lnTo>
                      <a:lnTo>
                        <a:pt x="272" y="179"/>
                      </a:lnTo>
                      <a:close/>
                    </a:path>
                  </a:pathLst>
                </a:custGeom>
                <a:solidFill>
                  <a:srgbClr val="A5A5A5"/>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8939" name="Freeform 27"/>
                <p:cNvSpPr>
                  <a:spLocks/>
                </p:cNvSpPr>
                <p:nvPr/>
              </p:nvSpPr>
              <p:spPr bwMode="auto">
                <a:xfrm>
                  <a:off x="4013" y="649"/>
                  <a:ext cx="561" cy="390"/>
                </a:xfrm>
                <a:custGeom>
                  <a:avLst/>
                  <a:gdLst/>
                  <a:ahLst/>
                  <a:cxnLst>
                    <a:cxn ang="0">
                      <a:pos x="265" y="205"/>
                    </a:cxn>
                    <a:cxn ang="0">
                      <a:pos x="296" y="231"/>
                    </a:cxn>
                    <a:cxn ang="0">
                      <a:pos x="274" y="240"/>
                    </a:cxn>
                    <a:cxn ang="0">
                      <a:pos x="231" y="244"/>
                    </a:cxn>
                    <a:cxn ang="0">
                      <a:pos x="194" y="255"/>
                    </a:cxn>
                    <a:cxn ang="0">
                      <a:pos x="226" y="303"/>
                    </a:cxn>
                    <a:cxn ang="0">
                      <a:pos x="241" y="327"/>
                    </a:cxn>
                    <a:cxn ang="0">
                      <a:pos x="279" y="309"/>
                    </a:cxn>
                    <a:cxn ang="0">
                      <a:pos x="270" y="365"/>
                    </a:cxn>
                    <a:cxn ang="0">
                      <a:pos x="241" y="390"/>
                    </a:cxn>
                    <a:cxn ang="0">
                      <a:pos x="203" y="378"/>
                    </a:cxn>
                    <a:cxn ang="0">
                      <a:pos x="140" y="368"/>
                    </a:cxn>
                    <a:cxn ang="0">
                      <a:pos x="104" y="363"/>
                    </a:cxn>
                    <a:cxn ang="0">
                      <a:pos x="30" y="362"/>
                    </a:cxn>
                    <a:cxn ang="0">
                      <a:pos x="15" y="328"/>
                    </a:cxn>
                    <a:cxn ang="0">
                      <a:pos x="18" y="280"/>
                    </a:cxn>
                    <a:cxn ang="0">
                      <a:pos x="1" y="244"/>
                    </a:cxn>
                    <a:cxn ang="0">
                      <a:pos x="41" y="229"/>
                    </a:cxn>
                    <a:cxn ang="0">
                      <a:pos x="26" y="188"/>
                    </a:cxn>
                    <a:cxn ang="0">
                      <a:pos x="92" y="215"/>
                    </a:cxn>
                    <a:cxn ang="0">
                      <a:pos x="103" y="168"/>
                    </a:cxn>
                    <a:cxn ang="0">
                      <a:pos x="179" y="161"/>
                    </a:cxn>
                    <a:cxn ang="0">
                      <a:pos x="187" y="146"/>
                    </a:cxn>
                    <a:cxn ang="0">
                      <a:pos x="193" y="90"/>
                    </a:cxn>
                    <a:cxn ang="0">
                      <a:pos x="219" y="76"/>
                    </a:cxn>
                    <a:cxn ang="0">
                      <a:pos x="209" y="114"/>
                    </a:cxn>
                    <a:cxn ang="0">
                      <a:pos x="243" y="140"/>
                    </a:cxn>
                    <a:cxn ang="0">
                      <a:pos x="269" y="117"/>
                    </a:cxn>
                    <a:cxn ang="0">
                      <a:pos x="318" y="87"/>
                    </a:cxn>
                    <a:cxn ang="0">
                      <a:pos x="336" y="75"/>
                    </a:cxn>
                    <a:cxn ang="0">
                      <a:pos x="372" y="76"/>
                    </a:cxn>
                    <a:cxn ang="0">
                      <a:pos x="369" y="100"/>
                    </a:cxn>
                    <a:cxn ang="0">
                      <a:pos x="413" y="80"/>
                    </a:cxn>
                    <a:cxn ang="0">
                      <a:pos x="454" y="74"/>
                    </a:cxn>
                    <a:cxn ang="0">
                      <a:pos x="469" y="91"/>
                    </a:cxn>
                    <a:cxn ang="0">
                      <a:pos x="479" y="59"/>
                    </a:cxn>
                    <a:cxn ang="0">
                      <a:pos x="436" y="18"/>
                    </a:cxn>
                    <a:cxn ang="0">
                      <a:pos x="455" y="5"/>
                    </a:cxn>
                    <a:cxn ang="0">
                      <a:pos x="489" y="21"/>
                    </a:cxn>
                    <a:cxn ang="0">
                      <a:pos x="548" y="44"/>
                    </a:cxn>
                    <a:cxn ang="0">
                      <a:pos x="544" y="58"/>
                    </a:cxn>
                    <a:cxn ang="0">
                      <a:pos x="561" y="72"/>
                    </a:cxn>
                    <a:cxn ang="0">
                      <a:pos x="539" y="86"/>
                    </a:cxn>
                    <a:cxn ang="0">
                      <a:pos x="519" y="109"/>
                    </a:cxn>
                    <a:cxn ang="0">
                      <a:pos x="488" y="137"/>
                    </a:cxn>
                    <a:cxn ang="0">
                      <a:pos x="337" y="143"/>
                    </a:cxn>
                    <a:cxn ang="0">
                      <a:pos x="318" y="155"/>
                    </a:cxn>
                  </a:cxnLst>
                  <a:rect l="0" t="0" r="r" b="b"/>
                  <a:pathLst>
                    <a:path w="561" h="390">
                      <a:moveTo>
                        <a:pt x="272" y="179"/>
                      </a:moveTo>
                      <a:lnTo>
                        <a:pt x="265" y="205"/>
                      </a:lnTo>
                      <a:lnTo>
                        <a:pt x="278" y="211"/>
                      </a:lnTo>
                      <a:lnTo>
                        <a:pt x="296" y="231"/>
                      </a:lnTo>
                      <a:lnTo>
                        <a:pt x="292" y="243"/>
                      </a:lnTo>
                      <a:lnTo>
                        <a:pt x="274" y="240"/>
                      </a:lnTo>
                      <a:lnTo>
                        <a:pt x="260" y="252"/>
                      </a:lnTo>
                      <a:lnTo>
                        <a:pt x="231" y="244"/>
                      </a:lnTo>
                      <a:lnTo>
                        <a:pt x="197" y="246"/>
                      </a:lnTo>
                      <a:lnTo>
                        <a:pt x="194" y="255"/>
                      </a:lnTo>
                      <a:lnTo>
                        <a:pt x="221" y="266"/>
                      </a:lnTo>
                      <a:lnTo>
                        <a:pt x="226" y="303"/>
                      </a:lnTo>
                      <a:lnTo>
                        <a:pt x="220" y="319"/>
                      </a:lnTo>
                      <a:lnTo>
                        <a:pt x="241" y="327"/>
                      </a:lnTo>
                      <a:lnTo>
                        <a:pt x="249" y="310"/>
                      </a:lnTo>
                      <a:lnTo>
                        <a:pt x="279" y="309"/>
                      </a:lnTo>
                      <a:lnTo>
                        <a:pt x="254" y="346"/>
                      </a:lnTo>
                      <a:lnTo>
                        <a:pt x="270" y="365"/>
                      </a:lnTo>
                      <a:lnTo>
                        <a:pt x="246" y="375"/>
                      </a:lnTo>
                      <a:lnTo>
                        <a:pt x="241" y="390"/>
                      </a:lnTo>
                      <a:lnTo>
                        <a:pt x="228" y="370"/>
                      </a:lnTo>
                      <a:lnTo>
                        <a:pt x="203" y="378"/>
                      </a:lnTo>
                      <a:lnTo>
                        <a:pt x="182" y="370"/>
                      </a:lnTo>
                      <a:lnTo>
                        <a:pt x="140" y="368"/>
                      </a:lnTo>
                      <a:lnTo>
                        <a:pt x="116" y="375"/>
                      </a:lnTo>
                      <a:lnTo>
                        <a:pt x="104" y="363"/>
                      </a:lnTo>
                      <a:lnTo>
                        <a:pt x="85" y="374"/>
                      </a:lnTo>
                      <a:lnTo>
                        <a:pt x="30" y="362"/>
                      </a:lnTo>
                      <a:lnTo>
                        <a:pt x="11" y="339"/>
                      </a:lnTo>
                      <a:lnTo>
                        <a:pt x="15" y="328"/>
                      </a:lnTo>
                      <a:lnTo>
                        <a:pt x="24" y="307"/>
                      </a:lnTo>
                      <a:lnTo>
                        <a:pt x="18" y="280"/>
                      </a:lnTo>
                      <a:lnTo>
                        <a:pt x="0" y="270"/>
                      </a:lnTo>
                      <a:lnTo>
                        <a:pt x="1" y="244"/>
                      </a:lnTo>
                      <a:lnTo>
                        <a:pt x="11" y="239"/>
                      </a:lnTo>
                      <a:lnTo>
                        <a:pt x="41" y="229"/>
                      </a:lnTo>
                      <a:lnTo>
                        <a:pt x="23" y="206"/>
                      </a:lnTo>
                      <a:lnTo>
                        <a:pt x="26" y="188"/>
                      </a:lnTo>
                      <a:lnTo>
                        <a:pt x="57" y="205"/>
                      </a:lnTo>
                      <a:lnTo>
                        <a:pt x="92" y="215"/>
                      </a:lnTo>
                      <a:lnTo>
                        <a:pt x="89" y="191"/>
                      </a:lnTo>
                      <a:lnTo>
                        <a:pt x="103" y="168"/>
                      </a:lnTo>
                      <a:lnTo>
                        <a:pt x="141" y="149"/>
                      </a:lnTo>
                      <a:lnTo>
                        <a:pt x="179" y="161"/>
                      </a:lnTo>
                      <a:lnTo>
                        <a:pt x="181" y="155"/>
                      </a:lnTo>
                      <a:lnTo>
                        <a:pt x="187" y="146"/>
                      </a:lnTo>
                      <a:lnTo>
                        <a:pt x="173" y="122"/>
                      </a:lnTo>
                      <a:lnTo>
                        <a:pt x="193" y="90"/>
                      </a:lnTo>
                      <a:lnTo>
                        <a:pt x="170" y="64"/>
                      </a:lnTo>
                      <a:lnTo>
                        <a:pt x="219" y="76"/>
                      </a:lnTo>
                      <a:lnTo>
                        <a:pt x="237" y="105"/>
                      </a:lnTo>
                      <a:lnTo>
                        <a:pt x="209" y="114"/>
                      </a:lnTo>
                      <a:lnTo>
                        <a:pt x="217" y="144"/>
                      </a:lnTo>
                      <a:lnTo>
                        <a:pt x="243" y="140"/>
                      </a:lnTo>
                      <a:lnTo>
                        <a:pt x="250" y="117"/>
                      </a:lnTo>
                      <a:lnTo>
                        <a:pt x="269" y="117"/>
                      </a:lnTo>
                      <a:lnTo>
                        <a:pt x="273" y="106"/>
                      </a:lnTo>
                      <a:lnTo>
                        <a:pt x="318" y="87"/>
                      </a:lnTo>
                      <a:lnTo>
                        <a:pt x="334" y="90"/>
                      </a:lnTo>
                      <a:lnTo>
                        <a:pt x="336" y="75"/>
                      </a:lnTo>
                      <a:lnTo>
                        <a:pt x="366" y="63"/>
                      </a:lnTo>
                      <a:lnTo>
                        <a:pt x="372" y="76"/>
                      </a:lnTo>
                      <a:lnTo>
                        <a:pt x="347" y="96"/>
                      </a:lnTo>
                      <a:lnTo>
                        <a:pt x="369" y="100"/>
                      </a:lnTo>
                      <a:lnTo>
                        <a:pt x="385" y="81"/>
                      </a:lnTo>
                      <a:lnTo>
                        <a:pt x="413" y="80"/>
                      </a:lnTo>
                      <a:lnTo>
                        <a:pt x="439" y="62"/>
                      </a:lnTo>
                      <a:lnTo>
                        <a:pt x="454" y="74"/>
                      </a:lnTo>
                      <a:lnTo>
                        <a:pt x="449" y="90"/>
                      </a:lnTo>
                      <a:lnTo>
                        <a:pt x="469" y="91"/>
                      </a:lnTo>
                      <a:lnTo>
                        <a:pt x="466" y="73"/>
                      </a:lnTo>
                      <a:lnTo>
                        <a:pt x="479" y="59"/>
                      </a:lnTo>
                      <a:lnTo>
                        <a:pt x="464" y="37"/>
                      </a:lnTo>
                      <a:lnTo>
                        <a:pt x="436" y="18"/>
                      </a:lnTo>
                      <a:lnTo>
                        <a:pt x="426" y="0"/>
                      </a:lnTo>
                      <a:lnTo>
                        <a:pt x="455" y="5"/>
                      </a:lnTo>
                      <a:lnTo>
                        <a:pt x="470" y="31"/>
                      </a:lnTo>
                      <a:lnTo>
                        <a:pt x="489" y="21"/>
                      </a:lnTo>
                      <a:lnTo>
                        <a:pt x="537" y="28"/>
                      </a:lnTo>
                      <a:lnTo>
                        <a:pt x="548" y="44"/>
                      </a:lnTo>
                      <a:lnTo>
                        <a:pt x="551" y="44"/>
                      </a:lnTo>
                      <a:lnTo>
                        <a:pt x="544" y="58"/>
                      </a:lnTo>
                      <a:lnTo>
                        <a:pt x="561" y="59"/>
                      </a:lnTo>
                      <a:lnTo>
                        <a:pt x="561" y="72"/>
                      </a:lnTo>
                      <a:lnTo>
                        <a:pt x="559" y="75"/>
                      </a:lnTo>
                      <a:lnTo>
                        <a:pt x="539" y="86"/>
                      </a:lnTo>
                      <a:lnTo>
                        <a:pt x="537" y="99"/>
                      </a:lnTo>
                      <a:lnTo>
                        <a:pt x="519" y="109"/>
                      </a:lnTo>
                      <a:lnTo>
                        <a:pt x="514" y="123"/>
                      </a:lnTo>
                      <a:lnTo>
                        <a:pt x="488" y="137"/>
                      </a:lnTo>
                      <a:lnTo>
                        <a:pt x="416" y="143"/>
                      </a:lnTo>
                      <a:lnTo>
                        <a:pt x="337" y="143"/>
                      </a:lnTo>
                      <a:lnTo>
                        <a:pt x="321" y="144"/>
                      </a:lnTo>
                      <a:lnTo>
                        <a:pt x="318" y="155"/>
                      </a:lnTo>
                      <a:lnTo>
                        <a:pt x="272" y="179"/>
                      </a:lnTo>
                      <a:close/>
                    </a:path>
                  </a:pathLst>
                </a:custGeom>
                <a:noFill/>
                <a:ln w="6350" cap="flat">
                  <a:solidFill>
                    <a:srgbClr val="A5A5A5"/>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8940" name="Freeform 28"/>
                <p:cNvSpPr>
                  <a:spLocks/>
                </p:cNvSpPr>
                <p:nvPr/>
              </p:nvSpPr>
              <p:spPr bwMode="auto">
                <a:xfrm>
                  <a:off x="4360" y="1204"/>
                  <a:ext cx="175" cy="193"/>
                </a:xfrm>
                <a:custGeom>
                  <a:avLst/>
                  <a:gdLst/>
                  <a:ahLst/>
                  <a:cxnLst>
                    <a:cxn ang="0">
                      <a:pos x="161" y="158"/>
                    </a:cxn>
                    <a:cxn ang="0">
                      <a:pos x="151" y="138"/>
                    </a:cxn>
                    <a:cxn ang="0">
                      <a:pos x="154" y="94"/>
                    </a:cxn>
                    <a:cxn ang="0">
                      <a:pos x="173" y="86"/>
                    </a:cxn>
                    <a:cxn ang="0">
                      <a:pos x="175" y="61"/>
                    </a:cxn>
                    <a:cxn ang="0">
                      <a:pos x="129" y="79"/>
                    </a:cxn>
                    <a:cxn ang="0">
                      <a:pos x="114" y="71"/>
                    </a:cxn>
                    <a:cxn ang="0">
                      <a:pos x="100" y="59"/>
                    </a:cxn>
                    <a:cxn ang="0">
                      <a:pos x="107" y="45"/>
                    </a:cxn>
                    <a:cxn ang="0">
                      <a:pos x="130" y="45"/>
                    </a:cxn>
                    <a:cxn ang="0">
                      <a:pos x="127" y="55"/>
                    </a:cxn>
                    <a:cxn ang="0">
                      <a:pos x="146" y="51"/>
                    </a:cxn>
                    <a:cxn ang="0">
                      <a:pos x="166" y="30"/>
                    </a:cxn>
                    <a:cxn ang="0">
                      <a:pos x="152" y="9"/>
                    </a:cxn>
                    <a:cxn ang="0">
                      <a:pos x="120" y="16"/>
                    </a:cxn>
                    <a:cxn ang="0">
                      <a:pos x="103" y="11"/>
                    </a:cxn>
                    <a:cxn ang="0">
                      <a:pos x="86" y="13"/>
                    </a:cxn>
                    <a:cxn ang="0">
                      <a:pos x="78" y="4"/>
                    </a:cxn>
                    <a:cxn ang="0">
                      <a:pos x="60" y="13"/>
                    </a:cxn>
                    <a:cxn ang="0">
                      <a:pos x="52" y="7"/>
                    </a:cxn>
                    <a:cxn ang="0">
                      <a:pos x="42" y="7"/>
                    </a:cxn>
                    <a:cxn ang="0">
                      <a:pos x="34" y="0"/>
                    </a:cxn>
                    <a:cxn ang="0">
                      <a:pos x="28" y="2"/>
                    </a:cxn>
                    <a:cxn ang="0">
                      <a:pos x="16" y="26"/>
                    </a:cxn>
                    <a:cxn ang="0">
                      <a:pos x="24" y="44"/>
                    </a:cxn>
                    <a:cxn ang="0">
                      <a:pos x="0" y="57"/>
                    </a:cxn>
                    <a:cxn ang="0">
                      <a:pos x="10" y="68"/>
                    </a:cxn>
                    <a:cxn ang="0">
                      <a:pos x="2" y="84"/>
                    </a:cxn>
                    <a:cxn ang="0">
                      <a:pos x="26" y="120"/>
                    </a:cxn>
                    <a:cxn ang="0">
                      <a:pos x="52" y="133"/>
                    </a:cxn>
                    <a:cxn ang="0">
                      <a:pos x="58" y="154"/>
                    </a:cxn>
                    <a:cxn ang="0">
                      <a:pos x="73" y="166"/>
                    </a:cxn>
                    <a:cxn ang="0">
                      <a:pos x="76" y="154"/>
                    </a:cxn>
                    <a:cxn ang="0">
                      <a:pos x="89" y="156"/>
                    </a:cxn>
                    <a:cxn ang="0">
                      <a:pos x="86" y="169"/>
                    </a:cxn>
                    <a:cxn ang="0">
                      <a:pos x="100" y="187"/>
                    </a:cxn>
                    <a:cxn ang="0">
                      <a:pos x="112" y="193"/>
                    </a:cxn>
                    <a:cxn ang="0">
                      <a:pos x="121" y="178"/>
                    </a:cxn>
                    <a:cxn ang="0">
                      <a:pos x="133" y="178"/>
                    </a:cxn>
                    <a:cxn ang="0">
                      <a:pos x="141" y="187"/>
                    </a:cxn>
                    <a:cxn ang="0">
                      <a:pos x="148" y="179"/>
                    </a:cxn>
                    <a:cxn ang="0">
                      <a:pos x="157" y="160"/>
                    </a:cxn>
                    <a:cxn ang="0">
                      <a:pos x="161" y="158"/>
                    </a:cxn>
                  </a:cxnLst>
                  <a:rect l="0" t="0" r="r" b="b"/>
                  <a:pathLst>
                    <a:path w="175" h="193">
                      <a:moveTo>
                        <a:pt x="161" y="158"/>
                      </a:moveTo>
                      <a:lnTo>
                        <a:pt x="151" y="138"/>
                      </a:lnTo>
                      <a:lnTo>
                        <a:pt x="154" y="94"/>
                      </a:lnTo>
                      <a:lnTo>
                        <a:pt x="173" y="86"/>
                      </a:lnTo>
                      <a:lnTo>
                        <a:pt x="175" y="61"/>
                      </a:lnTo>
                      <a:lnTo>
                        <a:pt x="129" y="79"/>
                      </a:lnTo>
                      <a:lnTo>
                        <a:pt x="114" y="71"/>
                      </a:lnTo>
                      <a:lnTo>
                        <a:pt x="100" y="59"/>
                      </a:lnTo>
                      <a:lnTo>
                        <a:pt x="107" y="45"/>
                      </a:lnTo>
                      <a:lnTo>
                        <a:pt x="130" y="45"/>
                      </a:lnTo>
                      <a:lnTo>
                        <a:pt x="127" y="55"/>
                      </a:lnTo>
                      <a:lnTo>
                        <a:pt x="146" y="51"/>
                      </a:lnTo>
                      <a:lnTo>
                        <a:pt x="166" y="30"/>
                      </a:lnTo>
                      <a:lnTo>
                        <a:pt x="152" y="9"/>
                      </a:lnTo>
                      <a:lnTo>
                        <a:pt x="120" y="16"/>
                      </a:lnTo>
                      <a:lnTo>
                        <a:pt x="103" y="11"/>
                      </a:lnTo>
                      <a:lnTo>
                        <a:pt x="86" y="13"/>
                      </a:lnTo>
                      <a:lnTo>
                        <a:pt x="78" y="4"/>
                      </a:lnTo>
                      <a:lnTo>
                        <a:pt x="60" y="13"/>
                      </a:lnTo>
                      <a:lnTo>
                        <a:pt x="52" y="7"/>
                      </a:lnTo>
                      <a:lnTo>
                        <a:pt x="42" y="7"/>
                      </a:lnTo>
                      <a:lnTo>
                        <a:pt x="34" y="0"/>
                      </a:lnTo>
                      <a:lnTo>
                        <a:pt x="28" y="2"/>
                      </a:lnTo>
                      <a:lnTo>
                        <a:pt x="16" y="26"/>
                      </a:lnTo>
                      <a:lnTo>
                        <a:pt x="24" y="44"/>
                      </a:lnTo>
                      <a:lnTo>
                        <a:pt x="0" y="57"/>
                      </a:lnTo>
                      <a:lnTo>
                        <a:pt x="10" y="68"/>
                      </a:lnTo>
                      <a:lnTo>
                        <a:pt x="2" y="84"/>
                      </a:lnTo>
                      <a:lnTo>
                        <a:pt x="26" y="120"/>
                      </a:lnTo>
                      <a:lnTo>
                        <a:pt x="52" y="133"/>
                      </a:lnTo>
                      <a:lnTo>
                        <a:pt x="58" y="154"/>
                      </a:lnTo>
                      <a:lnTo>
                        <a:pt x="73" y="166"/>
                      </a:lnTo>
                      <a:lnTo>
                        <a:pt x="76" y="154"/>
                      </a:lnTo>
                      <a:lnTo>
                        <a:pt x="89" y="156"/>
                      </a:lnTo>
                      <a:lnTo>
                        <a:pt x="86" y="169"/>
                      </a:lnTo>
                      <a:lnTo>
                        <a:pt x="100" y="187"/>
                      </a:lnTo>
                      <a:lnTo>
                        <a:pt x="112" y="193"/>
                      </a:lnTo>
                      <a:lnTo>
                        <a:pt x="121" y="178"/>
                      </a:lnTo>
                      <a:lnTo>
                        <a:pt x="133" y="178"/>
                      </a:lnTo>
                      <a:lnTo>
                        <a:pt x="141" y="187"/>
                      </a:lnTo>
                      <a:lnTo>
                        <a:pt x="148" y="179"/>
                      </a:lnTo>
                      <a:lnTo>
                        <a:pt x="157" y="160"/>
                      </a:lnTo>
                      <a:lnTo>
                        <a:pt x="161" y="158"/>
                      </a:lnTo>
                      <a:close/>
                    </a:path>
                  </a:pathLst>
                </a:custGeom>
                <a:solidFill>
                  <a:srgbClr val="A5A5A5"/>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8941" name="Freeform 29"/>
                <p:cNvSpPr>
                  <a:spLocks/>
                </p:cNvSpPr>
                <p:nvPr/>
              </p:nvSpPr>
              <p:spPr bwMode="auto">
                <a:xfrm>
                  <a:off x="4360" y="1204"/>
                  <a:ext cx="175" cy="193"/>
                </a:xfrm>
                <a:custGeom>
                  <a:avLst/>
                  <a:gdLst/>
                  <a:ahLst/>
                  <a:cxnLst>
                    <a:cxn ang="0">
                      <a:pos x="161" y="158"/>
                    </a:cxn>
                    <a:cxn ang="0">
                      <a:pos x="151" y="138"/>
                    </a:cxn>
                    <a:cxn ang="0">
                      <a:pos x="154" y="94"/>
                    </a:cxn>
                    <a:cxn ang="0">
                      <a:pos x="173" y="86"/>
                    </a:cxn>
                    <a:cxn ang="0">
                      <a:pos x="175" y="61"/>
                    </a:cxn>
                    <a:cxn ang="0">
                      <a:pos x="129" y="79"/>
                    </a:cxn>
                    <a:cxn ang="0">
                      <a:pos x="114" y="71"/>
                    </a:cxn>
                    <a:cxn ang="0">
                      <a:pos x="100" y="59"/>
                    </a:cxn>
                    <a:cxn ang="0">
                      <a:pos x="107" y="45"/>
                    </a:cxn>
                    <a:cxn ang="0">
                      <a:pos x="130" y="45"/>
                    </a:cxn>
                    <a:cxn ang="0">
                      <a:pos x="127" y="55"/>
                    </a:cxn>
                    <a:cxn ang="0">
                      <a:pos x="146" y="51"/>
                    </a:cxn>
                    <a:cxn ang="0">
                      <a:pos x="166" y="30"/>
                    </a:cxn>
                    <a:cxn ang="0">
                      <a:pos x="152" y="9"/>
                    </a:cxn>
                    <a:cxn ang="0">
                      <a:pos x="120" y="16"/>
                    </a:cxn>
                    <a:cxn ang="0">
                      <a:pos x="103" y="11"/>
                    </a:cxn>
                    <a:cxn ang="0">
                      <a:pos x="86" y="13"/>
                    </a:cxn>
                    <a:cxn ang="0">
                      <a:pos x="78" y="4"/>
                    </a:cxn>
                    <a:cxn ang="0">
                      <a:pos x="60" y="13"/>
                    </a:cxn>
                    <a:cxn ang="0">
                      <a:pos x="52" y="7"/>
                    </a:cxn>
                    <a:cxn ang="0">
                      <a:pos x="42" y="7"/>
                    </a:cxn>
                    <a:cxn ang="0">
                      <a:pos x="34" y="0"/>
                    </a:cxn>
                    <a:cxn ang="0">
                      <a:pos x="28" y="2"/>
                    </a:cxn>
                    <a:cxn ang="0">
                      <a:pos x="16" y="26"/>
                    </a:cxn>
                    <a:cxn ang="0">
                      <a:pos x="24" y="44"/>
                    </a:cxn>
                    <a:cxn ang="0">
                      <a:pos x="0" y="57"/>
                    </a:cxn>
                    <a:cxn ang="0">
                      <a:pos x="10" y="68"/>
                    </a:cxn>
                    <a:cxn ang="0">
                      <a:pos x="2" y="84"/>
                    </a:cxn>
                    <a:cxn ang="0">
                      <a:pos x="26" y="120"/>
                    </a:cxn>
                    <a:cxn ang="0">
                      <a:pos x="52" y="133"/>
                    </a:cxn>
                    <a:cxn ang="0">
                      <a:pos x="58" y="154"/>
                    </a:cxn>
                    <a:cxn ang="0">
                      <a:pos x="73" y="166"/>
                    </a:cxn>
                    <a:cxn ang="0">
                      <a:pos x="76" y="154"/>
                    </a:cxn>
                    <a:cxn ang="0">
                      <a:pos x="89" y="156"/>
                    </a:cxn>
                    <a:cxn ang="0">
                      <a:pos x="86" y="169"/>
                    </a:cxn>
                    <a:cxn ang="0">
                      <a:pos x="100" y="187"/>
                    </a:cxn>
                    <a:cxn ang="0">
                      <a:pos x="112" y="193"/>
                    </a:cxn>
                    <a:cxn ang="0">
                      <a:pos x="121" y="178"/>
                    </a:cxn>
                    <a:cxn ang="0">
                      <a:pos x="133" y="178"/>
                    </a:cxn>
                    <a:cxn ang="0">
                      <a:pos x="141" y="187"/>
                    </a:cxn>
                    <a:cxn ang="0">
                      <a:pos x="148" y="179"/>
                    </a:cxn>
                    <a:cxn ang="0">
                      <a:pos x="157" y="160"/>
                    </a:cxn>
                    <a:cxn ang="0">
                      <a:pos x="161" y="158"/>
                    </a:cxn>
                  </a:cxnLst>
                  <a:rect l="0" t="0" r="r" b="b"/>
                  <a:pathLst>
                    <a:path w="175" h="193">
                      <a:moveTo>
                        <a:pt x="161" y="158"/>
                      </a:moveTo>
                      <a:lnTo>
                        <a:pt x="151" y="138"/>
                      </a:lnTo>
                      <a:lnTo>
                        <a:pt x="154" y="94"/>
                      </a:lnTo>
                      <a:lnTo>
                        <a:pt x="173" y="86"/>
                      </a:lnTo>
                      <a:lnTo>
                        <a:pt x="175" y="61"/>
                      </a:lnTo>
                      <a:lnTo>
                        <a:pt x="129" y="79"/>
                      </a:lnTo>
                      <a:lnTo>
                        <a:pt x="114" y="71"/>
                      </a:lnTo>
                      <a:lnTo>
                        <a:pt x="100" y="59"/>
                      </a:lnTo>
                      <a:lnTo>
                        <a:pt x="107" y="45"/>
                      </a:lnTo>
                      <a:lnTo>
                        <a:pt x="130" y="45"/>
                      </a:lnTo>
                      <a:lnTo>
                        <a:pt x="127" y="55"/>
                      </a:lnTo>
                      <a:lnTo>
                        <a:pt x="146" y="51"/>
                      </a:lnTo>
                      <a:lnTo>
                        <a:pt x="166" y="30"/>
                      </a:lnTo>
                      <a:lnTo>
                        <a:pt x="152" y="9"/>
                      </a:lnTo>
                      <a:lnTo>
                        <a:pt x="120" y="16"/>
                      </a:lnTo>
                      <a:lnTo>
                        <a:pt x="103" y="11"/>
                      </a:lnTo>
                      <a:lnTo>
                        <a:pt x="86" y="13"/>
                      </a:lnTo>
                      <a:lnTo>
                        <a:pt x="78" y="4"/>
                      </a:lnTo>
                      <a:lnTo>
                        <a:pt x="60" y="13"/>
                      </a:lnTo>
                      <a:lnTo>
                        <a:pt x="52" y="7"/>
                      </a:lnTo>
                      <a:lnTo>
                        <a:pt x="42" y="7"/>
                      </a:lnTo>
                      <a:lnTo>
                        <a:pt x="34" y="0"/>
                      </a:lnTo>
                      <a:lnTo>
                        <a:pt x="28" y="2"/>
                      </a:lnTo>
                      <a:lnTo>
                        <a:pt x="16" y="26"/>
                      </a:lnTo>
                      <a:lnTo>
                        <a:pt x="24" y="44"/>
                      </a:lnTo>
                      <a:lnTo>
                        <a:pt x="0" y="57"/>
                      </a:lnTo>
                      <a:lnTo>
                        <a:pt x="10" y="68"/>
                      </a:lnTo>
                      <a:lnTo>
                        <a:pt x="2" y="84"/>
                      </a:lnTo>
                      <a:lnTo>
                        <a:pt x="26" y="120"/>
                      </a:lnTo>
                      <a:lnTo>
                        <a:pt x="52" y="133"/>
                      </a:lnTo>
                      <a:lnTo>
                        <a:pt x="58" y="154"/>
                      </a:lnTo>
                      <a:lnTo>
                        <a:pt x="73" y="166"/>
                      </a:lnTo>
                      <a:lnTo>
                        <a:pt x="76" y="154"/>
                      </a:lnTo>
                      <a:lnTo>
                        <a:pt x="89" y="156"/>
                      </a:lnTo>
                      <a:lnTo>
                        <a:pt x="86" y="169"/>
                      </a:lnTo>
                      <a:lnTo>
                        <a:pt x="100" y="187"/>
                      </a:lnTo>
                      <a:lnTo>
                        <a:pt x="112" y="193"/>
                      </a:lnTo>
                      <a:lnTo>
                        <a:pt x="121" y="178"/>
                      </a:lnTo>
                      <a:lnTo>
                        <a:pt x="133" y="178"/>
                      </a:lnTo>
                      <a:lnTo>
                        <a:pt x="141" y="187"/>
                      </a:lnTo>
                      <a:lnTo>
                        <a:pt x="148" y="179"/>
                      </a:lnTo>
                      <a:lnTo>
                        <a:pt x="157" y="160"/>
                      </a:lnTo>
                      <a:lnTo>
                        <a:pt x="161" y="158"/>
                      </a:lnTo>
                      <a:close/>
                    </a:path>
                  </a:pathLst>
                </a:custGeom>
                <a:noFill/>
                <a:ln w="6350" cap="flat">
                  <a:solidFill>
                    <a:srgbClr val="A5A5A5"/>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grpSp>
          <p:sp>
            <p:nvSpPr>
              <p:cNvPr id="38943" name="Freeform 31"/>
              <p:cNvSpPr>
                <a:spLocks/>
              </p:cNvSpPr>
              <p:nvPr/>
            </p:nvSpPr>
            <p:spPr bwMode="auto">
              <a:xfrm>
                <a:off x="3841" y="1400"/>
                <a:ext cx="426" cy="267"/>
              </a:xfrm>
              <a:custGeom>
                <a:avLst/>
                <a:gdLst/>
                <a:ahLst/>
                <a:cxnLst>
                  <a:cxn ang="0">
                    <a:pos x="290" y="25"/>
                  </a:cxn>
                  <a:cxn ang="0">
                    <a:pos x="261" y="5"/>
                  </a:cxn>
                  <a:cxn ang="0">
                    <a:pos x="244" y="11"/>
                  </a:cxn>
                  <a:cxn ang="0">
                    <a:pos x="228" y="29"/>
                  </a:cxn>
                  <a:cxn ang="0">
                    <a:pos x="199" y="20"/>
                  </a:cxn>
                  <a:cxn ang="0">
                    <a:pos x="180" y="10"/>
                  </a:cxn>
                  <a:cxn ang="0">
                    <a:pos x="156" y="13"/>
                  </a:cxn>
                  <a:cxn ang="0">
                    <a:pos x="137" y="0"/>
                  </a:cxn>
                  <a:cxn ang="0">
                    <a:pos x="84" y="0"/>
                  </a:cxn>
                  <a:cxn ang="0">
                    <a:pos x="66" y="29"/>
                  </a:cxn>
                  <a:cxn ang="0">
                    <a:pos x="70" y="49"/>
                  </a:cxn>
                  <a:cxn ang="0">
                    <a:pos x="38" y="52"/>
                  </a:cxn>
                  <a:cxn ang="0">
                    <a:pos x="26" y="64"/>
                  </a:cxn>
                  <a:cxn ang="0">
                    <a:pos x="0" y="92"/>
                  </a:cxn>
                  <a:cxn ang="0">
                    <a:pos x="11" y="139"/>
                  </a:cxn>
                  <a:cxn ang="0">
                    <a:pos x="17" y="170"/>
                  </a:cxn>
                  <a:cxn ang="0">
                    <a:pos x="44" y="174"/>
                  </a:cxn>
                  <a:cxn ang="0">
                    <a:pos x="97" y="185"/>
                  </a:cxn>
                  <a:cxn ang="0">
                    <a:pos x="146" y="221"/>
                  </a:cxn>
                  <a:cxn ang="0">
                    <a:pos x="170" y="219"/>
                  </a:cxn>
                  <a:cxn ang="0">
                    <a:pos x="192" y="235"/>
                  </a:cxn>
                  <a:cxn ang="0">
                    <a:pos x="213" y="224"/>
                  </a:cxn>
                  <a:cxn ang="0">
                    <a:pos x="236" y="235"/>
                  </a:cxn>
                  <a:cxn ang="0">
                    <a:pos x="219" y="246"/>
                  </a:cxn>
                  <a:cxn ang="0">
                    <a:pos x="235" y="267"/>
                  </a:cxn>
                  <a:cxn ang="0">
                    <a:pos x="266" y="249"/>
                  </a:cxn>
                  <a:cxn ang="0">
                    <a:pos x="302" y="249"/>
                  </a:cxn>
                  <a:cxn ang="0">
                    <a:pos x="326" y="230"/>
                  </a:cxn>
                  <a:cxn ang="0">
                    <a:pos x="351" y="226"/>
                  </a:cxn>
                  <a:cxn ang="0">
                    <a:pos x="370" y="235"/>
                  </a:cxn>
                  <a:cxn ang="0">
                    <a:pos x="399" y="219"/>
                  </a:cxn>
                  <a:cxn ang="0">
                    <a:pos x="399" y="203"/>
                  </a:cxn>
                  <a:cxn ang="0">
                    <a:pos x="426" y="184"/>
                  </a:cxn>
                  <a:cxn ang="0">
                    <a:pos x="420" y="166"/>
                  </a:cxn>
                  <a:cxn ang="0">
                    <a:pos x="383" y="151"/>
                  </a:cxn>
                  <a:cxn ang="0">
                    <a:pos x="391" y="127"/>
                  </a:cxn>
                  <a:cxn ang="0">
                    <a:pos x="417" y="110"/>
                  </a:cxn>
                  <a:cxn ang="0">
                    <a:pos x="413" y="100"/>
                  </a:cxn>
                  <a:cxn ang="0">
                    <a:pos x="383" y="98"/>
                  </a:cxn>
                  <a:cxn ang="0">
                    <a:pos x="371" y="78"/>
                  </a:cxn>
                  <a:cxn ang="0">
                    <a:pos x="341" y="64"/>
                  </a:cxn>
                  <a:cxn ang="0">
                    <a:pos x="295" y="67"/>
                  </a:cxn>
                  <a:cxn ang="0">
                    <a:pos x="298" y="38"/>
                  </a:cxn>
                  <a:cxn ang="0">
                    <a:pos x="290" y="25"/>
                  </a:cxn>
                </a:cxnLst>
                <a:rect l="0" t="0" r="r" b="b"/>
                <a:pathLst>
                  <a:path w="426" h="267">
                    <a:moveTo>
                      <a:pt x="290" y="25"/>
                    </a:moveTo>
                    <a:lnTo>
                      <a:pt x="261" y="5"/>
                    </a:lnTo>
                    <a:lnTo>
                      <a:pt x="244" y="11"/>
                    </a:lnTo>
                    <a:lnTo>
                      <a:pt x="228" y="29"/>
                    </a:lnTo>
                    <a:lnTo>
                      <a:pt x="199" y="20"/>
                    </a:lnTo>
                    <a:lnTo>
                      <a:pt x="180" y="10"/>
                    </a:lnTo>
                    <a:lnTo>
                      <a:pt x="156" y="13"/>
                    </a:lnTo>
                    <a:lnTo>
                      <a:pt x="137" y="0"/>
                    </a:lnTo>
                    <a:lnTo>
                      <a:pt x="84" y="0"/>
                    </a:lnTo>
                    <a:lnTo>
                      <a:pt x="66" y="29"/>
                    </a:lnTo>
                    <a:lnTo>
                      <a:pt x="70" y="49"/>
                    </a:lnTo>
                    <a:lnTo>
                      <a:pt x="38" y="52"/>
                    </a:lnTo>
                    <a:lnTo>
                      <a:pt x="26" y="64"/>
                    </a:lnTo>
                    <a:lnTo>
                      <a:pt x="0" y="92"/>
                    </a:lnTo>
                    <a:lnTo>
                      <a:pt x="11" y="139"/>
                    </a:lnTo>
                    <a:lnTo>
                      <a:pt x="17" y="170"/>
                    </a:lnTo>
                    <a:lnTo>
                      <a:pt x="44" y="174"/>
                    </a:lnTo>
                    <a:lnTo>
                      <a:pt x="97" y="185"/>
                    </a:lnTo>
                    <a:lnTo>
                      <a:pt x="146" y="221"/>
                    </a:lnTo>
                    <a:lnTo>
                      <a:pt x="170" y="219"/>
                    </a:lnTo>
                    <a:lnTo>
                      <a:pt x="192" y="235"/>
                    </a:lnTo>
                    <a:lnTo>
                      <a:pt x="213" y="224"/>
                    </a:lnTo>
                    <a:lnTo>
                      <a:pt x="236" y="235"/>
                    </a:lnTo>
                    <a:lnTo>
                      <a:pt x="219" y="246"/>
                    </a:lnTo>
                    <a:lnTo>
                      <a:pt x="235" y="267"/>
                    </a:lnTo>
                    <a:lnTo>
                      <a:pt x="266" y="249"/>
                    </a:lnTo>
                    <a:lnTo>
                      <a:pt x="302" y="249"/>
                    </a:lnTo>
                    <a:lnTo>
                      <a:pt x="326" y="230"/>
                    </a:lnTo>
                    <a:lnTo>
                      <a:pt x="351" y="226"/>
                    </a:lnTo>
                    <a:lnTo>
                      <a:pt x="370" y="235"/>
                    </a:lnTo>
                    <a:lnTo>
                      <a:pt x="399" y="219"/>
                    </a:lnTo>
                    <a:lnTo>
                      <a:pt x="399" y="203"/>
                    </a:lnTo>
                    <a:lnTo>
                      <a:pt x="426" y="184"/>
                    </a:lnTo>
                    <a:lnTo>
                      <a:pt x="420" y="166"/>
                    </a:lnTo>
                    <a:lnTo>
                      <a:pt x="383" y="151"/>
                    </a:lnTo>
                    <a:lnTo>
                      <a:pt x="391" y="127"/>
                    </a:lnTo>
                    <a:lnTo>
                      <a:pt x="417" y="110"/>
                    </a:lnTo>
                    <a:lnTo>
                      <a:pt x="413" y="100"/>
                    </a:lnTo>
                    <a:lnTo>
                      <a:pt x="383" y="98"/>
                    </a:lnTo>
                    <a:lnTo>
                      <a:pt x="371" y="78"/>
                    </a:lnTo>
                    <a:lnTo>
                      <a:pt x="341" y="64"/>
                    </a:lnTo>
                    <a:lnTo>
                      <a:pt x="295" y="67"/>
                    </a:lnTo>
                    <a:lnTo>
                      <a:pt x="298" y="38"/>
                    </a:lnTo>
                    <a:lnTo>
                      <a:pt x="290" y="25"/>
                    </a:lnTo>
                    <a:close/>
                  </a:path>
                </a:pathLst>
              </a:custGeom>
              <a:solidFill>
                <a:srgbClr val="A5A5A5"/>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8944" name="Freeform 32"/>
              <p:cNvSpPr>
                <a:spLocks/>
              </p:cNvSpPr>
              <p:nvPr/>
            </p:nvSpPr>
            <p:spPr bwMode="auto">
              <a:xfrm>
                <a:off x="3841" y="1400"/>
                <a:ext cx="426" cy="267"/>
              </a:xfrm>
              <a:custGeom>
                <a:avLst/>
                <a:gdLst/>
                <a:ahLst/>
                <a:cxnLst>
                  <a:cxn ang="0">
                    <a:pos x="290" y="25"/>
                  </a:cxn>
                  <a:cxn ang="0">
                    <a:pos x="261" y="5"/>
                  </a:cxn>
                  <a:cxn ang="0">
                    <a:pos x="244" y="11"/>
                  </a:cxn>
                  <a:cxn ang="0">
                    <a:pos x="228" y="29"/>
                  </a:cxn>
                  <a:cxn ang="0">
                    <a:pos x="199" y="20"/>
                  </a:cxn>
                  <a:cxn ang="0">
                    <a:pos x="180" y="10"/>
                  </a:cxn>
                  <a:cxn ang="0">
                    <a:pos x="156" y="13"/>
                  </a:cxn>
                  <a:cxn ang="0">
                    <a:pos x="137" y="0"/>
                  </a:cxn>
                  <a:cxn ang="0">
                    <a:pos x="84" y="0"/>
                  </a:cxn>
                  <a:cxn ang="0">
                    <a:pos x="66" y="29"/>
                  </a:cxn>
                  <a:cxn ang="0">
                    <a:pos x="70" y="49"/>
                  </a:cxn>
                  <a:cxn ang="0">
                    <a:pos x="38" y="52"/>
                  </a:cxn>
                  <a:cxn ang="0">
                    <a:pos x="26" y="64"/>
                  </a:cxn>
                  <a:cxn ang="0">
                    <a:pos x="0" y="92"/>
                  </a:cxn>
                  <a:cxn ang="0">
                    <a:pos x="11" y="139"/>
                  </a:cxn>
                  <a:cxn ang="0">
                    <a:pos x="17" y="170"/>
                  </a:cxn>
                  <a:cxn ang="0">
                    <a:pos x="44" y="174"/>
                  </a:cxn>
                  <a:cxn ang="0">
                    <a:pos x="97" y="185"/>
                  </a:cxn>
                  <a:cxn ang="0">
                    <a:pos x="146" y="221"/>
                  </a:cxn>
                  <a:cxn ang="0">
                    <a:pos x="170" y="219"/>
                  </a:cxn>
                  <a:cxn ang="0">
                    <a:pos x="192" y="235"/>
                  </a:cxn>
                  <a:cxn ang="0">
                    <a:pos x="213" y="224"/>
                  </a:cxn>
                  <a:cxn ang="0">
                    <a:pos x="236" y="235"/>
                  </a:cxn>
                  <a:cxn ang="0">
                    <a:pos x="219" y="246"/>
                  </a:cxn>
                  <a:cxn ang="0">
                    <a:pos x="235" y="267"/>
                  </a:cxn>
                  <a:cxn ang="0">
                    <a:pos x="266" y="249"/>
                  </a:cxn>
                  <a:cxn ang="0">
                    <a:pos x="302" y="249"/>
                  </a:cxn>
                  <a:cxn ang="0">
                    <a:pos x="326" y="230"/>
                  </a:cxn>
                  <a:cxn ang="0">
                    <a:pos x="351" y="226"/>
                  </a:cxn>
                  <a:cxn ang="0">
                    <a:pos x="370" y="235"/>
                  </a:cxn>
                  <a:cxn ang="0">
                    <a:pos x="399" y="219"/>
                  </a:cxn>
                  <a:cxn ang="0">
                    <a:pos x="399" y="203"/>
                  </a:cxn>
                  <a:cxn ang="0">
                    <a:pos x="426" y="184"/>
                  </a:cxn>
                  <a:cxn ang="0">
                    <a:pos x="420" y="166"/>
                  </a:cxn>
                  <a:cxn ang="0">
                    <a:pos x="383" y="151"/>
                  </a:cxn>
                  <a:cxn ang="0">
                    <a:pos x="391" y="127"/>
                  </a:cxn>
                  <a:cxn ang="0">
                    <a:pos x="417" y="110"/>
                  </a:cxn>
                  <a:cxn ang="0">
                    <a:pos x="413" y="100"/>
                  </a:cxn>
                  <a:cxn ang="0">
                    <a:pos x="383" y="98"/>
                  </a:cxn>
                  <a:cxn ang="0">
                    <a:pos x="371" y="78"/>
                  </a:cxn>
                  <a:cxn ang="0">
                    <a:pos x="341" y="64"/>
                  </a:cxn>
                  <a:cxn ang="0">
                    <a:pos x="295" y="67"/>
                  </a:cxn>
                  <a:cxn ang="0">
                    <a:pos x="298" y="38"/>
                  </a:cxn>
                  <a:cxn ang="0">
                    <a:pos x="290" y="25"/>
                  </a:cxn>
                </a:cxnLst>
                <a:rect l="0" t="0" r="r" b="b"/>
                <a:pathLst>
                  <a:path w="426" h="267">
                    <a:moveTo>
                      <a:pt x="290" y="25"/>
                    </a:moveTo>
                    <a:lnTo>
                      <a:pt x="261" y="5"/>
                    </a:lnTo>
                    <a:lnTo>
                      <a:pt x="244" y="11"/>
                    </a:lnTo>
                    <a:lnTo>
                      <a:pt x="228" y="29"/>
                    </a:lnTo>
                    <a:lnTo>
                      <a:pt x="199" y="20"/>
                    </a:lnTo>
                    <a:lnTo>
                      <a:pt x="180" y="10"/>
                    </a:lnTo>
                    <a:lnTo>
                      <a:pt x="156" y="13"/>
                    </a:lnTo>
                    <a:lnTo>
                      <a:pt x="137" y="0"/>
                    </a:lnTo>
                    <a:lnTo>
                      <a:pt x="84" y="0"/>
                    </a:lnTo>
                    <a:lnTo>
                      <a:pt x="66" y="29"/>
                    </a:lnTo>
                    <a:lnTo>
                      <a:pt x="70" y="49"/>
                    </a:lnTo>
                    <a:lnTo>
                      <a:pt x="38" y="52"/>
                    </a:lnTo>
                    <a:lnTo>
                      <a:pt x="26" y="64"/>
                    </a:lnTo>
                    <a:lnTo>
                      <a:pt x="0" y="92"/>
                    </a:lnTo>
                    <a:lnTo>
                      <a:pt x="11" y="139"/>
                    </a:lnTo>
                    <a:lnTo>
                      <a:pt x="17" y="170"/>
                    </a:lnTo>
                    <a:lnTo>
                      <a:pt x="44" y="174"/>
                    </a:lnTo>
                    <a:lnTo>
                      <a:pt x="97" y="185"/>
                    </a:lnTo>
                    <a:lnTo>
                      <a:pt x="146" y="221"/>
                    </a:lnTo>
                    <a:lnTo>
                      <a:pt x="170" y="219"/>
                    </a:lnTo>
                    <a:lnTo>
                      <a:pt x="192" y="235"/>
                    </a:lnTo>
                    <a:lnTo>
                      <a:pt x="213" y="224"/>
                    </a:lnTo>
                    <a:lnTo>
                      <a:pt x="236" y="235"/>
                    </a:lnTo>
                    <a:lnTo>
                      <a:pt x="219" y="246"/>
                    </a:lnTo>
                    <a:lnTo>
                      <a:pt x="235" y="267"/>
                    </a:lnTo>
                    <a:lnTo>
                      <a:pt x="266" y="249"/>
                    </a:lnTo>
                    <a:lnTo>
                      <a:pt x="302" y="249"/>
                    </a:lnTo>
                    <a:lnTo>
                      <a:pt x="326" y="230"/>
                    </a:lnTo>
                    <a:lnTo>
                      <a:pt x="351" y="226"/>
                    </a:lnTo>
                    <a:lnTo>
                      <a:pt x="370" y="235"/>
                    </a:lnTo>
                    <a:lnTo>
                      <a:pt x="399" y="219"/>
                    </a:lnTo>
                    <a:lnTo>
                      <a:pt x="399" y="203"/>
                    </a:lnTo>
                    <a:lnTo>
                      <a:pt x="426" y="184"/>
                    </a:lnTo>
                    <a:lnTo>
                      <a:pt x="420" y="166"/>
                    </a:lnTo>
                    <a:lnTo>
                      <a:pt x="383" y="151"/>
                    </a:lnTo>
                    <a:lnTo>
                      <a:pt x="391" y="127"/>
                    </a:lnTo>
                    <a:lnTo>
                      <a:pt x="417" y="110"/>
                    </a:lnTo>
                    <a:lnTo>
                      <a:pt x="413" y="100"/>
                    </a:lnTo>
                    <a:lnTo>
                      <a:pt x="383" y="98"/>
                    </a:lnTo>
                    <a:lnTo>
                      <a:pt x="371" y="78"/>
                    </a:lnTo>
                    <a:lnTo>
                      <a:pt x="341" y="64"/>
                    </a:lnTo>
                    <a:lnTo>
                      <a:pt x="295" y="67"/>
                    </a:lnTo>
                    <a:lnTo>
                      <a:pt x="298" y="38"/>
                    </a:lnTo>
                    <a:lnTo>
                      <a:pt x="290" y="25"/>
                    </a:lnTo>
                    <a:close/>
                  </a:path>
                </a:pathLst>
              </a:custGeom>
              <a:noFill/>
              <a:ln w="7938" cap="flat">
                <a:solidFill>
                  <a:srgbClr val="A5A5A5"/>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8945" name="Freeform 33"/>
              <p:cNvSpPr>
                <a:spLocks/>
              </p:cNvSpPr>
              <p:nvPr/>
            </p:nvSpPr>
            <p:spPr bwMode="auto">
              <a:xfrm>
                <a:off x="3643" y="1517"/>
                <a:ext cx="33" cy="28"/>
              </a:xfrm>
              <a:custGeom>
                <a:avLst/>
                <a:gdLst/>
                <a:ahLst/>
                <a:cxnLst>
                  <a:cxn ang="0">
                    <a:pos x="0" y="15"/>
                  </a:cxn>
                  <a:cxn ang="0">
                    <a:pos x="6" y="0"/>
                  </a:cxn>
                  <a:cxn ang="0">
                    <a:pos x="33" y="15"/>
                  </a:cxn>
                  <a:cxn ang="0">
                    <a:pos x="6" y="28"/>
                  </a:cxn>
                  <a:cxn ang="0">
                    <a:pos x="0" y="15"/>
                  </a:cxn>
                </a:cxnLst>
                <a:rect l="0" t="0" r="r" b="b"/>
                <a:pathLst>
                  <a:path w="33" h="28">
                    <a:moveTo>
                      <a:pt x="0" y="15"/>
                    </a:moveTo>
                    <a:lnTo>
                      <a:pt x="6" y="0"/>
                    </a:lnTo>
                    <a:lnTo>
                      <a:pt x="33" y="15"/>
                    </a:lnTo>
                    <a:lnTo>
                      <a:pt x="6" y="28"/>
                    </a:lnTo>
                    <a:lnTo>
                      <a:pt x="0" y="15"/>
                    </a:lnTo>
                    <a:close/>
                  </a:path>
                </a:pathLst>
              </a:custGeom>
              <a:solidFill>
                <a:srgbClr val="A5A5A5"/>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8946" name="Freeform 34"/>
              <p:cNvSpPr>
                <a:spLocks/>
              </p:cNvSpPr>
              <p:nvPr/>
            </p:nvSpPr>
            <p:spPr bwMode="auto">
              <a:xfrm>
                <a:off x="3643" y="1517"/>
                <a:ext cx="33" cy="28"/>
              </a:xfrm>
              <a:custGeom>
                <a:avLst/>
                <a:gdLst/>
                <a:ahLst/>
                <a:cxnLst>
                  <a:cxn ang="0">
                    <a:pos x="0" y="15"/>
                  </a:cxn>
                  <a:cxn ang="0">
                    <a:pos x="6" y="0"/>
                  </a:cxn>
                  <a:cxn ang="0">
                    <a:pos x="33" y="15"/>
                  </a:cxn>
                  <a:cxn ang="0">
                    <a:pos x="6" y="28"/>
                  </a:cxn>
                  <a:cxn ang="0">
                    <a:pos x="0" y="15"/>
                  </a:cxn>
                </a:cxnLst>
                <a:rect l="0" t="0" r="r" b="b"/>
                <a:pathLst>
                  <a:path w="33" h="28">
                    <a:moveTo>
                      <a:pt x="0" y="15"/>
                    </a:moveTo>
                    <a:lnTo>
                      <a:pt x="6" y="0"/>
                    </a:lnTo>
                    <a:lnTo>
                      <a:pt x="33" y="15"/>
                    </a:lnTo>
                    <a:lnTo>
                      <a:pt x="6" y="28"/>
                    </a:lnTo>
                    <a:lnTo>
                      <a:pt x="0" y="15"/>
                    </a:lnTo>
                    <a:close/>
                  </a:path>
                </a:pathLst>
              </a:custGeom>
              <a:noFill/>
              <a:ln w="7938" cap="flat">
                <a:solidFill>
                  <a:srgbClr val="A5A5A5"/>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8947" name="Freeform 35"/>
              <p:cNvSpPr>
                <a:spLocks/>
              </p:cNvSpPr>
              <p:nvPr/>
            </p:nvSpPr>
            <p:spPr bwMode="auto">
              <a:xfrm>
                <a:off x="4407" y="1532"/>
                <a:ext cx="237" cy="259"/>
              </a:xfrm>
              <a:custGeom>
                <a:avLst/>
                <a:gdLst/>
                <a:ahLst/>
                <a:cxnLst>
                  <a:cxn ang="0">
                    <a:pos x="19" y="72"/>
                  </a:cxn>
                  <a:cxn ang="0">
                    <a:pos x="0" y="95"/>
                  </a:cxn>
                  <a:cxn ang="0">
                    <a:pos x="28" y="120"/>
                  </a:cxn>
                  <a:cxn ang="0">
                    <a:pos x="19" y="144"/>
                  </a:cxn>
                  <a:cxn ang="0">
                    <a:pos x="33" y="153"/>
                  </a:cxn>
                  <a:cxn ang="0">
                    <a:pos x="42" y="138"/>
                  </a:cxn>
                  <a:cxn ang="0">
                    <a:pos x="52" y="144"/>
                  </a:cxn>
                  <a:cxn ang="0">
                    <a:pos x="71" y="127"/>
                  </a:cxn>
                  <a:cxn ang="0">
                    <a:pos x="71" y="164"/>
                  </a:cxn>
                  <a:cxn ang="0">
                    <a:pos x="134" y="252"/>
                  </a:cxn>
                  <a:cxn ang="0">
                    <a:pos x="180" y="259"/>
                  </a:cxn>
                  <a:cxn ang="0">
                    <a:pos x="237" y="210"/>
                  </a:cxn>
                  <a:cxn ang="0">
                    <a:pos x="211" y="144"/>
                  </a:cxn>
                  <a:cxn ang="0">
                    <a:pos x="203" y="86"/>
                  </a:cxn>
                  <a:cxn ang="0">
                    <a:pos x="174" y="46"/>
                  </a:cxn>
                  <a:cxn ang="0">
                    <a:pos x="201" y="44"/>
                  </a:cxn>
                  <a:cxn ang="0">
                    <a:pos x="169" y="20"/>
                  </a:cxn>
                  <a:cxn ang="0">
                    <a:pos x="148" y="2"/>
                  </a:cxn>
                  <a:cxn ang="0">
                    <a:pos x="128" y="0"/>
                  </a:cxn>
                  <a:cxn ang="0">
                    <a:pos x="86" y="6"/>
                  </a:cxn>
                  <a:cxn ang="0">
                    <a:pos x="54" y="32"/>
                  </a:cxn>
                  <a:cxn ang="0">
                    <a:pos x="64" y="59"/>
                  </a:cxn>
                  <a:cxn ang="0">
                    <a:pos x="19" y="72"/>
                  </a:cxn>
                </a:cxnLst>
                <a:rect l="0" t="0" r="r" b="b"/>
                <a:pathLst>
                  <a:path w="237" h="259">
                    <a:moveTo>
                      <a:pt x="19" y="72"/>
                    </a:moveTo>
                    <a:lnTo>
                      <a:pt x="0" y="95"/>
                    </a:lnTo>
                    <a:lnTo>
                      <a:pt x="28" y="120"/>
                    </a:lnTo>
                    <a:lnTo>
                      <a:pt x="19" y="144"/>
                    </a:lnTo>
                    <a:lnTo>
                      <a:pt x="33" y="153"/>
                    </a:lnTo>
                    <a:lnTo>
                      <a:pt x="42" y="138"/>
                    </a:lnTo>
                    <a:lnTo>
                      <a:pt x="52" y="144"/>
                    </a:lnTo>
                    <a:lnTo>
                      <a:pt x="71" y="127"/>
                    </a:lnTo>
                    <a:lnTo>
                      <a:pt x="71" y="164"/>
                    </a:lnTo>
                    <a:lnTo>
                      <a:pt x="134" y="252"/>
                    </a:lnTo>
                    <a:lnTo>
                      <a:pt x="180" y="259"/>
                    </a:lnTo>
                    <a:lnTo>
                      <a:pt x="237" y="210"/>
                    </a:lnTo>
                    <a:lnTo>
                      <a:pt x="211" y="144"/>
                    </a:lnTo>
                    <a:lnTo>
                      <a:pt x="203" y="86"/>
                    </a:lnTo>
                    <a:lnTo>
                      <a:pt x="174" y="46"/>
                    </a:lnTo>
                    <a:lnTo>
                      <a:pt x="201" y="44"/>
                    </a:lnTo>
                    <a:lnTo>
                      <a:pt x="169" y="20"/>
                    </a:lnTo>
                    <a:lnTo>
                      <a:pt x="148" y="2"/>
                    </a:lnTo>
                    <a:lnTo>
                      <a:pt x="128" y="0"/>
                    </a:lnTo>
                    <a:lnTo>
                      <a:pt x="86" y="6"/>
                    </a:lnTo>
                    <a:lnTo>
                      <a:pt x="54" y="32"/>
                    </a:lnTo>
                    <a:lnTo>
                      <a:pt x="64" y="59"/>
                    </a:lnTo>
                    <a:lnTo>
                      <a:pt x="19" y="72"/>
                    </a:lnTo>
                    <a:close/>
                  </a:path>
                </a:pathLst>
              </a:custGeom>
              <a:solidFill>
                <a:srgbClr val="A5A5A5"/>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8948" name="Freeform 36"/>
              <p:cNvSpPr>
                <a:spLocks/>
              </p:cNvSpPr>
              <p:nvPr/>
            </p:nvSpPr>
            <p:spPr bwMode="auto">
              <a:xfrm>
                <a:off x="4407" y="1532"/>
                <a:ext cx="237" cy="259"/>
              </a:xfrm>
              <a:custGeom>
                <a:avLst/>
                <a:gdLst/>
                <a:ahLst/>
                <a:cxnLst>
                  <a:cxn ang="0">
                    <a:pos x="19" y="72"/>
                  </a:cxn>
                  <a:cxn ang="0">
                    <a:pos x="0" y="95"/>
                  </a:cxn>
                  <a:cxn ang="0">
                    <a:pos x="28" y="120"/>
                  </a:cxn>
                  <a:cxn ang="0">
                    <a:pos x="19" y="144"/>
                  </a:cxn>
                  <a:cxn ang="0">
                    <a:pos x="33" y="153"/>
                  </a:cxn>
                  <a:cxn ang="0">
                    <a:pos x="42" y="138"/>
                  </a:cxn>
                  <a:cxn ang="0">
                    <a:pos x="52" y="144"/>
                  </a:cxn>
                  <a:cxn ang="0">
                    <a:pos x="71" y="127"/>
                  </a:cxn>
                  <a:cxn ang="0">
                    <a:pos x="71" y="164"/>
                  </a:cxn>
                  <a:cxn ang="0">
                    <a:pos x="134" y="252"/>
                  </a:cxn>
                  <a:cxn ang="0">
                    <a:pos x="180" y="259"/>
                  </a:cxn>
                  <a:cxn ang="0">
                    <a:pos x="237" y="210"/>
                  </a:cxn>
                  <a:cxn ang="0">
                    <a:pos x="211" y="144"/>
                  </a:cxn>
                  <a:cxn ang="0">
                    <a:pos x="203" y="86"/>
                  </a:cxn>
                  <a:cxn ang="0">
                    <a:pos x="174" y="46"/>
                  </a:cxn>
                  <a:cxn ang="0">
                    <a:pos x="201" y="44"/>
                  </a:cxn>
                  <a:cxn ang="0">
                    <a:pos x="169" y="20"/>
                  </a:cxn>
                  <a:cxn ang="0">
                    <a:pos x="148" y="2"/>
                  </a:cxn>
                  <a:cxn ang="0">
                    <a:pos x="128" y="0"/>
                  </a:cxn>
                  <a:cxn ang="0">
                    <a:pos x="86" y="6"/>
                  </a:cxn>
                  <a:cxn ang="0">
                    <a:pos x="54" y="32"/>
                  </a:cxn>
                  <a:cxn ang="0">
                    <a:pos x="64" y="59"/>
                  </a:cxn>
                  <a:cxn ang="0">
                    <a:pos x="19" y="72"/>
                  </a:cxn>
                </a:cxnLst>
                <a:rect l="0" t="0" r="r" b="b"/>
                <a:pathLst>
                  <a:path w="237" h="259">
                    <a:moveTo>
                      <a:pt x="19" y="72"/>
                    </a:moveTo>
                    <a:lnTo>
                      <a:pt x="0" y="95"/>
                    </a:lnTo>
                    <a:lnTo>
                      <a:pt x="28" y="120"/>
                    </a:lnTo>
                    <a:lnTo>
                      <a:pt x="19" y="144"/>
                    </a:lnTo>
                    <a:lnTo>
                      <a:pt x="33" y="153"/>
                    </a:lnTo>
                    <a:lnTo>
                      <a:pt x="42" y="138"/>
                    </a:lnTo>
                    <a:lnTo>
                      <a:pt x="52" y="144"/>
                    </a:lnTo>
                    <a:lnTo>
                      <a:pt x="71" y="127"/>
                    </a:lnTo>
                    <a:lnTo>
                      <a:pt x="71" y="164"/>
                    </a:lnTo>
                    <a:lnTo>
                      <a:pt x="134" y="252"/>
                    </a:lnTo>
                    <a:lnTo>
                      <a:pt x="180" y="259"/>
                    </a:lnTo>
                    <a:lnTo>
                      <a:pt x="237" y="210"/>
                    </a:lnTo>
                    <a:lnTo>
                      <a:pt x="211" y="144"/>
                    </a:lnTo>
                    <a:lnTo>
                      <a:pt x="203" y="86"/>
                    </a:lnTo>
                    <a:lnTo>
                      <a:pt x="174" y="46"/>
                    </a:lnTo>
                    <a:lnTo>
                      <a:pt x="201" y="44"/>
                    </a:lnTo>
                    <a:lnTo>
                      <a:pt x="169" y="20"/>
                    </a:lnTo>
                    <a:lnTo>
                      <a:pt x="148" y="2"/>
                    </a:lnTo>
                    <a:lnTo>
                      <a:pt x="128" y="0"/>
                    </a:lnTo>
                    <a:lnTo>
                      <a:pt x="86" y="6"/>
                    </a:lnTo>
                    <a:lnTo>
                      <a:pt x="54" y="32"/>
                    </a:lnTo>
                    <a:lnTo>
                      <a:pt x="64" y="59"/>
                    </a:lnTo>
                    <a:lnTo>
                      <a:pt x="19" y="72"/>
                    </a:lnTo>
                    <a:close/>
                  </a:path>
                </a:pathLst>
              </a:custGeom>
              <a:noFill/>
              <a:ln w="7938" cap="flat">
                <a:solidFill>
                  <a:srgbClr val="A5A5A5"/>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8949" name="Freeform 37"/>
              <p:cNvSpPr>
                <a:spLocks/>
              </p:cNvSpPr>
              <p:nvPr/>
            </p:nvSpPr>
            <p:spPr bwMode="auto">
              <a:xfrm>
                <a:off x="5140" y="2390"/>
                <a:ext cx="68" cy="48"/>
              </a:xfrm>
              <a:custGeom>
                <a:avLst/>
                <a:gdLst/>
                <a:ahLst/>
                <a:cxnLst>
                  <a:cxn ang="0">
                    <a:pos x="47" y="11"/>
                  </a:cxn>
                  <a:cxn ang="0">
                    <a:pos x="65" y="0"/>
                  </a:cxn>
                  <a:cxn ang="0">
                    <a:pos x="68" y="14"/>
                  </a:cxn>
                  <a:cxn ang="0">
                    <a:pos x="51" y="14"/>
                  </a:cxn>
                  <a:cxn ang="0">
                    <a:pos x="50" y="14"/>
                  </a:cxn>
                  <a:cxn ang="0">
                    <a:pos x="55" y="23"/>
                  </a:cxn>
                  <a:cxn ang="0">
                    <a:pos x="54" y="48"/>
                  </a:cxn>
                  <a:cxn ang="0">
                    <a:pos x="30" y="48"/>
                  </a:cxn>
                  <a:cxn ang="0">
                    <a:pos x="26" y="48"/>
                  </a:cxn>
                  <a:cxn ang="0">
                    <a:pos x="0" y="25"/>
                  </a:cxn>
                  <a:cxn ang="0">
                    <a:pos x="13" y="17"/>
                  </a:cxn>
                  <a:cxn ang="0">
                    <a:pos x="10" y="14"/>
                  </a:cxn>
                  <a:cxn ang="0">
                    <a:pos x="28" y="7"/>
                  </a:cxn>
                  <a:cxn ang="0">
                    <a:pos x="47" y="11"/>
                  </a:cxn>
                </a:cxnLst>
                <a:rect l="0" t="0" r="r" b="b"/>
                <a:pathLst>
                  <a:path w="68" h="48">
                    <a:moveTo>
                      <a:pt x="47" y="11"/>
                    </a:moveTo>
                    <a:lnTo>
                      <a:pt x="65" y="0"/>
                    </a:lnTo>
                    <a:lnTo>
                      <a:pt x="68" y="14"/>
                    </a:lnTo>
                    <a:lnTo>
                      <a:pt x="51" y="14"/>
                    </a:lnTo>
                    <a:lnTo>
                      <a:pt x="50" y="14"/>
                    </a:lnTo>
                    <a:lnTo>
                      <a:pt x="55" y="23"/>
                    </a:lnTo>
                    <a:lnTo>
                      <a:pt x="54" y="48"/>
                    </a:lnTo>
                    <a:lnTo>
                      <a:pt x="30" y="48"/>
                    </a:lnTo>
                    <a:lnTo>
                      <a:pt x="26" y="48"/>
                    </a:lnTo>
                    <a:lnTo>
                      <a:pt x="0" y="25"/>
                    </a:lnTo>
                    <a:lnTo>
                      <a:pt x="13" y="17"/>
                    </a:lnTo>
                    <a:lnTo>
                      <a:pt x="10" y="14"/>
                    </a:lnTo>
                    <a:lnTo>
                      <a:pt x="28" y="7"/>
                    </a:lnTo>
                    <a:lnTo>
                      <a:pt x="47" y="11"/>
                    </a:lnTo>
                    <a:close/>
                  </a:path>
                </a:pathLst>
              </a:custGeom>
              <a:solidFill>
                <a:srgbClr val="A5A5A5"/>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8950" name="Freeform 38"/>
              <p:cNvSpPr>
                <a:spLocks/>
              </p:cNvSpPr>
              <p:nvPr/>
            </p:nvSpPr>
            <p:spPr bwMode="auto">
              <a:xfrm>
                <a:off x="5140" y="2390"/>
                <a:ext cx="68" cy="48"/>
              </a:xfrm>
              <a:custGeom>
                <a:avLst/>
                <a:gdLst/>
                <a:ahLst/>
                <a:cxnLst>
                  <a:cxn ang="0">
                    <a:pos x="47" y="11"/>
                  </a:cxn>
                  <a:cxn ang="0">
                    <a:pos x="65" y="0"/>
                  </a:cxn>
                  <a:cxn ang="0">
                    <a:pos x="68" y="14"/>
                  </a:cxn>
                  <a:cxn ang="0">
                    <a:pos x="51" y="14"/>
                  </a:cxn>
                  <a:cxn ang="0">
                    <a:pos x="50" y="14"/>
                  </a:cxn>
                  <a:cxn ang="0">
                    <a:pos x="55" y="23"/>
                  </a:cxn>
                  <a:cxn ang="0">
                    <a:pos x="54" y="48"/>
                  </a:cxn>
                  <a:cxn ang="0">
                    <a:pos x="30" y="48"/>
                  </a:cxn>
                  <a:cxn ang="0">
                    <a:pos x="26" y="48"/>
                  </a:cxn>
                  <a:cxn ang="0">
                    <a:pos x="0" y="25"/>
                  </a:cxn>
                  <a:cxn ang="0">
                    <a:pos x="13" y="17"/>
                  </a:cxn>
                  <a:cxn ang="0">
                    <a:pos x="10" y="14"/>
                  </a:cxn>
                  <a:cxn ang="0">
                    <a:pos x="28" y="7"/>
                  </a:cxn>
                  <a:cxn ang="0">
                    <a:pos x="47" y="11"/>
                  </a:cxn>
                </a:cxnLst>
                <a:rect l="0" t="0" r="r" b="b"/>
                <a:pathLst>
                  <a:path w="68" h="48">
                    <a:moveTo>
                      <a:pt x="47" y="11"/>
                    </a:moveTo>
                    <a:lnTo>
                      <a:pt x="65" y="0"/>
                    </a:lnTo>
                    <a:lnTo>
                      <a:pt x="68" y="14"/>
                    </a:lnTo>
                    <a:lnTo>
                      <a:pt x="51" y="14"/>
                    </a:lnTo>
                    <a:lnTo>
                      <a:pt x="50" y="14"/>
                    </a:lnTo>
                    <a:lnTo>
                      <a:pt x="55" y="23"/>
                    </a:lnTo>
                    <a:lnTo>
                      <a:pt x="54" y="48"/>
                    </a:lnTo>
                    <a:lnTo>
                      <a:pt x="30" y="48"/>
                    </a:lnTo>
                    <a:lnTo>
                      <a:pt x="26" y="48"/>
                    </a:lnTo>
                    <a:lnTo>
                      <a:pt x="0" y="25"/>
                    </a:lnTo>
                    <a:lnTo>
                      <a:pt x="13" y="17"/>
                    </a:lnTo>
                    <a:lnTo>
                      <a:pt x="10" y="14"/>
                    </a:lnTo>
                    <a:lnTo>
                      <a:pt x="28" y="7"/>
                    </a:lnTo>
                    <a:lnTo>
                      <a:pt x="47" y="11"/>
                    </a:lnTo>
                    <a:close/>
                  </a:path>
                </a:pathLst>
              </a:custGeom>
              <a:noFill/>
              <a:ln w="7938" cap="flat">
                <a:solidFill>
                  <a:srgbClr val="A5A5A5"/>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8951" name="Freeform 39"/>
              <p:cNvSpPr>
                <a:spLocks/>
              </p:cNvSpPr>
              <p:nvPr/>
            </p:nvSpPr>
            <p:spPr bwMode="auto">
              <a:xfrm>
                <a:off x="4862" y="2107"/>
                <a:ext cx="110" cy="167"/>
              </a:xfrm>
              <a:custGeom>
                <a:avLst/>
                <a:gdLst/>
                <a:ahLst/>
                <a:cxnLst>
                  <a:cxn ang="0">
                    <a:pos x="15" y="156"/>
                  </a:cxn>
                  <a:cxn ang="0">
                    <a:pos x="16" y="155"/>
                  </a:cxn>
                  <a:cxn ang="0">
                    <a:pos x="54" y="167"/>
                  </a:cxn>
                  <a:cxn ang="0">
                    <a:pos x="77" y="160"/>
                  </a:cxn>
                  <a:cxn ang="0">
                    <a:pos x="70" y="136"/>
                  </a:cxn>
                  <a:cxn ang="0">
                    <a:pos x="88" y="139"/>
                  </a:cxn>
                  <a:cxn ang="0">
                    <a:pos x="110" y="92"/>
                  </a:cxn>
                  <a:cxn ang="0">
                    <a:pos x="77" y="73"/>
                  </a:cxn>
                  <a:cxn ang="0">
                    <a:pos x="88" y="53"/>
                  </a:cxn>
                  <a:cxn ang="0">
                    <a:pos x="68" y="26"/>
                  </a:cxn>
                  <a:cxn ang="0">
                    <a:pos x="84" y="21"/>
                  </a:cxn>
                  <a:cxn ang="0">
                    <a:pos x="70" y="0"/>
                  </a:cxn>
                  <a:cxn ang="0">
                    <a:pos x="33" y="7"/>
                  </a:cxn>
                  <a:cxn ang="0">
                    <a:pos x="31" y="14"/>
                  </a:cxn>
                  <a:cxn ang="0">
                    <a:pos x="30" y="21"/>
                  </a:cxn>
                  <a:cxn ang="0">
                    <a:pos x="35" y="62"/>
                  </a:cxn>
                  <a:cxn ang="0">
                    <a:pos x="62" y="75"/>
                  </a:cxn>
                  <a:cxn ang="0">
                    <a:pos x="43" y="84"/>
                  </a:cxn>
                  <a:cxn ang="0">
                    <a:pos x="40" y="112"/>
                  </a:cxn>
                  <a:cxn ang="0">
                    <a:pos x="14" y="113"/>
                  </a:cxn>
                  <a:cxn ang="0">
                    <a:pos x="20" y="134"/>
                  </a:cxn>
                  <a:cxn ang="0">
                    <a:pos x="0" y="148"/>
                  </a:cxn>
                  <a:cxn ang="0">
                    <a:pos x="15" y="156"/>
                  </a:cxn>
                </a:cxnLst>
                <a:rect l="0" t="0" r="r" b="b"/>
                <a:pathLst>
                  <a:path w="110" h="167">
                    <a:moveTo>
                      <a:pt x="15" y="156"/>
                    </a:moveTo>
                    <a:lnTo>
                      <a:pt x="16" y="155"/>
                    </a:lnTo>
                    <a:lnTo>
                      <a:pt x="54" y="167"/>
                    </a:lnTo>
                    <a:lnTo>
                      <a:pt x="77" y="160"/>
                    </a:lnTo>
                    <a:lnTo>
                      <a:pt x="70" y="136"/>
                    </a:lnTo>
                    <a:lnTo>
                      <a:pt x="88" y="139"/>
                    </a:lnTo>
                    <a:lnTo>
                      <a:pt x="110" y="92"/>
                    </a:lnTo>
                    <a:lnTo>
                      <a:pt x="77" y="73"/>
                    </a:lnTo>
                    <a:lnTo>
                      <a:pt x="88" y="53"/>
                    </a:lnTo>
                    <a:lnTo>
                      <a:pt x="68" y="26"/>
                    </a:lnTo>
                    <a:lnTo>
                      <a:pt x="84" y="21"/>
                    </a:lnTo>
                    <a:lnTo>
                      <a:pt x="70" y="0"/>
                    </a:lnTo>
                    <a:lnTo>
                      <a:pt x="33" y="7"/>
                    </a:lnTo>
                    <a:lnTo>
                      <a:pt x="31" y="14"/>
                    </a:lnTo>
                    <a:lnTo>
                      <a:pt x="30" y="21"/>
                    </a:lnTo>
                    <a:lnTo>
                      <a:pt x="35" y="62"/>
                    </a:lnTo>
                    <a:lnTo>
                      <a:pt x="62" y="75"/>
                    </a:lnTo>
                    <a:lnTo>
                      <a:pt x="43" y="84"/>
                    </a:lnTo>
                    <a:lnTo>
                      <a:pt x="40" y="112"/>
                    </a:lnTo>
                    <a:lnTo>
                      <a:pt x="14" y="113"/>
                    </a:lnTo>
                    <a:lnTo>
                      <a:pt x="20" y="134"/>
                    </a:lnTo>
                    <a:lnTo>
                      <a:pt x="0" y="148"/>
                    </a:lnTo>
                    <a:lnTo>
                      <a:pt x="15" y="156"/>
                    </a:lnTo>
                    <a:close/>
                  </a:path>
                </a:pathLst>
              </a:custGeom>
              <a:solidFill>
                <a:srgbClr val="A5A5A5"/>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8952" name="Freeform 40"/>
              <p:cNvSpPr>
                <a:spLocks/>
              </p:cNvSpPr>
              <p:nvPr/>
            </p:nvSpPr>
            <p:spPr bwMode="auto">
              <a:xfrm>
                <a:off x="4862" y="2107"/>
                <a:ext cx="110" cy="167"/>
              </a:xfrm>
              <a:custGeom>
                <a:avLst/>
                <a:gdLst/>
                <a:ahLst/>
                <a:cxnLst>
                  <a:cxn ang="0">
                    <a:pos x="15" y="156"/>
                  </a:cxn>
                  <a:cxn ang="0">
                    <a:pos x="16" y="155"/>
                  </a:cxn>
                  <a:cxn ang="0">
                    <a:pos x="54" y="167"/>
                  </a:cxn>
                  <a:cxn ang="0">
                    <a:pos x="77" y="160"/>
                  </a:cxn>
                  <a:cxn ang="0">
                    <a:pos x="70" y="136"/>
                  </a:cxn>
                  <a:cxn ang="0">
                    <a:pos x="88" y="139"/>
                  </a:cxn>
                  <a:cxn ang="0">
                    <a:pos x="110" y="92"/>
                  </a:cxn>
                  <a:cxn ang="0">
                    <a:pos x="77" y="73"/>
                  </a:cxn>
                  <a:cxn ang="0">
                    <a:pos x="88" y="53"/>
                  </a:cxn>
                  <a:cxn ang="0">
                    <a:pos x="68" y="26"/>
                  </a:cxn>
                  <a:cxn ang="0">
                    <a:pos x="84" y="21"/>
                  </a:cxn>
                  <a:cxn ang="0">
                    <a:pos x="70" y="0"/>
                  </a:cxn>
                  <a:cxn ang="0">
                    <a:pos x="33" y="7"/>
                  </a:cxn>
                  <a:cxn ang="0">
                    <a:pos x="31" y="14"/>
                  </a:cxn>
                  <a:cxn ang="0">
                    <a:pos x="30" y="21"/>
                  </a:cxn>
                  <a:cxn ang="0">
                    <a:pos x="35" y="62"/>
                  </a:cxn>
                  <a:cxn ang="0">
                    <a:pos x="62" y="75"/>
                  </a:cxn>
                  <a:cxn ang="0">
                    <a:pos x="43" y="84"/>
                  </a:cxn>
                  <a:cxn ang="0">
                    <a:pos x="40" y="112"/>
                  </a:cxn>
                  <a:cxn ang="0">
                    <a:pos x="14" y="113"/>
                  </a:cxn>
                  <a:cxn ang="0">
                    <a:pos x="20" y="134"/>
                  </a:cxn>
                  <a:cxn ang="0">
                    <a:pos x="0" y="148"/>
                  </a:cxn>
                  <a:cxn ang="0">
                    <a:pos x="15" y="156"/>
                  </a:cxn>
                </a:cxnLst>
                <a:rect l="0" t="0" r="r" b="b"/>
                <a:pathLst>
                  <a:path w="110" h="167">
                    <a:moveTo>
                      <a:pt x="15" y="156"/>
                    </a:moveTo>
                    <a:lnTo>
                      <a:pt x="16" y="155"/>
                    </a:lnTo>
                    <a:lnTo>
                      <a:pt x="54" y="167"/>
                    </a:lnTo>
                    <a:lnTo>
                      <a:pt x="77" y="160"/>
                    </a:lnTo>
                    <a:lnTo>
                      <a:pt x="70" y="136"/>
                    </a:lnTo>
                    <a:lnTo>
                      <a:pt x="88" y="139"/>
                    </a:lnTo>
                    <a:lnTo>
                      <a:pt x="110" y="92"/>
                    </a:lnTo>
                    <a:lnTo>
                      <a:pt x="77" y="73"/>
                    </a:lnTo>
                    <a:lnTo>
                      <a:pt x="88" y="53"/>
                    </a:lnTo>
                    <a:lnTo>
                      <a:pt x="68" y="26"/>
                    </a:lnTo>
                    <a:lnTo>
                      <a:pt x="84" y="21"/>
                    </a:lnTo>
                    <a:lnTo>
                      <a:pt x="70" y="0"/>
                    </a:lnTo>
                    <a:lnTo>
                      <a:pt x="33" y="7"/>
                    </a:lnTo>
                    <a:lnTo>
                      <a:pt x="31" y="14"/>
                    </a:lnTo>
                    <a:lnTo>
                      <a:pt x="30" y="21"/>
                    </a:lnTo>
                    <a:lnTo>
                      <a:pt x="35" y="62"/>
                    </a:lnTo>
                    <a:lnTo>
                      <a:pt x="62" y="75"/>
                    </a:lnTo>
                    <a:lnTo>
                      <a:pt x="43" y="84"/>
                    </a:lnTo>
                    <a:lnTo>
                      <a:pt x="40" y="112"/>
                    </a:lnTo>
                    <a:lnTo>
                      <a:pt x="14" y="113"/>
                    </a:lnTo>
                    <a:lnTo>
                      <a:pt x="20" y="134"/>
                    </a:lnTo>
                    <a:lnTo>
                      <a:pt x="0" y="148"/>
                    </a:lnTo>
                    <a:lnTo>
                      <a:pt x="15" y="156"/>
                    </a:lnTo>
                    <a:close/>
                  </a:path>
                </a:pathLst>
              </a:custGeom>
              <a:noFill/>
              <a:ln w="7938" cap="flat">
                <a:solidFill>
                  <a:srgbClr val="A5A5A5"/>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8953" name="Freeform 41"/>
              <p:cNvSpPr>
                <a:spLocks/>
              </p:cNvSpPr>
              <p:nvPr/>
            </p:nvSpPr>
            <p:spPr bwMode="auto">
              <a:xfrm>
                <a:off x="4961" y="2040"/>
                <a:ext cx="325" cy="314"/>
              </a:xfrm>
              <a:custGeom>
                <a:avLst/>
                <a:gdLst/>
                <a:ahLst/>
                <a:cxnLst>
                  <a:cxn ang="0">
                    <a:pos x="80" y="141"/>
                  </a:cxn>
                  <a:cxn ang="0">
                    <a:pos x="60" y="145"/>
                  </a:cxn>
                  <a:cxn ang="0">
                    <a:pos x="63" y="179"/>
                  </a:cxn>
                  <a:cxn ang="0">
                    <a:pos x="47" y="188"/>
                  </a:cxn>
                  <a:cxn ang="0">
                    <a:pos x="50" y="222"/>
                  </a:cxn>
                  <a:cxn ang="0">
                    <a:pos x="0" y="232"/>
                  </a:cxn>
                  <a:cxn ang="0">
                    <a:pos x="20" y="254"/>
                  </a:cxn>
                  <a:cxn ang="0">
                    <a:pos x="28" y="255"/>
                  </a:cxn>
                  <a:cxn ang="0">
                    <a:pos x="33" y="269"/>
                  </a:cxn>
                  <a:cxn ang="0">
                    <a:pos x="47" y="275"/>
                  </a:cxn>
                  <a:cxn ang="0">
                    <a:pos x="52" y="288"/>
                  </a:cxn>
                  <a:cxn ang="0">
                    <a:pos x="84" y="288"/>
                  </a:cxn>
                  <a:cxn ang="0">
                    <a:pos x="85" y="305"/>
                  </a:cxn>
                  <a:cxn ang="0">
                    <a:pos x="110" y="314"/>
                  </a:cxn>
                  <a:cxn ang="0">
                    <a:pos x="134" y="279"/>
                  </a:cxn>
                  <a:cxn ang="0">
                    <a:pos x="161" y="278"/>
                  </a:cxn>
                  <a:cxn ang="0">
                    <a:pos x="169" y="258"/>
                  </a:cxn>
                  <a:cxn ang="0">
                    <a:pos x="184" y="252"/>
                  </a:cxn>
                  <a:cxn ang="0">
                    <a:pos x="207" y="254"/>
                  </a:cxn>
                  <a:cxn ang="0">
                    <a:pos x="213" y="234"/>
                  </a:cxn>
                  <a:cxn ang="0">
                    <a:pos x="249" y="225"/>
                  </a:cxn>
                  <a:cxn ang="0">
                    <a:pos x="257" y="211"/>
                  </a:cxn>
                  <a:cxn ang="0">
                    <a:pos x="242" y="204"/>
                  </a:cxn>
                  <a:cxn ang="0">
                    <a:pos x="249" y="196"/>
                  </a:cxn>
                  <a:cxn ang="0">
                    <a:pos x="249" y="175"/>
                  </a:cxn>
                  <a:cxn ang="0">
                    <a:pos x="238" y="162"/>
                  </a:cxn>
                  <a:cxn ang="0">
                    <a:pos x="247" y="149"/>
                  </a:cxn>
                  <a:cxn ang="0">
                    <a:pos x="274" y="135"/>
                  </a:cxn>
                  <a:cxn ang="0">
                    <a:pos x="319" y="105"/>
                  </a:cxn>
                  <a:cxn ang="0">
                    <a:pos x="325" y="63"/>
                  </a:cxn>
                  <a:cxn ang="0">
                    <a:pos x="258" y="31"/>
                  </a:cxn>
                  <a:cxn ang="0">
                    <a:pos x="189" y="37"/>
                  </a:cxn>
                  <a:cxn ang="0">
                    <a:pos x="141" y="20"/>
                  </a:cxn>
                  <a:cxn ang="0">
                    <a:pos x="134" y="0"/>
                  </a:cxn>
                  <a:cxn ang="0">
                    <a:pos x="85" y="0"/>
                  </a:cxn>
                  <a:cxn ang="0">
                    <a:pos x="90" y="31"/>
                  </a:cxn>
                  <a:cxn ang="0">
                    <a:pos x="92" y="42"/>
                  </a:cxn>
                  <a:cxn ang="0">
                    <a:pos x="120" y="56"/>
                  </a:cxn>
                  <a:cxn ang="0">
                    <a:pos x="89" y="85"/>
                  </a:cxn>
                  <a:cxn ang="0">
                    <a:pos x="80" y="141"/>
                  </a:cxn>
                </a:cxnLst>
                <a:rect l="0" t="0" r="r" b="b"/>
                <a:pathLst>
                  <a:path w="325" h="314">
                    <a:moveTo>
                      <a:pt x="80" y="141"/>
                    </a:moveTo>
                    <a:lnTo>
                      <a:pt x="60" y="145"/>
                    </a:lnTo>
                    <a:lnTo>
                      <a:pt x="63" y="179"/>
                    </a:lnTo>
                    <a:lnTo>
                      <a:pt x="47" y="188"/>
                    </a:lnTo>
                    <a:lnTo>
                      <a:pt x="50" y="222"/>
                    </a:lnTo>
                    <a:lnTo>
                      <a:pt x="0" y="232"/>
                    </a:lnTo>
                    <a:lnTo>
                      <a:pt x="20" y="254"/>
                    </a:lnTo>
                    <a:lnTo>
                      <a:pt x="28" y="255"/>
                    </a:lnTo>
                    <a:lnTo>
                      <a:pt x="33" y="269"/>
                    </a:lnTo>
                    <a:lnTo>
                      <a:pt x="47" y="275"/>
                    </a:lnTo>
                    <a:lnTo>
                      <a:pt x="52" y="288"/>
                    </a:lnTo>
                    <a:lnTo>
                      <a:pt x="84" y="288"/>
                    </a:lnTo>
                    <a:lnTo>
                      <a:pt x="85" y="305"/>
                    </a:lnTo>
                    <a:lnTo>
                      <a:pt x="110" y="314"/>
                    </a:lnTo>
                    <a:lnTo>
                      <a:pt x="134" y="279"/>
                    </a:lnTo>
                    <a:lnTo>
                      <a:pt x="161" y="278"/>
                    </a:lnTo>
                    <a:lnTo>
                      <a:pt x="169" y="258"/>
                    </a:lnTo>
                    <a:lnTo>
                      <a:pt x="184" y="252"/>
                    </a:lnTo>
                    <a:lnTo>
                      <a:pt x="207" y="254"/>
                    </a:lnTo>
                    <a:lnTo>
                      <a:pt x="213" y="234"/>
                    </a:lnTo>
                    <a:lnTo>
                      <a:pt x="249" y="225"/>
                    </a:lnTo>
                    <a:lnTo>
                      <a:pt x="257" y="211"/>
                    </a:lnTo>
                    <a:lnTo>
                      <a:pt x="242" y="204"/>
                    </a:lnTo>
                    <a:lnTo>
                      <a:pt x="249" y="196"/>
                    </a:lnTo>
                    <a:lnTo>
                      <a:pt x="249" y="175"/>
                    </a:lnTo>
                    <a:lnTo>
                      <a:pt x="238" y="162"/>
                    </a:lnTo>
                    <a:lnTo>
                      <a:pt x="247" y="149"/>
                    </a:lnTo>
                    <a:lnTo>
                      <a:pt x="274" y="135"/>
                    </a:lnTo>
                    <a:lnTo>
                      <a:pt x="319" y="105"/>
                    </a:lnTo>
                    <a:lnTo>
                      <a:pt x="325" y="63"/>
                    </a:lnTo>
                    <a:lnTo>
                      <a:pt x="258" y="31"/>
                    </a:lnTo>
                    <a:lnTo>
                      <a:pt x="189" y="37"/>
                    </a:lnTo>
                    <a:lnTo>
                      <a:pt x="141" y="20"/>
                    </a:lnTo>
                    <a:lnTo>
                      <a:pt x="134" y="0"/>
                    </a:lnTo>
                    <a:lnTo>
                      <a:pt x="85" y="0"/>
                    </a:lnTo>
                    <a:lnTo>
                      <a:pt x="90" y="31"/>
                    </a:lnTo>
                    <a:lnTo>
                      <a:pt x="92" y="42"/>
                    </a:lnTo>
                    <a:lnTo>
                      <a:pt x="120" y="56"/>
                    </a:lnTo>
                    <a:lnTo>
                      <a:pt x="89" y="85"/>
                    </a:lnTo>
                    <a:lnTo>
                      <a:pt x="80" y="141"/>
                    </a:lnTo>
                    <a:close/>
                  </a:path>
                </a:pathLst>
              </a:custGeom>
              <a:solidFill>
                <a:srgbClr val="A5A5A5"/>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8954" name="Freeform 42"/>
              <p:cNvSpPr>
                <a:spLocks/>
              </p:cNvSpPr>
              <p:nvPr/>
            </p:nvSpPr>
            <p:spPr bwMode="auto">
              <a:xfrm>
                <a:off x="4961" y="2040"/>
                <a:ext cx="325" cy="314"/>
              </a:xfrm>
              <a:custGeom>
                <a:avLst/>
                <a:gdLst/>
                <a:ahLst/>
                <a:cxnLst>
                  <a:cxn ang="0">
                    <a:pos x="80" y="141"/>
                  </a:cxn>
                  <a:cxn ang="0">
                    <a:pos x="60" y="145"/>
                  </a:cxn>
                  <a:cxn ang="0">
                    <a:pos x="63" y="179"/>
                  </a:cxn>
                  <a:cxn ang="0">
                    <a:pos x="47" y="188"/>
                  </a:cxn>
                  <a:cxn ang="0">
                    <a:pos x="50" y="222"/>
                  </a:cxn>
                  <a:cxn ang="0">
                    <a:pos x="0" y="232"/>
                  </a:cxn>
                  <a:cxn ang="0">
                    <a:pos x="20" y="254"/>
                  </a:cxn>
                  <a:cxn ang="0">
                    <a:pos x="28" y="255"/>
                  </a:cxn>
                  <a:cxn ang="0">
                    <a:pos x="33" y="269"/>
                  </a:cxn>
                  <a:cxn ang="0">
                    <a:pos x="47" y="275"/>
                  </a:cxn>
                  <a:cxn ang="0">
                    <a:pos x="52" y="288"/>
                  </a:cxn>
                  <a:cxn ang="0">
                    <a:pos x="84" y="288"/>
                  </a:cxn>
                  <a:cxn ang="0">
                    <a:pos x="85" y="305"/>
                  </a:cxn>
                  <a:cxn ang="0">
                    <a:pos x="110" y="314"/>
                  </a:cxn>
                  <a:cxn ang="0">
                    <a:pos x="134" y="279"/>
                  </a:cxn>
                  <a:cxn ang="0">
                    <a:pos x="161" y="278"/>
                  </a:cxn>
                  <a:cxn ang="0">
                    <a:pos x="169" y="258"/>
                  </a:cxn>
                  <a:cxn ang="0">
                    <a:pos x="184" y="252"/>
                  </a:cxn>
                  <a:cxn ang="0">
                    <a:pos x="207" y="254"/>
                  </a:cxn>
                  <a:cxn ang="0">
                    <a:pos x="213" y="234"/>
                  </a:cxn>
                  <a:cxn ang="0">
                    <a:pos x="249" y="225"/>
                  </a:cxn>
                  <a:cxn ang="0">
                    <a:pos x="257" y="211"/>
                  </a:cxn>
                  <a:cxn ang="0">
                    <a:pos x="242" y="204"/>
                  </a:cxn>
                  <a:cxn ang="0">
                    <a:pos x="249" y="196"/>
                  </a:cxn>
                  <a:cxn ang="0">
                    <a:pos x="249" y="175"/>
                  </a:cxn>
                  <a:cxn ang="0">
                    <a:pos x="238" y="162"/>
                  </a:cxn>
                  <a:cxn ang="0">
                    <a:pos x="247" y="149"/>
                  </a:cxn>
                  <a:cxn ang="0">
                    <a:pos x="274" y="135"/>
                  </a:cxn>
                  <a:cxn ang="0">
                    <a:pos x="319" y="105"/>
                  </a:cxn>
                  <a:cxn ang="0">
                    <a:pos x="325" y="63"/>
                  </a:cxn>
                  <a:cxn ang="0">
                    <a:pos x="258" y="31"/>
                  </a:cxn>
                  <a:cxn ang="0">
                    <a:pos x="189" y="37"/>
                  </a:cxn>
                  <a:cxn ang="0">
                    <a:pos x="141" y="20"/>
                  </a:cxn>
                  <a:cxn ang="0">
                    <a:pos x="134" y="0"/>
                  </a:cxn>
                  <a:cxn ang="0">
                    <a:pos x="85" y="0"/>
                  </a:cxn>
                  <a:cxn ang="0">
                    <a:pos x="90" y="31"/>
                  </a:cxn>
                  <a:cxn ang="0">
                    <a:pos x="92" y="42"/>
                  </a:cxn>
                  <a:cxn ang="0">
                    <a:pos x="120" y="56"/>
                  </a:cxn>
                  <a:cxn ang="0">
                    <a:pos x="89" y="85"/>
                  </a:cxn>
                  <a:cxn ang="0">
                    <a:pos x="80" y="141"/>
                  </a:cxn>
                </a:cxnLst>
                <a:rect l="0" t="0" r="r" b="b"/>
                <a:pathLst>
                  <a:path w="325" h="314">
                    <a:moveTo>
                      <a:pt x="80" y="141"/>
                    </a:moveTo>
                    <a:lnTo>
                      <a:pt x="60" y="145"/>
                    </a:lnTo>
                    <a:lnTo>
                      <a:pt x="63" y="179"/>
                    </a:lnTo>
                    <a:lnTo>
                      <a:pt x="47" y="188"/>
                    </a:lnTo>
                    <a:lnTo>
                      <a:pt x="50" y="222"/>
                    </a:lnTo>
                    <a:lnTo>
                      <a:pt x="0" y="232"/>
                    </a:lnTo>
                    <a:lnTo>
                      <a:pt x="20" y="254"/>
                    </a:lnTo>
                    <a:lnTo>
                      <a:pt x="28" y="255"/>
                    </a:lnTo>
                    <a:lnTo>
                      <a:pt x="33" y="269"/>
                    </a:lnTo>
                    <a:lnTo>
                      <a:pt x="47" y="275"/>
                    </a:lnTo>
                    <a:lnTo>
                      <a:pt x="52" y="288"/>
                    </a:lnTo>
                    <a:lnTo>
                      <a:pt x="84" y="288"/>
                    </a:lnTo>
                    <a:lnTo>
                      <a:pt x="85" y="305"/>
                    </a:lnTo>
                    <a:lnTo>
                      <a:pt x="110" y="314"/>
                    </a:lnTo>
                    <a:lnTo>
                      <a:pt x="134" y="279"/>
                    </a:lnTo>
                    <a:lnTo>
                      <a:pt x="161" y="278"/>
                    </a:lnTo>
                    <a:lnTo>
                      <a:pt x="169" y="258"/>
                    </a:lnTo>
                    <a:lnTo>
                      <a:pt x="184" y="252"/>
                    </a:lnTo>
                    <a:lnTo>
                      <a:pt x="207" y="254"/>
                    </a:lnTo>
                    <a:lnTo>
                      <a:pt x="213" y="234"/>
                    </a:lnTo>
                    <a:lnTo>
                      <a:pt x="249" y="225"/>
                    </a:lnTo>
                    <a:lnTo>
                      <a:pt x="257" y="211"/>
                    </a:lnTo>
                    <a:lnTo>
                      <a:pt x="242" y="204"/>
                    </a:lnTo>
                    <a:lnTo>
                      <a:pt x="249" y="196"/>
                    </a:lnTo>
                    <a:lnTo>
                      <a:pt x="249" y="175"/>
                    </a:lnTo>
                    <a:lnTo>
                      <a:pt x="238" y="162"/>
                    </a:lnTo>
                    <a:lnTo>
                      <a:pt x="247" y="149"/>
                    </a:lnTo>
                    <a:lnTo>
                      <a:pt x="274" y="135"/>
                    </a:lnTo>
                    <a:lnTo>
                      <a:pt x="319" y="105"/>
                    </a:lnTo>
                    <a:lnTo>
                      <a:pt x="325" y="63"/>
                    </a:lnTo>
                    <a:lnTo>
                      <a:pt x="258" y="31"/>
                    </a:lnTo>
                    <a:lnTo>
                      <a:pt x="189" y="37"/>
                    </a:lnTo>
                    <a:lnTo>
                      <a:pt x="141" y="20"/>
                    </a:lnTo>
                    <a:lnTo>
                      <a:pt x="134" y="0"/>
                    </a:lnTo>
                    <a:lnTo>
                      <a:pt x="85" y="0"/>
                    </a:lnTo>
                    <a:lnTo>
                      <a:pt x="90" y="31"/>
                    </a:lnTo>
                    <a:lnTo>
                      <a:pt x="92" y="42"/>
                    </a:lnTo>
                    <a:lnTo>
                      <a:pt x="120" y="56"/>
                    </a:lnTo>
                    <a:lnTo>
                      <a:pt x="89" y="85"/>
                    </a:lnTo>
                    <a:lnTo>
                      <a:pt x="80" y="141"/>
                    </a:lnTo>
                    <a:close/>
                  </a:path>
                </a:pathLst>
              </a:custGeom>
              <a:noFill/>
              <a:ln w="7938" cap="flat">
                <a:solidFill>
                  <a:srgbClr val="A5A5A5"/>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8955" name="Freeform 43"/>
              <p:cNvSpPr>
                <a:spLocks/>
              </p:cNvSpPr>
              <p:nvPr/>
            </p:nvSpPr>
            <p:spPr bwMode="auto">
              <a:xfrm>
                <a:off x="4233" y="1571"/>
                <a:ext cx="297" cy="296"/>
              </a:xfrm>
              <a:custGeom>
                <a:avLst/>
                <a:gdLst/>
                <a:ahLst/>
                <a:cxnLst>
                  <a:cxn ang="0">
                    <a:pos x="0" y="229"/>
                  </a:cxn>
                  <a:cxn ang="0">
                    <a:pos x="14" y="245"/>
                  </a:cxn>
                  <a:cxn ang="0">
                    <a:pos x="53" y="254"/>
                  </a:cxn>
                  <a:cxn ang="0">
                    <a:pos x="61" y="246"/>
                  </a:cxn>
                  <a:cxn ang="0">
                    <a:pos x="89" y="270"/>
                  </a:cxn>
                  <a:cxn ang="0">
                    <a:pos x="117" y="270"/>
                  </a:cxn>
                  <a:cxn ang="0">
                    <a:pos x="138" y="288"/>
                  </a:cxn>
                  <a:cxn ang="0">
                    <a:pos x="154" y="277"/>
                  </a:cxn>
                  <a:cxn ang="0">
                    <a:pos x="168" y="276"/>
                  </a:cxn>
                  <a:cxn ang="0">
                    <a:pos x="200" y="296"/>
                  </a:cxn>
                  <a:cxn ang="0">
                    <a:pos x="226" y="288"/>
                  </a:cxn>
                  <a:cxn ang="0">
                    <a:pos x="238" y="291"/>
                  </a:cxn>
                  <a:cxn ang="0">
                    <a:pos x="241" y="292"/>
                  </a:cxn>
                  <a:cxn ang="0">
                    <a:pos x="255" y="245"/>
                  </a:cxn>
                  <a:cxn ang="0">
                    <a:pos x="277" y="246"/>
                  </a:cxn>
                  <a:cxn ang="0">
                    <a:pos x="297" y="220"/>
                  </a:cxn>
                  <a:cxn ang="0">
                    <a:pos x="297" y="216"/>
                  </a:cxn>
                  <a:cxn ang="0">
                    <a:pos x="287" y="179"/>
                  </a:cxn>
                  <a:cxn ang="0">
                    <a:pos x="256" y="155"/>
                  </a:cxn>
                  <a:cxn ang="0">
                    <a:pos x="262" y="132"/>
                  </a:cxn>
                  <a:cxn ang="0">
                    <a:pos x="252" y="110"/>
                  </a:cxn>
                  <a:cxn ang="0">
                    <a:pos x="256" y="73"/>
                  </a:cxn>
                  <a:cxn ang="0">
                    <a:pos x="242" y="37"/>
                  </a:cxn>
                  <a:cxn ang="0">
                    <a:pos x="213" y="14"/>
                  </a:cxn>
                  <a:cxn ang="0">
                    <a:pos x="207" y="0"/>
                  </a:cxn>
                  <a:cxn ang="0">
                    <a:pos x="179" y="19"/>
                  </a:cxn>
                  <a:cxn ang="0">
                    <a:pos x="175" y="54"/>
                  </a:cxn>
                  <a:cxn ang="0">
                    <a:pos x="138" y="80"/>
                  </a:cxn>
                  <a:cxn ang="0">
                    <a:pos x="114" y="91"/>
                  </a:cxn>
                  <a:cxn ang="0">
                    <a:pos x="108" y="101"/>
                  </a:cxn>
                  <a:cxn ang="0">
                    <a:pos x="117" y="112"/>
                  </a:cxn>
                  <a:cxn ang="0">
                    <a:pos x="117" y="130"/>
                  </a:cxn>
                  <a:cxn ang="0">
                    <a:pos x="110" y="137"/>
                  </a:cxn>
                  <a:cxn ang="0">
                    <a:pos x="123" y="143"/>
                  </a:cxn>
                  <a:cxn ang="0">
                    <a:pos x="117" y="155"/>
                  </a:cxn>
                  <a:cxn ang="0">
                    <a:pos x="86" y="162"/>
                  </a:cxn>
                  <a:cxn ang="0">
                    <a:pos x="80" y="179"/>
                  </a:cxn>
                  <a:cxn ang="0">
                    <a:pos x="61" y="178"/>
                  </a:cxn>
                  <a:cxn ang="0">
                    <a:pos x="50" y="183"/>
                  </a:cxn>
                  <a:cxn ang="0">
                    <a:pos x="43" y="199"/>
                  </a:cxn>
                  <a:cxn ang="0">
                    <a:pos x="20" y="200"/>
                  </a:cxn>
                  <a:cxn ang="0">
                    <a:pos x="0" y="229"/>
                  </a:cxn>
                </a:cxnLst>
                <a:rect l="0" t="0" r="r" b="b"/>
                <a:pathLst>
                  <a:path w="297" h="296">
                    <a:moveTo>
                      <a:pt x="0" y="229"/>
                    </a:moveTo>
                    <a:lnTo>
                      <a:pt x="14" y="245"/>
                    </a:lnTo>
                    <a:lnTo>
                      <a:pt x="53" y="254"/>
                    </a:lnTo>
                    <a:lnTo>
                      <a:pt x="61" y="246"/>
                    </a:lnTo>
                    <a:lnTo>
                      <a:pt x="89" y="270"/>
                    </a:lnTo>
                    <a:lnTo>
                      <a:pt x="117" y="270"/>
                    </a:lnTo>
                    <a:lnTo>
                      <a:pt x="138" y="288"/>
                    </a:lnTo>
                    <a:lnTo>
                      <a:pt x="154" y="277"/>
                    </a:lnTo>
                    <a:lnTo>
                      <a:pt x="168" y="276"/>
                    </a:lnTo>
                    <a:lnTo>
                      <a:pt x="200" y="296"/>
                    </a:lnTo>
                    <a:lnTo>
                      <a:pt x="226" y="288"/>
                    </a:lnTo>
                    <a:lnTo>
                      <a:pt x="238" y="291"/>
                    </a:lnTo>
                    <a:lnTo>
                      <a:pt x="241" y="292"/>
                    </a:lnTo>
                    <a:lnTo>
                      <a:pt x="255" y="245"/>
                    </a:lnTo>
                    <a:lnTo>
                      <a:pt x="277" y="246"/>
                    </a:lnTo>
                    <a:lnTo>
                      <a:pt x="297" y="220"/>
                    </a:lnTo>
                    <a:lnTo>
                      <a:pt x="297" y="216"/>
                    </a:lnTo>
                    <a:lnTo>
                      <a:pt x="287" y="179"/>
                    </a:lnTo>
                    <a:lnTo>
                      <a:pt x="256" y="155"/>
                    </a:lnTo>
                    <a:lnTo>
                      <a:pt x="262" y="132"/>
                    </a:lnTo>
                    <a:lnTo>
                      <a:pt x="252" y="110"/>
                    </a:lnTo>
                    <a:lnTo>
                      <a:pt x="256" y="73"/>
                    </a:lnTo>
                    <a:lnTo>
                      <a:pt x="242" y="37"/>
                    </a:lnTo>
                    <a:lnTo>
                      <a:pt x="213" y="14"/>
                    </a:lnTo>
                    <a:lnTo>
                      <a:pt x="207" y="0"/>
                    </a:lnTo>
                    <a:lnTo>
                      <a:pt x="179" y="19"/>
                    </a:lnTo>
                    <a:lnTo>
                      <a:pt x="175" y="54"/>
                    </a:lnTo>
                    <a:lnTo>
                      <a:pt x="138" y="80"/>
                    </a:lnTo>
                    <a:lnTo>
                      <a:pt x="114" y="91"/>
                    </a:lnTo>
                    <a:lnTo>
                      <a:pt x="108" y="101"/>
                    </a:lnTo>
                    <a:lnTo>
                      <a:pt x="117" y="112"/>
                    </a:lnTo>
                    <a:lnTo>
                      <a:pt x="117" y="130"/>
                    </a:lnTo>
                    <a:lnTo>
                      <a:pt x="110" y="137"/>
                    </a:lnTo>
                    <a:lnTo>
                      <a:pt x="123" y="143"/>
                    </a:lnTo>
                    <a:lnTo>
                      <a:pt x="117" y="155"/>
                    </a:lnTo>
                    <a:lnTo>
                      <a:pt x="86" y="162"/>
                    </a:lnTo>
                    <a:lnTo>
                      <a:pt x="80" y="179"/>
                    </a:lnTo>
                    <a:lnTo>
                      <a:pt x="61" y="178"/>
                    </a:lnTo>
                    <a:lnTo>
                      <a:pt x="50" y="183"/>
                    </a:lnTo>
                    <a:lnTo>
                      <a:pt x="43" y="199"/>
                    </a:lnTo>
                    <a:lnTo>
                      <a:pt x="20" y="200"/>
                    </a:lnTo>
                    <a:lnTo>
                      <a:pt x="0" y="229"/>
                    </a:lnTo>
                    <a:close/>
                  </a:path>
                </a:pathLst>
              </a:custGeom>
              <a:solidFill>
                <a:srgbClr val="A5A5A5"/>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8956" name="Freeform 44"/>
              <p:cNvSpPr>
                <a:spLocks/>
              </p:cNvSpPr>
              <p:nvPr/>
            </p:nvSpPr>
            <p:spPr bwMode="auto">
              <a:xfrm>
                <a:off x="4233" y="1571"/>
                <a:ext cx="297" cy="296"/>
              </a:xfrm>
              <a:custGeom>
                <a:avLst/>
                <a:gdLst/>
                <a:ahLst/>
                <a:cxnLst>
                  <a:cxn ang="0">
                    <a:pos x="0" y="229"/>
                  </a:cxn>
                  <a:cxn ang="0">
                    <a:pos x="14" y="245"/>
                  </a:cxn>
                  <a:cxn ang="0">
                    <a:pos x="53" y="254"/>
                  </a:cxn>
                  <a:cxn ang="0">
                    <a:pos x="61" y="246"/>
                  </a:cxn>
                  <a:cxn ang="0">
                    <a:pos x="89" y="270"/>
                  </a:cxn>
                  <a:cxn ang="0">
                    <a:pos x="117" y="270"/>
                  </a:cxn>
                  <a:cxn ang="0">
                    <a:pos x="138" y="288"/>
                  </a:cxn>
                  <a:cxn ang="0">
                    <a:pos x="154" y="277"/>
                  </a:cxn>
                  <a:cxn ang="0">
                    <a:pos x="168" y="276"/>
                  </a:cxn>
                  <a:cxn ang="0">
                    <a:pos x="200" y="296"/>
                  </a:cxn>
                  <a:cxn ang="0">
                    <a:pos x="226" y="288"/>
                  </a:cxn>
                  <a:cxn ang="0">
                    <a:pos x="238" y="291"/>
                  </a:cxn>
                  <a:cxn ang="0">
                    <a:pos x="241" y="292"/>
                  </a:cxn>
                  <a:cxn ang="0">
                    <a:pos x="255" y="245"/>
                  </a:cxn>
                  <a:cxn ang="0">
                    <a:pos x="277" y="246"/>
                  </a:cxn>
                  <a:cxn ang="0">
                    <a:pos x="297" y="220"/>
                  </a:cxn>
                  <a:cxn ang="0">
                    <a:pos x="297" y="216"/>
                  </a:cxn>
                  <a:cxn ang="0">
                    <a:pos x="287" y="179"/>
                  </a:cxn>
                  <a:cxn ang="0">
                    <a:pos x="256" y="155"/>
                  </a:cxn>
                  <a:cxn ang="0">
                    <a:pos x="262" y="132"/>
                  </a:cxn>
                  <a:cxn ang="0">
                    <a:pos x="252" y="110"/>
                  </a:cxn>
                  <a:cxn ang="0">
                    <a:pos x="256" y="73"/>
                  </a:cxn>
                  <a:cxn ang="0">
                    <a:pos x="242" y="37"/>
                  </a:cxn>
                  <a:cxn ang="0">
                    <a:pos x="213" y="14"/>
                  </a:cxn>
                  <a:cxn ang="0">
                    <a:pos x="207" y="0"/>
                  </a:cxn>
                  <a:cxn ang="0">
                    <a:pos x="179" y="19"/>
                  </a:cxn>
                  <a:cxn ang="0">
                    <a:pos x="175" y="54"/>
                  </a:cxn>
                  <a:cxn ang="0">
                    <a:pos x="138" y="80"/>
                  </a:cxn>
                  <a:cxn ang="0">
                    <a:pos x="114" y="91"/>
                  </a:cxn>
                  <a:cxn ang="0">
                    <a:pos x="108" y="101"/>
                  </a:cxn>
                  <a:cxn ang="0">
                    <a:pos x="117" y="112"/>
                  </a:cxn>
                  <a:cxn ang="0">
                    <a:pos x="117" y="130"/>
                  </a:cxn>
                  <a:cxn ang="0">
                    <a:pos x="110" y="137"/>
                  </a:cxn>
                  <a:cxn ang="0">
                    <a:pos x="123" y="143"/>
                  </a:cxn>
                  <a:cxn ang="0">
                    <a:pos x="117" y="155"/>
                  </a:cxn>
                  <a:cxn ang="0">
                    <a:pos x="86" y="162"/>
                  </a:cxn>
                  <a:cxn ang="0">
                    <a:pos x="80" y="179"/>
                  </a:cxn>
                  <a:cxn ang="0">
                    <a:pos x="61" y="178"/>
                  </a:cxn>
                  <a:cxn ang="0">
                    <a:pos x="50" y="183"/>
                  </a:cxn>
                  <a:cxn ang="0">
                    <a:pos x="43" y="199"/>
                  </a:cxn>
                  <a:cxn ang="0">
                    <a:pos x="20" y="200"/>
                  </a:cxn>
                  <a:cxn ang="0">
                    <a:pos x="0" y="229"/>
                  </a:cxn>
                </a:cxnLst>
                <a:rect l="0" t="0" r="r" b="b"/>
                <a:pathLst>
                  <a:path w="297" h="296">
                    <a:moveTo>
                      <a:pt x="0" y="229"/>
                    </a:moveTo>
                    <a:lnTo>
                      <a:pt x="14" y="245"/>
                    </a:lnTo>
                    <a:lnTo>
                      <a:pt x="53" y="254"/>
                    </a:lnTo>
                    <a:lnTo>
                      <a:pt x="61" y="246"/>
                    </a:lnTo>
                    <a:lnTo>
                      <a:pt x="89" y="270"/>
                    </a:lnTo>
                    <a:lnTo>
                      <a:pt x="117" y="270"/>
                    </a:lnTo>
                    <a:lnTo>
                      <a:pt x="138" y="288"/>
                    </a:lnTo>
                    <a:lnTo>
                      <a:pt x="154" y="277"/>
                    </a:lnTo>
                    <a:lnTo>
                      <a:pt x="168" y="276"/>
                    </a:lnTo>
                    <a:lnTo>
                      <a:pt x="200" y="296"/>
                    </a:lnTo>
                    <a:lnTo>
                      <a:pt x="226" y="288"/>
                    </a:lnTo>
                    <a:lnTo>
                      <a:pt x="238" y="291"/>
                    </a:lnTo>
                    <a:lnTo>
                      <a:pt x="241" y="292"/>
                    </a:lnTo>
                    <a:lnTo>
                      <a:pt x="255" y="245"/>
                    </a:lnTo>
                    <a:lnTo>
                      <a:pt x="277" y="246"/>
                    </a:lnTo>
                    <a:lnTo>
                      <a:pt x="297" y="220"/>
                    </a:lnTo>
                    <a:lnTo>
                      <a:pt x="297" y="216"/>
                    </a:lnTo>
                    <a:lnTo>
                      <a:pt x="287" y="179"/>
                    </a:lnTo>
                    <a:lnTo>
                      <a:pt x="256" y="155"/>
                    </a:lnTo>
                    <a:lnTo>
                      <a:pt x="262" y="132"/>
                    </a:lnTo>
                    <a:lnTo>
                      <a:pt x="252" y="110"/>
                    </a:lnTo>
                    <a:lnTo>
                      <a:pt x="256" y="73"/>
                    </a:lnTo>
                    <a:lnTo>
                      <a:pt x="242" y="37"/>
                    </a:lnTo>
                    <a:lnTo>
                      <a:pt x="213" y="14"/>
                    </a:lnTo>
                    <a:lnTo>
                      <a:pt x="207" y="0"/>
                    </a:lnTo>
                    <a:lnTo>
                      <a:pt x="179" y="19"/>
                    </a:lnTo>
                    <a:lnTo>
                      <a:pt x="175" y="54"/>
                    </a:lnTo>
                    <a:lnTo>
                      <a:pt x="138" y="80"/>
                    </a:lnTo>
                    <a:lnTo>
                      <a:pt x="114" y="91"/>
                    </a:lnTo>
                    <a:lnTo>
                      <a:pt x="108" y="101"/>
                    </a:lnTo>
                    <a:lnTo>
                      <a:pt x="117" y="112"/>
                    </a:lnTo>
                    <a:lnTo>
                      <a:pt x="117" y="130"/>
                    </a:lnTo>
                    <a:lnTo>
                      <a:pt x="110" y="137"/>
                    </a:lnTo>
                    <a:lnTo>
                      <a:pt x="123" y="143"/>
                    </a:lnTo>
                    <a:lnTo>
                      <a:pt x="117" y="155"/>
                    </a:lnTo>
                    <a:lnTo>
                      <a:pt x="86" y="162"/>
                    </a:lnTo>
                    <a:lnTo>
                      <a:pt x="80" y="179"/>
                    </a:lnTo>
                    <a:lnTo>
                      <a:pt x="61" y="178"/>
                    </a:lnTo>
                    <a:lnTo>
                      <a:pt x="50" y="183"/>
                    </a:lnTo>
                    <a:lnTo>
                      <a:pt x="43" y="199"/>
                    </a:lnTo>
                    <a:lnTo>
                      <a:pt x="20" y="200"/>
                    </a:lnTo>
                    <a:lnTo>
                      <a:pt x="0" y="229"/>
                    </a:lnTo>
                    <a:close/>
                  </a:path>
                </a:pathLst>
              </a:custGeom>
              <a:noFill/>
              <a:ln w="7938" cap="flat">
                <a:solidFill>
                  <a:srgbClr val="A5A5A5"/>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8957" name="Freeform 45"/>
              <p:cNvSpPr>
                <a:spLocks/>
              </p:cNvSpPr>
              <p:nvPr/>
            </p:nvSpPr>
            <p:spPr bwMode="auto">
              <a:xfrm>
                <a:off x="4115" y="1537"/>
                <a:ext cx="220" cy="263"/>
              </a:xfrm>
              <a:custGeom>
                <a:avLst/>
                <a:gdLst/>
                <a:ahLst/>
                <a:cxnLst>
                  <a:cxn ang="0">
                    <a:pos x="120" y="242"/>
                  </a:cxn>
                  <a:cxn ang="0">
                    <a:pos x="124" y="216"/>
                  </a:cxn>
                  <a:cxn ang="0">
                    <a:pos x="159" y="169"/>
                  </a:cxn>
                  <a:cxn ang="0">
                    <a:pos x="187" y="171"/>
                  </a:cxn>
                  <a:cxn ang="0">
                    <a:pos x="207" y="144"/>
                  </a:cxn>
                  <a:cxn ang="0">
                    <a:pos x="144" y="139"/>
                  </a:cxn>
                  <a:cxn ang="0">
                    <a:pos x="132" y="122"/>
                  </a:cxn>
                  <a:cxn ang="0">
                    <a:pos x="127" y="102"/>
                  </a:cxn>
                  <a:cxn ang="0">
                    <a:pos x="145" y="90"/>
                  </a:cxn>
                  <a:cxn ang="0">
                    <a:pos x="169" y="102"/>
                  </a:cxn>
                  <a:cxn ang="0">
                    <a:pos x="159" y="112"/>
                  </a:cxn>
                  <a:cxn ang="0">
                    <a:pos x="183" y="117"/>
                  </a:cxn>
                  <a:cxn ang="0">
                    <a:pos x="220" y="106"/>
                  </a:cxn>
                  <a:cxn ang="0">
                    <a:pos x="220" y="76"/>
                  </a:cxn>
                  <a:cxn ang="0">
                    <a:pos x="180" y="66"/>
                  </a:cxn>
                  <a:cxn ang="0">
                    <a:pos x="166" y="50"/>
                  </a:cxn>
                  <a:cxn ang="0">
                    <a:pos x="145" y="43"/>
                  </a:cxn>
                  <a:cxn ang="0">
                    <a:pos x="144" y="29"/>
                  </a:cxn>
                  <a:cxn ang="0">
                    <a:pos x="117" y="29"/>
                  </a:cxn>
                  <a:cxn ang="0">
                    <a:pos x="113" y="18"/>
                  </a:cxn>
                  <a:cxn ang="0">
                    <a:pos x="102" y="13"/>
                  </a:cxn>
                  <a:cxn ang="0">
                    <a:pos x="98" y="2"/>
                  </a:cxn>
                  <a:cxn ang="0">
                    <a:pos x="91" y="0"/>
                  </a:cxn>
                  <a:cxn ang="0">
                    <a:pos x="58" y="20"/>
                  </a:cxn>
                  <a:cxn ang="0">
                    <a:pos x="54" y="44"/>
                  </a:cxn>
                  <a:cxn ang="0">
                    <a:pos x="19" y="44"/>
                  </a:cxn>
                  <a:cxn ang="0">
                    <a:pos x="23" y="63"/>
                  </a:cxn>
                  <a:cxn ang="0">
                    <a:pos x="0" y="76"/>
                  </a:cxn>
                  <a:cxn ang="0">
                    <a:pos x="0" y="127"/>
                  </a:cxn>
                  <a:cxn ang="0">
                    <a:pos x="19" y="156"/>
                  </a:cxn>
                  <a:cxn ang="0">
                    <a:pos x="11" y="182"/>
                  </a:cxn>
                  <a:cxn ang="0">
                    <a:pos x="18" y="203"/>
                  </a:cxn>
                  <a:cxn ang="0">
                    <a:pos x="29" y="192"/>
                  </a:cxn>
                  <a:cxn ang="0">
                    <a:pos x="43" y="201"/>
                  </a:cxn>
                  <a:cxn ang="0">
                    <a:pos x="29" y="214"/>
                  </a:cxn>
                  <a:cxn ang="0">
                    <a:pos x="32" y="241"/>
                  </a:cxn>
                  <a:cxn ang="0">
                    <a:pos x="40" y="254"/>
                  </a:cxn>
                  <a:cxn ang="0">
                    <a:pos x="61" y="243"/>
                  </a:cxn>
                  <a:cxn ang="0">
                    <a:pos x="74" y="249"/>
                  </a:cxn>
                  <a:cxn ang="0">
                    <a:pos x="77" y="263"/>
                  </a:cxn>
                  <a:cxn ang="0">
                    <a:pos x="91" y="259"/>
                  </a:cxn>
                  <a:cxn ang="0">
                    <a:pos x="113" y="242"/>
                  </a:cxn>
                  <a:cxn ang="0">
                    <a:pos x="120" y="242"/>
                  </a:cxn>
                </a:cxnLst>
                <a:rect l="0" t="0" r="r" b="b"/>
                <a:pathLst>
                  <a:path w="220" h="263">
                    <a:moveTo>
                      <a:pt x="120" y="242"/>
                    </a:moveTo>
                    <a:lnTo>
                      <a:pt x="124" y="216"/>
                    </a:lnTo>
                    <a:lnTo>
                      <a:pt x="159" y="169"/>
                    </a:lnTo>
                    <a:lnTo>
                      <a:pt x="187" y="171"/>
                    </a:lnTo>
                    <a:lnTo>
                      <a:pt x="207" y="144"/>
                    </a:lnTo>
                    <a:lnTo>
                      <a:pt x="144" y="139"/>
                    </a:lnTo>
                    <a:lnTo>
                      <a:pt x="132" y="122"/>
                    </a:lnTo>
                    <a:lnTo>
                      <a:pt x="127" y="102"/>
                    </a:lnTo>
                    <a:lnTo>
                      <a:pt x="145" y="90"/>
                    </a:lnTo>
                    <a:lnTo>
                      <a:pt x="169" y="102"/>
                    </a:lnTo>
                    <a:lnTo>
                      <a:pt x="159" y="112"/>
                    </a:lnTo>
                    <a:lnTo>
                      <a:pt x="183" y="117"/>
                    </a:lnTo>
                    <a:lnTo>
                      <a:pt x="220" y="106"/>
                    </a:lnTo>
                    <a:lnTo>
                      <a:pt x="220" y="76"/>
                    </a:lnTo>
                    <a:lnTo>
                      <a:pt x="180" y="66"/>
                    </a:lnTo>
                    <a:lnTo>
                      <a:pt x="166" y="50"/>
                    </a:lnTo>
                    <a:lnTo>
                      <a:pt x="145" y="43"/>
                    </a:lnTo>
                    <a:lnTo>
                      <a:pt x="144" y="29"/>
                    </a:lnTo>
                    <a:lnTo>
                      <a:pt x="117" y="29"/>
                    </a:lnTo>
                    <a:lnTo>
                      <a:pt x="113" y="18"/>
                    </a:lnTo>
                    <a:lnTo>
                      <a:pt x="102" y="13"/>
                    </a:lnTo>
                    <a:lnTo>
                      <a:pt x="98" y="2"/>
                    </a:lnTo>
                    <a:lnTo>
                      <a:pt x="91" y="0"/>
                    </a:lnTo>
                    <a:lnTo>
                      <a:pt x="58" y="20"/>
                    </a:lnTo>
                    <a:lnTo>
                      <a:pt x="54" y="44"/>
                    </a:lnTo>
                    <a:lnTo>
                      <a:pt x="19" y="44"/>
                    </a:lnTo>
                    <a:lnTo>
                      <a:pt x="23" y="63"/>
                    </a:lnTo>
                    <a:lnTo>
                      <a:pt x="0" y="76"/>
                    </a:lnTo>
                    <a:lnTo>
                      <a:pt x="0" y="127"/>
                    </a:lnTo>
                    <a:lnTo>
                      <a:pt x="19" y="156"/>
                    </a:lnTo>
                    <a:lnTo>
                      <a:pt x="11" y="182"/>
                    </a:lnTo>
                    <a:lnTo>
                      <a:pt x="18" y="203"/>
                    </a:lnTo>
                    <a:lnTo>
                      <a:pt x="29" y="192"/>
                    </a:lnTo>
                    <a:lnTo>
                      <a:pt x="43" y="201"/>
                    </a:lnTo>
                    <a:lnTo>
                      <a:pt x="29" y="214"/>
                    </a:lnTo>
                    <a:lnTo>
                      <a:pt x="32" y="241"/>
                    </a:lnTo>
                    <a:lnTo>
                      <a:pt x="40" y="254"/>
                    </a:lnTo>
                    <a:lnTo>
                      <a:pt x="61" y="243"/>
                    </a:lnTo>
                    <a:lnTo>
                      <a:pt x="74" y="249"/>
                    </a:lnTo>
                    <a:lnTo>
                      <a:pt x="77" y="263"/>
                    </a:lnTo>
                    <a:lnTo>
                      <a:pt x="91" y="259"/>
                    </a:lnTo>
                    <a:lnTo>
                      <a:pt x="113" y="242"/>
                    </a:lnTo>
                    <a:lnTo>
                      <a:pt x="120" y="242"/>
                    </a:lnTo>
                    <a:close/>
                  </a:path>
                </a:pathLst>
              </a:custGeom>
              <a:solidFill>
                <a:srgbClr val="A5A5A5"/>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8958" name="Freeform 46"/>
              <p:cNvSpPr>
                <a:spLocks/>
              </p:cNvSpPr>
              <p:nvPr/>
            </p:nvSpPr>
            <p:spPr bwMode="auto">
              <a:xfrm>
                <a:off x="4115" y="1537"/>
                <a:ext cx="220" cy="263"/>
              </a:xfrm>
              <a:custGeom>
                <a:avLst/>
                <a:gdLst/>
                <a:ahLst/>
                <a:cxnLst>
                  <a:cxn ang="0">
                    <a:pos x="120" y="242"/>
                  </a:cxn>
                  <a:cxn ang="0">
                    <a:pos x="124" y="216"/>
                  </a:cxn>
                  <a:cxn ang="0">
                    <a:pos x="159" y="169"/>
                  </a:cxn>
                  <a:cxn ang="0">
                    <a:pos x="187" y="171"/>
                  </a:cxn>
                  <a:cxn ang="0">
                    <a:pos x="207" y="144"/>
                  </a:cxn>
                  <a:cxn ang="0">
                    <a:pos x="144" y="139"/>
                  </a:cxn>
                  <a:cxn ang="0">
                    <a:pos x="132" y="122"/>
                  </a:cxn>
                  <a:cxn ang="0">
                    <a:pos x="127" y="102"/>
                  </a:cxn>
                  <a:cxn ang="0">
                    <a:pos x="145" y="90"/>
                  </a:cxn>
                  <a:cxn ang="0">
                    <a:pos x="169" y="102"/>
                  </a:cxn>
                  <a:cxn ang="0">
                    <a:pos x="159" y="112"/>
                  </a:cxn>
                  <a:cxn ang="0">
                    <a:pos x="183" y="117"/>
                  </a:cxn>
                  <a:cxn ang="0">
                    <a:pos x="220" y="106"/>
                  </a:cxn>
                  <a:cxn ang="0">
                    <a:pos x="220" y="76"/>
                  </a:cxn>
                  <a:cxn ang="0">
                    <a:pos x="180" y="66"/>
                  </a:cxn>
                  <a:cxn ang="0">
                    <a:pos x="166" y="50"/>
                  </a:cxn>
                  <a:cxn ang="0">
                    <a:pos x="145" y="43"/>
                  </a:cxn>
                  <a:cxn ang="0">
                    <a:pos x="144" y="29"/>
                  </a:cxn>
                  <a:cxn ang="0">
                    <a:pos x="117" y="29"/>
                  </a:cxn>
                  <a:cxn ang="0">
                    <a:pos x="113" y="18"/>
                  </a:cxn>
                  <a:cxn ang="0">
                    <a:pos x="102" y="13"/>
                  </a:cxn>
                  <a:cxn ang="0">
                    <a:pos x="98" y="2"/>
                  </a:cxn>
                  <a:cxn ang="0">
                    <a:pos x="91" y="0"/>
                  </a:cxn>
                  <a:cxn ang="0">
                    <a:pos x="58" y="20"/>
                  </a:cxn>
                  <a:cxn ang="0">
                    <a:pos x="54" y="44"/>
                  </a:cxn>
                  <a:cxn ang="0">
                    <a:pos x="19" y="44"/>
                  </a:cxn>
                  <a:cxn ang="0">
                    <a:pos x="23" y="63"/>
                  </a:cxn>
                  <a:cxn ang="0">
                    <a:pos x="0" y="76"/>
                  </a:cxn>
                  <a:cxn ang="0">
                    <a:pos x="0" y="127"/>
                  </a:cxn>
                  <a:cxn ang="0">
                    <a:pos x="19" y="156"/>
                  </a:cxn>
                  <a:cxn ang="0">
                    <a:pos x="11" y="182"/>
                  </a:cxn>
                  <a:cxn ang="0">
                    <a:pos x="18" y="203"/>
                  </a:cxn>
                  <a:cxn ang="0">
                    <a:pos x="29" y="192"/>
                  </a:cxn>
                  <a:cxn ang="0">
                    <a:pos x="43" y="201"/>
                  </a:cxn>
                  <a:cxn ang="0">
                    <a:pos x="29" y="214"/>
                  </a:cxn>
                  <a:cxn ang="0">
                    <a:pos x="32" y="241"/>
                  </a:cxn>
                  <a:cxn ang="0">
                    <a:pos x="40" y="254"/>
                  </a:cxn>
                  <a:cxn ang="0">
                    <a:pos x="61" y="243"/>
                  </a:cxn>
                  <a:cxn ang="0">
                    <a:pos x="74" y="249"/>
                  </a:cxn>
                  <a:cxn ang="0">
                    <a:pos x="77" y="263"/>
                  </a:cxn>
                  <a:cxn ang="0">
                    <a:pos x="91" y="259"/>
                  </a:cxn>
                  <a:cxn ang="0">
                    <a:pos x="113" y="242"/>
                  </a:cxn>
                  <a:cxn ang="0">
                    <a:pos x="120" y="242"/>
                  </a:cxn>
                </a:cxnLst>
                <a:rect l="0" t="0" r="r" b="b"/>
                <a:pathLst>
                  <a:path w="220" h="263">
                    <a:moveTo>
                      <a:pt x="120" y="242"/>
                    </a:moveTo>
                    <a:lnTo>
                      <a:pt x="124" y="216"/>
                    </a:lnTo>
                    <a:lnTo>
                      <a:pt x="159" y="169"/>
                    </a:lnTo>
                    <a:lnTo>
                      <a:pt x="187" y="171"/>
                    </a:lnTo>
                    <a:lnTo>
                      <a:pt x="207" y="144"/>
                    </a:lnTo>
                    <a:lnTo>
                      <a:pt x="144" y="139"/>
                    </a:lnTo>
                    <a:lnTo>
                      <a:pt x="132" y="122"/>
                    </a:lnTo>
                    <a:lnTo>
                      <a:pt x="127" y="102"/>
                    </a:lnTo>
                    <a:lnTo>
                      <a:pt x="145" y="90"/>
                    </a:lnTo>
                    <a:lnTo>
                      <a:pt x="169" y="102"/>
                    </a:lnTo>
                    <a:lnTo>
                      <a:pt x="159" y="112"/>
                    </a:lnTo>
                    <a:lnTo>
                      <a:pt x="183" y="117"/>
                    </a:lnTo>
                    <a:lnTo>
                      <a:pt x="220" y="106"/>
                    </a:lnTo>
                    <a:lnTo>
                      <a:pt x="220" y="76"/>
                    </a:lnTo>
                    <a:lnTo>
                      <a:pt x="180" y="66"/>
                    </a:lnTo>
                    <a:lnTo>
                      <a:pt x="166" y="50"/>
                    </a:lnTo>
                    <a:lnTo>
                      <a:pt x="145" y="43"/>
                    </a:lnTo>
                    <a:lnTo>
                      <a:pt x="144" y="29"/>
                    </a:lnTo>
                    <a:lnTo>
                      <a:pt x="117" y="29"/>
                    </a:lnTo>
                    <a:lnTo>
                      <a:pt x="113" y="18"/>
                    </a:lnTo>
                    <a:lnTo>
                      <a:pt x="102" y="13"/>
                    </a:lnTo>
                    <a:lnTo>
                      <a:pt x="98" y="2"/>
                    </a:lnTo>
                    <a:lnTo>
                      <a:pt x="91" y="0"/>
                    </a:lnTo>
                    <a:lnTo>
                      <a:pt x="58" y="20"/>
                    </a:lnTo>
                    <a:lnTo>
                      <a:pt x="54" y="44"/>
                    </a:lnTo>
                    <a:lnTo>
                      <a:pt x="19" y="44"/>
                    </a:lnTo>
                    <a:lnTo>
                      <a:pt x="23" y="63"/>
                    </a:lnTo>
                    <a:lnTo>
                      <a:pt x="0" y="76"/>
                    </a:lnTo>
                    <a:lnTo>
                      <a:pt x="0" y="127"/>
                    </a:lnTo>
                    <a:lnTo>
                      <a:pt x="19" y="156"/>
                    </a:lnTo>
                    <a:lnTo>
                      <a:pt x="11" y="182"/>
                    </a:lnTo>
                    <a:lnTo>
                      <a:pt x="18" y="203"/>
                    </a:lnTo>
                    <a:lnTo>
                      <a:pt x="29" y="192"/>
                    </a:lnTo>
                    <a:lnTo>
                      <a:pt x="43" y="201"/>
                    </a:lnTo>
                    <a:lnTo>
                      <a:pt x="29" y="214"/>
                    </a:lnTo>
                    <a:lnTo>
                      <a:pt x="32" y="241"/>
                    </a:lnTo>
                    <a:lnTo>
                      <a:pt x="40" y="254"/>
                    </a:lnTo>
                    <a:lnTo>
                      <a:pt x="61" y="243"/>
                    </a:lnTo>
                    <a:lnTo>
                      <a:pt x="74" y="249"/>
                    </a:lnTo>
                    <a:lnTo>
                      <a:pt x="77" y="263"/>
                    </a:lnTo>
                    <a:lnTo>
                      <a:pt x="91" y="259"/>
                    </a:lnTo>
                    <a:lnTo>
                      <a:pt x="113" y="242"/>
                    </a:lnTo>
                    <a:lnTo>
                      <a:pt x="120" y="242"/>
                    </a:lnTo>
                    <a:close/>
                  </a:path>
                </a:pathLst>
              </a:custGeom>
              <a:noFill/>
              <a:ln w="7938" cap="flat">
                <a:solidFill>
                  <a:srgbClr val="A5A5A5"/>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8959" name="Freeform 47"/>
              <p:cNvSpPr>
                <a:spLocks/>
              </p:cNvSpPr>
              <p:nvPr/>
            </p:nvSpPr>
            <p:spPr bwMode="auto">
              <a:xfrm>
                <a:off x="4344" y="1341"/>
                <a:ext cx="237" cy="259"/>
              </a:xfrm>
              <a:custGeom>
                <a:avLst/>
                <a:gdLst/>
                <a:ahLst/>
                <a:cxnLst>
                  <a:cxn ang="0">
                    <a:pos x="19" y="72"/>
                  </a:cxn>
                  <a:cxn ang="0">
                    <a:pos x="0" y="96"/>
                  </a:cxn>
                  <a:cxn ang="0">
                    <a:pos x="27" y="120"/>
                  </a:cxn>
                  <a:cxn ang="0">
                    <a:pos x="19" y="144"/>
                  </a:cxn>
                  <a:cxn ang="0">
                    <a:pos x="33" y="153"/>
                  </a:cxn>
                  <a:cxn ang="0">
                    <a:pos x="42" y="138"/>
                  </a:cxn>
                  <a:cxn ang="0">
                    <a:pos x="52" y="144"/>
                  </a:cxn>
                  <a:cxn ang="0">
                    <a:pos x="71" y="127"/>
                  </a:cxn>
                  <a:cxn ang="0">
                    <a:pos x="71" y="164"/>
                  </a:cxn>
                  <a:cxn ang="0">
                    <a:pos x="134" y="252"/>
                  </a:cxn>
                  <a:cxn ang="0">
                    <a:pos x="180" y="259"/>
                  </a:cxn>
                  <a:cxn ang="0">
                    <a:pos x="237" y="211"/>
                  </a:cxn>
                  <a:cxn ang="0">
                    <a:pos x="211" y="144"/>
                  </a:cxn>
                  <a:cxn ang="0">
                    <a:pos x="203" y="86"/>
                  </a:cxn>
                  <a:cxn ang="0">
                    <a:pos x="173" y="47"/>
                  </a:cxn>
                  <a:cxn ang="0">
                    <a:pos x="201" y="44"/>
                  </a:cxn>
                  <a:cxn ang="0">
                    <a:pos x="169" y="20"/>
                  </a:cxn>
                  <a:cxn ang="0">
                    <a:pos x="148" y="3"/>
                  </a:cxn>
                  <a:cxn ang="0">
                    <a:pos x="128" y="0"/>
                  </a:cxn>
                  <a:cxn ang="0">
                    <a:pos x="86" y="6"/>
                  </a:cxn>
                  <a:cxn ang="0">
                    <a:pos x="54" y="32"/>
                  </a:cxn>
                  <a:cxn ang="0">
                    <a:pos x="64" y="59"/>
                  </a:cxn>
                  <a:cxn ang="0">
                    <a:pos x="19" y="72"/>
                  </a:cxn>
                </a:cxnLst>
                <a:rect l="0" t="0" r="r" b="b"/>
                <a:pathLst>
                  <a:path w="237" h="259">
                    <a:moveTo>
                      <a:pt x="19" y="72"/>
                    </a:moveTo>
                    <a:lnTo>
                      <a:pt x="0" y="96"/>
                    </a:lnTo>
                    <a:lnTo>
                      <a:pt x="27" y="120"/>
                    </a:lnTo>
                    <a:lnTo>
                      <a:pt x="19" y="144"/>
                    </a:lnTo>
                    <a:lnTo>
                      <a:pt x="33" y="153"/>
                    </a:lnTo>
                    <a:lnTo>
                      <a:pt x="42" y="138"/>
                    </a:lnTo>
                    <a:lnTo>
                      <a:pt x="52" y="144"/>
                    </a:lnTo>
                    <a:lnTo>
                      <a:pt x="71" y="127"/>
                    </a:lnTo>
                    <a:lnTo>
                      <a:pt x="71" y="164"/>
                    </a:lnTo>
                    <a:lnTo>
                      <a:pt x="134" y="252"/>
                    </a:lnTo>
                    <a:lnTo>
                      <a:pt x="180" y="259"/>
                    </a:lnTo>
                    <a:lnTo>
                      <a:pt x="237" y="211"/>
                    </a:lnTo>
                    <a:lnTo>
                      <a:pt x="211" y="144"/>
                    </a:lnTo>
                    <a:lnTo>
                      <a:pt x="203" y="86"/>
                    </a:lnTo>
                    <a:lnTo>
                      <a:pt x="173" y="47"/>
                    </a:lnTo>
                    <a:lnTo>
                      <a:pt x="201" y="44"/>
                    </a:lnTo>
                    <a:lnTo>
                      <a:pt x="169" y="20"/>
                    </a:lnTo>
                    <a:lnTo>
                      <a:pt x="148" y="3"/>
                    </a:lnTo>
                    <a:lnTo>
                      <a:pt x="128" y="0"/>
                    </a:lnTo>
                    <a:lnTo>
                      <a:pt x="86" y="6"/>
                    </a:lnTo>
                    <a:lnTo>
                      <a:pt x="54" y="32"/>
                    </a:lnTo>
                    <a:lnTo>
                      <a:pt x="64" y="59"/>
                    </a:lnTo>
                    <a:lnTo>
                      <a:pt x="19" y="72"/>
                    </a:lnTo>
                    <a:close/>
                  </a:path>
                </a:pathLst>
              </a:custGeom>
              <a:solidFill>
                <a:srgbClr val="A5A5A5"/>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8960" name="Freeform 48"/>
              <p:cNvSpPr>
                <a:spLocks/>
              </p:cNvSpPr>
              <p:nvPr/>
            </p:nvSpPr>
            <p:spPr bwMode="auto">
              <a:xfrm>
                <a:off x="4344" y="1341"/>
                <a:ext cx="237" cy="259"/>
              </a:xfrm>
              <a:custGeom>
                <a:avLst/>
                <a:gdLst/>
                <a:ahLst/>
                <a:cxnLst>
                  <a:cxn ang="0">
                    <a:pos x="19" y="72"/>
                  </a:cxn>
                  <a:cxn ang="0">
                    <a:pos x="0" y="96"/>
                  </a:cxn>
                  <a:cxn ang="0">
                    <a:pos x="27" y="120"/>
                  </a:cxn>
                  <a:cxn ang="0">
                    <a:pos x="19" y="144"/>
                  </a:cxn>
                  <a:cxn ang="0">
                    <a:pos x="33" y="153"/>
                  </a:cxn>
                  <a:cxn ang="0">
                    <a:pos x="42" y="138"/>
                  </a:cxn>
                  <a:cxn ang="0">
                    <a:pos x="52" y="144"/>
                  </a:cxn>
                  <a:cxn ang="0">
                    <a:pos x="71" y="127"/>
                  </a:cxn>
                  <a:cxn ang="0">
                    <a:pos x="71" y="164"/>
                  </a:cxn>
                  <a:cxn ang="0">
                    <a:pos x="134" y="252"/>
                  </a:cxn>
                  <a:cxn ang="0">
                    <a:pos x="180" y="259"/>
                  </a:cxn>
                  <a:cxn ang="0">
                    <a:pos x="237" y="211"/>
                  </a:cxn>
                  <a:cxn ang="0">
                    <a:pos x="211" y="144"/>
                  </a:cxn>
                  <a:cxn ang="0">
                    <a:pos x="203" y="86"/>
                  </a:cxn>
                  <a:cxn ang="0">
                    <a:pos x="173" y="47"/>
                  </a:cxn>
                  <a:cxn ang="0">
                    <a:pos x="201" y="44"/>
                  </a:cxn>
                  <a:cxn ang="0">
                    <a:pos x="169" y="20"/>
                  </a:cxn>
                  <a:cxn ang="0">
                    <a:pos x="148" y="3"/>
                  </a:cxn>
                  <a:cxn ang="0">
                    <a:pos x="128" y="0"/>
                  </a:cxn>
                  <a:cxn ang="0">
                    <a:pos x="86" y="6"/>
                  </a:cxn>
                  <a:cxn ang="0">
                    <a:pos x="54" y="32"/>
                  </a:cxn>
                  <a:cxn ang="0">
                    <a:pos x="64" y="59"/>
                  </a:cxn>
                  <a:cxn ang="0">
                    <a:pos x="19" y="72"/>
                  </a:cxn>
                </a:cxnLst>
                <a:rect l="0" t="0" r="r" b="b"/>
                <a:pathLst>
                  <a:path w="237" h="259">
                    <a:moveTo>
                      <a:pt x="19" y="72"/>
                    </a:moveTo>
                    <a:lnTo>
                      <a:pt x="0" y="96"/>
                    </a:lnTo>
                    <a:lnTo>
                      <a:pt x="27" y="120"/>
                    </a:lnTo>
                    <a:lnTo>
                      <a:pt x="19" y="144"/>
                    </a:lnTo>
                    <a:lnTo>
                      <a:pt x="33" y="153"/>
                    </a:lnTo>
                    <a:lnTo>
                      <a:pt x="42" y="138"/>
                    </a:lnTo>
                    <a:lnTo>
                      <a:pt x="52" y="144"/>
                    </a:lnTo>
                    <a:lnTo>
                      <a:pt x="71" y="127"/>
                    </a:lnTo>
                    <a:lnTo>
                      <a:pt x="71" y="164"/>
                    </a:lnTo>
                    <a:lnTo>
                      <a:pt x="134" y="252"/>
                    </a:lnTo>
                    <a:lnTo>
                      <a:pt x="180" y="259"/>
                    </a:lnTo>
                    <a:lnTo>
                      <a:pt x="237" y="211"/>
                    </a:lnTo>
                    <a:lnTo>
                      <a:pt x="211" y="144"/>
                    </a:lnTo>
                    <a:lnTo>
                      <a:pt x="203" y="86"/>
                    </a:lnTo>
                    <a:lnTo>
                      <a:pt x="173" y="47"/>
                    </a:lnTo>
                    <a:lnTo>
                      <a:pt x="201" y="44"/>
                    </a:lnTo>
                    <a:lnTo>
                      <a:pt x="169" y="20"/>
                    </a:lnTo>
                    <a:lnTo>
                      <a:pt x="148" y="3"/>
                    </a:lnTo>
                    <a:lnTo>
                      <a:pt x="128" y="0"/>
                    </a:lnTo>
                    <a:lnTo>
                      <a:pt x="86" y="6"/>
                    </a:lnTo>
                    <a:lnTo>
                      <a:pt x="54" y="32"/>
                    </a:lnTo>
                    <a:lnTo>
                      <a:pt x="64" y="59"/>
                    </a:lnTo>
                    <a:lnTo>
                      <a:pt x="19" y="72"/>
                    </a:lnTo>
                    <a:close/>
                  </a:path>
                </a:pathLst>
              </a:custGeom>
              <a:noFill/>
              <a:ln w="7938" cap="flat">
                <a:solidFill>
                  <a:srgbClr val="A5A5A5"/>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8961" name="Freeform 49"/>
              <p:cNvSpPr>
                <a:spLocks/>
              </p:cNvSpPr>
              <p:nvPr/>
            </p:nvSpPr>
            <p:spPr bwMode="auto">
              <a:xfrm>
                <a:off x="4742" y="2004"/>
                <a:ext cx="276" cy="266"/>
              </a:xfrm>
              <a:custGeom>
                <a:avLst/>
                <a:gdLst/>
                <a:ahLst/>
                <a:cxnLst>
                  <a:cxn ang="0">
                    <a:pos x="242" y="195"/>
                  </a:cxn>
                  <a:cxn ang="0">
                    <a:pos x="249" y="148"/>
                  </a:cxn>
                  <a:cxn ang="0">
                    <a:pos x="276" y="124"/>
                  </a:cxn>
                  <a:cxn ang="0">
                    <a:pos x="252" y="112"/>
                  </a:cxn>
                  <a:cxn ang="0">
                    <a:pos x="250" y="102"/>
                  </a:cxn>
                  <a:cxn ang="0">
                    <a:pos x="219" y="107"/>
                  </a:cxn>
                  <a:cxn ang="0">
                    <a:pos x="211" y="100"/>
                  </a:cxn>
                  <a:cxn ang="0">
                    <a:pos x="174" y="98"/>
                  </a:cxn>
                  <a:cxn ang="0">
                    <a:pos x="160" y="112"/>
                  </a:cxn>
                  <a:cxn ang="0">
                    <a:pos x="141" y="110"/>
                  </a:cxn>
                  <a:cxn ang="0">
                    <a:pos x="140" y="67"/>
                  </a:cxn>
                  <a:cxn ang="0">
                    <a:pos x="165" y="34"/>
                  </a:cxn>
                  <a:cxn ang="0">
                    <a:pos x="165" y="5"/>
                  </a:cxn>
                  <a:cxn ang="0">
                    <a:pos x="131" y="0"/>
                  </a:cxn>
                  <a:cxn ang="0">
                    <a:pos x="133" y="16"/>
                  </a:cxn>
                  <a:cxn ang="0">
                    <a:pos x="106" y="34"/>
                  </a:cxn>
                  <a:cxn ang="0">
                    <a:pos x="101" y="51"/>
                  </a:cxn>
                  <a:cxn ang="0">
                    <a:pos x="99" y="52"/>
                  </a:cxn>
                  <a:cxn ang="0">
                    <a:pos x="89" y="91"/>
                  </a:cxn>
                  <a:cxn ang="0">
                    <a:pos x="57" y="92"/>
                  </a:cxn>
                  <a:cxn ang="0">
                    <a:pos x="35" y="107"/>
                  </a:cxn>
                  <a:cxn ang="0">
                    <a:pos x="57" y="129"/>
                  </a:cxn>
                  <a:cxn ang="0">
                    <a:pos x="43" y="146"/>
                  </a:cxn>
                  <a:cxn ang="0">
                    <a:pos x="13" y="141"/>
                  </a:cxn>
                  <a:cxn ang="0">
                    <a:pos x="4" y="162"/>
                  </a:cxn>
                  <a:cxn ang="0">
                    <a:pos x="0" y="166"/>
                  </a:cxn>
                  <a:cxn ang="0">
                    <a:pos x="35" y="183"/>
                  </a:cxn>
                  <a:cxn ang="0">
                    <a:pos x="80" y="188"/>
                  </a:cxn>
                  <a:cxn ang="0">
                    <a:pos x="72" y="206"/>
                  </a:cxn>
                  <a:cxn ang="0">
                    <a:pos x="77" y="227"/>
                  </a:cxn>
                  <a:cxn ang="0">
                    <a:pos x="80" y="234"/>
                  </a:cxn>
                  <a:cxn ang="0">
                    <a:pos x="91" y="237"/>
                  </a:cxn>
                  <a:cxn ang="0">
                    <a:pos x="97" y="266"/>
                  </a:cxn>
                  <a:cxn ang="0">
                    <a:pos x="125" y="237"/>
                  </a:cxn>
                  <a:cxn ang="0">
                    <a:pos x="131" y="215"/>
                  </a:cxn>
                  <a:cxn ang="0">
                    <a:pos x="156" y="207"/>
                  </a:cxn>
                  <a:cxn ang="0">
                    <a:pos x="174" y="177"/>
                  </a:cxn>
                  <a:cxn ang="0">
                    <a:pos x="196" y="182"/>
                  </a:cxn>
                  <a:cxn ang="0">
                    <a:pos x="209" y="202"/>
                  </a:cxn>
                  <a:cxn ang="0">
                    <a:pos x="224" y="199"/>
                  </a:cxn>
                  <a:cxn ang="0">
                    <a:pos x="242" y="195"/>
                  </a:cxn>
                </a:cxnLst>
                <a:rect l="0" t="0" r="r" b="b"/>
                <a:pathLst>
                  <a:path w="276" h="266">
                    <a:moveTo>
                      <a:pt x="242" y="195"/>
                    </a:moveTo>
                    <a:lnTo>
                      <a:pt x="249" y="148"/>
                    </a:lnTo>
                    <a:lnTo>
                      <a:pt x="276" y="124"/>
                    </a:lnTo>
                    <a:lnTo>
                      <a:pt x="252" y="112"/>
                    </a:lnTo>
                    <a:lnTo>
                      <a:pt x="250" y="102"/>
                    </a:lnTo>
                    <a:lnTo>
                      <a:pt x="219" y="107"/>
                    </a:lnTo>
                    <a:lnTo>
                      <a:pt x="211" y="100"/>
                    </a:lnTo>
                    <a:lnTo>
                      <a:pt x="174" y="98"/>
                    </a:lnTo>
                    <a:lnTo>
                      <a:pt x="160" y="112"/>
                    </a:lnTo>
                    <a:lnTo>
                      <a:pt x="141" y="110"/>
                    </a:lnTo>
                    <a:lnTo>
                      <a:pt x="140" y="67"/>
                    </a:lnTo>
                    <a:lnTo>
                      <a:pt x="165" y="34"/>
                    </a:lnTo>
                    <a:lnTo>
                      <a:pt x="165" y="5"/>
                    </a:lnTo>
                    <a:lnTo>
                      <a:pt x="131" y="0"/>
                    </a:lnTo>
                    <a:lnTo>
                      <a:pt x="133" y="16"/>
                    </a:lnTo>
                    <a:lnTo>
                      <a:pt x="106" y="34"/>
                    </a:lnTo>
                    <a:lnTo>
                      <a:pt x="101" y="51"/>
                    </a:lnTo>
                    <a:lnTo>
                      <a:pt x="99" y="52"/>
                    </a:lnTo>
                    <a:lnTo>
                      <a:pt x="89" y="91"/>
                    </a:lnTo>
                    <a:lnTo>
                      <a:pt x="57" y="92"/>
                    </a:lnTo>
                    <a:lnTo>
                      <a:pt x="35" y="107"/>
                    </a:lnTo>
                    <a:lnTo>
                      <a:pt x="57" y="129"/>
                    </a:lnTo>
                    <a:lnTo>
                      <a:pt x="43" y="146"/>
                    </a:lnTo>
                    <a:lnTo>
                      <a:pt x="13" y="141"/>
                    </a:lnTo>
                    <a:lnTo>
                      <a:pt x="4" y="162"/>
                    </a:lnTo>
                    <a:lnTo>
                      <a:pt x="0" y="166"/>
                    </a:lnTo>
                    <a:lnTo>
                      <a:pt x="35" y="183"/>
                    </a:lnTo>
                    <a:lnTo>
                      <a:pt x="80" y="188"/>
                    </a:lnTo>
                    <a:lnTo>
                      <a:pt x="72" y="206"/>
                    </a:lnTo>
                    <a:lnTo>
                      <a:pt x="77" y="227"/>
                    </a:lnTo>
                    <a:lnTo>
                      <a:pt x="80" y="234"/>
                    </a:lnTo>
                    <a:lnTo>
                      <a:pt x="91" y="237"/>
                    </a:lnTo>
                    <a:lnTo>
                      <a:pt x="97" y="266"/>
                    </a:lnTo>
                    <a:lnTo>
                      <a:pt x="125" y="237"/>
                    </a:lnTo>
                    <a:lnTo>
                      <a:pt x="131" y="215"/>
                    </a:lnTo>
                    <a:lnTo>
                      <a:pt x="156" y="207"/>
                    </a:lnTo>
                    <a:lnTo>
                      <a:pt x="174" y="177"/>
                    </a:lnTo>
                    <a:lnTo>
                      <a:pt x="196" y="182"/>
                    </a:lnTo>
                    <a:lnTo>
                      <a:pt x="209" y="202"/>
                    </a:lnTo>
                    <a:lnTo>
                      <a:pt x="224" y="199"/>
                    </a:lnTo>
                    <a:lnTo>
                      <a:pt x="242" y="195"/>
                    </a:lnTo>
                    <a:close/>
                  </a:path>
                </a:pathLst>
              </a:custGeom>
              <a:solidFill>
                <a:srgbClr val="A5A5A5"/>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8962" name="Freeform 50"/>
              <p:cNvSpPr>
                <a:spLocks/>
              </p:cNvSpPr>
              <p:nvPr/>
            </p:nvSpPr>
            <p:spPr bwMode="auto">
              <a:xfrm>
                <a:off x="4742" y="2004"/>
                <a:ext cx="276" cy="266"/>
              </a:xfrm>
              <a:custGeom>
                <a:avLst/>
                <a:gdLst/>
                <a:ahLst/>
                <a:cxnLst>
                  <a:cxn ang="0">
                    <a:pos x="242" y="195"/>
                  </a:cxn>
                  <a:cxn ang="0">
                    <a:pos x="249" y="148"/>
                  </a:cxn>
                  <a:cxn ang="0">
                    <a:pos x="276" y="124"/>
                  </a:cxn>
                  <a:cxn ang="0">
                    <a:pos x="252" y="112"/>
                  </a:cxn>
                  <a:cxn ang="0">
                    <a:pos x="250" y="102"/>
                  </a:cxn>
                  <a:cxn ang="0">
                    <a:pos x="219" y="107"/>
                  </a:cxn>
                  <a:cxn ang="0">
                    <a:pos x="211" y="100"/>
                  </a:cxn>
                  <a:cxn ang="0">
                    <a:pos x="174" y="98"/>
                  </a:cxn>
                  <a:cxn ang="0">
                    <a:pos x="160" y="112"/>
                  </a:cxn>
                  <a:cxn ang="0">
                    <a:pos x="141" y="110"/>
                  </a:cxn>
                  <a:cxn ang="0">
                    <a:pos x="140" y="67"/>
                  </a:cxn>
                  <a:cxn ang="0">
                    <a:pos x="165" y="34"/>
                  </a:cxn>
                  <a:cxn ang="0">
                    <a:pos x="165" y="5"/>
                  </a:cxn>
                  <a:cxn ang="0">
                    <a:pos x="131" y="0"/>
                  </a:cxn>
                  <a:cxn ang="0">
                    <a:pos x="133" y="16"/>
                  </a:cxn>
                  <a:cxn ang="0">
                    <a:pos x="106" y="34"/>
                  </a:cxn>
                  <a:cxn ang="0">
                    <a:pos x="101" y="51"/>
                  </a:cxn>
                  <a:cxn ang="0">
                    <a:pos x="99" y="52"/>
                  </a:cxn>
                  <a:cxn ang="0">
                    <a:pos x="89" y="91"/>
                  </a:cxn>
                  <a:cxn ang="0">
                    <a:pos x="57" y="92"/>
                  </a:cxn>
                  <a:cxn ang="0">
                    <a:pos x="35" y="107"/>
                  </a:cxn>
                  <a:cxn ang="0">
                    <a:pos x="57" y="129"/>
                  </a:cxn>
                  <a:cxn ang="0">
                    <a:pos x="43" y="146"/>
                  </a:cxn>
                  <a:cxn ang="0">
                    <a:pos x="13" y="141"/>
                  </a:cxn>
                  <a:cxn ang="0">
                    <a:pos x="4" y="162"/>
                  </a:cxn>
                  <a:cxn ang="0">
                    <a:pos x="0" y="166"/>
                  </a:cxn>
                  <a:cxn ang="0">
                    <a:pos x="35" y="183"/>
                  </a:cxn>
                  <a:cxn ang="0">
                    <a:pos x="80" y="188"/>
                  </a:cxn>
                  <a:cxn ang="0">
                    <a:pos x="72" y="206"/>
                  </a:cxn>
                  <a:cxn ang="0">
                    <a:pos x="77" y="227"/>
                  </a:cxn>
                  <a:cxn ang="0">
                    <a:pos x="80" y="234"/>
                  </a:cxn>
                  <a:cxn ang="0">
                    <a:pos x="91" y="237"/>
                  </a:cxn>
                  <a:cxn ang="0">
                    <a:pos x="97" y="266"/>
                  </a:cxn>
                  <a:cxn ang="0">
                    <a:pos x="125" y="237"/>
                  </a:cxn>
                  <a:cxn ang="0">
                    <a:pos x="131" y="215"/>
                  </a:cxn>
                  <a:cxn ang="0">
                    <a:pos x="156" y="207"/>
                  </a:cxn>
                  <a:cxn ang="0">
                    <a:pos x="174" y="177"/>
                  </a:cxn>
                  <a:cxn ang="0">
                    <a:pos x="196" y="182"/>
                  </a:cxn>
                  <a:cxn ang="0">
                    <a:pos x="209" y="202"/>
                  </a:cxn>
                  <a:cxn ang="0">
                    <a:pos x="224" y="199"/>
                  </a:cxn>
                  <a:cxn ang="0">
                    <a:pos x="242" y="195"/>
                  </a:cxn>
                </a:cxnLst>
                <a:rect l="0" t="0" r="r" b="b"/>
                <a:pathLst>
                  <a:path w="276" h="266">
                    <a:moveTo>
                      <a:pt x="242" y="195"/>
                    </a:moveTo>
                    <a:lnTo>
                      <a:pt x="249" y="148"/>
                    </a:lnTo>
                    <a:lnTo>
                      <a:pt x="276" y="124"/>
                    </a:lnTo>
                    <a:lnTo>
                      <a:pt x="252" y="112"/>
                    </a:lnTo>
                    <a:lnTo>
                      <a:pt x="250" y="102"/>
                    </a:lnTo>
                    <a:lnTo>
                      <a:pt x="219" y="107"/>
                    </a:lnTo>
                    <a:lnTo>
                      <a:pt x="211" y="100"/>
                    </a:lnTo>
                    <a:lnTo>
                      <a:pt x="174" y="98"/>
                    </a:lnTo>
                    <a:lnTo>
                      <a:pt x="160" y="112"/>
                    </a:lnTo>
                    <a:lnTo>
                      <a:pt x="141" y="110"/>
                    </a:lnTo>
                    <a:lnTo>
                      <a:pt x="140" y="67"/>
                    </a:lnTo>
                    <a:lnTo>
                      <a:pt x="165" y="34"/>
                    </a:lnTo>
                    <a:lnTo>
                      <a:pt x="165" y="5"/>
                    </a:lnTo>
                    <a:lnTo>
                      <a:pt x="131" y="0"/>
                    </a:lnTo>
                    <a:lnTo>
                      <a:pt x="133" y="16"/>
                    </a:lnTo>
                    <a:lnTo>
                      <a:pt x="106" y="34"/>
                    </a:lnTo>
                    <a:lnTo>
                      <a:pt x="101" y="51"/>
                    </a:lnTo>
                    <a:lnTo>
                      <a:pt x="99" y="52"/>
                    </a:lnTo>
                    <a:lnTo>
                      <a:pt x="89" y="91"/>
                    </a:lnTo>
                    <a:lnTo>
                      <a:pt x="57" y="92"/>
                    </a:lnTo>
                    <a:lnTo>
                      <a:pt x="35" y="107"/>
                    </a:lnTo>
                    <a:lnTo>
                      <a:pt x="57" y="129"/>
                    </a:lnTo>
                    <a:lnTo>
                      <a:pt x="43" y="146"/>
                    </a:lnTo>
                    <a:lnTo>
                      <a:pt x="13" y="141"/>
                    </a:lnTo>
                    <a:lnTo>
                      <a:pt x="4" y="162"/>
                    </a:lnTo>
                    <a:lnTo>
                      <a:pt x="0" y="166"/>
                    </a:lnTo>
                    <a:lnTo>
                      <a:pt x="35" y="183"/>
                    </a:lnTo>
                    <a:lnTo>
                      <a:pt x="80" y="188"/>
                    </a:lnTo>
                    <a:lnTo>
                      <a:pt x="72" y="206"/>
                    </a:lnTo>
                    <a:lnTo>
                      <a:pt x="77" y="227"/>
                    </a:lnTo>
                    <a:lnTo>
                      <a:pt x="80" y="234"/>
                    </a:lnTo>
                    <a:lnTo>
                      <a:pt x="91" y="237"/>
                    </a:lnTo>
                    <a:lnTo>
                      <a:pt x="97" y="266"/>
                    </a:lnTo>
                    <a:lnTo>
                      <a:pt x="125" y="237"/>
                    </a:lnTo>
                    <a:lnTo>
                      <a:pt x="131" y="215"/>
                    </a:lnTo>
                    <a:lnTo>
                      <a:pt x="156" y="207"/>
                    </a:lnTo>
                    <a:lnTo>
                      <a:pt x="174" y="177"/>
                    </a:lnTo>
                    <a:lnTo>
                      <a:pt x="196" y="182"/>
                    </a:lnTo>
                    <a:lnTo>
                      <a:pt x="209" y="202"/>
                    </a:lnTo>
                    <a:lnTo>
                      <a:pt x="224" y="199"/>
                    </a:lnTo>
                    <a:lnTo>
                      <a:pt x="242" y="195"/>
                    </a:lnTo>
                    <a:close/>
                  </a:path>
                </a:pathLst>
              </a:custGeom>
              <a:noFill/>
              <a:ln w="7938" cap="flat">
                <a:solidFill>
                  <a:srgbClr val="A5A5A5"/>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8963" name="Freeform 51"/>
              <p:cNvSpPr>
                <a:spLocks/>
              </p:cNvSpPr>
              <p:nvPr/>
            </p:nvSpPr>
            <p:spPr bwMode="auto">
              <a:xfrm>
                <a:off x="4820" y="1870"/>
                <a:ext cx="310" cy="301"/>
              </a:xfrm>
              <a:custGeom>
                <a:avLst/>
                <a:gdLst/>
                <a:ahLst/>
                <a:cxnLst>
                  <a:cxn ang="0">
                    <a:pos x="77" y="136"/>
                  </a:cxn>
                  <a:cxn ang="0">
                    <a:pos x="57" y="139"/>
                  </a:cxn>
                  <a:cxn ang="0">
                    <a:pos x="61" y="173"/>
                  </a:cxn>
                  <a:cxn ang="0">
                    <a:pos x="45" y="180"/>
                  </a:cxn>
                  <a:cxn ang="0">
                    <a:pos x="48" y="214"/>
                  </a:cxn>
                  <a:cxn ang="0">
                    <a:pos x="0" y="223"/>
                  </a:cxn>
                  <a:cxn ang="0">
                    <a:pos x="19" y="244"/>
                  </a:cxn>
                  <a:cxn ang="0">
                    <a:pos x="28" y="246"/>
                  </a:cxn>
                  <a:cxn ang="0">
                    <a:pos x="33" y="258"/>
                  </a:cxn>
                  <a:cxn ang="0">
                    <a:pos x="45" y="264"/>
                  </a:cxn>
                  <a:cxn ang="0">
                    <a:pos x="49" y="277"/>
                  </a:cxn>
                  <a:cxn ang="0">
                    <a:pos x="80" y="277"/>
                  </a:cxn>
                  <a:cxn ang="0">
                    <a:pos x="82" y="293"/>
                  </a:cxn>
                  <a:cxn ang="0">
                    <a:pos x="105" y="301"/>
                  </a:cxn>
                  <a:cxn ang="0">
                    <a:pos x="128" y="268"/>
                  </a:cxn>
                  <a:cxn ang="0">
                    <a:pos x="155" y="267"/>
                  </a:cxn>
                  <a:cxn ang="0">
                    <a:pos x="163" y="248"/>
                  </a:cxn>
                  <a:cxn ang="0">
                    <a:pos x="176" y="242"/>
                  </a:cxn>
                  <a:cxn ang="0">
                    <a:pos x="198" y="244"/>
                  </a:cxn>
                  <a:cxn ang="0">
                    <a:pos x="204" y="225"/>
                  </a:cxn>
                  <a:cxn ang="0">
                    <a:pos x="239" y="217"/>
                  </a:cxn>
                  <a:cxn ang="0">
                    <a:pos x="246" y="203"/>
                  </a:cxn>
                  <a:cxn ang="0">
                    <a:pos x="232" y="196"/>
                  </a:cxn>
                  <a:cxn ang="0">
                    <a:pos x="239" y="188"/>
                  </a:cxn>
                  <a:cxn ang="0">
                    <a:pos x="239" y="168"/>
                  </a:cxn>
                  <a:cxn ang="0">
                    <a:pos x="228" y="155"/>
                  </a:cxn>
                  <a:cxn ang="0">
                    <a:pos x="237" y="143"/>
                  </a:cxn>
                  <a:cxn ang="0">
                    <a:pos x="263" y="131"/>
                  </a:cxn>
                  <a:cxn ang="0">
                    <a:pos x="306" y="102"/>
                  </a:cxn>
                  <a:cxn ang="0">
                    <a:pos x="310" y="60"/>
                  </a:cxn>
                  <a:cxn ang="0">
                    <a:pos x="247" y="30"/>
                  </a:cxn>
                  <a:cxn ang="0">
                    <a:pos x="181" y="36"/>
                  </a:cxn>
                  <a:cxn ang="0">
                    <a:pos x="135" y="19"/>
                  </a:cxn>
                  <a:cxn ang="0">
                    <a:pos x="128" y="0"/>
                  </a:cxn>
                  <a:cxn ang="0">
                    <a:pos x="82" y="0"/>
                  </a:cxn>
                  <a:cxn ang="0">
                    <a:pos x="86" y="30"/>
                  </a:cxn>
                  <a:cxn ang="0">
                    <a:pos x="88" y="41"/>
                  </a:cxn>
                  <a:cxn ang="0">
                    <a:pos x="115" y="55"/>
                  </a:cxn>
                  <a:cxn ang="0">
                    <a:pos x="85" y="82"/>
                  </a:cxn>
                  <a:cxn ang="0">
                    <a:pos x="77" y="136"/>
                  </a:cxn>
                </a:cxnLst>
                <a:rect l="0" t="0" r="r" b="b"/>
                <a:pathLst>
                  <a:path w="310" h="301">
                    <a:moveTo>
                      <a:pt x="77" y="136"/>
                    </a:moveTo>
                    <a:lnTo>
                      <a:pt x="57" y="139"/>
                    </a:lnTo>
                    <a:lnTo>
                      <a:pt x="61" y="173"/>
                    </a:lnTo>
                    <a:lnTo>
                      <a:pt x="45" y="180"/>
                    </a:lnTo>
                    <a:lnTo>
                      <a:pt x="48" y="214"/>
                    </a:lnTo>
                    <a:lnTo>
                      <a:pt x="0" y="223"/>
                    </a:lnTo>
                    <a:lnTo>
                      <a:pt x="19" y="244"/>
                    </a:lnTo>
                    <a:lnTo>
                      <a:pt x="28" y="246"/>
                    </a:lnTo>
                    <a:lnTo>
                      <a:pt x="33" y="258"/>
                    </a:lnTo>
                    <a:lnTo>
                      <a:pt x="45" y="264"/>
                    </a:lnTo>
                    <a:lnTo>
                      <a:pt x="49" y="277"/>
                    </a:lnTo>
                    <a:lnTo>
                      <a:pt x="80" y="277"/>
                    </a:lnTo>
                    <a:lnTo>
                      <a:pt x="82" y="293"/>
                    </a:lnTo>
                    <a:lnTo>
                      <a:pt x="105" y="301"/>
                    </a:lnTo>
                    <a:lnTo>
                      <a:pt x="128" y="268"/>
                    </a:lnTo>
                    <a:lnTo>
                      <a:pt x="155" y="267"/>
                    </a:lnTo>
                    <a:lnTo>
                      <a:pt x="163" y="248"/>
                    </a:lnTo>
                    <a:lnTo>
                      <a:pt x="176" y="242"/>
                    </a:lnTo>
                    <a:lnTo>
                      <a:pt x="198" y="244"/>
                    </a:lnTo>
                    <a:lnTo>
                      <a:pt x="204" y="225"/>
                    </a:lnTo>
                    <a:lnTo>
                      <a:pt x="239" y="217"/>
                    </a:lnTo>
                    <a:lnTo>
                      <a:pt x="246" y="203"/>
                    </a:lnTo>
                    <a:lnTo>
                      <a:pt x="232" y="196"/>
                    </a:lnTo>
                    <a:lnTo>
                      <a:pt x="239" y="188"/>
                    </a:lnTo>
                    <a:lnTo>
                      <a:pt x="239" y="168"/>
                    </a:lnTo>
                    <a:lnTo>
                      <a:pt x="228" y="155"/>
                    </a:lnTo>
                    <a:lnTo>
                      <a:pt x="237" y="143"/>
                    </a:lnTo>
                    <a:lnTo>
                      <a:pt x="263" y="131"/>
                    </a:lnTo>
                    <a:lnTo>
                      <a:pt x="306" y="102"/>
                    </a:lnTo>
                    <a:lnTo>
                      <a:pt x="310" y="60"/>
                    </a:lnTo>
                    <a:lnTo>
                      <a:pt x="247" y="30"/>
                    </a:lnTo>
                    <a:lnTo>
                      <a:pt x="181" y="36"/>
                    </a:lnTo>
                    <a:lnTo>
                      <a:pt x="135" y="19"/>
                    </a:lnTo>
                    <a:lnTo>
                      <a:pt x="128" y="0"/>
                    </a:lnTo>
                    <a:lnTo>
                      <a:pt x="82" y="0"/>
                    </a:lnTo>
                    <a:lnTo>
                      <a:pt x="86" y="30"/>
                    </a:lnTo>
                    <a:lnTo>
                      <a:pt x="88" y="41"/>
                    </a:lnTo>
                    <a:lnTo>
                      <a:pt x="115" y="55"/>
                    </a:lnTo>
                    <a:lnTo>
                      <a:pt x="85" y="82"/>
                    </a:lnTo>
                    <a:lnTo>
                      <a:pt x="77" y="136"/>
                    </a:lnTo>
                    <a:close/>
                  </a:path>
                </a:pathLst>
              </a:custGeom>
              <a:solidFill>
                <a:srgbClr val="A5A5A5"/>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8964" name="Freeform 52"/>
              <p:cNvSpPr>
                <a:spLocks/>
              </p:cNvSpPr>
              <p:nvPr/>
            </p:nvSpPr>
            <p:spPr bwMode="auto">
              <a:xfrm>
                <a:off x="4820" y="1870"/>
                <a:ext cx="310" cy="301"/>
              </a:xfrm>
              <a:custGeom>
                <a:avLst/>
                <a:gdLst/>
                <a:ahLst/>
                <a:cxnLst>
                  <a:cxn ang="0">
                    <a:pos x="77" y="136"/>
                  </a:cxn>
                  <a:cxn ang="0">
                    <a:pos x="57" y="139"/>
                  </a:cxn>
                  <a:cxn ang="0">
                    <a:pos x="61" y="173"/>
                  </a:cxn>
                  <a:cxn ang="0">
                    <a:pos x="45" y="180"/>
                  </a:cxn>
                  <a:cxn ang="0">
                    <a:pos x="48" y="214"/>
                  </a:cxn>
                  <a:cxn ang="0">
                    <a:pos x="0" y="223"/>
                  </a:cxn>
                  <a:cxn ang="0">
                    <a:pos x="19" y="244"/>
                  </a:cxn>
                  <a:cxn ang="0">
                    <a:pos x="28" y="246"/>
                  </a:cxn>
                  <a:cxn ang="0">
                    <a:pos x="33" y="258"/>
                  </a:cxn>
                  <a:cxn ang="0">
                    <a:pos x="45" y="264"/>
                  </a:cxn>
                  <a:cxn ang="0">
                    <a:pos x="49" y="277"/>
                  </a:cxn>
                  <a:cxn ang="0">
                    <a:pos x="80" y="277"/>
                  </a:cxn>
                  <a:cxn ang="0">
                    <a:pos x="82" y="293"/>
                  </a:cxn>
                  <a:cxn ang="0">
                    <a:pos x="105" y="301"/>
                  </a:cxn>
                  <a:cxn ang="0">
                    <a:pos x="128" y="268"/>
                  </a:cxn>
                  <a:cxn ang="0">
                    <a:pos x="155" y="267"/>
                  </a:cxn>
                  <a:cxn ang="0">
                    <a:pos x="163" y="248"/>
                  </a:cxn>
                  <a:cxn ang="0">
                    <a:pos x="176" y="242"/>
                  </a:cxn>
                  <a:cxn ang="0">
                    <a:pos x="198" y="244"/>
                  </a:cxn>
                  <a:cxn ang="0">
                    <a:pos x="204" y="225"/>
                  </a:cxn>
                  <a:cxn ang="0">
                    <a:pos x="239" y="217"/>
                  </a:cxn>
                  <a:cxn ang="0">
                    <a:pos x="246" y="203"/>
                  </a:cxn>
                  <a:cxn ang="0">
                    <a:pos x="232" y="196"/>
                  </a:cxn>
                  <a:cxn ang="0">
                    <a:pos x="239" y="188"/>
                  </a:cxn>
                  <a:cxn ang="0">
                    <a:pos x="239" y="168"/>
                  </a:cxn>
                  <a:cxn ang="0">
                    <a:pos x="228" y="155"/>
                  </a:cxn>
                  <a:cxn ang="0">
                    <a:pos x="237" y="143"/>
                  </a:cxn>
                  <a:cxn ang="0">
                    <a:pos x="263" y="131"/>
                  </a:cxn>
                  <a:cxn ang="0">
                    <a:pos x="306" y="102"/>
                  </a:cxn>
                  <a:cxn ang="0">
                    <a:pos x="310" y="60"/>
                  </a:cxn>
                  <a:cxn ang="0">
                    <a:pos x="247" y="30"/>
                  </a:cxn>
                  <a:cxn ang="0">
                    <a:pos x="181" y="36"/>
                  </a:cxn>
                  <a:cxn ang="0">
                    <a:pos x="135" y="19"/>
                  </a:cxn>
                  <a:cxn ang="0">
                    <a:pos x="128" y="0"/>
                  </a:cxn>
                  <a:cxn ang="0">
                    <a:pos x="82" y="0"/>
                  </a:cxn>
                  <a:cxn ang="0">
                    <a:pos x="86" y="30"/>
                  </a:cxn>
                  <a:cxn ang="0">
                    <a:pos x="88" y="41"/>
                  </a:cxn>
                  <a:cxn ang="0">
                    <a:pos x="115" y="55"/>
                  </a:cxn>
                  <a:cxn ang="0">
                    <a:pos x="85" y="82"/>
                  </a:cxn>
                  <a:cxn ang="0">
                    <a:pos x="77" y="136"/>
                  </a:cxn>
                </a:cxnLst>
                <a:rect l="0" t="0" r="r" b="b"/>
                <a:pathLst>
                  <a:path w="310" h="301">
                    <a:moveTo>
                      <a:pt x="77" y="136"/>
                    </a:moveTo>
                    <a:lnTo>
                      <a:pt x="57" y="139"/>
                    </a:lnTo>
                    <a:lnTo>
                      <a:pt x="61" y="173"/>
                    </a:lnTo>
                    <a:lnTo>
                      <a:pt x="45" y="180"/>
                    </a:lnTo>
                    <a:lnTo>
                      <a:pt x="48" y="214"/>
                    </a:lnTo>
                    <a:lnTo>
                      <a:pt x="0" y="223"/>
                    </a:lnTo>
                    <a:lnTo>
                      <a:pt x="19" y="244"/>
                    </a:lnTo>
                    <a:lnTo>
                      <a:pt x="28" y="246"/>
                    </a:lnTo>
                    <a:lnTo>
                      <a:pt x="33" y="258"/>
                    </a:lnTo>
                    <a:lnTo>
                      <a:pt x="45" y="264"/>
                    </a:lnTo>
                    <a:lnTo>
                      <a:pt x="49" y="277"/>
                    </a:lnTo>
                    <a:lnTo>
                      <a:pt x="80" y="277"/>
                    </a:lnTo>
                    <a:lnTo>
                      <a:pt x="82" y="293"/>
                    </a:lnTo>
                    <a:lnTo>
                      <a:pt x="105" y="301"/>
                    </a:lnTo>
                    <a:lnTo>
                      <a:pt x="128" y="268"/>
                    </a:lnTo>
                    <a:lnTo>
                      <a:pt x="155" y="267"/>
                    </a:lnTo>
                    <a:lnTo>
                      <a:pt x="163" y="248"/>
                    </a:lnTo>
                    <a:lnTo>
                      <a:pt x="176" y="242"/>
                    </a:lnTo>
                    <a:lnTo>
                      <a:pt x="198" y="244"/>
                    </a:lnTo>
                    <a:lnTo>
                      <a:pt x="204" y="225"/>
                    </a:lnTo>
                    <a:lnTo>
                      <a:pt x="239" y="217"/>
                    </a:lnTo>
                    <a:lnTo>
                      <a:pt x="246" y="203"/>
                    </a:lnTo>
                    <a:lnTo>
                      <a:pt x="232" y="196"/>
                    </a:lnTo>
                    <a:lnTo>
                      <a:pt x="239" y="188"/>
                    </a:lnTo>
                    <a:lnTo>
                      <a:pt x="239" y="168"/>
                    </a:lnTo>
                    <a:lnTo>
                      <a:pt x="228" y="155"/>
                    </a:lnTo>
                    <a:lnTo>
                      <a:pt x="237" y="143"/>
                    </a:lnTo>
                    <a:lnTo>
                      <a:pt x="263" y="131"/>
                    </a:lnTo>
                    <a:lnTo>
                      <a:pt x="306" y="102"/>
                    </a:lnTo>
                    <a:lnTo>
                      <a:pt x="310" y="60"/>
                    </a:lnTo>
                    <a:lnTo>
                      <a:pt x="247" y="30"/>
                    </a:lnTo>
                    <a:lnTo>
                      <a:pt x="181" y="36"/>
                    </a:lnTo>
                    <a:lnTo>
                      <a:pt x="135" y="19"/>
                    </a:lnTo>
                    <a:lnTo>
                      <a:pt x="128" y="0"/>
                    </a:lnTo>
                    <a:lnTo>
                      <a:pt x="82" y="0"/>
                    </a:lnTo>
                    <a:lnTo>
                      <a:pt x="86" y="30"/>
                    </a:lnTo>
                    <a:lnTo>
                      <a:pt x="88" y="41"/>
                    </a:lnTo>
                    <a:lnTo>
                      <a:pt x="115" y="55"/>
                    </a:lnTo>
                    <a:lnTo>
                      <a:pt x="85" y="82"/>
                    </a:lnTo>
                    <a:lnTo>
                      <a:pt x="77" y="136"/>
                    </a:lnTo>
                    <a:close/>
                  </a:path>
                </a:pathLst>
              </a:custGeom>
              <a:noFill/>
              <a:ln w="7938" cap="flat">
                <a:solidFill>
                  <a:srgbClr val="A5A5A5"/>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8965" name="Freeform 53"/>
              <p:cNvSpPr>
                <a:spLocks/>
              </p:cNvSpPr>
              <p:nvPr/>
            </p:nvSpPr>
            <p:spPr bwMode="auto">
              <a:xfrm>
                <a:off x="4779" y="2175"/>
                <a:ext cx="272" cy="263"/>
              </a:xfrm>
              <a:custGeom>
                <a:avLst/>
                <a:gdLst/>
                <a:ahLst/>
                <a:cxnLst>
                  <a:cxn ang="0">
                    <a:pos x="66" y="117"/>
                  </a:cxn>
                  <a:cxn ang="0">
                    <a:pos x="50" y="121"/>
                  </a:cxn>
                  <a:cxn ang="0">
                    <a:pos x="53" y="150"/>
                  </a:cxn>
                  <a:cxn ang="0">
                    <a:pos x="39" y="157"/>
                  </a:cxn>
                  <a:cxn ang="0">
                    <a:pos x="41" y="185"/>
                  </a:cxn>
                  <a:cxn ang="0">
                    <a:pos x="0" y="194"/>
                  </a:cxn>
                  <a:cxn ang="0">
                    <a:pos x="16" y="212"/>
                  </a:cxn>
                  <a:cxn ang="0">
                    <a:pos x="24" y="214"/>
                  </a:cxn>
                  <a:cxn ang="0">
                    <a:pos x="28" y="225"/>
                  </a:cxn>
                  <a:cxn ang="0">
                    <a:pos x="39" y="230"/>
                  </a:cxn>
                  <a:cxn ang="0">
                    <a:pos x="43" y="241"/>
                  </a:cxn>
                  <a:cxn ang="0">
                    <a:pos x="69" y="241"/>
                  </a:cxn>
                  <a:cxn ang="0">
                    <a:pos x="70" y="255"/>
                  </a:cxn>
                  <a:cxn ang="0">
                    <a:pos x="92" y="263"/>
                  </a:cxn>
                  <a:cxn ang="0">
                    <a:pos x="112" y="234"/>
                  </a:cxn>
                  <a:cxn ang="0">
                    <a:pos x="135" y="232"/>
                  </a:cxn>
                  <a:cxn ang="0">
                    <a:pos x="142" y="216"/>
                  </a:cxn>
                  <a:cxn ang="0">
                    <a:pos x="153" y="211"/>
                  </a:cxn>
                  <a:cxn ang="0">
                    <a:pos x="172" y="212"/>
                  </a:cxn>
                  <a:cxn ang="0">
                    <a:pos x="178" y="195"/>
                  </a:cxn>
                  <a:cxn ang="0">
                    <a:pos x="209" y="188"/>
                  </a:cxn>
                  <a:cxn ang="0">
                    <a:pos x="215" y="176"/>
                  </a:cxn>
                  <a:cxn ang="0">
                    <a:pos x="202" y="171"/>
                  </a:cxn>
                  <a:cxn ang="0">
                    <a:pos x="209" y="163"/>
                  </a:cxn>
                  <a:cxn ang="0">
                    <a:pos x="209" y="146"/>
                  </a:cxn>
                  <a:cxn ang="0">
                    <a:pos x="200" y="135"/>
                  </a:cxn>
                  <a:cxn ang="0">
                    <a:pos x="206" y="124"/>
                  </a:cxn>
                  <a:cxn ang="0">
                    <a:pos x="230" y="113"/>
                  </a:cxn>
                  <a:cxn ang="0">
                    <a:pos x="267" y="88"/>
                  </a:cxn>
                  <a:cxn ang="0">
                    <a:pos x="272" y="52"/>
                  </a:cxn>
                  <a:cxn ang="0">
                    <a:pos x="216" y="26"/>
                  </a:cxn>
                  <a:cxn ang="0">
                    <a:pos x="157" y="31"/>
                  </a:cxn>
                  <a:cxn ang="0">
                    <a:pos x="118" y="17"/>
                  </a:cxn>
                  <a:cxn ang="0">
                    <a:pos x="112" y="0"/>
                  </a:cxn>
                  <a:cxn ang="0">
                    <a:pos x="70" y="0"/>
                  </a:cxn>
                  <a:cxn ang="0">
                    <a:pos x="74" y="26"/>
                  </a:cxn>
                  <a:cxn ang="0">
                    <a:pos x="76" y="35"/>
                  </a:cxn>
                  <a:cxn ang="0">
                    <a:pos x="100" y="47"/>
                  </a:cxn>
                  <a:cxn ang="0">
                    <a:pos x="74" y="71"/>
                  </a:cxn>
                  <a:cxn ang="0">
                    <a:pos x="66" y="117"/>
                  </a:cxn>
                </a:cxnLst>
                <a:rect l="0" t="0" r="r" b="b"/>
                <a:pathLst>
                  <a:path w="272" h="263">
                    <a:moveTo>
                      <a:pt x="66" y="117"/>
                    </a:moveTo>
                    <a:lnTo>
                      <a:pt x="50" y="121"/>
                    </a:lnTo>
                    <a:lnTo>
                      <a:pt x="53" y="150"/>
                    </a:lnTo>
                    <a:lnTo>
                      <a:pt x="39" y="157"/>
                    </a:lnTo>
                    <a:lnTo>
                      <a:pt x="41" y="185"/>
                    </a:lnTo>
                    <a:lnTo>
                      <a:pt x="0" y="194"/>
                    </a:lnTo>
                    <a:lnTo>
                      <a:pt x="16" y="212"/>
                    </a:lnTo>
                    <a:lnTo>
                      <a:pt x="24" y="214"/>
                    </a:lnTo>
                    <a:lnTo>
                      <a:pt x="28" y="225"/>
                    </a:lnTo>
                    <a:lnTo>
                      <a:pt x="39" y="230"/>
                    </a:lnTo>
                    <a:lnTo>
                      <a:pt x="43" y="241"/>
                    </a:lnTo>
                    <a:lnTo>
                      <a:pt x="69" y="241"/>
                    </a:lnTo>
                    <a:lnTo>
                      <a:pt x="70" y="255"/>
                    </a:lnTo>
                    <a:lnTo>
                      <a:pt x="92" y="263"/>
                    </a:lnTo>
                    <a:lnTo>
                      <a:pt x="112" y="234"/>
                    </a:lnTo>
                    <a:lnTo>
                      <a:pt x="135" y="232"/>
                    </a:lnTo>
                    <a:lnTo>
                      <a:pt x="142" y="216"/>
                    </a:lnTo>
                    <a:lnTo>
                      <a:pt x="153" y="211"/>
                    </a:lnTo>
                    <a:lnTo>
                      <a:pt x="172" y="212"/>
                    </a:lnTo>
                    <a:lnTo>
                      <a:pt x="178" y="195"/>
                    </a:lnTo>
                    <a:lnTo>
                      <a:pt x="209" y="188"/>
                    </a:lnTo>
                    <a:lnTo>
                      <a:pt x="215" y="176"/>
                    </a:lnTo>
                    <a:lnTo>
                      <a:pt x="202" y="171"/>
                    </a:lnTo>
                    <a:lnTo>
                      <a:pt x="209" y="163"/>
                    </a:lnTo>
                    <a:lnTo>
                      <a:pt x="209" y="146"/>
                    </a:lnTo>
                    <a:lnTo>
                      <a:pt x="200" y="135"/>
                    </a:lnTo>
                    <a:lnTo>
                      <a:pt x="206" y="124"/>
                    </a:lnTo>
                    <a:lnTo>
                      <a:pt x="230" y="113"/>
                    </a:lnTo>
                    <a:lnTo>
                      <a:pt x="267" y="88"/>
                    </a:lnTo>
                    <a:lnTo>
                      <a:pt x="272" y="52"/>
                    </a:lnTo>
                    <a:lnTo>
                      <a:pt x="216" y="26"/>
                    </a:lnTo>
                    <a:lnTo>
                      <a:pt x="157" y="31"/>
                    </a:lnTo>
                    <a:lnTo>
                      <a:pt x="118" y="17"/>
                    </a:lnTo>
                    <a:lnTo>
                      <a:pt x="112" y="0"/>
                    </a:lnTo>
                    <a:lnTo>
                      <a:pt x="70" y="0"/>
                    </a:lnTo>
                    <a:lnTo>
                      <a:pt x="74" y="26"/>
                    </a:lnTo>
                    <a:lnTo>
                      <a:pt x="76" y="35"/>
                    </a:lnTo>
                    <a:lnTo>
                      <a:pt x="100" y="47"/>
                    </a:lnTo>
                    <a:lnTo>
                      <a:pt x="74" y="71"/>
                    </a:lnTo>
                    <a:lnTo>
                      <a:pt x="66" y="117"/>
                    </a:lnTo>
                    <a:close/>
                  </a:path>
                </a:pathLst>
              </a:custGeom>
              <a:solidFill>
                <a:srgbClr val="A5A5A5"/>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8966" name="Freeform 54"/>
              <p:cNvSpPr>
                <a:spLocks/>
              </p:cNvSpPr>
              <p:nvPr/>
            </p:nvSpPr>
            <p:spPr bwMode="auto">
              <a:xfrm>
                <a:off x="4779" y="2175"/>
                <a:ext cx="272" cy="263"/>
              </a:xfrm>
              <a:custGeom>
                <a:avLst/>
                <a:gdLst/>
                <a:ahLst/>
                <a:cxnLst>
                  <a:cxn ang="0">
                    <a:pos x="66" y="117"/>
                  </a:cxn>
                  <a:cxn ang="0">
                    <a:pos x="50" y="121"/>
                  </a:cxn>
                  <a:cxn ang="0">
                    <a:pos x="53" y="150"/>
                  </a:cxn>
                  <a:cxn ang="0">
                    <a:pos x="39" y="157"/>
                  </a:cxn>
                  <a:cxn ang="0">
                    <a:pos x="41" y="185"/>
                  </a:cxn>
                  <a:cxn ang="0">
                    <a:pos x="0" y="194"/>
                  </a:cxn>
                  <a:cxn ang="0">
                    <a:pos x="16" y="212"/>
                  </a:cxn>
                  <a:cxn ang="0">
                    <a:pos x="24" y="214"/>
                  </a:cxn>
                  <a:cxn ang="0">
                    <a:pos x="28" y="225"/>
                  </a:cxn>
                  <a:cxn ang="0">
                    <a:pos x="39" y="230"/>
                  </a:cxn>
                  <a:cxn ang="0">
                    <a:pos x="43" y="241"/>
                  </a:cxn>
                  <a:cxn ang="0">
                    <a:pos x="69" y="241"/>
                  </a:cxn>
                  <a:cxn ang="0">
                    <a:pos x="70" y="255"/>
                  </a:cxn>
                  <a:cxn ang="0">
                    <a:pos x="92" y="263"/>
                  </a:cxn>
                  <a:cxn ang="0">
                    <a:pos x="112" y="234"/>
                  </a:cxn>
                  <a:cxn ang="0">
                    <a:pos x="135" y="232"/>
                  </a:cxn>
                  <a:cxn ang="0">
                    <a:pos x="142" y="216"/>
                  </a:cxn>
                  <a:cxn ang="0">
                    <a:pos x="153" y="211"/>
                  </a:cxn>
                  <a:cxn ang="0">
                    <a:pos x="172" y="212"/>
                  </a:cxn>
                  <a:cxn ang="0">
                    <a:pos x="178" y="195"/>
                  </a:cxn>
                  <a:cxn ang="0">
                    <a:pos x="209" y="188"/>
                  </a:cxn>
                  <a:cxn ang="0">
                    <a:pos x="215" y="176"/>
                  </a:cxn>
                  <a:cxn ang="0">
                    <a:pos x="202" y="171"/>
                  </a:cxn>
                  <a:cxn ang="0">
                    <a:pos x="209" y="163"/>
                  </a:cxn>
                  <a:cxn ang="0">
                    <a:pos x="209" y="146"/>
                  </a:cxn>
                  <a:cxn ang="0">
                    <a:pos x="200" y="135"/>
                  </a:cxn>
                  <a:cxn ang="0">
                    <a:pos x="206" y="124"/>
                  </a:cxn>
                  <a:cxn ang="0">
                    <a:pos x="230" y="113"/>
                  </a:cxn>
                  <a:cxn ang="0">
                    <a:pos x="267" y="88"/>
                  </a:cxn>
                  <a:cxn ang="0">
                    <a:pos x="272" y="52"/>
                  </a:cxn>
                  <a:cxn ang="0">
                    <a:pos x="216" y="26"/>
                  </a:cxn>
                  <a:cxn ang="0">
                    <a:pos x="157" y="31"/>
                  </a:cxn>
                  <a:cxn ang="0">
                    <a:pos x="118" y="17"/>
                  </a:cxn>
                  <a:cxn ang="0">
                    <a:pos x="112" y="0"/>
                  </a:cxn>
                  <a:cxn ang="0">
                    <a:pos x="70" y="0"/>
                  </a:cxn>
                  <a:cxn ang="0">
                    <a:pos x="74" y="26"/>
                  </a:cxn>
                  <a:cxn ang="0">
                    <a:pos x="76" y="35"/>
                  </a:cxn>
                  <a:cxn ang="0">
                    <a:pos x="100" y="47"/>
                  </a:cxn>
                  <a:cxn ang="0">
                    <a:pos x="74" y="71"/>
                  </a:cxn>
                  <a:cxn ang="0">
                    <a:pos x="66" y="117"/>
                  </a:cxn>
                </a:cxnLst>
                <a:rect l="0" t="0" r="r" b="b"/>
                <a:pathLst>
                  <a:path w="272" h="263">
                    <a:moveTo>
                      <a:pt x="66" y="117"/>
                    </a:moveTo>
                    <a:lnTo>
                      <a:pt x="50" y="121"/>
                    </a:lnTo>
                    <a:lnTo>
                      <a:pt x="53" y="150"/>
                    </a:lnTo>
                    <a:lnTo>
                      <a:pt x="39" y="157"/>
                    </a:lnTo>
                    <a:lnTo>
                      <a:pt x="41" y="185"/>
                    </a:lnTo>
                    <a:lnTo>
                      <a:pt x="0" y="194"/>
                    </a:lnTo>
                    <a:lnTo>
                      <a:pt x="16" y="212"/>
                    </a:lnTo>
                    <a:lnTo>
                      <a:pt x="24" y="214"/>
                    </a:lnTo>
                    <a:lnTo>
                      <a:pt x="28" y="225"/>
                    </a:lnTo>
                    <a:lnTo>
                      <a:pt x="39" y="230"/>
                    </a:lnTo>
                    <a:lnTo>
                      <a:pt x="43" y="241"/>
                    </a:lnTo>
                    <a:lnTo>
                      <a:pt x="69" y="241"/>
                    </a:lnTo>
                    <a:lnTo>
                      <a:pt x="70" y="255"/>
                    </a:lnTo>
                    <a:lnTo>
                      <a:pt x="92" y="263"/>
                    </a:lnTo>
                    <a:lnTo>
                      <a:pt x="112" y="234"/>
                    </a:lnTo>
                    <a:lnTo>
                      <a:pt x="135" y="232"/>
                    </a:lnTo>
                    <a:lnTo>
                      <a:pt x="142" y="216"/>
                    </a:lnTo>
                    <a:lnTo>
                      <a:pt x="153" y="211"/>
                    </a:lnTo>
                    <a:lnTo>
                      <a:pt x="172" y="212"/>
                    </a:lnTo>
                    <a:lnTo>
                      <a:pt x="178" y="195"/>
                    </a:lnTo>
                    <a:lnTo>
                      <a:pt x="209" y="188"/>
                    </a:lnTo>
                    <a:lnTo>
                      <a:pt x="215" y="176"/>
                    </a:lnTo>
                    <a:lnTo>
                      <a:pt x="202" y="171"/>
                    </a:lnTo>
                    <a:lnTo>
                      <a:pt x="209" y="163"/>
                    </a:lnTo>
                    <a:lnTo>
                      <a:pt x="209" y="146"/>
                    </a:lnTo>
                    <a:lnTo>
                      <a:pt x="200" y="135"/>
                    </a:lnTo>
                    <a:lnTo>
                      <a:pt x="206" y="124"/>
                    </a:lnTo>
                    <a:lnTo>
                      <a:pt x="230" y="113"/>
                    </a:lnTo>
                    <a:lnTo>
                      <a:pt x="267" y="88"/>
                    </a:lnTo>
                    <a:lnTo>
                      <a:pt x="272" y="52"/>
                    </a:lnTo>
                    <a:lnTo>
                      <a:pt x="216" y="26"/>
                    </a:lnTo>
                    <a:lnTo>
                      <a:pt x="157" y="31"/>
                    </a:lnTo>
                    <a:lnTo>
                      <a:pt x="118" y="17"/>
                    </a:lnTo>
                    <a:lnTo>
                      <a:pt x="112" y="0"/>
                    </a:lnTo>
                    <a:lnTo>
                      <a:pt x="70" y="0"/>
                    </a:lnTo>
                    <a:lnTo>
                      <a:pt x="74" y="26"/>
                    </a:lnTo>
                    <a:lnTo>
                      <a:pt x="76" y="35"/>
                    </a:lnTo>
                    <a:lnTo>
                      <a:pt x="100" y="47"/>
                    </a:lnTo>
                    <a:lnTo>
                      <a:pt x="74" y="71"/>
                    </a:lnTo>
                    <a:lnTo>
                      <a:pt x="66" y="117"/>
                    </a:lnTo>
                    <a:close/>
                  </a:path>
                </a:pathLst>
              </a:custGeom>
              <a:noFill/>
              <a:ln w="7938" cap="flat">
                <a:solidFill>
                  <a:srgbClr val="A5A5A5"/>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8967" name="Freeform 55"/>
              <p:cNvSpPr>
                <a:spLocks/>
              </p:cNvSpPr>
              <p:nvPr/>
            </p:nvSpPr>
            <p:spPr bwMode="auto">
              <a:xfrm>
                <a:off x="4737" y="1870"/>
                <a:ext cx="413" cy="233"/>
              </a:xfrm>
              <a:custGeom>
                <a:avLst/>
                <a:gdLst/>
                <a:ahLst/>
                <a:cxnLst>
                  <a:cxn ang="0">
                    <a:pos x="209" y="181"/>
                  </a:cxn>
                  <a:cxn ang="0">
                    <a:pos x="243" y="171"/>
                  </a:cxn>
                  <a:cxn ang="0">
                    <a:pos x="243" y="122"/>
                  </a:cxn>
                  <a:cxn ang="0">
                    <a:pos x="280" y="102"/>
                  </a:cxn>
                  <a:cxn ang="0">
                    <a:pos x="321" y="116"/>
                  </a:cxn>
                  <a:cxn ang="0">
                    <a:pos x="337" y="80"/>
                  </a:cxn>
                  <a:cxn ang="0">
                    <a:pos x="388" y="90"/>
                  </a:cxn>
                  <a:cxn ang="0">
                    <a:pos x="413" y="63"/>
                  </a:cxn>
                  <a:cxn ang="0">
                    <a:pos x="376" y="24"/>
                  </a:cxn>
                  <a:cxn ang="0">
                    <a:pos x="340" y="24"/>
                  </a:cxn>
                  <a:cxn ang="0">
                    <a:pos x="295" y="0"/>
                  </a:cxn>
                  <a:cxn ang="0">
                    <a:pos x="247" y="16"/>
                  </a:cxn>
                  <a:cxn ang="0">
                    <a:pos x="204" y="4"/>
                  </a:cxn>
                  <a:cxn ang="0">
                    <a:pos x="185" y="38"/>
                  </a:cxn>
                  <a:cxn ang="0">
                    <a:pos x="129" y="26"/>
                  </a:cxn>
                  <a:cxn ang="0">
                    <a:pos x="122" y="49"/>
                  </a:cxn>
                  <a:cxn ang="0">
                    <a:pos x="92" y="61"/>
                  </a:cxn>
                  <a:cxn ang="0">
                    <a:pos x="0" y="92"/>
                  </a:cxn>
                  <a:cxn ang="0">
                    <a:pos x="3" y="144"/>
                  </a:cxn>
                  <a:cxn ang="0">
                    <a:pos x="46" y="171"/>
                  </a:cxn>
                  <a:cxn ang="0">
                    <a:pos x="60" y="209"/>
                  </a:cxn>
                  <a:cxn ang="0">
                    <a:pos x="93" y="233"/>
                  </a:cxn>
                  <a:cxn ang="0">
                    <a:pos x="144" y="212"/>
                  </a:cxn>
                  <a:cxn ang="0">
                    <a:pos x="175" y="230"/>
                  </a:cxn>
                  <a:cxn ang="0">
                    <a:pos x="209" y="206"/>
                  </a:cxn>
                  <a:cxn ang="0">
                    <a:pos x="209" y="181"/>
                  </a:cxn>
                </a:cxnLst>
                <a:rect l="0" t="0" r="r" b="b"/>
                <a:pathLst>
                  <a:path w="413" h="233">
                    <a:moveTo>
                      <a:pt x="209" y="181"/>
                    </a:moveTo>
                    <a:lnTo>
                      <a:pt x="243" y="171"/>
                    </a:lnTo>
                    <a:lnTo>
                      <a:pt x="243" y="122"/>
                    </a:lnTo>
                    <a:lnTo>
                      <a:pt x="280" y="102"/>
                    </a:lnTo>
                    <a:lnTo>
                      <a:pt x="321" y="116"/>
                    </a:lnTo>
                    <a:lnTo>
                      <a:pt x="337" y="80"/>
                    </a:lnTo>
                    <a:lnTo>
                      <a:pt x="388" y="90"/>
                    </a:lnTo>
                    <a:lnTo>
                      <a:pt x="413" y="63"/>
                    </a:lnTo>
                    <a:lnTo>
                      <a:pt x="376" y="24"/>
                    </a:lnTo>
                    <a:lnTo>
                      <a:pt x="340" y="24"/>
                    </a:lnTo>
                    <a:lnTo>
                      <a:pt x="295" y="0"/>
                    </a:lnTo>
                    <a:lnTo>
                      <a:pt x="247" y="16"/>
                    </a:lnTo>
                    <a:lnTo>
                      <a:pt x="204" y="4"/>
                    </a:lnTo>
                    <a:lnTo>
                      <a:pt x="185" y="38"/>
                    </a:lnTo>
                    <a:lnTo>
                      <a:pt x="129" y="26"/>
                    </a:lnTo>
                    <a:lnTo>
                      <a:pt x="122" y="49"/>
                    </a:lnTo>
                    <a:lnTo>
                      <a:pt x="92" y="61"/>
                    </a:lnTo>
                    <a:lnTo>
                      <a:pt x="0" y="92"/>
                    </a:lnTo>
                    <a:lnTo>
                      <a:pt x="3" y="144"/>
                    </a:lnTo>
                    <a:lnTo>
                      <a:pt x="46" y="171"/>
                    </a:lnTo>
                    <a:lnTo>
                      <a:pt x="60" y="209"/>
                    </a:lnTo>
                    <a:lnTo>
                      <a:pt x="93" y="233"/>
                    </a:lnTo>
                    <a:lnTo>
                      <a:pt x="144" y="212"/>
                    </a:lnTo>
                    <a:lnTo>
                      <a:pt x="175" y="230"/>
                    </a:lnTo>
                    <a:lnTo>
                      <a:pt x="209" y="206"/>
                    </a:lnTo>
                    <a:lnTo>
                      <a:pt x="209" y="181"/>
                    </a:lnTo>
                    <a:close/>
                  </a:path>
                </a:pathLst>
              </a:custGeom>
              <a:solidFill>
                <a:srgbClr val="A5A5A5"/>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8968" name="Freeform 56"/>
              <p:cNvSpPr>
                <a:spLocks/>
              </p:cNvSpPr>
              <p:nvPr/>
            </p:nvSpPr>
            <p:spPr bwMode="auto">
              <a:xfrm>
                <a:off x="4737" y="1870"/>
                <a:ext cx="413" cy="233"/>
              </a:xfrm>
              <a:custGeom>
                <a:avLst/>
                <a:gdLst/>
                <a:ahLst/>
                <a:cxnLst>
                  <a:cxn ang="0">
                    <a:pos x="209" y="181"/>
                  </a:cxn>
                  <a:cxn ang="0">
                    <a:pos x="243" y="171"/>
                  </a:cxn>
                  <a:cxn ang="0">
                    <a:pos x="243" y="122"/>
                  </a:cxn>
                  <a:cxn ang="0">
                    <a:pos x="280" y="102"/>
                  </a:cxn>
                  <a:cxn ang="0">
                    <a:pos x="321" y="116"/>
                  </a:cxn>
                  <a:cxn ang="0">
                    <a:pos x="337" y="80"/>
                  </a:cxn>
                  <a:cxn ang="0">
                    <a:pos x="388" y="90"/>
                  </a:cxn>
                  <a:cxn ang="0">
                    <a:pos x="413" y="63"/>
                  </a:cxn>
                  <a:cxn ang="0">
                    <a:pos x="376" y="24"/>
                  </a:cxn>
                  <a:cxn ang="0">
                    <a:pos x="340" y="24"/>
                  </a:cxn>
                  <a:cxn ang="0">
                    <a:pos x="295" y="0"/>
                  </a:cxn>
                  <a:cxn ang="0">
                    <a:pos x="247" y="16"/>
                  </a:cxn>
                  <a:cxn ang="0">
                    <a:pos x="204" y="4"/>
                  </a:cxn>
                  <a:cxn ang="0">
                    <a:pos x="185" y="38"/>
                  </a:cxn>
                  <a:cxn ang="0">
                    <a:pos x="129" y="26"/>
                  </a:cxn>
                  <a:cxn ang="0">
                    <a:pos x="122" y="49"/>
                  </a:cxn>
                  <a:cxn ang="0">
                    <a:pos x="92" y="61"/>
                  </a:cxn>
                  <a:cxn ang="0">
                    <a:pos x="0" y="92"/>
                  </a:cxn>
                  <a:cxn ang="0">
                    <a:pos x="3" y="144"/>
                  </a:cxn>
                  <a:cxn ang="0">
                    <a:pos x="46" y="171"/>
                  </a:cxn>
                  <a:cxn ang="0">
                    <a:pos x="60" y="209"/>
                  </a:cxn>
                  <a:cxn ang="0">
                    <a:pos x="93" y="233"/>
                  </a:cxn>
                  <a:cxn ang="0">
                    <a:pos x="144" y="212"/>
                  </a:cxn>
                  <a:cxn ang="0">
                    <a:pos x="175" y="230"/>
                  </a:cxn>
                  <a:cxn ang="0">
                    <a:pos x="209" y="206"/>
                  </a:cxn>
                  <a:cxn ang="0">
                    <a:pos x="209" y="181"/>
                  </a:cxn>
                </a:cxnLst>
                <a:rect l="0" t="0" r="r" b="b"/>
                <a:pathLst>
                  <a:path w="413" h="233">
                    <a:moveTo>
                      <a:pt x="209" y="181"/>
                    </a:moveTo>
                    <a:lnTo>
                      <a:pt x="243" y="171"/>
                    </a:lnTo>
                    <a:lnTo>
                      <a:pt x="243" y="122"/>
                    </a:lnTo>
                    <a:lnTo>
                      <a:pt x="280" y="102"/>
                    </a:lnTo>
                    <a:lnTo>
                      <a:pt x="321" y="116"/>
                    </a:lnTo>
                    <a:lnTo>
                      <a:pt x="337" y="80"/>
                    </a:lnTo>
                    <a:lnTo>
                      <a:pt x="388" y="90"/>
                    </a:lnTo>
                    <a:lnTo>
                      <a:pt x="413" y="63"/>
                    </a:lnTo>
                    <a:lnTo>
                      <a:pt x="376" y="24"/>
                    </a:lnTo>
                    <a:lnTo>
                      <a:pt x="340" y="24"/>
                    </a:lnTo>
                    <a:lnTo>
                      <a:pt x="295" y="0"/>
                    </a:lnTo>
                    <a:lnTo>
                      <a:pt x="247" y="16"/>
                    </a:lnTo>
                    <a:lnTo>
                      <a:pt x="204" y="4"/>
                    </a:lnTo>
                    <a:lnTo>
                      <a:pt x="185" y="38"/>
                    </a:lnTo>
                    <a:lnTo>
                      <a:pt x="129" y="26"/>
                    </a:lnTo>
                    <a:lnTo>
                      <a:pt x="122" y="49"/>
                    </a:lnTo>
                    <a:lnTo>
                      <a:pt x="92" y="61"/>
                    </a:lnTo>
                    <a:lnTo>
                      <a:pt x="0" y="92"/>
                    </a:lnTo>
                    <a:lnTo>
                      <a:pt x="3" y="144"/>
                    </a:lnTo>
                    <a:lnTo>
                      <a:pt x="46" y="171"/>
                    </a:lnTo>
                    <a:lnTo>
                      <a:pt x="60" y="209"/>
                    </a:lnTo>
                    <a:lnTo>
                      <a:pt x="93" y="233"/>
                    </a:lnTo>
                    <a:lnTo>
                      <a:pt x="144" y="212"/>
                    </a:lnTo>
                    <a:lnTo>
                      <a:pt x="175" y="230"/>
                    </a:lnTo>
                    <a:lnTo>
                      <a:pt x="209" y="206"/>
                    </a:lnTo>
                    <a:lnTo>
                      <a:pt x="209" y="181"/>
                    </a:lnTo>
                    <a:close/>
                  </a:path>
                </a:pathLst>
              </a:custGeom>
              <a:noFill/>
              <a:ln w="7938" cap="flat">
                <a:solidFill>
                  <a:srgbClr val="A5A5A5"/>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8969" name="Freeform 57"/>
              <p:cNvSpPr>
                <a:spLocks/>
              </p:cNvSpPr>
              <p:nvPr/>
            </p:nvSpPr>
            <p:spPr bwMode="auto">
              <a:xfrm>
                <a:off x="4873" y="2267"/>
                <a:ext cx="256" cy="271"/>
              </a:xfrm>
              <a:custGeom>
                <a:avLst/>
                <a:gdLst/>
                <a:ahLst/>
                <a:cxnLst>
                  <a:cxn ang="0">
                    <a:pos x="245" y="125"/>
                  </a:cxn>
                  <a:cxn ang="0">
                    <a:pos x="256" y="161"/>
                  </a:cxn>
                  <a:cxn ang="0">
                    <a:pos x="233" y="183"/>
                  </a:cxn>
                  <a:cxn ang="0">
                    <a:pos x="245" y="221"/>
                  </a:cxn>
                  <a:cxn ang="0">
                    <a:pos x="209" y="271"/>
                  </a:cxn>
                  <a:cxn ang="0">
                    <a:pos x="172" y="242"/>
                  </a:cxn>
                  <a:cxn ang="0">
                    <a:pos x="131" y="242"/>
                  </a:cxn>
                  <a:cxn ang="0">
                    <a:pos x="80" y="193"/>
                  </a:cxn>
                  <a:cxn ang="0">
                    <a:pos x="47" y="193"/>
                  </a:cxn>
                  <a:cxn ang="0">
                    <a:pos x="0" y="150"/>
                  </a:cxn>
                  <a:cxn ang="0">
                    <a:pos x="55" y="4"/>
                  </a:cxn>
                  <a:cxn ang="0">
                    <a:pos x="62" y="0"/>
                  </a:cxn>
                  <a:cxn ang="0">
                    <a:pos x="67" y="31"/>
                  </a:cxn>
                  <a:cxn ang="0">
                    <a:pos x="112" y="25"/>
                  </a:cxn>
                  <a:cxn ang="0">
                    <a:pos x="150" y="54"/>
                  </a:cxn>
                  <a:cxn ang="0">
                    <a:pos x="146" y="97"/>
                  </a:cxn>
                  <a:cxn ang="0">
                    <a:pos x="187" y="89"/>
                  </a:cxn>
                  <a:cxn ang="0">
                    <a:pos x="245" y="125"/>
                  </a:cxn>
                </a:cxnLst>
                <a:rect l="0" t="0" r="r" b="b"/>
                <a:pathLst>
                  <a:path w="256" h="271">
                    <a:moveTo>
                      <a:pt x="245" y="125"/>
                    </a:moveTo>
                    <a:lnTo>
                      <a:pt x="256" y="161"/>
                    </a:lnTo>
                    <a:lnTo>
                      <a:pt x="233" y="183"/>
                    </a:lnTo>
                    <a:lnTo>
                      <a:pt x="245" y="221"/>
                    </a:lnTo>
                    <a:lnTo>
                      <a:pt x="209" y="271"/>
                    </a:lnTo>
                    <a:lnTo>
                      <a:pt x="172" y="242"/>
                    </a:lnTo>
                    <a:lnTo>
                      <a:pt x="131" y="242"/>
                    </a:lnTo>
                    <a:lnTo>
                      <a:pt x="80" y="193"/>
                    </a:lnTo>
                    <a:lnTo>
                      <a:pt x="47" y="193"/>
                    </a:lnTo>
                    <a:lnTo>
                      <a:pt x="0" y="150"/>
                    </a:lnTo>
                    <a:lnTo>
                      <a:pt x="55" y="4"/>
                    </a:lnTo>
                    <a:lnTo>
                      <a:pt x="62" y="0"/>
                    </a:lnTo>
                    <a:lnTo>
                      <a:pt x="67" y="31"/>
                    </a:lnTo>
                    <a:lnTo>
                      <a:pt x="112" y="25"/>
                    </a:lnTo>
                    <a:lnTo>
                      <a:pt x="150" y="54"/>
                    </a:lnTo>
                    <a:lnTo>
                      <a:pt x="146" y="97"/>
                    </a:lnTo>
                    <a:lnTo>
                      <a:pt x="187" y="89"/>
                    </a:lnTo>
                    <a:lnTo>
                      <a:pt x="245" y="125"/>
                    </a:lnTo>
                    <a:close/>
                  </a:path>
                </a:pathLst>
              </a:custGeom>
              <a:solidFill>
                <a:srgbClr val="A5A5A5"/>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8970" name="Freeform 58"/>
              <p:cNvSpPr>
                <a:spLocks/>
              </p:cNvSpPr>
              <p:nvPr/>
            </p:nvSpPr>
            <p:spPr bwMode="auto">
              <a:xfrm>
                <a:off x="4873" y="2267"/>
                <a:ext cx="256" cy="271"/>
              </a:xfrm>
              <a:custGeom>
                <a:avLst/>
                <a:gdLst/>
                <a:ahLst/>
                <a:cxnLst>
                  <a:cxn ang="0">
                    <a:pos x="245" y="125"/>
                  </a:cxn>
                  <a:cxn ang="0">
                    <a:pos x="256" y="161"/>
                  </a:cxn>
                  <a:cxn ang="0">
                    <a:pos x="233" y="183"/>
                  </a:cxn>
                  <a:cxn ang="0">
                    <a:pos x="245" y="221"/>
                  </a:cxn>
                  <a:cxn ang="0">
                    <a:pos x="209" y="271"/>
                  </a:cxn>
                  <a:cxn ang="0">
                    <a:pos x="172" y="242"/>
                  </a:cxn>
                  <a:cxn ang="0">
                    <a:pos x="131" y="242"/>
                  </a:cxn>
                  <a:cxn ang="0">
                    <a:pos x="80" y="193"/>
                  </a:cxn>
                  <a:cxn ang="0">
                    <a:pos x="47" y="193"/>
                  </a:cxn>
                  <a:cxn ang="0">
                    <a:pos x="0" y="150"/>
                  </a:cxn>
                  <a:cxn ang="0">
                    <a:pos x="55" y="4"/>
                  </a:cxn>
                  <a:cxn ang="0">
                    <a:pos x="62" y="0"/>
                  </a:cxn>
                  <a:cxn ang="0">
                    <a:pos x="67" y="31"/>
                  </a:cxn>
                  <a:cxn ang="0">
                    <a:pos x="112" y="25"/>
                  </a:cxn>
                  <a:cxn ang="0">
                    <a:pos x="150" y="54"/>
                  </a:cxn>
                  <a:cxn ang="0">
                    <a:pos x="146" y="97"/>
                  </a:cxn>
                  <a:cxn ang="0">
                    <a:pos x="187" y="89"/>
                  </a:cxn>
                  <a:cxn ang="0">
                    <a:pos x="245" y="125"/>
                  </a:cxn>
                </a:cxnLst>
                <a:rect l="0" t="0" r="r" b="b"/>
                <a:pathLst>
                  <a:path w="256" h="271">
                    <a:moveTo>
                      <a:pt x="245" y="125"/>
                    </a:moveTo>
                    <a:lnTo>
                      <a:pt x="256" y="161"/>
                    </a:lnTo>
                    <a:lnTo>
                      <a:pt x="233" y="183"/>
                    </a:lnTo>
                    <a:lnTo>
                      <a:pt x="245" y="221"/>
                    </a:lnTo>
                    <a:lnTo>
                      <a:pt x="209" y="271"/>
                    </a:lnTo>
                    <a:lnTo>
                      <a:pt x="172" y="242"/>
                    </a:lnTo>
                    <a:lnTo>
                      <a:pt x="131" y="242"/>
                    </a:lnTo>
                    <a:lnTo>
                      <a:pt x="80" y="193"/>
                    </a:lnTo>
                    <a:lnTo>
                      <a:pt x="47" y="193"/>
                    </a:lnTo>
                    <a:lnTo>
                      <a:pt x="0" y="150"/>
                    </a:lnTo>
                    <a:lnTo>
                      <a:pt x="55" y="4"/>
                    </a:lnTo>
                    <a:lnTo>
                      <a:pt x="62" y="0"/>
                    </a:lnTo>
                    <a:lnTo>
                      <a:pt x="67" y="31"/>
                    </a:lnTo>
                    <a:lnTo>
                      <a:pt x="112" y="25"/>
                    </a:lnTo>
                    <a:lnTo>
                      <a:pt x="150" y="54"/>
                    </a:lnTo>
                    <a:lnTo>
                      <a:pt x="146" y="97"/>
                    </a:lnTo>
                    <a:lnTo>
                      <a:pt x="187" y="89"/>
                    </a:lnTo>
                    <a:lnTo>
                      <a:pt x="245" y="125"/>
                    </a:lnTo>
                    <a:close/>
                  </a:path>
                </a:pathLst>
              </a:custGeom>
              <a:noFill/>
              <a:ln w="7938" cap="flat">
                <a:solidFill>
                  <a:srgbClr val="A5A5A5"/>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8971" name="Freeform 59"/>
              <p:cNvSpPr>
                <a:spLocks/>
              </p:cNvSpPr>
              <p:nvPr/>
            </p:nvSpPr>
            <p:spPr bwMode="auto">
              <a:xfrm>
                <a:off x="4751" y="1235"/>
                <a:ext cx="221" cy="203"/>
              </a:xfrm>
              <a:custGeom>
                <a:avLst/>
                <a:gdLst/>
                <a:ahLst/>
                <a:cxnLst>
                  <a:cxn ang="0">
                    <a:pos x="179" y="153"/>
                  </a:cxn>
                  <a:cxn ang="0">
                    <a:pos x="175" y="163"/>
                  </a:cxn>
                  <a:cxn ang="0">
                    <a:pos x="176" y="162"/>
                  </a:cxn>
                  <a:cxn ang="0">
                    <a:pos x="178" y="162"/>
                  </a:cxn>
                  <a:cxn ang="0">
                    <a:pos x="179" y="162"/>
                  </a:cxn>
                  <a:cxn ang="0">
                    <a:pos x="180" y="162"/>
                  </a:cxn>
                  <a:cxn ang="0">
                    <a:pos x="183" y="162"/>
                  </a:cxn>
                  <a:cxn ang="0">
                    <a:pos x="185" y="162"/>
                  </a:cxn>
                  <a:cxn ang="0">
                    <a:pos x="186" y="162"/>
                  </a:cxn>
                  <a:cxn ang="0">
                    <a:pos x="189" y="162"/>
                  </a:cxn>
                  <a:cxn ang="0">
                    <a:pos x="190" y="162"/>
                  </a:cxn>
                  <a:cxn ang="0">
                    <a:pos x="191" y="162"/>
                  </a:cxn>
                  <a:cxn ang="0">
                    <a:pos x="193" y="162"/>
                  </a:cxn>
                  <a:cxn ang="0">
                    <a:pos x="195" y="162"/>
                  </a:cxn>
                  <a:cxn ang="0">
                    <a:pos x="195" y="162"/>
                  </a:cxn>
                  <a:cxn ang="0">
                    <a:pos x="197" y="162"/>
                  </a:cxn>
                  <a:cxn ang="0">
                    <a:pos x="199" y="174"/>
                  </a:cxn>
                  <a:cxn ang="0">
                    <a:pos x="146" y="203"/>
                  </a:cxn>
                  <a:cxn ang="0">
                    <a:pos x="125" y="189"/>
                  </a:cxn>
                  <a:cxn ang="0">
                    <a:pos x="112" y="190"/>
                  </a:cxn>
                  <a:cxn ang="0">
                    <a:pos x="117" y="175"/>
                  </a:cxn>
                  <a:cxn ang="0">
                    <a:pos x="107" y="174"/>
                  </a:cxn>
                  <a:cxn ang="0">
                    <a:pos x="94" y="153"/>
                  </a:cxn>
                  <a:cxn ang="0">
                    <a:pos x="74" y="164"/>
                  </a:cxn>
                  <a:cxn ang="0">
                    <a:pos x="45" y="163"/>
                  </a:cxn>
                  <a:cxn ang="0">
                    <a:pos x="49" y="138"/>
                  </a:cxn>
                  <a:cxn ang="0">
                    <a:pos x="24" y="126"/>
                  </a:cxn>
                  <a:cxn ang="0">
                    <a:pos x="28" y="110"/>
                  </a:cxn>
                  <a:cxn ang="0">
                    <a:pos x="41" y="104"/>
                  </a:cxn>
                  <a:cxn ang="0">
                    <a:pos x="39" y="87"/>
                  </a:cxn>
                  <a:cxn ang="0">
                    <a:pos x="5" y="87"/>
                  </a:cxn>
                  <a:cxn ang="0">
                    <a:pos x="3" y="62"/>
                  </a:cxn>
                  <a:cxn ang="0">
                    <a:pos x="19" y="63"/>
                  </a:cxn>
                  <a:cxn ang="0">
                    <a:pos x="0" y="48"/>
                  </a:cxn>
                  <a:cxn ang="0">
                    <a:pos x="16" y="37"/>
                  </a:cxn>
                  <a:cxn ang="0">
                    <a:pos x="47" y="42"/>
                  </a:cxn>
                  <a:cxn ang="0">
                    <a:pos x="51" y="43"/>
                  </a:cxn>
                  <a:cxn ang="0">
                    <a:pos x="74" y="57"/>
                  </a:cxn>
                  <a:cxn ang="0">
                    <a:pos x="114" y="28"/>
                  </a:cxn>
                  <a:cxn ang="0">
                    <a:pos x="109" y="16"/>
                  </a:cxn>
                  <a:cxn ang="0">
                    <a:pos x="147" y="1"/>
                  </a:cxn>
                  <a:cxn ang="0">
                    <a:pos x="162" y="0"/>
                  </a:cxn>
                  <a:cxn ang="0">
                    <a:pos x="180" y="18"/>
                  </a:cxn>
                  <a:cxn ang="0">
                    <a:pos x="209" y="10"/>
                  </a:cxn>
                  <a:cxn ang="0">
                    <a:pos x="221" y="37"/>
                  </a:cxn>
                  <a:cxn ang="0">
                    <a:pos x="207" y="40"/>
                  </a:cxn>
                  <a:cxn ang="0">
                    <a:pos x="195" y="63"/>
                  </a:cxn>
                  <a:cxn ang="0">
                    <a:pos x="203" y="87"/>
                  </a:cxn>
                  <a:cxn ang="0">
                    <a:pos x="156" y="90"/>
                  </a:cxn>
                  <a:cxn ang="0">
                    <a:pos x="147" y="96"/>
                  </a:cxn>
                  <a:cxn ang="0">
                    <a:pos x="170" y="116"/>
                  </a:cxn>
                  <a:cxn ang="0">
                    <a:pos x="162" y="141"/>
                  </a:cxn>
                  <a:cxn ang="0">
                    <a:pos x="179" y="153"/>
                  </a:cxn>
                </a:cxnLst>
                <a:rect l="0" t="0" r="r" b="b"/>
                <a:pathLst>
                  <a:path w="221" h="203">
                    <a:moveTo>
                      <a:pt x="179" y="153"/>
                    </a:moveTo>
                    <a:lnTo>
                      <a:pt x="175" y="163"/>
                    </a:lnTo>
                    <a:lnTo>
                      <a:pt x="176" y="162"/>
                    </a:lnTo>
                    <a:lnTo>
                      <a:pt x="178" y="162"/>
                    </a:lnTo>
                    <a:lnTo>
                      <a:pt x="179" y="162"/>
                    </a:lnTo>
                    <a:lnTo>
                      <a:pt x="180" y="162"/>
                    </a:lnTo>
                    <a:lnTo>
                      <a:pt x="183" y="162"/>
                    </a:lnTo>
                    <a:lnTo>
                      <a:pt x="185" y="162"/>
                    </a:lnTo>
                    <a:lnTo>
                      <a:pt x="186" y="162"/>
                    </a:lnTo>
                    <a:lnTo>
                      <a:pt x="189" y="162"/>
                    </a:lnTo>
                    <a:lnTo>
                      <a:pt x="190" y="162"/>
                    </a:lnTo>
                    <a:lnTo>
                      <a:pt x="191" y="162"/>
                    </a:lnTo>
                    <a:lnTo>
                      <a:pt x="193" y="162"/>
                    </a:lnTo>
                    <a:lnTo>
                      <a:pt x="195" y="162"/>
                    </a:lnTo>
                    <a:lnTo>
                      <a:pt x="195" y="162"/>
                    </a:lnTo>
                    <a:lnTo>
                      <a:pt x="197" y="162"/>
                    </a:lnTo>
                    <a:lnTo>
                      <a:pt x="199" y="174"/>
                    </a:lnTo>
                    <a:lnTo>
                      <a:pt x="146" y="203"/>
                    </a:lnTo>
                    <a:lnTo>
                      <a:pt x="125" y="189"/>
                    </a:lnTo>
                    <a:lnTo>
                      <a:pt x="112" y="190"/>
                    </a:lnTo>
                    <a:lnTo>
                      <a:pt x="117" y="175"/>
                    </a:lnTo>
                    <a:lnTo>
                      <a:pt x="107" y="174"/>
                    </a:lnTo>
                    <a:lnTo>
                      <a:pt x="94" y="153"/>
                    </a:lnTo>
                    <a:lnTo>
                      <a:pt x="74" y="164"/>
                    </a:lnTo>
                    <a:lnTo>
                      <a:pt x="45" y="163"/>
                    </a:lnTo>
                    <a:lnTo>
                      <a:pt x="49" y="138"/>
                    </a:lnTo>
                    <a:lnTo>
                      <a:pt x="24" y="126"/>
                    </a:lnTo>
                    <a:lnTo>
                      <a:pt x="28" y="110"/>
                    </a:lnTo>
                    <a:lnTo>
                      <a:pt x="41" y="104"/>
                    </a:lnTo>
                    <a:lnTo>
                      <a:pt x="39" y="87"/>
                    </a:lnTo>
                    <a:lnTo>
                      <a:pt x="5" y="87"/>
                    </a:lnTo>
                    <a:lnTo>
                      <a:pt x="3" y="62"/>
                    </a:lnTo>
                    <a:lnTo>
                      <a:pt x="19" y="63"/>
                    </a:lnTo>
                    <a:lnTo>
                      <a:pt x="0" y="48"/>
                    </a:lnTo>
                    <a:lnTo>
                      <a:pt x="16" y="37"/>
                    </a:lnTo>
                    <a:lnTo>
                      <a:pt x="47" y="42"/>
                    </a:lnTo>
                    <a:lnTo>
                      <a:pt x="51" y="43"/>
                    </a:lnTo>
                    <a:lnTo>
                      <a:pt x="74" y="57"/>
                    </a:lnTo>
                    <a:lnTo>
                      <a:pt x="114" y="28"/>
                    </a:lnTo>
                    <a:lnTo>
                      <a:pt x="109" y="16"/>
                    </a:lnTo>
                    <a:lnTo>
                      <a:pt x="147" y="1"/>
                    </a:lnTo>
                    <a:lnTo>
                      <a:pt x="162" y="0"/>
                    </a:lnTo>
                    <a:lnTo>
                      <a:pt x="180" y="18"/>
                    </a:lnTo>
                    <a:lnTo>
                      <a:pt x="209" y="10"/>
                    </a:lnTo>
                    <a:lnTo>
                      <a:pt x="221" y="37"/>
                    </a:lnTo>
                    <a:lnTo>
                      <a:pt x="207" y="40"/>
                    </a:lnTo>
                    <a:lnTo>
                      <a:pt x="195" y="63"/>
                    </a:lnTo>
                    <a:lnTo>
                      <a:pt x="203" y="87"/>
                    </a:lnTo>
                    <a:lnTo>
                      <a:pt x="156" y="90"/>
                    </a:lnTo>
                    <a:lnTo>
                      <a:pt x="147" y="96"/>
                    </a:lnTo>
                    <a:lnTo>
                      <a:pt x="170" y="116"/>
                    </a:lnTo>
                    <a:lnTo>
                      <a:pt x="162" y="141"/>
                    </a:lnTo>
                    <a:lnTo>
                      <a:pt x="179" y="153"/>
                    </a:lnTo>
                    <a:close/>
                  </a:path>
                </a:pathLst>
              </a:custGeom>
              <a:solidFill>
                <a:srgbClr val="A5A5A5"/>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8972" name="Freeform 60"/>
              <p:cNvSpPr>
                <a:spLocks/>
              </p:cNvSpPr>
              <p:nvPr/>
            </p:nvSpPr>
            <p:spPr bwMode="auto">
              <a:xfrm>
                <a:off x="4751" y="1235"/>
                <a:ext cx="221" cy="203"/>
              </a:xfrm>
              <a:custGeom>
                <a:avLst/>
                <a:gdLst/>
                <a:ahLst/>
                <a:cxnLst>
                  <a:cxn ang="0">
                    <a:pos x="179" y="153"/>
                  </a:cxn>
                  <a:cxn ang="0">
                    <a:pos x="175" y="163"/>
                  </a:cxn>
                  <a:cxn ang="0">
                    <a:pos x="176" y="162"/>
                  </a:cxn>
                  <a:cxn ang="0">
                    <a:pos x="178" y="162"/>
                  </a:cxn>
                  <a:cxn ang="0">
                    <a:pos x="179" y="162"/>
                  </a:cxn>
                  <a:cxn ang="0">
                    <a:pos x="180" y="162"/>
                  </a:cxn>
                  <a:cxn ang="0">
                    <a:pos x="183" y="162"/>
                  </a:cxn>
                  <a:cxn ang="0">
                    <a:pos x="185" y="162"/>
                  </a:cxn>
                  <a:cxn ang="0">
                    <a:pos x="186" y="162"/>
                  </a:cxn>
                  <a:cxn ang="0">
                    <a:pos x="189" y="162"/>
                  </a:cxn>
                  <a:cxn ang="0">
                    <a:pos x="190" y="162"/>
                  </a:cxn>
                  <a:cxn ang="0">
                    <a:pos x="191" y="162"/>
                  </a:cxn>
                  <a:cxn ang="0">
                    <a:pos x="193" y="162"/>
                  </a:cxn>
                  <a:cxn ang="0">
                    <a:pos x="195" y="162"/>
                  </a:cxn>
                  <a:cxn ang="0">
                    <a:pos x="195" y="162"/>
                  </a:cxn>
                  <a:cxn ang="0">
                    <a:pos x="197" y="162"/>
                  </a:cxn>
                  <a:cxn ang="0">
                    <a:pos x="199" y="174"/>
                  </a:cxn>
                  <a:cxn ang="0">
                    <a:pos x="146" y="203"/>
                  </a:cxn>
                  <a:cxn ang="0">
                    <a:pos x="125" y="189"/>
                  </a:cxn>
                  <a:cxn ang="0">
                    <a:pos x="112" y="190"/>
                  </a:cxn>
                  <a:cxn ang="0">
                    <a:pos x="117" y="175"/>
                  </a:cxn>
                  <a:cxn ang="0">
                    <a:pos x="107" y="174"/>
                  </a:cxn>
                  <a:cxn ang="0">
                    <a:pos x="94" y="153"/>
                  </a:cxn>
                  <a:cxn ang="0">
                    <a:pos x="74" y="164"/>
                  </a:cxn>
                  <a:cxn ang="0">
                    <a:pos x="45" y="163"/>
                  </a:cxn>
                  <a:cxn ang="0">
                    <a:pos x="49" y="138"/>
                  </a:cxn>
                  <a:cxn ang="0">
                    <a:pos x="24" y="126"/>
                  </a:cxn>
                  <a:cxn ang="0">
                    <a:pos x="28" y="110"/>
                  </a:cxn>
                  <a:cxn ang="0">
                    <a:pos x="41" y="104"/>
                  </a:cxn>
                  <a:cxn ang="0">
                    <a:pos x="39" y="87"/>
                  </a:cxn>
                  <a:cxn ang="0">
                    <a:pos x="5" y="87"/>
                  </a:cxn>
                  <a:cxn ang="0">
                    <a:pos x="3" y="62"/>
                  </a:cxn>
                  <a:cxn ang="0">
                    <a:pos x="19" y="63"/>
                  </a:cxn>
                  <a:cxn ang="0">
                    <a:pos x="0" y="48"/>
                  </a:cxn>
                  <a:cxn ang="0">
                    <a:pos x="16" y="37"/>
                  </a:cxn>
                  <a:cxn ang="0">
                    <a:pos x="47" y="42"/>
                  </a:cxn>
                  <a:cxn ang="0">
                    <a:pos x="51" y="43"/>
                  </a:cxn>
                  <a:cxn ang="0">
                    <a:pos x="74" y="57"/>
                  </a:cxn>
                  <a:cxn ang="0">
                    <a:pos x="114" y="28"/>
                  </a:cxn>
                  <a:cxn ang="0">
                    <a:pos x="109" y="16"/>
                  </a:cxn>
                  <a:cxn ang="0">
                    <a:pos x="147" y="1"/>
                  </a:cxn>
                  <a:cxn ang="0">
                    <a:pos x="162" y="0"/>
                  </a:cxn>
                  <a:cxn ang="0">
                    <a:pos x="180" y="18"/>
                  </a:cxn>
                  <a:cxn ang="0">
                    <a:pos x="209" y="10"/>
                  </a:cxn>
                  <a:cxn ang="0">
                    <a:pos x="221" y="37"/>
                  </a:cxn>
                  <a:cxn ang="0">
                    <a:pos x="207" y="40"/>
                  </a:cxn>
                  <a:cxn ang="0">
                    <a:pos x="195" y="63"/>
                  </a:cxn>
                  <a:cxn ang="0">
                    <a:pos x="203" y="87"/>
                  </a:cxn>
                  <a:cxn ang="0">
                    <a:pos x="156" y="90"/>
                  </a:cxn>
                  <a:cxn ang="0">
                    <a:pos x="147" y="96"/>
                  </a:cxn>
                  <a:cxn ang="0">
                    <a:pos x="170" y="116"/>
                  </a:cxn>
                  <a:cxn ang="0">
                    <a:pos x="162" y="141"/>
                  </a:cxn>
                  <a:cxn ang="0">
                    <a:pos x="179" y="153"/>
                  </a:cxn>
                </a:cxnLst>
                <a:rect l="0" t="0" r="r" b="b"/>
                <a:pathLst>
                  <a:path w="221" h="203">
                    <a:moveTo>
                      <a:pt x="179" y="153"/>
                    </a:moveTo>
                    <a:lnTo>
                      <a:pt x="175" y="163"/>
                    </a:lnTo>
                    <a:lnTo>
                      <a:pt x="176" y="162"/>
                    </a:lnTo>
                    <a:lnTo>
                      <a:pt x="178" y="162"/>
                    </a:lnTo>
                    <a:lnTo>
                      <a:pt x="179" y="162"/>
                    </a:lnTo>
                    <a:lnTo>
                      <a:pt x="180" y="162"/>
                    </a:lnTo>
                    <a:lnTo>
                      <a:pt x="183" y="162"/>
                    </a:lnTo>
                    <a:lnTo>
                      <a:pt x="185" y="162"/>
                    </a:lnTo>
                    <a:lnTo>
                      <a:pt x="186" y="162"/>
                    </a:lnTo>
                    <a:lnTo>
                      <a:pt x="189" y="162"/>
                    </a:lnTo>
                    <a:lnTo>
                      <a:pt x="190" y="162"/>
                    </a:lnTo>
                    <a:lnTo>
                      <a:pt x="191" y="162"/>
                    </a:lnTo>
                    <a:lnTo>
                      <a:pt x="193" y="162"/>
                    </a:lnTo>
                    <a:lnTo>
                      <a:pt x="195" y="162"/>
                    </a:lnTo>
                    <a:lnTo>
                      <a:pt x="195" y="162"/>
                    </a:lnTo>
                    <a:lnTo>
                      <a:pt x="197" y="162"/>
                    </a:lnTo>
                    <a:lnTo>
                      <a:pt x="199" y="174"/>
                    </a:lnTo>
                    <a:lnTo>
                      <a:pt x="146" y="203"/>
                    </a:lnTo>
                    <a:lnTo>
                      <a:pt x="125" y="189"/>
                    </a:lnTo>
                    <a:lnTo>
                      <a:pt x="112" y="190"/>
                    </a:lnTo>
                    <a:lnTo>
                      <a:pt x="117" y="175"/>
                    </a:lnTo>
                    <a:lnTo>
                      <a:pt x="107" y="174"/>
                    </a:lnTo>
                    <a:lnTo>
                      <a:pt x="94" y="153"/>
                    </a:lnTo>
                    <a:lnTo>
                      <a:pt x="74" y="164"/>
                    </a:lnTo>
                    <a:lnTo>
                      <a:pt x="45" y="163"/>
                    </a:lnTo>
                    <a:lnTo>
                      <a:pt x="49" y="138"/>
                    </a:lnTo>
                    <a:lnTo>
                      <a:pt x="24" y="126"/>
                    </a:lnTo>
                    <a:lnTo>
                      <a:pt x="28" y="110"/>
                    </a:lnTo>
                    <a:lnTo>
                      <a:pt x="41" y="104"/>
                    </a:lnTo>
                    <a:lnTo>
                      <a:pt x="39" y="87"/>
                    </a:lnTo>
                    <a:lnTo>
                      <a:pt x="5" y="87"/>
                    </a:lnTo>
                    <a:lnTo>
                      <a:pt x="3" y="62"/>
                    </a:lnTo>
                    <a:lnTo>
                      <a:pt x="19" y="63"/>
                    </a:lnTo>
                    <a:lnTo>
                      <a:pt x="0" y="48"/>
                    </a:lnTo>
                    <a:lnTo>
                      <a:pt x="16" y="37"/>
                    </a:lnTo>
                    <a:lnTo>
                      <a:pt x="47" y="42"/>
                    </a:lnTo>
                    <a:lnTo>
                      <a:pt x="51" y="43"/>
                    </a:lnTo>
                    <a:lnTo>
                      <a:pt x="74" y="57"/>
                    </a:lnTo>
                    <a:lnTo>
                      <a:pt x="114" y="28"/>
                    </a:lnTo>
                    <a:lnTo>
                      <a:pt x="109" y="16"/>
                    </a:lnTo>
                    <a:lnTo>
                      <a:pt x="147" y="1"/>
                    </a:lnTo>
                    <a:lnTo>
                      <a:pt x="162" y="0"/>
                    </a:lnTo>
                    <a:lnTo>
                      <a:pt x="180" y="18"/>
                    </a:lnTo>
                    <a:lnTo>
                      <a:pt x="209" y="10"/>
                    </a:lnTo>
                    <a:lnTo>
                      <a:pt x="221" y="37"/>
                    </a:lnTo>
                    <a:lnTo>
                      <a:pt x="207" y="40"/>
                    </a:lnTo>
                    <a:lnTo>
                      <a:pt x="195" y="63"/>
                    </a:lnTo>
                    <a:lnTo>
                      <a:pt x="203" y="87"/>
                    </a:lnTo>
                    <a:lnTo>
                      <a:pt x="156" y="90"/>
                    </a:lnTo>
                    <a:lnTo>
                      <a:pt x="147" y="96"/>
                    </a:lnTo>
                    <a:lnTo>
                      <a:pt x="170" y="116"/>
                    </a:lnTo>
                    <a:lnTo>
                      <a:pt x="162" y="141"/>
                    </a:lnTo>
                    <a:lnTo>
                      <a:pt x="179" y="153"/>
                    </a:lnTo>
                    <a:close/>
                  </a:path>
                </a:pathLst>
              </a:custGeom>
              <a:noFill/>
              <a:ln w="7938" cap="flat">
                <a:solidFill>
                  <a:srgbClr val="A5A5A5"/>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8973" name="Freeform 61"/>
              <p:cNvSpPr>
                <a:spLocks/>
              </p:cNvSpPr>
              <p:nvPr/>
            </p:nvSpPr>
            <p:spPr bwMode="auto">
              <a:xfrm>
                <a:off x="5037" y="2393"/>
                <a:ext cx="257" cy="145"/>
              </a:xfrm>
              <a:custGeom>
                <a:avLst/>
                <a:gdLst/>
                <a:ahLst/>
                <a:cxnLst>
                  <a:cxn ang="0">
                    <a:pos x="226" y="131"/>
                  </a:cxn>
                  <a:cxn ang="0">
                    <a:pos x="225" y="129"/>
                  </a:cxn>
                  <a:cxn ang="0">
                    <a:pos x="257" y="90"/>
                  </a:cxn>
                  <a:cxn ang="0">
                    <a:pos x="256" y="61"/>
                  </a:cxn>
                  <a:cxn ang="0">
                    <a:pos x="215" y="60"/>
                  </a:cxn>
                  <a:cxn ang="0">
                    <a:pos x="226" y="41"/>
                  </a:cxn>
                  <a:cxn ang="0">
                    <a:pos x="159" y="0"/>
                  </a:cxn>
                  <a:cxn ang="0">
                    <a:pos x="119" y="30"/>
                  </a:cxn>
                  <a:cxn ang="0">
                    <a:pos x="92" y="10"/>
                  </a:cxn>
                  <a:cxn ang="0">
                    <a:pos x="42" y="24"/>
                  </a:cxn>
                  <a:cxn ang="0">
                    <a:pos x="40" y="3"/>
                  </a:cxn>
                  <a:cxn ang="0">
                    <a:pos x="2" y="11"/>
                  </a:cxn>
                  <a:cxn ang="0">
                    <a:pos x="0" y="56"/>
                  </a:cxn>
                  <a:cxn ang="0">
                    <a:pos x="10" y="61"/>
                  </a:cxn>
                  <a:cxn ang="0">
                    <a:pos x="21" y="64"/>
                  </a:cxn>
                  <a:cxn ang="0">
                    <a:pos x="87" y="75"/>
                  </a:cxn>
                  <a:cxn ang="0">
                    <a:pos x="117" y="48"/>
                  </a:cxn>
                  <a:cxn ang="0">
                    <a:pos x="123" y="73"/>
                  </a:cxn>
                  <a:cxn ang="0">
                    <a:pos x="166" y="86"/>
                  </a:cxn>
                  <a:cxn ang="0">
                    <a:pos x="159" y="116"/>
                  </a:cxn>
                  <a:cxn ang="0">
                    <a:pos x="195" y="116"/>
                  </a:cxn>
                  <a:cxn ang="0">
                    <a:pos x="210" y="145"/>
                  </a:cxn>
                  <a:cxn ang="0">
                    <a:pos x="226" y="131"/>
                  </a:cxn>
                </a:cxnLst>
                <a:rect l="0" t="0" r="r" b="b"/>
                <a:pathLst>
                  <a:path w="257" h="145">
                    <a:moveTo>
                      <a:pt x="226" y="131"/>
                    </a:moveTo>
                    <a:lnTo>
                      <a:pt x="225" y="129"/>
                    </a:lnTo>
                    <a:lnTo>
                      <a:pt x="257" y="90"/>
                    </a:lnTo>
                    <a:lnTo>
                      <a:pt x="256" y="61"/>
                    </a:lnTo>
                    <a:lnTo>
                      <a:pt x="215" y="60"/>
                    </a:lnTo>
                    <a:lnTo>
                      <a:pt x="226" y="41"/>
                    </a:lnTo>
                    <a:lnTo>
                      <a:pt x="159" y="0"/>
                    </a:lnTo>
                    <a:lnTo>
                      <a:pt x="119" y="30"/>
                    </a:lnTo>
                    <a:lnTo>
                      <a:pt x="92" y="10"/>
                    </a:lnTo>
                    <a:lnTo>
                      <a:pt x="42" y="24"/>
                    </a:lnTo>
                    <a:lnTo>
                      <a:pt x="40" y="3"/>
                    </a:lnTo>
                    <a:lnTo>
                      <a:pt x="2" y="11"/>
                    </a:lnTo>
                    <a:lnTo>
                      <a:pt x="0" y="56"/>
                    </a:lnTo>
                    <a:lnTo>
                      <a:pt x="10" y="61"/>
                    </a:lnTo>
                    <a:lnTo>
                      <a:pt x="21" y="64"/>
                    </a:lnTo>
                    <a:lnTo>
                      <a:pt x="87" y="75"/>
                    </a:lnTo>
                    <a:lnTo>
                      <a:pt x="117" y="48"/>
                    </a:lnTo>
                    <a:lnTo>
                      <a:pt x="123" y="73"/>
                    </a:lnTo>
                    <a:lnTo>
                      <a:pt x="166" y="86"/>
                    </a:lnTo>
                    <a:lnTo>
                      <a:pt x="159" y="116"/>
                    </a:lnTo>
                    <a:lnTo>
                      <a:pt x="195" y="116"/>
                    </a:lnTo>
                    <a:lnTo>
                      <a:pt x="210" y="145"/>
                    </a:lnTo>
                    <a:lnTo>
                      <a:pt x="226" y="131"/>
                    </a:lnTo>
                    <a:close/>
                  </a:path>
                </a:pathLst>
              </a:custGeom>
              <a:solidFill>
                <a:srgbClr val="A5A5A5"/>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8974" name="Freeform 62"/>
              <p:cNvSpPr>
                <a:spLocks/>
              </p:cNvSpPr>
              <p:nvPr/>
            </p:nvSpPr>
            <p:spPr bwMode="auto">
              <a:xfrm>
                <a:off x="5037" y="2393"/>
                <a:ext cx="257" cy="145"/>
              </a:xfrm>
              <a:custGeom>
                <a:avLst/>
                <a:gdLst/>
                <a:ahLst/>
                <a:cxnLst>
                  <a:cxn ang="0">
                    <a:pos x="226" y="131"/>
                  </a:cxn>
                  <a:cxn ang="0">
                    <a:pos x="225" y="129"/>
                  </a:cxn>
                  <a:cxn ang="0">
                    <a:pos x="257" y="90"/>
                  </a:cxn>
                  <a:cxn ang="0">
                    <a:pos x="256" y="61"/>
                  </a:cxn>
                  <a:cxn ang="0">
                    <a:pos x="215" y="60"/>
                  </a:cxn>
                  <a:cxn ang="0">
                    <a:pos x="226" y="41"/>
                  </a:cxn>
                  <a:cxn ang="0">
                    <a:pos x="159" y="0"/>
                  </a:cxn>
                  <a:cxn ang="0">
                    <a:pos x="119" y="30"/>
                  </a:cxn>
                  <a:cxn ang="0">
                    <a:pos x="92" y="10"/>
                  </a:cxn>
                  <a:cxn ang="0">
                    <a:pos x="42" y="24"/>
                  </a:cxn>
                  <a:cxn ang="0">
                    <a:pos x="40" y="3"/>
                  </a:cxn>
                  <a:cxn ang="0">
                    <a:pos x="2" y="11"/>
                  </a:cxn>
                  <a:cxn ang="0">
                    <a:pos x="0" y="56"/>
                  </a:cxn>
                  <a:cxn ang="0">
                    <a:pos x="10" y="61"/>
                  </a:cxn>
                  <a:cxn ang="0">
                    <a:pos x="21" y="64"/>
                  </a:cxn>
                  <a:cxn ang="0">
                    <a:pos x="87" y="75"/>
                  </a:cxn>
                  <a:cxn ang="0">
                    <a:pos x="117" y="48"/>
                  </a:cxn>
                  <a:cxn ang="0">
                    <a:pos x="123" y="73"/>
                  </a:cxn>
                  <a:cxn ang="0">
                    <a:pos x="166" y="86"/>
                  </a:cxn>
                  <a:cxn ang="0">
                    <a:pos x="159" y="116"/>
                  </a:cxn>
                  <a:cxn ang="0">
                    <a:pos x="195" y="116"/>
                  </a:cxn>
                  <a:cxn ang="0">
                    <a:pos x="210" y="145"/>
                  </a:cxn>
                  <a:cxn ang="0">
                    <a:pos x="226" y="131"/>
                  </a:cxn>
                </a:cxnLst>
                <a:rect l="0" t="0" r="r" b="b"/>
                <a:pathLst>
                  <a:path w="257" h="145">
                    <a:moveTo>
                      <a:pt x="226" y="131"/>
                    </a:moveTo>
                    <a:lnTo>
                      <a:pt x="225" y="129"/>
                    </a:lnTo>
                    <a:lnTo>
                      <a:pt x="257" y="90"/>
                    </a:lnTo>
                    <a:lnTo>
                      <a:pt x="256" y="61"/>
                    </a:lnTo>
                    <a:lnTo>
                      <a:pt x="215" y="60"/>
                    </a:lnTo>
                    <a:lnTo>
                      <a:pt x="226" y="41"/>
                    </a:lnTo>
                    <a:lnTo>
                      <a:pt x="159" y="0"/>
                    </a:lnTo>
                    <a:lnTo>
                      <a:pt x="119" y="30"/>
                    </a:lnTo>
                    <a:lnTo>
                      <a:pt x="92" y="10"/>
                    </a:lnTo>
                    <a:lnTo>
                      <a:pt x="42" y="24"/>
                    </a:lnTo>
                    <a:lnTo>
                      <a:pt x="40" y="3"/>
                    </a:lnTo>
                    <a:lnTo>
                      <a:pt x="2" y="11"/>
                    </a:lnTo>
                    <a:lnTo>
                      <a:pt x="0" y="56"/>
                    </a:lnTo>
                    <a:lnTo>
                      <a:pt x="10" y="61"/>
                    </a:lnTo>
                    <a:lnTo>
                      <a:pt x="21" y="64"/>
                    </a:lnTo>
                    <a:lnTo>
                      <a:pt x="87" y="75"/>
                    </a:lnTo>
                    <a:lnTo>
                      <a:pt x="117" y="48"/>
                    </a:lnTo>
                    <a:lnTo>
                      <a:pt x="123" y="73"/>
                    </a:lnTo>
                    <a:lnTo>
                      <a:pt x="166" y="86"/>
                    </a:lnTo>
                    <a:lnTo>
                      <a:pt x="159" y="116"/>
                    </a:lnTo>
                    <a:lnTo>
                      <a:pt x="195" y="116"/>
                    </a:lnTo>
                    <a:lnTo>
                      <a:pt x="210" y="145"/>
                    </a:lnTo>
                    <a:lnTo>
                      <a:pt x="226" y="131"/>
                    </a:lnTo>
                    <a:close/>
                  </a:path>
                </a:pathLst>
              </a:custGeom>
              <a:noFill/>
              <a:ln w="7938" cap="flat">
                <a:solidFill>
                  <a:srgbClr val="A5A5A5"/>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8975" name="Freeform 63"/>
              <p:cNvSpPr>
                <a:spLocks/>
              </p:cNvSpPr>
              <p:nvPr/>
            </p:nvSpPr>
            <p:spPr bwMode="auto">
              <a:xfrm>
                <a:off x="4868" y="2407"/>
                <a:ext cx="254" cy="232"/>
              </a:xfrm>
              <a:custGeom>
                <a:avLst/>
                <a:gdLst/>
                <a:ahLst/>
                <a:cxnLst>
                  <a:cxn ang="0">
                    <a:pos x="206" y="176"/>
                  </a:cxn>
                  <a:cxn ang="0">
                    <a:pos x="201" y="187"/>
                  </a:cxn>
                  <a:cxn ang="0">
                    <a:pos x="203" y="185"/>
                  </a:cxn>
                  <a:cxn ang="0">
                    <a:pos x="205" y="185"/>
                  </a:cxn>
                  <a:cxn ang="0">
                    <a:pos x="206" y="185"/>
                  </a:cxn>
                  <a:cxn ang="0">
                    <a:pos x="208" y="185"/>
                  </a:cxn>
                  <a:cxn ang="0">
                    <a:pos x="211" y="185"/>
                  </a:cxn>
                  <a:cxn ang="0">
                    <a:pos x="213" y="185"/>
                  </a:cxn>
                  <a:cxn ang="0">
                    <a:pos x="214" y="185"/>
                  </a:cxn>
                  <a:cxn ang="0">
                    <a:pos x="218" y="185"/>
                  </a:cxn>
                  <a:cxn ang="0">
                    <a:pos x="219" y="185"/>
                  </a:cxn>
                  <a:cxn ang="0">
                    <a:pos x="220" y="185"/>
                  </a:cxn>
                  <a:cxn ang="0">
                    <a:pos x="222" y="185"/>
                  </a:cxn>
                  <a:cxn ang="0">
                    <a:pos x="224" y="185"/>
                  </a:cxn>
                  <a:cxn ang="0">
                    <a:pos x="225" y="185"/>
                  </a:cxn>
                  <a:cxn ang="0">
                    <a:pos x="227" y="185"/>
                  </a:cxn>
                  <a:cxn ang="0">
                    <a:pos x="230" y="199"/>
                  </a:cxn>
                  <a:cxn ang="0">
                    <a:pos x="168" y="232"/>
                  </a:cxn>
                  <a:cxn ang="0">
                    <a:pos x="144" y="217"/>
                  </a:cxn>
                  <a:cxn ang="0">
                    <a:pos x="128" y="218"/>
                  </a:cxn>
                  <a:cxn ang="0">
                    <a:pos x="134" y="200"/>
                  </a:cxn>
                  <a:cxn ang="0">
                    <a:pos x="123" y="199"/>
                  </a:cxn>
                  <a:cxn ang="0">
                    <a:pos x="109" y="176"/>
                  </a:cxn>
                  <a:cxn ang="0">
                    <a:pos x="86" y="188"/>
                  </a:cxn>
                  <a:cxn ang="0">
                    <a:pos x="53" y="187"/>
                  </a:cxn>
                  <a:cxn ang="0">
                    <a:pos x="57" y="159"/>
                  </a:cxn>
                  <a:cxn ang="0">
                    <a:pos x="29" y="144"/>
                  </a:cxn>
                  <a:cxn ang="0">
                    <a:pos x="33" y="125"/>
                  </a:cxn>
                  <a:cxn ang="0">
                    <a:pos x="48" y="118"/>
                  </a:cxn>
                  <a:cxn ang="0">
                    <a:pos x="45" y="99"/>
                  </a:cxn>
                  <a:cxn ang="0">
                    <a:pos x="7" y="99"/>
                  </a:cxn>
                  <a:cxn ang="0">
                    <a:pos x="4" y="71"/>
                  </a:cxn>
                  <a:cxn ang="0">
                    <a:pos x="23" y="72"/>
                  </a:cxn>
                  <a:cxn ang="0">
                    <a:pos x="0" y="54"/>
                  </a:cxn>
                  <a:cxn ang="0">
                    <a:pos x="19" y="42"/>
                  </a:cxn>
                  <a:cxn ang="0">
                    <a:pos x="54" y="48"/>
                  </a:cxn>
                  <a:cxn ang="0">
                    <a:pos x="59" y="49"/>
                  </a:cxn>
                  <a:cxn ang="0">
                    <a:pos x="86" y="65"/>
                  </a:cxn>
                  <a:cxn ang="0">
                    <a:pos x="131" y="32"/>
                  </a:cxn>
                  <a:cxn ang="0">
                    <a:pos x="126" y="17"/>
                  </a:cxn>
                  <a:cxn ang="0">
                    <a:pos x="170" y="1"/>
                  </a:cxn>
                  <a:cxn ang="0">
                    <a:pos x="187" y="0"/>
                  </a:cxn>
                  <a:cxn ang="0">
                    <a:pos x="208" y="19"/>
                  </a:cxn>
                  <a:cxn ang="0">
                    <a:pos x="241" y="11"/>
                  </a:cxn>
                  <a:cxn ang="0">
                    <a:pos x="254" y="42"/>
                  </a:cxn>
                  <a:cxn ang="0">
                    <a:pos x="238" y="46"/>
                  </a:cxn>
                  <a:cxn ang="0">
                    <a:pos x="225" y="72"/>
                  </a:cxn>
                  <a:cxn ang="0">
                    <a:pos x="233" y="99"/>
                  </a:cxn>
                  <a:cxn ang="0">
                    <a:pos x="179" y="103"/>
                  </a:cxn>
                  <a:cxn ang="0">
                    <a:pos x="170" y="110"/>
                  </a:cxn>
                  <a:cxn ang="0">
                    <a:pos x="195" y="132"/>
                  </a:cxn>
                  <a:cxn ang="0">
                    <a:pos x="187" y="161"/>
                  </a:cxn>
                  <a:cxn ang="0">
                    <a:pos x="206" y="176"/>
                  </a:cxn>
                </a:cxnLst>
                <a:rect l="0" t="0" r="r" b="b"/>
                <a:pathLst>
                  <a:path w="254" h="232">
                    <a:moveTo>
                      <a:pt x="206" y="176"/>
                    </a:moveTo>
                    <a:lnTo>
                      <a:pt x="201" y="187"/>
                    </a:lnTo>
                    <a:lnTo>
                      <a:pt x="203" y="185"/>
                    </a:lnTo>
                    <a:lnTo>
                      <a:pt x="205" y="185"/>
                    </a:lnTo>
                    <a:lnTo>
                      <a:pt x="206" y="185"/>
                    </a:lnTo>
                    <a:lnTo>
                      <a:pt x="208" y="185"/>
                    </a:lnTo>
                    <a:lnTo>
                      <a:pt x="211" y="185"/>
                    </a:lnTo>
                    <a:lnTo>
                      <a:pt x="213" y="185"/>
                    </a:lnTo>
                    <a:lnTo>
                      <a:pt x="214" y="185"/>
                    </a:lnTo>
                    <a:lnTo>
                      <a:pt x="218" y="185"/>
                    </a:lnTo>
                    <a:lnTo>
                      <a:pt x="219" y="185"/>
                    </a:lnTo>
                    <a:lnTo>
                      <a:pt x="220" y="185"/>
                    </a:lnTo>
                    <a:lnTo>
                      <a:pt x="222" y="185"/>
                    </a:lnTo>
                    <a:lnTo>
                      <a:pt x="224" y="185"/>
                    </a:lnTo>
                    <a:lnTo>
                      <a:pt x="225" y="185"/>
                    </a:lnTo>
                    <a:lnTo>
                      <a:pt x="227" y="185"/>
                    </a:lnTo>
                    <a:lnTo>
                      <a:pt x="230" y="199"/>
                    </a:lnTo>
                    <a:lnTo>
                      <a:pt x="168" y="232"/>
                    </a:lnTo>
                    <a:lnTo>
                      <a:pt x="144" y="217"/>
                    </a:lnTo>
                    <a:lnTo>
                      <a:pt x="128" y="218"/>
                    </a:lnTo>
                    <a:lnTo>
                      <a:pt x="134" y="200"/>
                    </a:lnTo>
                    <a:lnTo>
                      <a:pt x="123" y="199"/>
                    </a:lnTo>
                    <a:lnTo>
                      <a:pt x="109" y="176"/>
                    </a:lnTo>
                    <a:lnTo>
                      <a:pt x="86" y="188"/>
                    </a:lnTo>
                    <a:lnTo>
                      <a:pt x="53" y="187"/>
                    </a:lnTo>
                    <a:lnTo>
                      <a:pt x="57" y="159"/>
                    </a:lnTo>
                    <a:lnTo>
                      <a:pt x="29" y="144"/>
                    </a:lnTo>
                    <a:lnTo>
                      <a:pt x="33" y="125"/>
                    </a:lnTo>
                    <a:lnTo>
                      <a:pt x="48" y="118"/>
                    </a:lnTo>
                    <a:lnTo>
                      <a:pt x="45" y="99"/>
                    </a:lnTo>
                    <a:lnTo>
                      <a:pt x="7" y="99"/>
                    </a:lnTo>
                    <a:lnTo>
                      <a:pt x="4" y="71"/>
                    </a:lnTo>
                    <a:lnTo>
                      <a:pt x="23" y="72"/>
                    </a:lnTo>
                    <a:lnTo>
                      <a:pt x="0" y="54"/>
                    </a:lnTo>
                    <a:lnTo>
                      <a:pt x="19" y="42"/>
                    </a:lnTo>
                    <a:lnTo>
                      <a:pt x="54" y="48"/>
                    </a:lnTo>
                    <a:lnTo>
                      <a:pt x="59" y="49"/>
                    </a:lnTo>
                    <a:lnTo>
                      <a:pt x="86" y="65"/>
                    </a:lnTo>
                    <a:lnTo>
                      <a:pt x="131" y="32"/>
                    </a:lnTo>
                    <a:lnTo>
                      <a:pt x="126" y="17"/>
                    </a:lnTo>
                    <a:lnTo>
                      <a:pt x="170" y="1"/>
                    </a:lnTo>
                    <a:lnTo>
                      <a:pt x="187" y="0"/>
                    </a:lnTo>
                    <a:lnTo>
                      <a:pt x="208" y="19"/>
                    </a:lnTo>
                    <a:lnTo>
                      <a:pt x="241" y="11"/>
                    </a:lnTo>
                    <a:lnTo>
                      <a:pt x="254" y="42"/>
                    </a:lnTo>
                    <a:lnTo>
                      <a:pt x="238" y="46"/>
                    </a:lnTo>
                    <a:lnTo>
                      <a:pt x="225" y="72"/>
                    </a:lnTo>
                    <a:lnTo>
                      <a:pt x="233" y="99"/>
                    </a:lnTo>
                    <a:lnTo>
                      <a:pt x="179" y="103"/>
                    </a:lnTo>
                    <a:lnTo>
                      <a:pt x="170" y="110"/>
                    </a:lnTo>
                    <a:lnTo>
                      <a:pt x="195" y="132"/>
                    </a:lnTo>
                    <a:lnTo>
                      <a:pt x="187" y="161"/>
                    </a:lnTo>
                    <a:lnTo>
                      <a:pt x="206" y="176"/>
                    </a:lnTo>
                    <a:close/>
                  </a:path>
                </a:pathLst>
              </a:custGeom>
              <a:solidFill>
                <a:srgbClr val="A5A5A5"/>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8976" name="Freeform 64"/>
              <p:cNvSpPr>
                <a:spLocks/>
              </p:cNvSpPr>
              <p:nvPr/>
            </p:nvSpPr>
            <p:spPr bwMode="auto">
              <a:xfrm>
                <a:off x="4868" y="2407"/>
                <a:ext cx="254" cy="232"/>
              </a:xfrm>
              <a:custGeom>
                <a:avLst/>
                <a:gdLst/>
                <a:ahLst/>
                <a:cxnLst>
                  <a:cxn ang="0">
                    <a:pos x="206" y="176"/>
                  </a:cxn>
                  <a:cxn ang="0">
                    <a:pos x="201" y="187"/>
                  </a:cxn>
                  <a:cxn ang="0">
                    <a:pos x="203" y="185"/>
                  </a:cxn>
                  <a:cxn ang="0">
                    <a:pos x="205" y="185"/>
                  </a:cxn>
                  <a:cxn ang="0">
                    <a:pos x="206" y="185"/>
                  </a:cxn>
                  <a:cxn ang="0">
                    <a:pos x="208" y="185"/>
                  </a:cxn>
                  <a:cxn ang="0">
                    <a:pos x="211" y="185"/>
                  </a:cxn>
                  <a:cxn ang="0">
                    <a:pos x="213" y="185"/>
                  </a:cxn>
                  <a:cxn ang="0">
                    <a:pos x="214" y="185"/>
                  </a:cxn>
                  <a:cxn ang="0">
                    <a:pos x="218" y="185"/>
                  </a:cxn>
                  <a:cxn ang="0">
                    <a:pos x="219" y="185"/>
                  </a:cxn>
                  <a:cxn ang="0">
                    <a:pos x="220" y="185"/>
                  </a:cxn>
                  <a:cxn ang="0">
                    <a:pos x="222" y="185"/>
                  </a:cxn>
                  <a:cxn ang="0">
                    <a:pos x="224" y="185"/>
                  </a:cxn>
                  <a:cxn ang="0">
                    <a:pos x="225" y="185"/>
                  </a:cxn>
                  <a:cxn ang="0">
                    <a:pos x="227" y="185"/>
                  </a:cxn>
                  <a:cxn ang="0">
                    <a:pos x="230" y="199"/>
                  </a:cxn>
                  <a:cxn ang="0">
                    <a:pos x="168" y="232"/>
                  </a:cxn>
                  <a:cxn ang="0">
                    <a:pos x="144" y="217"/>
                  </a:cxn>
                  <a:cxn ang="0">
                    <a:pos x="128" y="218"/>
                  </a:cxn>
                  <a:cxn ang="0">
                    <a:pos x="134" y="200"/>
                  </a:cxn>
                  <a:cxn ang="0">
                    <a:pos x="123" y="199"/>
                  </a:cxn>
                  <a:cxn ang="0">
                    <a:pos x="109" y="176"/>
                  </a:cxn>
                  <a:cxn ang="0">
                    <a:pos x="86" y="188"/>
                  </a:cxn>
                  <a:cxn ang="0">
                    <a:pos x="53" y="187"/>
                  </a:cxn>
                  <a:cxn ang="0">
                    <a:pos x="57" y="159"/>
                  </a:cxn>
                  <a:cxn ang="0">
                    <a:pos x="29" y="144"/>
                  </a:cxn>
                  <a:cxn ang="0">
                    <a:pos x="33" y="125"/>
                  </a:cxn>
                  <a:cxn ang="0">
                    <a:pos x="48" y="118"/>
                  </a:cxn>
                  <a:cxn ang="0">
                    <a:pos x="45" y="99"/>
                  </a:cxn>
                  <a:cxn ang="0">
                    <a:pos x="7" y="99"/>
                  </a:cxn>
                  <a:cxn ang="0">
                    <a:pos x="4" y="71"/>
                  </a:cxn>
                  <a:cxn ang="0">
                    <a:pos x="23" y="72"/>
                  </a:cxn>
                  <a:cxn ang="0">
                    <a:pos x="0" y="54"/>
                  </a:cxn>
                  <a:cxn ang="0">
                    <a:pos x="19" y="42"/>
                  </a:cxn>
                  <a:cxn ang="0">
                    <a:pos x="54" y="48"/>
                  </a:cxn>
                  <a:cxn ang="0">
                    <a:pos x="59" y="49"/>
                  </a:cxn>
                  <a:cxn ang="0">
                    <a:pos x="86" y="65"/>
                  </a:cxn>
                  <a:cxn ang="0">
                    <a:pos x="131" y="32"/>
                  </a:cxn>
                  <a:cxn ang="0">
                    <a:pos x="126" y="17"/>
                  </a:cxn>
                  <a:cxn ang="0">
                    <a:pos x="170" y="1"/>
                  </a:cxn>
                  <a:cxn ang="0">
                    <a:pos x="187" y="0"/>
                  </a:cxn>
                  <a:cxn ang="0">
                    <a:pos x="208" y="19"/>
                  </a:cxn>
                  <a:cxn ang="0">
                    <a:pos x="241" y="11"/>
                  </a:cxn>
                  <a:cxn ang="0">
                    <a:pos x="254" y="42"/>
                  </a:cxn>
                  <a:cxn ang="0">
                    <a:pos x="238" y="46"/>
                  </a:cxn>
                  <a:cxn ang="0">
                    <a:pos x="225" y="72"/>
                  </a:cxn>
                  <a:cxn ang="0">
                    <a:pos x="233" y="99"/>
                  </a:cxn>
                  <a:cxn ang="0">
                    <a:pos x="179" y="103"/>
                  </a:cxn>
                  <a:cxn ang="0">
                    <a:pos x="170" y="110"/>
                  </a:cxn>
                  <a:cxn ang="0">
                    <a:pos x="195" y="132"/>
                  </a:cxn>
                  <a:cxn ang="0">
                    <a:pos x="187" y="161"/>
                  </a:cxn>
                  <a:cxn ang="0">
                    <a:pos x="206" y="176"/>
                  </a:cxn>
                </a:cxnLst>
                <a:rect l="0" t="0" r="r" b="b"/>
                <a:pathLst>
                  <a:path w="254" h="232">
                    <a:moveTo>
                      <a:pt x="206" y="176"/>
                    </a:moveTo>
                    <a:lnTo>
                      <a:pt x="201" y="187"/>
                    </a:lnTo>
                    <a:lnTo>
                      <a:pt x="203" y="185"/>
                    </a:lnTo>
                    <a:lnTo>
                      <a:pt x="205" y="185"/>
                    </a:lnTo>
                    <a:lnTo>
                      <a:pt x="206" y="185"/>
                    </a:lnTo>
                    <a:lnTo>
                      <a:pt x="208" y="185"/>
                    </a:lnTo>
                    <a:lnTo>
                      <a:pt x="211" y="185"/>
                    </a:lnTo>
                    <a:lnTo>
                      <a:pt x="213" y="185"/>
                    </a:lnTo>
                    <a:lnTo>
                      <a:pt x="214" y="185"/>
                    </a:lnTo>
                    <a:lnTo>
                      <a:pt x="218" y="185"/>
                    </a:lnTo>
                    <a:lnTo>
                      <a:pt x="219" y="185"/>
                    </a:lnTo>
                    <a:lnTo>
                      <a:pt x="220" y="185"/>
                    </a:lnTo>
                    <a:lnTo>
                      <a:pt x="222" y="185"/>
                    </a:lnTo>
                    <a:lnTo>
                      <a:pt x="224" y="185"/>
                    </a:lnTo>
                    <a:lnTo>
                      <a:pt x="225" y="185"/>
                    </a:lnTo>
                    <a:lnTo>
                      <a:pt x="227" y="185"/>
                    </a:lnTo>
                    <a:lnTo>
                      <a:pt x="230" y="199"/>
                    </a:lnTo>
                    <a:lnTo>
                      <a:pt x="168" y="232"/>
                    </a:lnTo>
                    <a:lnTo>
                      <a:pt x="144" y="217"/>
                    </a:lnTo>
                    <a:lnTo>
                      <a:pt x="128" y="218"/>
                    </a:lnTo>
                    <a:lnTo>
                      <a:pt x="134" y="200"/>
                    </a:lnTo>
                    <a:lnTo>
                      <a:pt x="123" y="199"/>
                    </a:lnTo>
                    <a:lnTo>
                      <a:pt x="109" y="176"/>
                    </a:lnTo>
                    <a:lnTo>
                      <a:pt x="86" y="188"/>
                    </a:lnTo>
                    <a:lnTo>
                      <a:pt x="53" y="187"/>
                    </a:lnTo>
                    <a:lnTo>
                      <a:pt x="57" y="159"/>
                    </a:lnTo>
                    <a:lnTo>
                      <a:pt x="29" y="144"/>
                    </a:lnTo>
                    <a:lnTo>
                      <a:pt x="33" y="125"/>
                    </a:lnTo>
                    <a:lnTo>
                      <a:pt x="48" y="118"/>
                    </a:lnTo>
                    <a:lnTo>
                      <a:pt x="45" y="99"/>
                    </a:lnTo>
                    <a:lnTo>
                      <a:pt x="7" y="99"/>
                    </a:lnTo>
                    <a:lnTo>
                      <a:pt x="4" y="71"/>
                    </a:lnTo>
                    <a:lnTo>
                      <a:pt x="23" y="72"/>
                    </a:lnTo>
                    <a:lnTo>
                      <a:pt x="0" y="54"/>
                    </a:lnTo>
                    <a:lnTo>
                      <a:pt x="19" y="42"/>
                    </a:lnTo>
                    <a:lnTo>
                      <a:pt x="54" y="48"/>
                    </a:lnTo>
                    <a:lnTo>
                      <a:pt x="59" y="49"/>
                    </a:lnTo>
                    <a:lnTo>
                      <a:pt x="86" y="65"/>
                    </a:lnTo>
                    <a:lnTo>
                      <a:pt x="131" y="32"/>
                    </a:lnTo>
                    <a:lnTo>
                      <a:pt x="126" y="17"/>
                    </a:lnTo>
                    <a:lnTo>
                      <a:pt x="170" y="1"/>
                    </a:lnTo>
                    <a:lnTo>
                      <a:pt x="187" y="0"/>
                    </a:lnTo>
                    <a:lnTo>
                      <a:pt x="208" y="19"/>
                    </a:lnTo>
                    <a:lnTo>
                      <a:pt x="241" y="11"/>
                    </a:lnTo>
                    <a:lnTo>
                      <a:pt x="254" y="42"/>
                    </a:lnTo>
                    <a:lnTo>
                      <a:pt x="238" y="46"/>
                    </a:lnTo>
                    <a:lnTo>
                      <a:pt x="225" y="72"/>
                    </a:lnTo>
                    <a:lnTo>
                      <a:pt x="233" y="99"/>
                    </a:lnTo>
                    <a:lnTo>
                      <a:pt x="179" y="103"/>
                    </a:lnTo>
                    <a:lnTo>
                      <a:pt x="170" y="110"/>
                    </a:lnTo>
                    <a:lnTo>
                      <a:pt x="195" y="132"/>
                    </a:lnTo>
                    <a:lnTo>
                      <a:pt x="187" y="161"/>
                    </a:lnTo>
                    <a:lnTo>
                      <a:pt x="206" y="176"/>
                    </a:lnTo>
                    <a:close/>
                  </a:path>
                </a:pathLst>
              </a:custGeom>
              <a:noFill/>
              <a:ln w="7938" cap="flat">
                <a:solidFill>
                  <a:srgbClr val="A5A5A5"/>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8977" name="Freeform 65"/>
              <p:cNvSpPr>
                <a:spLocks/>
              </p:cNvSpPr>
              <p:nvPr/>
            </p:nvSpPr>
            <p:spPr bwMode="auto">
              <a:xfrm>
                <a:off x="3740" y="621"/>
                <a:ext cx="372" cy="226"/>
              </a:xfrm>
              <a:custGeom>
                <a:avLst/>
                <a:gdLst/>
                <a:ahLst/>
                <a:cxnLst>
                  <a:cxn ang="0">
                    <a:pos x="41" y="182"/>
                  </a:cxn>
                  <a:cxn ang="0">
                    <a:pos x="59" y="213"/>
                  </a:cxn>
                  <a:cxn ang="0">
                    <a:pos x="107" y="204"/>
                  </a:cxn>
                  <a:cxn ang="0">
                    <a:pos x="130" y="226"/>
                  </a:cxn>
                  <a:cxn ang="0">
                    <a:pos x="151" y="218"/>
                  </a:cxn>
                  <a:cxn ang="0">
                    <a:pos x="137" y="202"/>
                  </a:cxn>
                  <a:cxn ang="0">
                    <a:pos x="151" y="195"/>
                  </a:cxn>
                  <a:cxn ang="0">
                    <a:pos x="142" y="169"/>
                  </a:cxn>
                  <a:cxn ang="0">
                    <a:pos x="187" y="191"/>
                  </a:cxn>
                  <a:cxn ang="0">
                    <a:pos x="336" y="189"/>
                  </a:cxn>
                  <a:cxn ang="0">
                    <a:pos x="372" y="150"/>
                  </a:cxn>
                  <a:cxn ang="0">
                    <a:pos x="346" y="70"/>
                  </a:cxn>
                  <a:cxn ang="0">
                    <a:pos x="247" y="52"/>
                  </a:cxn>
                  <a:cxn ang="0">
                    <a:pos x="172" y="24"/>
                  </a:cxn>
                  <a:cxn ang="0">
                    <a:pos x="104" y="27"/>
                  </a:cxn>
                  <a:cxn ang="0">
                    <a:pos x="119" y="0"/>
                  </a:cxn>
                  <a:cxn ang="0">
                    <a:pos x="69" y="14"/>
                  </a:cxn>
                  <a:cxn ang="0">
                    <a:pos x="34" y="22"/>
                  </a:cxn>
                  <a:cxn ang="0">
                    <a:pos x="19" y="40"/>
                  </a:cxn>
                  <a:cxn ang="0">
                    <a:pos x="0" y="81"/>
                  </a:cxn>
                  <a:cxn ang="0">
                    <a:pos x="14" y="125"/>
                  </a:cxn>
                  <a:cxn ang="0">
                    <a:pos x="53" y="133"/>
                  </a:cxn>
                  <a:cxn ang="0">
                    <a:pos x="41" y="182"/>
                  </a:cxn>
                </a:cxnLst>
                <a:rect l="0" t="0" r="r" b="b"/>
                <a:pathLst>
                  <a:path w="372" h="226">
                    <a:moveTo>
                      <a:pt x="41" y="182"/>
                    </a:moveTo>
                    <a:lnTo>
                      <a:pt x="59" y="213"/>
                    </a:lnTo>
                    <a:lnTo>
                      <a:pt x="107" y="204"/>
                    </a:lnTo>
                    <a:lnTo>
                      <a:pt x="130" y="226"/>
                    </a:lnTo>
                    <a:lnTo>
                      <a:pt x="151" y="218"/>
                    </a:lnTo>
                    <a:lnTo>
                      <a:pt x="137" y="202"/>
                    </a:lnTo>
                    <a:lnTo>
                      <a:pt x="151" y="195"/>
                    </a:lnTo>
                    <a:lnTo>
                      <a:pt x="142" y="169"/>
                    </a:lnTo>
                    <a:lnTo>
                      <a:pt x="187" y="191"/>
                    </a:lnTo>
                    <a:lnTo>
                      <a:pt x="336" y="189"/>
                    </a:lnTo>
                    <a:lnTo>
                      <a:pt x="372" y="150"/>
                    </a:lnTo>
                    <a:lnTo>
                      <a:pt x="346" y="70"/>
                    </a:lnTo>
                    <a:lnTo>
                      <a:pt x="247" y="52"/>
                    </a:lnTo>
                    <a:lnTo>
                      <a:pt x="172" y="24"/>
                    </a:lnTo>
                    <a:lnTo>
                      <a:pt x="104" y="27"/>
                    </a:lnTo>
                    <a:lnTo>
                      <a:pt x="119" y="0"/>
                    </a:lnTo>
                    <a:lnTo>
                      <a:pt x="69" y="14"/>
                    </a:lnTo>
                    <a:lnTo>
                      <a:pt x="34" y="22"/>
                    </a:lnTo>
                    <a:lnTo>
                      <a:pt x="19" y="40"/>
                    </a:lnTo>
                    <a:lnTo>
                      <a:pt x="0" y="81"/>
                    </a:lnTo>
                    <a:lnTo>
                      <a:pt x="14" y="125"/>
                    </a:lnTo>
                    <a:lnTo>
                      <a:pt x="53" y="133"/>
                    </a:lnTo>
                    <a:lnTo>
                      <a:pt x="41" y="182"/>
                    </a:lnTo>
                    <a:close/>
                  </a:path>
                </a:pathLst>
              </a:custGeom>
              <a:solidFill>
                <a:srgbClr val="A5A5A5"/>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8978" name="Freeform 66"/>
              <p:cNvSpPr>
                <a:spLocks/>
              </p:cNvSpPr>
              <p:nvPr/>
            </p:nvSpPr>
            <p:spPr bwMode="auto">
              <a:xfrm>
                <a:off x="3740" y="621"/>
                <a:ext cx="372" cy="226"/>
              </a:xfrm>
              <a:custGeom>
                <a:avLst/>
                <a:gdLst/>
                <a:ahLst/>
                <a:cxnLst>
                  <a:cxn ang="0">
                    <a:pos x="41" y="182"/>
                  </a:cxn>
                  <a:cxn ang="0">
                    <a:pos x="59" y="213"/>
                  </a:cxn>
                  <a:cxn ang="0">
                    <a:pos x="107" y="204"/>
                  </a:cxn>
                  <a:cxn ang="0">
                    <a:pos x="130" y="226"/>
                  </a:cxn>
                  <a:cxn ang="0">
                    <a:pos x="151" y="218"/>
                  </a:cxn>
                  <a:cxn ang="0">
                    <a:pos x="137" y="202"/>
                  </a:cxn>
                  <a:cxn ang="0">
                    <a:pos x="151" y="195"/>
                  </a:cxn>
                  <a:cxn ang="0">
                    <a:pos x="142" y="169"/>
                  </a:cxn>
                  <a:cxn ang="0">
                    <a:pos x="187" y="191"/>
                  </a:cxn>
                  <a:cxn ang="0">
                    <a:pos x="336" y="189"/>
                  </a:cxn>
                  <a:cxn ang="0">
                    <a:pos x="372" y="150"/>
                  </a:cxn>
                  <a:cxn ang="0">
                    <a:pos x="346" y="70"/>
                  </a:cxn>
                  <a:cxn ang="0">
                    <a:pos x="247" y="52"/>
                  </a:cxn>
                  <a:cxn ang="0">
                    <a:pos x="172" y="24"/>
                  </a:cxn>
                  <a:cxn ang="0">
                    <a:pos x="104" y="27"/>
                  </a:cxn>
                  <a:cxn ang="0">
                    <a:pos x="119" y="0"/>
                  </a:cxn>
                  <a:cxn ang="0">
                    <a:pos x="69" y="14"/>
                  </a:cxn>
                  <a:cxn ang="0">
                    <a:pos x="34" y="22"/>
                  </a:cxn>
                  <a:cxn ang="0">
                    <a:pos x="19" y="40"/>
                  </a:cxn>
                  <a:cxn ang="0">
                    <a:pos x="0" y="81"/>
                  </a:cxn>
                  <a:cxn ang="0">
                    <a:pos x="14" y="125"/>
                  </a:cxn>
                  <a:cxn ang="0">
                    <a:pos x="53" y="133"/>
                  </a:cxn>
                  <a:cxn ang="0">
                    <a:pos x="41" y="182"/>
                  </a:cxn>
                </a:cxnLst>
                <a:rect l="0" t="0" r="r" b="b"/>
                <a:pathLst>
                  <a:path w="372" h="226">
                    <a:moveTo>
                      <a:pt x="41" y="182"/>
                    </a:moveTo>
                    <a:lnTo>
                      <a:pt x="59" y="213"/>
                    </a:lnTo>
                    <a:lnTo>
                      <a:pt x="107" y="204"/>
                    </a:lnTo>
                    <a:lnTo>
                      <a:pt x="130" y="226"/>
                    </a:lnTo>
                    <a:lnTo>
                      <a:pt x="151" y="218"/>
                    </a:lnTo>
                    <a:lnTo>
                      <a:pt x="137" y="202"/>
                    </a:lnTo>
                    <a:lnTo>
                      <a:pt x="151" y="195"/>
                    </a:lnTo>
                    <a:lnTo>
                      <a:pt x="142" y="169"/>
                    </a:lnTo>
                    <a:lnTo>
                      <a:pt x="187" y="191"/>
                    </a:lnTo>
                    <a:lnTo>
                      <a:pt x="336" y="189"/>
                    </a:lnTo>
                    <a:lnTo>
                      <a:pt x="372" y="150"/>
                    </a:lnTo>
                    <a:lnTo>
                      <a:pt x="346" y="70"/>
                    </a:lnTo>
                    <a:lnTo>
                      <a:pt x="247" y="52"/>
                    </a:lnTo>
                    <a:lnTo>
                      <a:pt x="172" y="24"/>
                    </a:lnTo>
                    <a:lnTo>
                      <a:pt x="104" y="27"/>
                    </a:lnTo>
                    <a:lnTo>
                      <a:pt x="119" y="0"/>
                    </a:lnTo>
                    <a:lnTo>
                      <a:pt x="69" y="14"/>
                    </a:lnTo>
                    <a:lnTo>
                      <a:pt x="34" y="22"/>
                    </a:lnTo>
                    <a:lnTo>
                      <a:pt x="19" y="40"/>
                    </a:lnTo>
                    <a:lnTo>
                      <a:pt x="0" y="81"/>
                    </a:lnTo>
                    <a:lnTo>
                      <a:pt x="14" y="125"/>
                    </a:lnTo>
                    <a:lnTo>
                      <a:pt x="53" y="133"/>
                    </a:lnTo>
                    <a:lnTo>
                      <a:pt x="41" y="182"/>
                    </a:lnTo>
                    <a:close/>
                  </a:path>
                </a:pathLst>
              </a:custGeom>
              <a:noFill/>
              <a:ln w="7938" cap="flat">
                <a:solidFill>
                  <a:srgbClr val="A5A5A5"/>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8979" name="Freeform 67"/>
              <p:cNvSpPr>
                <a:spLocks/>
              </p:cNvSpPr>
              <p:nvPr/>
            </p:nvSpPr>
            <p:spPr bwMode="auto">
              <a:xfrm>
                <a:off x="4476" y="967"/>
                <a:ext cx="1039" cy="1071"/>
              </a:xfrm>
              <a:custGeom>
                <a:avLst/>
                <a:gdLst/>
                <a:ahLst/>
                <a:cxnLst>
                  <a:cxn ang="0">
                    <a:pos x="147" y="312"/>
                  </a:cxn>
                  <a:cxn ang="0">
                    <a:pos x="38" y="348"/>
                  </a:cxn>
                  <a:cxn ang="0">
                    <a:pos x="41" y="406"/>
                  </a:cxn>
                  <a:cxn ang="0">
                    <a:pos x="97" y="473"/>
                  </a:cxn>
                  <a:cxn ang="0">
                    <a:pos x="30" y="560"/>
                  </a:cxn>
                  <a:cxn ang="0">
                    <a:pos x="36" y="639"/>
                  </a:cxn>
                  <a:cxn ang="0">
                    <a:pos x="23" y="711"/>
                  </a:cxn>
                  <a:cxn ang="0">
                    <a:pos x="70" y="768"/>
                  </a:cxn>
                  <a:cxn ang="0">
                    <a:pos x="123" y="826"/>
                  </a:cxn>
                  <a:cxn ang="0">
                    <a:pos x="172" y="880"/>
                  </a:cxn>
                  <a:cxn ang="0">
                    <a:pos x="189" y="933"/>
                  </a:cxn>
                  <a:cxn ang="0">
                    <a:pos x="222" y="1035"/>
                  </a:cxn>
                  <a:cxn ang="0">
                    <a:pos x="257" y="1053"/>
                  </a:cxn>
                  <a:cxn ang="0">
                    <a:pos x="319" y="1048"/>
                  </a:cxn>
                  <a:cxn ang="0">
                    <a:pos x="391" y="949"/>
                  </a:cxn>
                  <a:cxn ang="0">
                    <a:pos x="467" y="967"/>
                  </a:cxn>
                  <a:cxn ang="0">
                    <a:pos x="517" y="1027"/>
                  </a:cxn>
                  <a:cxn ang="0">
                    <a:pos x="572" y="1071"/>
                  </a:cxn>
                  <a:cxn ang="0">
                    <a:pos x="646" y="1057"/>
                  </a:cxn>
                  <a:cxn ang="0">
                    <a:pos x="732" y="1068"/>
                  </a:cxn>
                  <a:cxn ang="0">
                    <a:pos x="801" y="1048"/>
                  </a:cxn>
                  <a:cxn ang="0">
                    <a:pos x="878" y="1001"/>
                  </a:cxn>
                  <a:cxn ang="0">
                    <a:pos x="907" y="922"/>
                  </a:cxn>
                  <a:cxn ang="0">
                    <a:pos x="858" y="873"/>
                  </a:cxn>
                  <a:cxn ang="0">
                    <a:pos x="909" y="780"/>
                  </a:cxn>
                  <a:cxn ang="0">
                    <a:pos x="956" y="709"/>
                  </a:cxn>
                  <a:cxn ang="0">
                    <a:pos x="903" y="587"/>
                  </a:cxn>
                  <a:cxn ang="0">
                    <a:pos x="970" y="549"/>
                  </a:cxn>
                  <a:cxn ang="0">
                    <a:pos x="998" y="497"/>
                  </a:cxn>
                  <a:cxn ang="0">
                    <a:pos x="976" y="395"/>
                  </a:cxn>
                  <a:cxn ang="0">
                    <a:pos x="1018" y="348"/>
                  </a:cxn>
                  <a:cxn ang="0">
                    <a:pos x="1018" y="264"/>
                  </a:cxn>
                  <a:cxn ang="0">
                    <a:pos x="1026" y="184"/>
                  </a:cxn>
                  <a:cxn ang="0">
                    <a:pos x="1002" y="132"/>
                  </a:cxn>
                  <a:cxn ang="0">
                    <a:pos x="953" y="83"/>
                  </a:cxn>
                  <a:cxn ang="0">
                    <a:pos x="926" y="0"/>
                  </a:cxn>
                  <a:cxn ang="0">
                    <a:pos x="872" y="30"/>
                  </a:cxn>
                  <a:cxn ang="0">
                    <a:pos x="766" y="100"/>
                  </a:cxn>
                  <a:cxn ang="0">
                    <a:pos x="657" y="114"/>
                  </a:cxn>
                  <a:cxn ang="0">
                    <a:pos x="591" y="142"/>
                  </a:cxn>
                  <a:cxn ang="0">
                    <a:pos x="493" y="201"/>
                  </a:cxn>
                  <a:cxn ang="0">
                    <a:pos x="465" y="290"/>
                  </a:cxn>
                  <a:cxn ang="0">
                    <a:pos x="350" y="321"/>
                  </a:cxn>
                  <a:cxn ang="0">
                    <a:pos x="282" y="258"/>
                  </a:cxn>
                  <a:cxn ang="0">
                    <a:pos x="221" y="290"/>
                  </a:cxn>
                </a:cxnLst>
                <a:rect l="0" t="0" r="r" b="b"/>
                <a:pathLst>
                  <a:path w="1039" h="1071">
                    <a:moveTo>
                      <a:pt x="234" y="324"/>
                    </a:moveTo>
                    <a:lnTo>
                      <a:pt x="155" y="333"/>
                    </a:lnTo>
                    <a:lnTo>
                      <a:pt x="147" y="312"/>
                    </a:lnTo>
                    <a:lnTo>
                      <a:pt x="74" y="346"/>
                    </a:lnTo>
                    <a:lnTo>
                      <a:pt x="56" y="328"/>
                    </a:lnTo>
                    <a:lnTo>
                      <a:pt x="38" y="348"/>
                    </a:lnTo>
                    <a:lnTo>
                      <a:pt x="36" y="338"/>
                    </a:lnTo>
                    <a:lnTo>
                      <a:pt x="29" y="369"/>
                    </a:lnTo>
                    <a:lnTo>
                      <a:pt x="41" y="406"/>
                    </a:lnTo>
                    <a:lnTo>
                      <a:pt x="78" y="430"/>
                    </a:lnTo>
                    <a:lnTo>
                      <a:pt x="80" y="452"/>
                    </a:lnTo>
                    <a:lnTo>
                      <a:pt x="97" y="473"/>
                    </a:lnTo>
                    <a:lnTo>
                      <a:pt x="59" y="519"/>
                    </a:lnTo>
                    <a:lnTo>
                      <a:pt x="59" y="556"/>
                    </a:lnTo>
                    <a:lnTo>
                      <a:pt x="30" y="560"/>
                    </a:lnTo>
                    <a:lnTo>
                      <a:pt x="0" y="587"/>
                    </a:lnTo>
                    <a:lnTo>
                      <a:pt x="21" y="609"/>
                    </a:lnTo>
                    <a:lnTo>
                      <a:pt x="36" y="639"/>
                    </a:lnTo>
                    <a:lnTo>
                      <a:pt x="34" y="663"/>
                    </a:lnTo>
                    <a:lnTo>
                      <a:pt x="46" y="683"/>
                    </a:lnTo>
                    <a:lnTo>
                      <a:pt x="23" y="711"/>
                    </a:lnTo>
                    <a:lnTo>
                      <a:pt x="38" y="718"/>
                    </a:lnTo>
                    <a:lnTo>
                      <a:pt x="46" y="749"/>
                    </a:lnTo>
                    <a:lnTo>
                      <a:pt x="70" y="768"/>
                    </a:lnTo>
                    <a:lnTo>
                      <a:pt x="55" y="796"/>
                    </a:lnTo>
                    <a:lnTo>
                      <a:pt x="66" y="826"/>
                    </a:lnTo>
                    <a:lnTo>
                      <a:pt x="123" y="826"/>
                    </a:lnTo>
                    <a:lnTo>
                      <a:pt x="131" y="841"/>
                    </a:lnTo>
                    <a:lnTo>
                      <a:pt x="141" y="855"/>
                    </a:lnTo>
                    <a:lnTo>
                      <a:pt x="172" y="880"/>
                    </a:lnTo>
                    <a:lnTo>
                      <a:pt x="173" y="909"/>
                    </a:lnTo>
                    <a:lnTo>
                      <a:pt x="198" y="916"/>
                    </a:lnTo>
                    <a:lnTo>
                      <a:pt x="189" y="933"/>
                    </a:lnTo>
                    <a:lnTo>
                      <a:pt x="200" y="953"/>
                    </a:lnTo>
                    <a:lnTo>
                      <a:pt x="231" y="971"/>
                    </a:lnTo>
                    <a:lnTo>
                      <a:pt x="222" y="1035"/>
                    </a:lnTo>
                    <a:lnTo>
                      <a:pt x="231" y="1063"/>
                    </a:lnTo>
                    <a:lnTo>
                      <a:pt x="252" y="1063"/>
                    </a:lnTo>
                    <a:lnTo>
                      <a:pt x="257" y="1053"/>
                    </a:lnTo>
                    <a:lnTo>
                      <a:pt x="301" y="1041"/>
                    </a:lnTo>
                    <a:lnTo>
                      <a:pt x="307" y="1028"/>
                    </a:lnTo>
                    <a:lnTo>
                      <a:pt x="319" y="1048"/>
                    </a:lnTo>
                    <a:lnTo>
                      <a:pt x="349" y="1017"/>
                    </a:lnTo>
                    <a:lnTo>
                      <a:pt x="358" y="978"/>
                    </a:lnTo>
                    <a:lnTo>
                      <a:pt x="391" y="949"/>
                    </a:lnTo>
                    <a:lnTo>
                      <a:pt x="426" y="966"/>
                    </a:lnTo>
                    <a:lnTo>
                      <a:pt x="445" y="989"/>
                    </a:lnTo>
                    <a:lnTo>
                      <a:pt x="467" y="967"/>
                    </a:lnTo>
                    <a:lnTo>
                      <a:pt x="484" y="974"/>
                    </a:lnTo>
                    <a:lnTo>
                      <a:pt x="490" y="993"/>
                    </a:lnTo>
                    <a:lnTo>
                      <a:pt x="517" y="1027"/>
                    </a:lnTo>
                    <a:lnTo>
                      <a:pt x="523" y="1041"/>
                    </a:lnTo>
                    <a:lnTo>
                      <a:pt x="547" y="1053"/>
                    </a:lnTo>
                    <a:lnTo>
                      <a:pt x="572" y="1071"/>
                    </a:lnTo>
                    <a:lnTo>
                      <a:pt x="606" y="1059"/>
                    </a:lnTo>
                    <a:lnTo>
                      <a:pt x="627" y="1071"/>
                    </a:lnTo>
                    <a:lnTo>
                      <a:pt x="646" y="1057"/>
                    </a:lnTo>
                    <a:lnTo>
                      <a:pt x="674" y="1064"/>
                    </a:lnTo>
                    <a:lnTo>
                      <a:pt x="703" y="1053"/>
                    </a:lnTo>
                    <a:lnTo>
                      <a:pt x="732" y="1068"/>
                    </a:lnTo>
                    <a:lnTo>
                      <a:pt x="758" y="1057"/>
                    </a:lnTo>
                    <a:lnTo>
                      <a:pt x="787" y="1060"/>
                    </a:lnTo>
                    <a:lnTo>
                      <a:pt x="801" y="1048"/>
                    </a:lnTo>
                    <a:lnTo>
                      <a:pt x="842" y="1029"/>
                    </a:lnTo>
                    <a:lnTo>
                      <a:pt x="867" y="1029"/>
                    </a:lnTo>
                    <a:lnTo>
                      <a:pt x="878" y="1001"/>
                    </a:lnTo>
                    <a:lnTo>
                      <a:pt x="915" y="982"/>
                    </a:lnTo>
                    <a:lnTo>
                      <a:pt x="900" y="956"/>
                    </a:lnTo>
                    <a:lnTo>
                      <a:pt x="907" y="922"/>
                    </a:lnTo>
                    <a:lnTo>
                      <a:pt x="882" y="922"/>
                    </a:lnTo>
                    <a:lnTo>
                      <a:pt x="882" y="890"/>
                    </a:lnTo>
                    <a:lnTo>
                      <a:pt x="858" y="873"/>
                    </a:lnTo>
                    <a:lnTo>
                      <a:pt x="868" y="853"/>
                    </a:lnTo>
                    <a:lnTo>
                      <a:pt x="850" y="800"/>
                    </a:lnTo>
                    <a:lnTo>
                      <a:pt x="909" y="780"/>
                    </a:lnTo>
                    <a:lnTo>
                      <a:pt x="907" y="751"/>
                    </a:lnTo>
                    <a:lnTo>
                      <a:pt x="931" y="751"/>
                    </a:lnTo>
                    <a:lnTo>
                      <a:pt x="956" y="709"/>
                    </a:lnTo>
                    <a:lnTo>
                      <a:pt x="917" y="650"/>
                    </a:lnTo>
                    <a:lnTo>
                      <a:pt x="928" y="607"/>
                    </a:lnTo>
                    <a:lnTo>
                      <a:pt x="903" y="587"/>
                    </a:lnTo>
                    <a:lnTo>
                      <a:pt x="907" y="557"/>
                    </a:lnTo>
                    <a:lnTo>
                      <a:pt x="942" y="567"/>
                    </a:lnTo>
                    <a:lnTo>
                      <a:pt x="970" y="549"/>
                    </a:lnTo>
                    <a:lnTo>
                      <a:pt x="1008" y="539"/>
                    </a:lnTo>
                    <a:lnTo>
                      <a:pt x="1002" y="519"/>
                    </a:lnTo>
                    <a:lnTo>
                      <a:pt x="998" y="497"/>
                    </a:lnTo>
                    <a:lnTo>
                      <a:pt x="949" y="443"/>
                    </a:lnTo>
                    <a:lnTo>
                      <a:pt x="945" y="419"/>
                    </a:lnTo>
                    <a:lnTo>
                      <a:pt x="976" y="395"/>
                    </a:lnTo>
                    <a:lnTo>
                      <a:pt x="959" y="372"/>
                    </a:lnTo>
                    <a:lnTo>
                      <a:pt x="998" y="351"/>
                    </a:lnTo>
                    <a:lnTo>
                      <a:pt x="1018" y="348"/>
                    </a:lnTo>
                    <a:lnTo>
                      <a:pt x="1039" y="301"/>
                    </a:lnTo>
                    <a:lnTo>
                      <a:pt x="1015" y="288"/>
                    </a:lnTo>
                    <a:lnTo>
                      <a:pt x="1018" y="264"/>
                    </a:lnTo>
                    <a:lnTo>
                      <a:pt x="998" y="252"/>
                    </a:lnTo>
                    <a:lnTo>
                      <a:pt x="994" y="216"/>
                    </a:lnTo>
                    <a:lnTo>
                      <a:pt x="1026" y="184"/>
                    </a:lnTo>
                    <a:lnTo>
                      <a:pt x="1031" y="147"/>
                    </a:lnTo>
                    <a:lnTo>
                      <a:pt x="1012" y="130"/>
                    </a:lnTo>
                    <a:lnTo>
                      <a:pt x="1002" y="132"/>
                    </a:lnTo>
                    <a:lnTo>
                      <a:pt x="966" y="132"/>
                    </a:lnTo>
                    <a:lnTo>
                      <a:pt x="942" y="101"/>
                    </a:lnTo>
                    <a:lnTo>
                      <a:pt x="953" y="83"/>
                    </a:lnTo>
                    <a:lnTo>
                      <a:pt x="980" y="32"/>
                    </a:lnTo>
                    <a:lnTo>
                      <a:pt x="949" y="9"/>
                    </a:lnTo>
                    <a:lnTo>
                      <a:pt x="926" y="0"/>
                    </a:lnTo>
                    <a:lnTo>
                      <a:pt x="931" y="27"/>
                    </a:lnTo>
                    <a:lnTo>
                      <a:pt x="896" y="24"/>
                    </a:lnTo>
                    <a:lnTo>
                      <a:pt x="872" y="30"/>
                    </a:lnTo>
                    <a:lnTo>
                      <a:pt x="825" y="10"/>
                    </a:lnTo>
                    <a:lnTo>
                      <a:pt x="766" y="58"/>
                    </a:lnTo>
                    <a:lnTo>
                      <a:pt x="766" y="100"/>
                    </a:lnTo>
                    <a:lnTo>
                      <a:pt x="699" y="100"/>
                    </a:lnTo>
                    <a:lnTo>
                      <a:pt x="685" y="114"/>
                    </a:lnTo>
                    <a:lnTo>
                      <a:pt x="657" y="114"/>
                    </a:lnTo>
                    <a:lnTo>
                      <a:pt x="654" y="90"/>
                    </a:lnTo>
                    <a:lnTo>
                      <a:pt x="606" y="114"/>
                    </a:lnTo>
                    <a:lnTo>
                      <a:pt x="591" y="142"/>
                    </a:lnTo>
                    <a:lnTo>
                      <a:pt x="566" y="132"/>
                    </a:lnTo>
                    <a:lnTo>
                      <a:pt x="507" y="172"/>
                    </a:lnTo>
                    <a:lnTo>
                      <a:pt x="493" y="201"/>
                    </a:lnTo>
                    <a:lnTo>
                      <a:pt x="543" y="230"/>
                    </a:lnTo>
                    <a:lnTo>
                      <a:pt x="476" y="270"/>
                    </a:lnTo>
                    <a:lnTo>
                      <a:pt x="465" y="290"/>
                    </a:lnTo>
                    <a:lnTo>
                      <a:pt x="423" y="297"/>
                    </a:lnTo>
                    <a:lnTo>
                      <a:pt x="430" y="353"/>
                    </a:lnTo>
                    <a:lnTo>
                      <a:pt x="350" y="321"/>
                    </a:lnTo>
                    <a:lnTo>
                      <a:pt x="304" y="306"/>
                    </a:lnTo>
                    <a:lnTo>
                      <a:pt x="324" y="261"/>
                    </a:lnTo>
                    <a:lnTo>
                      <a:pt x="282" y="258"/>
                    </a:lnTo>
                    <a:lnTo>
                      <a:pt x="259" y="267"/>
                    </a:lnTo>
                    <a:lnTo>
                      <a:pt x="221" y="261"/>
                    </a:lnTo>
                    <a:lnTo>
                      <a:pt x="221" y="290"/>
                    </a:lnTo>
                    <a:lnTo>
                      <a:pt x="234" y="324"/>
                    </a:lnTo>
                    <a:close/>
                  </a:path>
                </a:pathLst>
              </a:custGeom>
              <a:solidFill>
                <a:srgbClr val="A5A5A5"/>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8980" name="Freeform 68"/>
              <p:cNvSpPr>
                <a:spLocks/>
              </p:cNvSpPr>
              <p:nvPr/>
            </p:nvSpPr>
            <p:spPr bwMode="auto">
              <a:xfrm>
                <a:off x="4476" y="967"/>
                <a:ext cx="1039" cy="1071"/>
              </a:xfrm>
              <a:custGeom>
                <a:avLst/>
                <a:gdLst/>
                <a:ahLst/>
                <a:cxnLst>
                  <a:cxn ang="0">
                    <a:pos x="147" y="312"/>
                  </a:cxn>
                  <a:cxn ang="0">
                    <a:pos x="38" y="348"/>
                  </a:cxn>
                  <a:cxn ang="0">
                    <a:pos x="41" y="406"/>
                  </a:cxn>
                  <a:cxn ang="0">
                    <a:pos x="97" y="473"/>
                  </a:cxn>
                  <a:cxn ang="0">
                    <a:pos x="30" y="560"/>
                  </a:cxn>
                  <a:cxn ang="0">
                    <a:pos x="36" y="639"/>
                  </a:cxn>
                  <a:cxn ang="0">
                    <a:pos x="23" y="711"/>
                  </a:cxn>
                  <a:cxn ang="0">
                    <a:pos x="70" y="768"/>
                  </a:cxn>
                  <a:cxn ang="0">
                    <a:pos x="123" y="826"/>
                  </a:cxn>
                  <a:cxn ang="0">
                    <a:pos x="172" y="880"/>
                  </a:cxn>
                  <a:cxn ang="0">
                    <a:pos x="189" y="933"/>
                  </a:cxn>
                  <a:cxn ang="0">
                    <a:pos x="222" y="1035"/>
                  </a:cxn>
                  <a:cxn ang="0">
                    <a:pos x="257" y="1053"/>
                  </a:cxn>
                  <a:cxn ang="0">
                    <a:pos x="319" y="1048"/>
                  </a:cxn>
                  <a:cxn ang="0">
                    <a:pos x="391" y="949"/>
                  </a:cxn>
                  <a:cxn ang="0">
                    <a:pos x="467" y="967"/>
                  </a:cxn>
                  <a:cxn ang="0">
                    <a:pos x="517" y="1027"/>
                  </a:cxn>
                  <a:cxn ang="0">
                    <a:pos x="572" y="1071"/>
                  </a:cxn>
                  <a:cxn ang="0">
                    <a:pos x="646" y="1057"/>
                  </a:cxn>
                  <a:cxn ang="0">
                    <a:pos x="732" y="1068"/>
                  </a:cxn>
                  <a:cxn ang="0">
                    <a:pos x="801" y="1048"/>
                  </a:cxn>
                  <a:cxn ang="0">
                    <a:pos x="878" y="1001"/>
                  </a:cxn>
                  <a:cxn ang="0">
                    <a:pos x="907" y="922"/>
                  </a:cxn>
                  <a:cxn ang="0">
                    <a:pos x="858" y="873"/>
                  </a:cxn>
                  <a:cxn ang="0">
                    <a:pos x="909" y="780"/>
                  </a:cxn>
                  <a:cxn ang="0">
                    <a:pos x="956" y="709"/>
                  </a:cxn>
                  <a:cxn ang="0">
                    <a:pos x="903" y="587"/>
                  </a:cxn>
                  <a:cxn ang="0">
                    <a:pos x="970" y="549"/>
                  </a:cxn>
                  <a:cxn ang="0">
                    <a:pos x="998" y="497"/>
                  </a:cxn>
                  <a:cxn ang="0">
                    <a:pos x="976" y="395"/>
                  </a:cxn>
                  <a:cxn ang="0">
                    <a:pos x="1018" y="348"/>
                  </a:cxn>
                  <a:cxn ang="0">
                    <a:pos x="1018" y="264"/>
                  </a:cxn>
                  <a:cxn ang="0">
                    <a:pos x="1026" y="184"/>
                  </a:cxn>
                  <a:cxn ang="0">
                    <a:pos x="1002" y="132"/>
                  </a:cxn>
                  <a:cxn ang="0">
                    <a:pos x="953" y="83"/>
                  </a:cxn>
                  <a:cxn ang="0">
                    <a:pos x="926" y="0"/>
                  </a:cxn>
                  <a:cxn ang="0">
                    <a:pos x="872" y="30"/>
                  </a:cxn>
                  <a:cxn ang="0">
                    <a:pos x="766" y="100"/>
                  </a:cxn>
                  <a:cxn ang="0">
                    <a:pos x="657" y="114"/>
                  </a:cxn>
                  <a:cxn ang="0">
                    <a:pos x="591" y="142"/>
                  </a:cxn>
                  <a:cxn ang="0">
                    <a:pos x="493" y="201"/>
                  </a:cxn>
                  <a:cxn ang="0">
                    <a:pos x="465" y="290"/>
                  </a:cxn>
                  <a:cxn ang="0">
                    <a:pos x="350" y="321"/>
                  </a:cxn>
                  <a:cxn ang="0">
                    <a:pos x="282" y="258"/>
                  </a:cxn>
                  <a:cxn ang="0">
                    <a:pos x="221" y="290"/>
                  </a:cxn>
                </a:cxnLst>
                <a:rect l="0" t="0" r="r" b="b"/>
                <a:pathLst>
                  <a:path w="1039" h="1071">
                    <a:moveTo>
                      <a:pt x="234" y="324"/>
                    </a:moveTo>
                    <a:lnTo>
                      <a:pt x="155" y="333"/>
                    </a:lnTo>
                    <a:lnTo>
                      <a:pt x="147" y="312"/>
                    </a:lnTo>
                    <a:lnTo>
                      <a:pt x="74" y="346"/>
                    </a:lnTo>
                    <a:lnTo>
                      <a:pt x="56" y="328"/>
                    </a:lnTo>
                    <a:lnTo>
                      <a:pt x="38" y="348"/>
                    </a:lnTo>
                    <a:lnTo>
                      <a:pt x="36" y="338"/>
                    </a:lnTo>
                    <a:lnTo>
                      <a:pt x="29" y="369"/>
                    </a:lnTo>
                    <a:lnTo>
                      <a:pt x="41" y="406"/>
                    </a:lnTo>
                    <a:lnTo>
                      <a:pt x="78" y="430"/>
                    </a:lnTo>
                    <a:lnTo>
                      <a:pt x="80" y="452"/>
                    </a:lnTo>
                    <a:lnTo>
                      <a:pt x="97" y="473"/>
                    </a:lnTo>
                    <a:lnTo>
                      <a:pt x="59" y="519"/>
                    </a:lnTo>
                    <a:lnTo>
                      <a:pt x="59" y="556"/>
                    </a:lnTo>
                    <a:lnTo>
                      <a:pt x="30" y="560"/>
                    </a:lnTo>
                    <a:lnTo>
                      <a:pt x="0" y="587"/>
                    </a:lnTo>
                    <a:lnTo>
                      <a:pt x="21" y="609"/>
                    </a:lnTo>
                    <a:lnTo>
                      <a:pt x="36" y="639"/>
                    </a:lnTo>
                    <a:lnTo>
                      <a:pt x="34" y="663"/>
                    </a:lnTo>
                    <a:lnTo>
                      <a:pt x="46" y="683"/>
                    </a:lnTo>
                    <a:lnTo>
                      <a:pt x="23" y="711"/>
                    </a:lnTo>
                    <a:lnTo>
                      <a:pt x="38" y="718"/>
                    </a:lnTo>
                    <a:lnTo>
                      <a:pt x="46" y="749"/>
                    </a:lnTo>
                    <a:lnTo>
                      <a:pt x="70" y="768"/>
                    </a:lnTo>
                    <a:lnTo>
                      <a:pt x="55" y="796"/>
                    </a:lnTo>
                    <a:lnTo>
                      <a:pt x="66" y="826"/>
                    </a:lnTo>
                    <a:lnTo>
                      <a:pt x="123" y="826"/>
                    </a:lnTo>
                    <a:lnTo>
                      <a:pt x="131" y="841"/>
                    </a:lnTo>
                    <a:lnTo>
                      <a:pt x="141" y="855"/>
                    </a:lnTo>
                    <a:lnTo>
                      <a:pt x="172" y="880"/>
                    </a:lnTo>
                    <a:lnTo>
                      <a:pt x="173" y="909"/>
                    </a:lnTo>
                    <a:lnTo>
                      <a:pt x="198" y="916"/>
                    </a:lnTo>
                    <a:lnTo>
                      <a:pt x="189" y="933"/>
                    </a:lnTo>
                    <a:lnTo>
                      <a:pt x="200" y="953"/>
                    </a:lnTo>
                    <a:lnTo>
                      <a:pt x="231" y="971"/>
                    </a:lnTo>
                    <a:lnTo>
                      <a:pt x="222" y="1035"/>
                    </a:lnTo>
                    <a:lnTo>
                      <a:pt x="231" y="1063"/>
                    </a:lnTo>
                    <a:lnTo>
                      <a:pt x="252" y="1063"/>
                    </a:lnTo>
                    <a:lnTo>
                      <a:pt x="257" y="1053"/>
                    </a:lnTo>
                    <a:lnTo>
                      <a:pt x="301" y="1041"/>
                    </a:lnTo>
                    <a:lnTo>
                      <a:pt x="307" y="1028"/>
                    </a:lnTo>
                    <a:lnTo>
                      <a:pt x="319" y="1048"/>
                    </a:lnTo>
                    <a:lnTo>
                      <a:pt x="349" y="1017"/>
                    </a:lnTo>
                    <a:lnTo>
                      <a:pt x="358" y="978"/>
                    </a:lnTo>
                    <a:lnTo>
                      <a:pt x="391" y="949"/>
                    </a:lnTo>
                    <a:lnTo>
                      <a:pt x="426" y="966"/>
                    </a:lnTo>
                    <a:lnTo>
                      <a:pt x="445" y="989"/>
                    </a:lnTo>
                    <a:lnTo>
                      <a:pt x="467" y="967"/>
                    </a:lnTo>
                    <a:lnTo>
                      <a:pt x="484" y="974"/>
                    </a:lnTo>
                    <a:lnTo>
                      <a:pt x="490" y="993"/>
                    </a:lnTo>
                    <a:lnTo>
                      <a:pt x="517" y="1027"/>
                    </a:lnTo>
                    <a:lnTo>
                      <a:pt x="523" y="1041"/>
                    </a:lnTo>
                    <a:lnTo>
                      <a:pt x="547" y="1053"/>
                    </a:lnTo>
                    <a:lnTo>
                      <a:pt x="572" y="1071"/>
                    </a:lnTo>
                    <a:lnTo>
                      <a:pt x="606" y="1059"/>
                    </a:lnTo>
                    <a:lnTo>
                      <a:pt x="627" y="1071"/>
                    </a:lnTo>
                    <a:lnTo>
                      <a:pt x="646" y="1057"/>
                    </a:lnTo>
                    <a:lnTo>
                      <a:pt x="674" y="1064"/>
                    </a:lnTo>
                    <a:lnTo>
                      <a:pt x="703" y="1053"/>
                    </a:lnTo>
                    <a:lnTo>
                      <a:pt x="732" y="1068"/>
                    </a:lnTo>
                    <a:lnTo>
                      <a:pt x="758" y="1057"/>
                    </a:lnTo>
                    <a:lnTo>
                      <a:pt x="787" y="1060"/>
                    </a:lnTo>
                    <a:lnTo>
                      <a:pt x="801" y="1048"/>
                    </a:lnTo>
                    <a:lnTo>
                      <a:pt x="842" y="1029"/>
                    </a:lnTo>
                    <a:lnTo>
                      <a:pt x="867" y="1029"/>
                    </a:lnTo>
                    <a:lnTo>
                      <a:pt x="878" y="1001"/>
                    </a:lnTo>
                    <a:lnTo>
                      <a:pt x="915" y="982"/>
                    </a:lnTo>
                    <a:lnTo>
                      <a:pt x="900" y="956"/>
                    </a:lnTo>
                    <a:lnTo>
                      <a:pt x="907" y="922"/>
                    </a:lnTo>
                    <a:lnTo>
                      <a:pt x="882" y="922"/>
                    </a:lnTo>
                    <a:lnTo>
                      <a:pt x="882" y="890"/>
                    </a:lnTo>
                    <a:lnTo>
                      <a:pt x="858" y="873"/>
                    </a:lnTo>
                    <a:lnTo>
                      <a:pt x="868" y="853"/>
                    </a:lnTo>
                    <a:lnTo>
                      <a:pt x="850" y="800"/>
                    </a:lnTo>
                    <a:lnTo>
                      <a:pt x="909" y="780"/>
                    </a:lnTo>
                    <a:lnTo>
                      <a:pt x="907" y="751"/>
                    </a:lnTo>
                    <a:lnTo>
                      <a:pt x="931" y="751"/>
                    </a:lnTo>
                    <a:lnTo>
                      <a:pt x="956" y="709"/>
                    </a:lnTo>
                    <a:lnTo>
                      <a:pt x="917" y="650"/>
                    </a:lnTo>
                    <a:lnTo>
                      <a:pt x="928" y="607"/>
                    </a:lnTo>
                    <a:lnTo>
                      <a:pt x="903" y="587"/>
                    </a:lnTo>
                    <a:lnTo>
                      <a:pt x="907" y="557"/>
                    </a:lnTo>
                    <a:lnTo>
                      <a:pt x="942" y="567"/>
                    </a:lnTo>
                    <a:lnTo>
                      <a:pt x="970" y="549"/>
                    </a:lnTo>
                    <a:lnTo>
                      <a:pt x="1008" y="539"/>
                    </a:lnTo>
                    <a:lnTo>
                      <a:pt x="1002" y="519"/>
                    </a:lnTo>
                    <a:lnTo>
                      <a:pt x="998" y="497"/>
                    </a:lnTo>
                    <a:lnTo>
                      <a:pt x="949" y="443"/>
                    </a:lnTo>
                    <a:lnTo>
                      <a:pt x="945" y="419"/>
                    </a:lnTo>
                    <a:lnTo>
                      <a:pt x="976" y="395"/>
                    </a:lnTo>
                    <a:lnTo>
                      <a:pt x="959" y="372"/>
                    </a:lnTo>
                    <a:lnTo>
                      <a:pt x="998" y="351"/>
                    </a:lnTo>
                    <a:lnTo>
                      <a:pt x="1018" y="348"/>
                    </a:lnTo>
                    <a:lnTo>
                      <a:pt x="1039" y="301"/>
                    </a:lnTo>
                    <a:lnTo>
                      <a:pt x="1015" y="288"/>
                    </a:lnTo>
                    <a:lnTo>
                      <a:pt x="1018" y="264"/>
                    </a:lnTo>
                    <a:lnTo>
                      <a:pt x="998" y="252"/>
                    </a:lnTo>
                    <a:lnTo>
                      <a:pt x="994" y="216"/>
                    </a:lnTo>
                    <a:lnTo>
                      <a:pt x="1026" y="184"/>
                    </a:lnTo>
                    <a:lnTo>
                      <a:pt x="1031" y="147"/>
                    </a:lnTo>
                    <a:lnTo>
                      <a:pt x="1012" y="130"/>
                    </a:lnTo>
                    <a:lnTo>
                      <a:pt x="1002" y="132"/>
                    </a:lnTo>
                    <a:lnTo>
                      <a:pt x="966" y="132"/>
                    </a:lnTo>
                    <a:lnTo>
                      <a:pt x="942" y="101"/>
                    </a:lnTo>
                    <a:lnTo>
                      <a:pt x="953" y="83"/>
                    </a:lnTo>
                    <a:lnTo>
                      <a:pt x="980" y="32"/>
                    </a:lnTo>
                    <a:lnTo>
                      <a:pt x="949" y="9"/>
                    </a:lnTo>
                    <a:lnTo>
                      <a:pt x="926" y="0"/>
                    </a:lnTo>
                    <a:lnTo>
                      <a:pt x="931" y="27"/>
                    </a:lnTo>
                    <a:lnTo>
                      <a:pt x="896" y="24"/>
                    </a:lnTo>
                    <a:lnTo>
                      <a:pt x="872" y="30"/>
                    </a:lnTo>
                    <a:lnTo>
                      <a:pt x="825" y="10"/>
                    </a:lnTo>
                    <a:lnTo>
                      <a:pt x="766" y="58"/>
                    </a:lnTo>
                    <a:lnTo>
                      <a:pt x="766" y="100"/>
                    </a:lnTo>
                    <a:lnTo>
                      <a:pt x="699" y="100"/>
                    </a:lnTo>
                    <a:lnTo>
                      <a:pt x="685" y="114"/>
                    </a:lnTo>
                    <a:lnTo>
                      <a:pt x="657" y="114"/>
                    </a:lnTo>
                    <a:lnTo>
                      <a:pt x="654" y="90"/>
                    </a:lnTo>
                    <a:lnTo>
                      <a:pt x="606" y="114"/>
                    </a:lnTo>
                    <a:lnTo>
                      <a:pt x="591" y="142"/>
                    </a:lnTo>
                    <a:lnTo>
                      <a:pt x="566" y="132"/>
                    </a:lnTo>
                    <a:lnTo>
                      <a:pt x="507" y="172"/>
                    </a:lnTo>
                    <a:lnTo>
                      <a:pt x="493" y="201"/>
                    </a:lnTo>
                    <a:lnTo>
                      <a:pt x="543" y="230"/>
                    </a:lnTo>
                    <a:lnTo>
                      <a:pt x="476" y="270"/>
                    </a:lnTo>
                    <a:lnTo>
                      <a:pt x="465" y="290"/>
                    </a:lnTo>
                    <a:lnTo>
                      <a:pt x="423" y="297"/>
                    </a:lnTo>
                    <a:lnTo>
                      <a:pt x="430" y="353"/>
                    </a:lnTo>
                    <a:lnTo>
                      <a:pt x="350" y="321"/>
                    </a:lnTo>
                    <a:lnTo>
                      <a:pt x="304" y="306"/>
                    </a:lnTo>
                    <a:lnTo>
                      <a:pt x="324" y="261"/>
                    </a:lnTo>
                    <a:lnTo>
                      <a:pt x="282" y="258"/>
                    </a:lnTo>
                    <a:lnTo>
                      <a:pt x="259" y="267"/>
                    </a:lnTo>
                    <a:lnTo>
                      <a:pt x="221" y="261"/>
                    </a:lnTo>
                    <a:lnTo>
                      <a:pt x="221" y="290"/>
                    </a:lnTo>
                    <a:lnTo>
                      <a:pt x="234" y="324"/>
                    </a:lnTo>
                    <a:close/>
                  </a:path>
                </a:pathLst>
              </a:custGeom>
              <a:noFill/>
              <a:ln w="7938" cap="flat">
                <a:solidFill>
                  <a:srgbClr val="A5A5A5"/>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8981" name="Freeform 69"/>
              <p:cNvSpPr>
                <a:spLocks/>
              </p:cNvSpPr>
              <p:nvPr/>
            </p:nvSpPr>
            <p:spPr bwMode="auto">
              <a:xfrm>
                <a:off x="4899" y="2073"/>
                <a:ext cx="318" cy="272"/>
              </a:xfrm>
              <a:custGeom>
                <a:avLst/>
                <a:gdLst/>
                <a:ahLst/>
                <a:cxnLst>
                  <a:cxn ang="0">
                    <a:pos x="173" y="251"/>
                  </a:cxn>
                  <a:cxn ang="0">
                    <a:pos x="178" y="222"/>
                  </a:cxn>
                  <a:cxn ang="0">
                    <a:pos x="230" y="174"/>
                  </a:cxn>
                  <a:cxn ang="0">
                    <a:pos x="270" y="175"/>
                  </a:cxn>
                  <a:cxn ang="0">
                    <a:pos x="299" y="148"/>
                  </a:cxn>
                  <a:cxn ang="0">
                    <a:pos x="207" y="143"/>
                  </a:cxn>
                  <a:cxn ang="0">
                    <a:pos x="191" y="126"/>
                  </a:cxn>
                  <a:cxn ang="0">
                    <a:pos x="183" y="105"/>
                  </a:cxn>
                  <a:cxn ang="0">
                    <a:pos x="208" y="93"/>
                  </a:cxn>
                  <a:cxn ang="0">
                    <a:pos x="244" y="106"/>
                  </a:cxn>
                  <a:cxn ang="0">
                    <a:pos x="230" y="115"/>
                  </a:cxn>
                  <a:cxn ang="0">
                    <a:pos x="263" y="120"/>
                  </a:cxn>
                  <a:cxn ang="0">
                    <a:pos x="318" y="109"/>
                  </a:cxn>
                  <a:cxn ang="0">
                    <a:pos x="318" y="77"/>
                  </a:cxn>
                  <a:cxn ang="0">
                    <a:pos x="260" y="68"/>
                  </a:cxn>
                  <a:cxn ang="0">
                    <a:pos x="239" y="52"/>
                  </a:cxn>
                  <a:cxn ang="0">
                    <a:pos x="208" y="43"/>
                  </a:cxn>
                  <a:cxn ang="0">
                    <a:pos x="207" y="29"/>
                  </a:cxn>
                  <a:cxn ang="0">
                    <a:pos x="169" y="29"/>
                  </a:cxn>
                  <a:cxn ang="0">
                    <a:pos x="163" y="18"/>
                  </a:cxn>
                  <a:cxn ang="0">
                    <a:pos x="147" y="13"/>
                  </a:cxn>
                  <a:cxn ang="0">
                    <a:pos x="141" y="1"/>
                  </a:cxn>
                  <a:cxn ang="0">
                    <a:pos x="130" y="0"/>
                  </a:cxn>
                  <a:cxn ang="0">
                    <a:pos x="84" y="20"/>
                  </a:cxn>
                  <a:cxn ang="0">
                    <a:pos x="78" y="46"/>
                  </a:cxn>
                  <a:cxn ang="0">
                    <a:pos x="27" y="46"/>
                  </a:cxn>
                  <a:cxn ang="0">
                    <a:pos x="32" y="64"/>
                  </a:cxn>
                  <a:cxn ang="0">
                    <a:pos x="0" y="77"/>
                  </a:cxn>
                  <a:cxn ang="0">
                    <a:pos x="0" y="131"/>
                  </a:cxn>
                  <a:cxn ang="0">
                    <a:pos x="27" y="161"/>
                  </a:cxn>
                  <a:cxn ang="0">
                    <a:pos x="15" y="188"/>
                  </a:cxn>
                  <a:cxn ang="0">
                    <a:pos x="26" y="210"/>
                  </a:cxn>
                  <a:cxn ang="0">
                    <a:pos x="42" y="198"/>
                  </a:cxn>
                  <a:cxn ang="0">
                    <a:pos x="62" y="208"/>
                  </a:cxn>
                  <a:cxn ang="0">
                    <a:pos x="42" y="220"/>
                  </a:cxn>
                  <a:cxn ang="0">
                    <a:pos x="45" y="249"/>
                  </a:cxn>
                  <a:cxn ang="0">
                    <a:pos x="58" y="262"/>
                  </a:cxn>
                  <a:cxn ang="0">
                    <a:pos x="88" y="251"/>
                  </a:cxn>
                  <a:cxn ang="0">
                    <a:pos x="106" y="258"/>
                  </a:cxn>
                  <a:cxn ang="0">
                    <a:pos x="111" y="272"/>
                  </a:cxn>
                  <a:cxn ang="0">
                    <a:pos x="130" y="267"/>
                  </a:cxn>
                  <a:cxn ang="0">
                    <a:pos x="163" y="251"/>
                  </a:cxn>
                  <a:cxn ang="0">
                    <a:pos x="173" y="251"/>
                  </a:cxn>
                </a:cxnLst>
                <a:rect l="0" t="0" r="r" b="b"/>
                <a:pathLst>
                  <a:path w="318" h="272">
                    <a:moveTo>
                      <a:pt x="173" y="251"/>
                    </a:moveTo>
                    <a:lnTo>
                      <a:pt x="178" y="222"/>
                    </a:lnTo>
                    <a:lnTo>
                      <a:pt x="230" y="174"/>
                    </a:lnTo>
                    <a:lnTo>
                      <a:pt x="270" y="175"/>
                    </a:lnTo>
                    <a:lnTo>
                      <a:pt x="299" y="148"/>
                    </a:lnTo>
                    <a:lnTo>
                      <a:pt x="207" y="143"/>
                    </a:lnTo>
                    <a:lnTo>
                      <a:pt x="191" y="126"/>
                    </a:lnTo>
                    <a:lnTo>
                      <a:pt x="183" y="105"/>
                    </a:lnTo>
                    <a:lnTo>
                      <a:pt x="208" y="93"/>
                    </a:lnTo>
                    <a:lnTo>
                      <a:pt x="244" y="106"/>
                    </a:lnTo>
                    <a:lnTo>
                      <a:pt x="230" y="115"/>
                    </a:lnTo>
                    <a:lnTo>
                      <a:pt x="263" y="120"/>
                    </a:lnTo>
                    <a:lnTo>
                      <a:pt x="318" y="109"/>
                    </a:lnTo>
                    <a:lnTo>
                      <a:pt x="318" y="77"/>
                    </a:lnTo>
                    <a:lnTo>
                      <a:pt x="260" y="68"/>
                    </a:lnTo>
                    <a:lnTo>
                      <a:pt x="239" y="52"/>
                    </a:lnTo>
                    <a:lnTo>
                      <a:pt x="208" y="43"/>
                    </a:lnTo>
                    <a:lnTo>
                      <a:pt x="207" y="29"/>
                    </a:lnTo>
                    <a:lnTo>
                      <a:pt x="169" y="29"/>
                    </a:lnTo>
                    <a:lnTo>
                      <a:pt x="163" y="18"/>
                    </a:lnTo>
                    <a:lnTo>
                      <a:pt x="147" y="13"/>
                    </a:lnTo>
                    <a:lnTo>
                      <a:pt x="141" y="1"/>
                    </a:lnTo>
                    <a:lnTo>
                      <a:pt x="130" y="0"/>
                    </a:lnTo>
                    <a:lnTo>
                      <a:pt x="84" y="20"/>
                    </a:lnTo>
                    <a:lnTo>
                      <a:pt x="78" y="46"/>
                    </a:lnTo>
                    <a:lnTo>
                      <a:pt x="27" y="46"/>
                    </a:lnTo>
                    <a:lnTo>
                      <a:pt x="32" y="64"/>
                    </a:lnTo>
                    <a:lnTo>
                      <a:pt x="0" y="77"/>
                    </a:lnTo>
                    <a:lnTo>
                      <a:pt x="0" y="131"/>
                    </a:lnTo>
                    <a:lnTo>
                      <a:pt x="27" y="161"/>
                    </a:lnTo>
                    <a:lnTo>
                      <a:pt x="15" y="188"/>
                    </a:lnTo>
                    <a:lnTo>
                      <a:pt x="26" y="210"/>
                    </a:lnTo>
                    <a:lnTo>
                      <a:pt x="42" y="198"/>
                    </a:lnTo>
                    <a:lnTo>
                      <a:pt x="62" y="208"/>
                    </a:lnTo>
                    <a:lnTo>
                      <a:pt x="42" y="220"/>
                    </a:lnTo>
                    <a:lnTo>
                      <a:pt x="45" y="249"/>
                    </a:lnTo>
                    <a:lnTo>
                      <a:pt x="58" y="262"/>
                    </a:lnTo>
                    <a:lnTo>
                      <a:pt x="88" y="251"/>
                    </a:lnTo>
                    <a:lnTo>
                      <a:pt x="106" y="258"/>
                    </a:lnTo>
                    <a:lnTo>
                      <a:pt x="111" y="272"/>
                    </a:lnTo>
                    <a:lnTo>
                      <a:pt x="130" y="267"/>
                    </a:lnTo>
                    <a:lnTo>
                      <a:pt x="163" y="251"/>
                    </a:lnTo>
                    <a:lnTo>
                      <a:pt x="173" y="251"/>
                    </a:lnTo>
                    <a:close/>
                  </a:path>
                </a:pathLst>
              </a:custGeom>
              <a:solidFill>
                <a:srgbClr val="A5A5A5"/>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8982" name="Freeform 70"/>
              <p:cNvSpPr>
                <a:spLocks/>
              </p:cNvSpPr>
              <p:nvPr/>
            </p:nvSpPr>
            <p:spPr bwMode="auto">
              <a:xfrm>
                <a:off x="4899" y="2073"/>
                <a:ext cx="318" cy="272"/>
              </a:xfrm>
              <a:custGeom>
                <a:avLst/>
                <a:gdLst/>
                <a:ahLst/>
                <a:cxnLst>
                  <a:cxn ang="0">
                    <a:pos x="173" y="251"/>
                  </a:cxn>
                  <a:cxn ang="0">
                    <a:pos x="178" y="222"/>
                  </a:cxn>
                  <a:cxn ang="0">
                    <a:pos x="230" y="174"/>
                  </a:cxn>
                  <a:cxn ang="0">
                    <a:pos x="270" y="175"/>
                  </a:cxn>
                  <a:cxn ang="0">
                    <a:pos x="299" y="148"/>
                  </a:cxn>
                  <a:cxn ang="0">
                    <a:pos x="207" y="143"/>
                  </a:cxn>
                  <a:cxn ang="0">
                    <a:pos x="191" y="126"/>
                  </a:cxn>
                  <a:cxn ang="0">
                    <a:pos x="183" y="105"/>
                  </a:cxn>
                  <a:cxn ang="0">
                    <a:pos x="208" y="93"/>
                  </a:cxn>
                  <a:cxn ang="0">
                    <a:pos x="244" y="106"/>
                  </a:cxn>
                  <a:cxn ang="0">
                    <a:pos x="230" y="115"/>
                  </a:cxn>
                  <a:cxn ang="0">
                    <a:pos x="263" y="120"/>
                  </a:cxn>
                  <a:cxn ang="0">
                    <a:pos x="318" y="109"/>
                  </a:cxn>
                  <a:cxn ang="0">
                    <a:pos x="318" y="77"/>
                  </a:cxn>
                  <a:cxn ang="0">
                    <a:pos x="260" y="68"/>
                  </a:cxn>
                  <a:cxn ang="0">
                    <a:pos x="239" y="52"/>
                  </a:cxn>
                  <a:cxn ang="0">
                    <a:pos x="208" y="43"/>
                  </a:cxn>
                  <a:cxn ang="0">
                    <a:pos x="207" y="29"/>
                  </a:cxn>
                  <a:cxn ang="0">
                    <a:pos x="169" y="29"/>
                  </a:cxn>
                  <a:cxn ang="0">
                    <a:pos x="163" y="18"/>
                  </a:cxn>
                  <a:cxn ang="0">
                    <a:pos x="147" y="13"/>
                  </a:cxn>
                  <a:cxn ang="0">
                    <a:pos x="141" y="1"/>
                  </a:cxn>
                  <a:cxn ang="0">
                    <a:pos x="130" y="0"/>
                  </a:cxn>
                  <a:cxn ang="0">
                    <a:pos x="84" y="20"/>
                  </a:cxn>
                  <a:cxn ang="0">
                    <a:pos x="78" y="46"/>
                  </a:cxn>
                  <a:cxn ang="0">
                    <a:pos x="27" y="46"/>
                  </a:cxn>
                  <a:cxn ang="0">
                    <a:pos x="32" y="64"/>
                  </a:cxn>
                  <a:cxn ang="0">
                    <a:pos x="0" y="77"/>
                  </a:cxn>
                  <a:cxn ang="0">
                    <a:pos x="0" y="131"/>
                  </a:cxn>
                  <a:cxn ang="0">
                    <a:pos x="27" y="161"/>
                  </a:cxn>
                  <a:cxn ang="0">
                    <a:pos x="15" y="188"/>
                  </a:cxn>
                  <a:cxn ang="0">
                    <a:pos x="26" y="210"/>
                  </a:cxn>
                  <a:cxn ang="0">
                    <a:pos x="42" y="198"/>
                  </a:cxn>
                  <a:cxn ang="0">
                    <a:pos x="62" y="208"/>
                  </a:cxn>
                  <a:cxn ang="0">
                    <a:pos x="42" y="220"/>
                  </a:cxn>
                  <a:cxn ang="0">
                    <a:pos x="45" y="249"/>
                  </a:cxn>
                  <a:cxn ang="0">
                    <a:pos x="58" y="262"/>
                  </a:cxn>
                  <a:cxn ang="0">
                    <a:pos x="88" y="251"/>
                  </a:cxn>
                  <a:cxn ang="0">
                    <a:pos x="106" y="258"/>
                  </a:cxn>
                  <a:cxn ang="0">
                    <a:pos x="111" y="272"/>
                  </a:cxn>
                  <a:cxn ang="0">
                    <a:pos x="130" y="267"/>
                  </a:cxn>
                  <a:cxn ang="0">
                    <a:pos x="163" y="251"/>
                  </a:cxn>
                  <a:cxn ang="0">
                    <a:pos x="173" y="251"/>
                  </a:cxn>
                </a:cxnLst>
                <a:rect l="0" t="0" r="r" b="b"/>
                <a:pathLst>
                  <a:path w="318" h="272">
                    <a:moveTo>
                      <a:pt x="173" y="251"/>
                    </a:moveTo>
                    <a:lnTo>
                      <a:pt x="178" y="222"/>
                    </a:lnTo>
                    <a:lnTo>
                      <a:pt x="230" y="174"/>
                    </a:lnTo>
                    <a:lnTo>
                      <a:pt x="270" y="175"/>
                    </a:lnTo>
                    <a:lnTo>
                      <a:pt x="299" y="148"/>
                    </a:lnTo>
                    <a:lnTo>
                      <a:pt x="207" y="143"/>
                    </a:lnTo>
                    <a:lnTo>
                      <a:pt x="191" y="126"/>
                    </a:lnTo>
                    <a:lnTo>
                      <a:pt x="183" y="105"/>
                    </a:lnTo>
                    <a:lnTo>
                      <a:pt x="208" y="93"/>
                    </a:lnTo>
                    <a:lnTo>
                      <a:pt x="244" y="106"/>
                    </a:lnTo>
                    <a:lnTo>
                      <a:pt x="230" y="115"/>
                    </a:lnTo>
                    <a:lnTo>
                      <a:pt x="263" y="120"/>
                    </a:lnTo>
                    <a:lnTo>
                      <a:pt x="318" y="109"/>
                    </a:lnTo>
                    <a:lnTo>
                      <a:pt x="318" y="77"/>
                    </a:lnTo>
                    <a:lnTo>
                      <a:pt x="260" y="68"/>
                    </a:lnTo>
                    <a:lnTo>
                      <a:pt x="239" y="52"/>
                    </a:lnTo>
                    <a:lnTo>
                      <a:pt x="208" y="43"/>
                    </a:lnTo>
                    <a:lnTo>
                      <a:pt x="207" y="29"/>
                    </a:lnTo>
                    <a:lnTo>
                      <a:pt x="169" y="29"/>
                    </a:lnTo>
                    <a:lnTo>
                      <a:pt x="163" y="18"/>
                    </a:lnTo>
                    <a:lnTo>
                      <a:pt x="147" y="13"/>
                    </a:lnTo>
                    <a:lnTo>
                      <a:pt x="141" y="1"/>
                    </a:lnTo>
                    <a:lnTo>
                      <a:pt x="130" y="0"/>
                    </a:lnTo>
                    <a:lnTo>
                      <a:pt x="84" y="20"/>
                    </a:lnTo>
                    <a:lnTo>
                      <a:pt x="78" y="46"/>
                    </a:lnTo>
                    <a:lnTo>
                      <a:pt x="27" y="46"/>
                    </a:lnTo>
                    <a:lnTo>
                      <a:pt x="32" y="64"/>
                    </a:lnTo>
                    <a:lnTo>
                      <a:pt x="0" y="77"/>
                    </a:lnTo>
                    <a:lnTo>
                      <a:pt x="0" y="131"/>
                    </a:lnTo>
                    <a:lnTo>
                      <a:pt x="27" y="161"/>
                    </a:lnTo>
                    <a:lnTo>
                      <a:pt x="15" y="188"/>
                    </a:lnTo>
                    <a:lnTo>
                      <a:pt x="26" y="210"/>
                    </a:lnTo>
                    <a:lnTo>
                      <a:pt x="42" y="198"/>
                    </a:lnTo>
                    <a:lnTo>
                      <a:pt x="62" y="208"/>
                    </a:lnTo>
                    <a:lnTo>
                      <a:pt x="42" y="220"/>
                    </a:lnTo>
                    <a:lnTo>
                      <a:pt x="45" y="249"/>
                    </a:lnTo>
                    <a:lnTo>
                      <a:pt x="58" y="262"/>
                    </a:lnTo>
                    <a:lnTo>
                      <a:pt x="88" y="251"/>
                    </a:lnTo>
                    <a:lnTo>
                      <a:pt x="106" y="258"/>
                    </a:lnTo>
                    <a:lnTo>
                      <a:pt x="111" y="272"/>
                    </a:lnTo>
                    <a:lnTo>
                      <a:pt x="130" y="267"/>
                    </a:lnTo>
                    <a:lnTo>
                      <a:pt x="163" y="251"/>
                    </a:lnTo>
                    <a:lnTo>
                      <a:pt x="173" y="251"/>
                    </a:lnTo>
                    <a:close/>
                  </a:path>
                </a:pathLst>
              </a:custGeom>
              <a:noFill/>
              <a:ln w="7938" cap="flat">
                <a:solidFill>
                  <a:srgbClr val="A5A5A5"/>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8983" name="Freeform 71"/>
              <p:cNvSpPr>
                <a:spLocks/>
              </p:cNvSpPr>
              <p:nvPr/>
            </p:nvSpPr>
            <p:spPr bwMode="auto">
              <a:xfrm>
                <a:off x="4423" y="1151"/>
                <a:ext cx="703" cy="854"/>
              </a:xfrm>
              <a:custGeom>
                <a:avLst/>
                <a:gdLst/>
                <a:ahLst/>
                <a:cxnLst>
                  <a:cxn ang="0">
                    <a:pos x="71" y="695"/>
                  </a:cxn>
                  <a:cxn ang="0">
                    <a:pos x="31" y="741"/>
                  </a:cxn>
                  <a:cxn ang="0">
                    <a:pos x="75" y="791"/>
                  </a:cxn>
                  <a:cxn ang="0">
                    <a:pos x="113" y="835"/>
                  </a:cxn>
                  <a:cxn ang="0">
                    <a:pos x="202" y="821"/>
                  </a:cxn>
                  <a:cxn ang="0">
                    <a:pos x="228" y="774"/>
                  </a:cxn>
                  <a:cxn ang="0">
                    <a:pos x="235" y="704"/>
                  </a:cxn>
                  <a:cxn ang="0">
                    <a:pos x="285" y="749"/>
                  </a:cxn>
                  <a:cxn ang="0">
                    <a:pos x="352" y="726"/>
                  </a:cxn>
                  <a:cxn ang="0">
                    <a:pos x="391" y="688"/>
                  </a:cxn>
                  <a:cxn ang="0">
                    <a:pos x="438" y="635"/>
                  </a:cxn>
                  <a:cxn ang="0">
                    <a:pos x="534" y="645"/>
                  </a:cxn>
                  <a:cxn ang="0">
                    <a:pos x="597" y="646"/>
                  </a:cxn>
                  <a:cxn ang="0">
                    <a:pos x="649" y="645"/>
                  </a:cxn>
                  <a:cxn ang="0">
                    <a:pos x="656" y="603"/>
                  </a:cxn>
                  <a:cxn ang="0">
                    <a:pos x="690" y="543"/>
                  </a:cxn>
                  <a:cxn ang="0">
                    <a:pos x="694" y="461"/>
                  </a:cxn>
                  <a:cxn ang="0">
                    <a:pos x="639" y="396"/>
                  </a:cxn>
                  <a:cxn ang="0">
                    <a:pos x="636" y="319"/>
                  </a:cxn>
                  <a:cxn ang="0">
                    <a:pos x="639" y="230"/>
                  </a:cxn>
                  <a:cxn ang="0">
                    <a:pos x="579" y="181"/>
                  </a:cxn>
                  <a:cxn ang="0">
                    <a:pos x="594" y="109"/>
                  </a:cxn>
                  <a:cxn ang="0">
                    <a:pos x="586" y="44"/>
                  </a:cxn>
                  <a:cxn ang="0">
                    <a:pos x="545" y="80"/>
                  </a:cxn>
                  <a:cxn ang="0">
                    <a:pos x="527" y="110"/>
                  </a:cxn>
                  <a:cxn ang="0">
                    <a:pos x="513" y="66"/>
                  </a:cxn>
                  <a:cxn ang="0">
                    <a:pos x="464" y="182"/>
                  </a:cxn>
                  <a:cxn ang="0">
                    <a:pos x="541" y="245"/>
                  </a:cxn>
                  <a:cxn ang="0">
                    <a:pos x="534" y="314"/>
                  </a:cxn>
                  <a:cxn ang="0">
                    <a:pos x="493" y="227"/>
                  </a:cxn>
                  <a:cxn ang="0">
                    <a:pos x="422" y="317"/>
                  </a:cxn>
                  <a:cxn ang="0">
                    <a:pos x="324" y="295"/>
                  </a:cxn>
                  <a:cxn ang="0">
                    <a:pos x="450" y="245"/>
                  </a:cxn>
                  <a:cxn ang="0">
                    <a:pos x="457" y="72"/>
                  </a:cxn>
                  <a:cxn ang="0">
                    <a:pos x="450" y="12"/>
                  </a:cxn>
                  <a:cxn ang="0">
                    <a:pos x="345" y="68"/>
                  </a:cxn>
                  <a:cxn ang="0">
                    <a:pos x="324" y="149"/>
                  </a:cxn>
                  <a:cxn ang="0">
                    <a:pos x="285" y="163"/>
                  </a:cxn>
                  <a:cxn ang="0">
                    <a:pos x="276" y="200"/>
                  </a:cxn>
                  <a:cxn ang="0">
                    <a:pos x="279" y="241"/>
                  </a:cxn>
                  <a:cxn ang="0">
                    <a:pos x="153" y="303"/>
                  </a:cxn>
                  <a:cxn ang="0">
                    <a:pos x="111" y="324"/>
                  </a:cxn>
                  <a:cxn ang="0">
                    <a:pos x="55" y="333"/>
                  </a:cxn>
                  <a:cxn ang="0">
                    <a:pos x="4" y="446"/>
                  </a:cxn>
                  <a:cxn ang="0">
                    <a:pos x="36" y="486"/>
                  </a:cxn>
                  <a:cxn ang="0">
                    <a:pos x="55" y="581"/>
                  </a:cxn>
                  <a:cxn ang="0">
                    <a:pos x="90" y="666"/>
                  </a:cxn>
                </a:cxnLst>
                <a:rect l="0" t="0" r="r" b="b"/>
                <a:pathLst>
                  <a:path w="703" h="854">
                    <a:moveTo>
                      <a:pt x="90" y="666"/>
                    </a:moveTo>
                    <a:lnTo>
                      <a:pt x="90" y="669"/>
                    </a:lnTo>
                    <a:lnTo>
                      <a:pt x="71" y="695"/>
                    </a:lnTo>
                    <a:lnTo>
                      <a:pt x="48" y="694"/>
                    </a:lnTo>
                    <a:lnTo>
                      <a:pt x="35" y="742"/>
                    </a:lnTo>
                    <a:lnTo>
                      <a:pt x="31" y="741"/>
                    </a:lnTo>
                    <a:lnTo>
                      <a:pt x="33" y="767"/>
                    </a:lnTo>
                    <a:lnTo>
                      <a:pt x="50" y="791"/>
                    </a:lnTo>
                    <a:lnTo>
                      <a:pt x="75" y="791"/>
                    </a:lnTo>
                    <a:lnTo>
                      <a:pt x="82" y="809"/>
                    </a:lnTo>
                    <a:lnTo>
                      <a:pt x="102" y="816"/>
                    </a:lnTo>
                    <a:lnTo>
                      <a:pt x="113" y="835"/>
                    </a:lnTo>
                    <a:lnTo>
                      <a:pt x="174" y="854"/>
                    </a:lnTo>
                    <a:lnTo>
                      <a:pt x="180" y="828"/>
                    </a:lnTo>
                    <a:lnTo>
                      <a:pt x="202" y="821"/>
                    </a:lnTo>
                    <a:lnTo>
                      <a:pt x="203" y="803"/>
                    </a:lnTo>
                    <a:lnTo>
                      <a:pt x="228" y="794"/>
                    </a:lnTo>
                    <a:lnTo>
                      <a:pt x="228" y="774"/>
                    </a:lnTo>
                    <a:lnTo>
                      <a:pt x="211" y="757"/>
                    </a:lnTo>
                    <a:lnTo>
                      <a:pt x="211" y="724"/>
                    </a:lnTo>
                    <a:lnTo>
                      <a:pt x="235" y="704"/>
                    </a:lnTo>
                    <a:lnTo>
                      <a:pt x="245" y="715"/>
                    </a:lnTo>
                    <a:lnTo>
                      <a:pt x="243" y="736"/>
                    </a:lnTo>
                    <a:lnTo>
                      <a:pt x="285" y="749"/>
                    </a:lnTo>
                    <a:lnTo>
                      <a:pt x="300" y="738"/>
                    </a:lnTo>
                    <a:lnTo>
                      <a:pt x="321" y="748"/>
                    </a:lnTo>
                    <a:lnTo>
                      <a:pt x="352" y="726"/>
                    </a:lnTo>
                    <a:lnTo>
                      <a:pt x="354" y="728"/>
                    </a:lnTo>
                    <a:lnTo>
                      <a:pt x="380" y="700"/>
                    </a:lnTo>
                    <a:lnTo>
                      <a:pt x="391" y="688"/>
                    </a:lnTo>
                    <a:lnTo>
                      <a:pt x="424" y="684"/>
                    </a:lnTo>
                    <a:lnTo>
                      <a:pt x="419" y="664"/>
                    </a:lnTo>
                    <a:lnTo>
                      <a:pt x="438" y="635"/>
                    </a:lnTo>
                    <a:lnTo>
                      <a:pt x="490" y="635"/>
                    </a:lnTo>
                    <a:lnTo>
                      <a:pt x="510" y="648"/>
                    </a:lnTo>
                    <a:lnTo>
                      <a:pt x="534" y="645"/>
                    </a:lnTo>
                    <a:lnTo>
                      <a:pt x="552" y="656"/>
                    </a:lnTo>
                    <a:lnTo>
                      <a:pt x="581" y="664"/>
                    </a:lnTo>
                    <a:lnTo>
                      <a:pt x="597" y="646"/>
                    </a:lnTo>
                    <a:lnTo>
                      <a:pt x="614" y="640"/>
                    </a:lnTo>
                    <a:lnTo>
                      <a:pt x="644" y="661"/>
                    </a:lnTo>
                    <a:lnTo>
                      <a:pt x="649" y="645"/>
                    </a:lnTo>
                    <a:lnTo>
                      <a:pt x="690" y="627"/>
                    </a:lnTo>
                    <a:lnTo>
                      <a:pt x="690" y="616"/>
                    </a:lnTo>
                    <a:lnTo>
                      <a:pt x="656" y="603"/>
                    </a:lnTo>
                    <a:lnTo>
                      <a:pt x="653" y="579"/>
                    </a:lnTo>
                    <a:lnTo>
                      <a:pt x="663" y="560"/>
                    </a:lnTo>
                    <a:lnTo>
                      <a:pt x="690" y="543"/>
                    </a:lnTo>
                    <a:lnTo>
                      <a:pt x="673" y="513"/>
                    </a:lnTo>
                    <a:lnTo>
                      <a:pt x="703" y="489"/>
                    </a:lnTo>
                    <a:lnTo>
                      <a:pt x="694" y="461"/>
                    </a:lnTo>
                    <a:lnTo>
                      <a:pt x="663" y="448"/>
                    </a:lnTo>
                    <a:lnTo>
                      <a:pt x="665" y="418"/>
                    </a:lnTo>
                    <a:lnTo>
                      <a:pt x="639" y="396"/>
                    </a:lnTo>
                    <a:lnTo>
                      <a:pt x="644" y="364"/>
                    </a:lnTo>
                    <a:lnTo>
                      <a:pt x="623" y="337"/>
                    </a:lnTo>
                    <a:lnTo>
                      <a:pt x="636" y="319"/>
                    </a:lnTo>
                    <a:lnTo>
                      <a:pt x="622" y="299"/>
                    </a:lnTo>
                    <a:lnTo>
                      <a:pt x="649" y="281"/>
                    </a:lnTo>
                    <a:lnTo>
                      <a:pt x="639" y="230"/>
                    </a:lnTo>
                    <a:lnTo>
                      <a:pt x="602" y="229"/>
                    </a:lnTo>
                    <a:lnTo>
                      <a:pt x="581" y="202"/>
                    </a:lnTo>
                    <a:lnTo>
                      <a:pt x="579" y="181"/>
                    </a:lnTo>
                    <a:lnTo>
                      <a:pt x="623" y="162"/>
                    </a:lnTo>
                    <a:lnTo>
                      <a:pt x="616" y="139"/>
                    </a:lnTo>
                    <a:lnTo>
                      <a:pt x="594" y="109"/>
                    </a:lnTo>
                    <a:lnTo>
                      <a:pt x="616" y="98"/>
                    </a:lnTo>
                    <a:lnTo>
                      <a:pt x="586" y="71"/>
                    </a:lnTo>
                    <a:lnTo>
                      <a:pt x="586" y="44"/>
                    </a:lnTo>
                    <a:lnTo>
                      <a:pt x="569" y="51"/>
                    </a:lnTo>
                    <a:lnTo>
                      <a:pt x="573" y="90"/>
                    </a:lnTo>
                    <a:lnTo>
                      <a:pt x="545" y="80"/>
                    </a:lnTo>
                    <a:lnTo>
                      <a:pt x="562" y="110"/>
                    </a:lnTo>
                    <a:lnTo>
                      <a:pt x="559" y="122"/>
                    </a:lnTo>
                    <a:lnTo>
                      <a:pt x="527" y="110"/>
                    </a:lnTo>
                    <a:lnTo>
                      <a:pt x="531" y="78"/>
                    </a:lnTo>
                    <a:lnTo>
                      <a:pt x="524" y="27"/>
                    </a:lnTo>
                    <a:lnTo>
                      <a:pt x="513" y="66"/>
                    </a:lnTo>
                    <a:lnTo>
                      <a:pt x="489" y="86"/>
                    </a:lnTo>
                    <a:lnTo>
                      <a:pt x="497" y="128"/>
                    </a:lnTo>
                    <a:lnTo>
                      <a:pt x="464" y="182"/>
                    </a:lnTo>
                    <a:lnTo>
                      <a:pt x="464" y="206"/>
                    </a:lnTo>
                    <a:lnTo>
                      <a:pt x="518" y="210"/>
                    </a:lnTo>
                    <a:lnTo>
                      <a:pt x="541" y="245"/>
                    </a:lnTo>
                    <a:lnTo>
                      <a:pt x="527" y="281"/>
                    </a:lnTo>
                    <a:lnTo>
                      <a:pt x="559" y="306"/>
                    </a:lnTo>
                    <a:lnTo>
                      <a:pt x="534" y="314"/>
                    </a:lnTo>
                    <a:lnTo>
                      <a:pt x="506" y="284"/>
                    </a:lnTo>
                    <a:lnTo>
                      <a:pt x="513" y="264"/>
                    </a:lnTo>
                    <a:lnTo>
                      <a:pt x="493" y="227"/>
                    </a:lnTo>
                    <a:lnTo>
                      <a:pt x="464" y="234"/>
                    </a:lnTo>
                    <a:lnTo>
                      <a:pt x="471" y="270"/>
                    </a:lnTo>
                    <a:lnTo>
                      <a:pt x="422" y="317"/>
                    </a:lnTo>
                    <a:lnTo>
                      <a:pt x="367" y="342"/>
                    </a:lnTo>
                    <a:lnTo>
                      <a:pt x="324" y="314"/>
                    </a:lnTo>
                    <a:lnTo>
                      <a:pt x="324" y="295"/>
                    </a:lnTo>
                    <a:lnTo>
                      <a:pt x="363" y="314"/>
                    </a:lnTo>
                    <a:lnTo>
                      <a:pt x="401" y="288"/>
                    </a:lnTo>
                    <a:lnTo>
                      <a:pt x="450" y="245"/>
                    </a:lnTo>
                    <a:lnTo>
                      <a:pt x="430" y="198"/>
                    </a:lnTo>
                    <a:lnTo>
                      <a:pt x="461" y="128"/>
                    </a:lnTo>
                    <a:lnTo>
                      <a:pt x="457" y="72"/>
                    </a:lnTo>
                    <a:lnTo>
                      <a:pt x="497" y="38"/>
                    </a:lnTo>
                    <a:lnTo>
                      <a:pt x="482" y="15"/>
                    </a:lnTo>
                    <a:lnTo>
                      <a:pt x="450" y="12"/>
                    </a:lnTo>
                    <a:lnTo>
                      <a:pt x="436" y="0"/>
                    </a:lnTo>
                    <a:lnTo>
                      <a:pt x="380" y="60"/>
                    </a:lnTo>
                    <a:lnTo>
                      <a:pt x="345" y="68"/>
                    </a:lnTo>
                    <a:lnTo>
                      <a:pt x="349" y="128"/>
                    </a:lnTo>
                    <a:lnTo>
                      <a:pt x="321" y="128"/>
                    </a:lnTo>
                    <a:lnTo>
                      <a:pt x="324" y="149"/>
                    </a:lnTo>
                    <a:lnTo>
                      <a:pt x="357" y="204"/>
                    </a:lnTo>
                    <a:lnTo>
                      <a:pt x="328" y="218"/>
                    </a:lnTo>
                    <a:lnTo>
                      <a:pt x="285" y="163"/>
                    </a:lnTo>
                    <a:lnTo>
                      <a:pt x="268" y="175"/>
                    </a:lnTo>
                    <a:lnTo>
                      <a:pt x="285" y="185"/>
                    </a:lnTo>
                    <a:lnTo>
                      <a:pt x="276" y="200"/>
                    </a:lnTo>
                    <a:lnTo>
                      <a:pt x="270" y="202"/>
                    </a:lnTo>
                    <a:lnTo>
                      <a:pt x="268" y="223"/>
                    </a:lnTo>
                    <a:lnTo>
                      <a:pt x="279" y="241"/>
                    </a:lnTo>
                    <a:lnTo>
                      <a:pt x="229" y="271"/>
                    </a:lnTo>
                    <a:lnTo>
                      <a:pt x="194" y="277"/>
                    </a:lnTo>
                    <a:lnTo>
                      <a:pt x="153" y="303"/>
                    </a:lnTo>
                    <a:lnTo>
                      <a:pt x="139" y="308"/>
                    </a:lnTo>
                    <a:lnTo>
                      <a:pt x="124" y="308"/>
                    </a:lnTo>
                    <a:lnTo>
                      <a:pt x="111" y="324"/>
                    </a:lnTo>
                    <a:lnTo>
                      <a:pt x="99" y="324"/>
                    </a:lnTo>
                    <a:lnTo>
                      <a:pt x="75" y="320"/>
                    </a:lnTo>
                    <a:lnTo>
                      <a:pt x="55" y="333"/>
                    </a:lnTo>
                    <a:lnTo>
                      <a:pt x="52" y="361"/>
                    </a:lnTo>
                    <a:lnTo>
                      <a:pt x="26" y="379"/>
                    </a:lnTo>
                    <a:lnTo>
                      <a:pt x="4" y="446"/>
                    </a:lnTo>
                    <a:lnTo>
                      <a:pt x="0" y="448"/>
                    </a:lnTo>
                    <a:lnTo>
                      <a:pt x="7" y="463"/>
                    </a:lnTo>
                    <a:lnTo>
                      <a:pt x="36" y="486"/>
                    </a:lnTo>
                    <a:lnTo>
                      <a:pt x="50" y="522"/>
                    </a:lnTo>
                    <a:lnTo>
                      <a:pt x="46" y="560"/>
                    </a:lnTo>
                    <a:lnTo>
                      <a:pt x="55" y="581"/>
                    </a:lnTo>
                    <a:lnTo>
                      <a:pt x="50" y="605"/>
                    </a:lnTo>
                    <a:lnTo>
                      <a:pt x="81" y="628"/>
                    </a:lnTo>
                    <a:lnTo>
                      <a:pt x="90" y="666"/>
                    </a:lnTo>
                    <a:close/>
                  </a:path>
                </a:pathLst>
              </a:custGeom>
              <a:solidFill>
                <a:srgbClr val="A5A5A5"/>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8984" name="Freeform 72"/>
              <p:cNvSpPr>
                <a:spLocks/>
              </p:cNvSpPr>
              <p:nvPr/>
            </p:nvSpPr>
            <p:spPr bwMode="auto">
              <a:xfrm>
                <a:off x="4423" y="1151"/>
                <a:ext cx="703" cy="854"/>
              </a:xfrm>
              <a:custGeom>
                <a:avLst/>
                <a:gdLst/>
                <a:ahLst/>
                <a:cxnLst>
                  <a:cxn ang="0">
                    <a:pos x="71" y="695"/>
                  </a:cxn>
                  <a:cxn ang="0">
                    <a:pos x="31" y="741"/>
                  </a:cxn>
                  <a:cxn ang="0">
                    <a:pos x="75" y="791"/>
                  </a:cxn>
                  <a:cxn ang="0">
                    <a:pos x="113" y="835"/>
                  </a:cxn>
                  <a:cxn ang="0">
                    <a:pos x="202" y="821"/>
                  </a:cxn>
                  <a:cxn ang="0">
                    <a:pos x="228" y="774"/>
                  </a:cxn>
                  <a:cxn ang="0">
                    <a:pos x="235" y="704"/>
                  </a:cxn>
                  <a:cxn ang="0">
                    <a:pos x="285" y="749"/>
                  </a:cxn>
                  <a:cxn ang="0">
                    <a:pos x="352" y="726"/>
                  </a:cxn>
                  <a:cxn ang="0">
                    <a:pos x="391" y="688"/>
                  </a:cxn>
                  <a:cxn ang="0">
                    <a:pos x="438" y="635"/>
                  </a:cxn>
                  <a:cxn ang="0">
                    <a:pos x="534" y="645"/>
                  </a:cxn>
                  <a:cxn ang="0">
                    <a:pos x="597" y="646"/>
                  </a:cxn>
                  <a:cxn ang="0">
                    <a:pos x="649" y="645"/>
                  </a:cxn>
                  <a:cxn ang="0">
                    <a:pos x="656" y="603"/>
                  </a:cxn>
                  <a:cxn ang="0">
                    <a:pos x="690" y="543"/>
                  </a:cxn>
                  <a:cxn ang="0">
                    <a:pos x="694" y="461"/>
                  </a:cxn>
                  <a:cxn ang="0">
                    <a:pos x="639" y="396"/>
                  </a:cxn>
                  <a:cxn ang="0">
                    <a:pos x="636" y="319"/>
                  </a:cxn>
                  <a:cxn ang="0">
                    <a:pos x="639" y="230"/>
                  </a:cxn>
                  <a:cxn ang="0">
                    <a:pos x="579" y="181"/>
                  </a:cxn>
                  <a:cxn ang="0">
                    <a:pos x="594" y="109"/>
                  </a:cxn>
                  <a:cxn ang="0">
                    <a:pos x="586" y="44"/>
                  </a:cxn>
                  <a:cxn ang="0">
                    <a:pos x="545" y="80"/>
                  </a:cxn>
                  <a:cxn ang="0">
                    <a:pos x="527" y="110"/>
                  </a:cxn>
                  <a:cxn ang="0">
                    <a:pos x="513" y="66"/>
                  </a:cxn>
                  <a:cxn ang="0">
                    <a:pos x="464" y="182"/>
                  </a:cxn>
                  <a:cxn ang="0">
                    <a:pos x="541" y="245"/>
                  </a:cxn>
                  <a:cxn ang="0">
                    <a:pos x="534" y="314"/>
                  </a:cxn>
                  <a:cxn ang="0">
                    <a:pos x="493" y="227"/>
                  </a:cxn>
                  <a:cxn ang="0">
                    <a:pos x="422" y="317"/>
                  </a:cxn>
                  <a:cxn ang="0">
                    <a:pos x="324" y="295"/>
                  </a:cxn>
                  <a:cxn ang="0">
                    <a:pos x="450" y="245"/>
                  </a:cxn>
                  <a:cxn ang="0">
                    <a:pos x="457" y="72"/>
                  </a:cxn>
                  <a:cxn ang="0">
                    <a:pos x="450" y="12"/>
                  </a:cxn>
                  <a:cxn ang="0">
                    <a:pos x="345" y="68"/>
                  </a:cxn>
                  <a:cxn ang="0">
                    <a:pos x="324" y="149"/>
                  </a:cxn>
                  <a:cxn ang="0">
                    <a:pos x="285" y="163"/>
                  </a:cxn>
                  <a:cxn ang="0">
                    <a:pos x="276" y="200"/>
                  </a:cxn>
                  <a:cxn ang="0">
                    <a:pos x="279" y="241"/>
                  </a:cxn>
                  <a:cxn ang="0">
                    <a:pos x="153" y="303"/>
                  </a:cxn>
                  <a:cxn ang="0">
                    <a:pos x="111" y="324"/>
                  </a:cxn>
                  <a:cxn ang="0">
                    <a:pos x="55" y="333"/>
                  </a:cxn>
                  <a:cxn ang="0">
                    <a:pos x="4" y="446"/>
                  </a:cxn>
                  <a:cxn ang="0">
                    <a:pos x="36" y="486"/>
                  </a:cxn>
                  <a:cxn ang="0">
                    <a:pos x="55" y="581"/>
                  </a:cxn>
                  <a:cxn ang="0">
                    <a:pos x="90" y="666"/>
                  </a:cxn>
                </a:cxnLst>
                <a:rect l="0" t="0" r="r" b="b"/>
                <a:pathLst>
                  <a:path w="703" h="854">
                    <a:moveTo>
                      <a:pt x="90" y="666"/>
                    </a:moveTo>
                    <a:lnTo>
                      <a:pt x="90" y="669"/>
                    </a:lnTo>
                    <a:lnTo>
                      <a:pt x="71" y="695"/>
                    </a:lnTo>
                    <a:lnTo>
                      <a:pt x="48" y="694"/>
                    </a:lnTo>
                    <a:lnTo>
                      <a:pt x="35" y="742"/>
                    </a:lnTo>
                    <a:lnTo>
                      <a:pt x="31" y="741"/>
                    </a:lnTo>
                    <a:lnTo>
                      <a:pt x="33" y="767"/>
                    </a:lnTo>
                    <a:lnTo>
                      <a:pt x="50" y="791"/>
                    </a:lnTo>
                    <a:lnTo>
                      <a:pt x="75" y="791"/>
                    </a:lnTo>
                    <a:lnTo>
                      <a:pt x="82" y="809"/>
                    </a:lnTo>
                    <a:lnTo>
                      <a:pt x="102" y="816"/>
                    </a:lnTo>
                    <a:lnTo>
                      <a:pt x="113" y="835"/>
                    </a:lnTo>
                    <a:lnTo>
                      <a:pt x="174" y="854"/>
                    </a:lnTo>
                    <a:lnTo>
                      <a:pt x="180" y="828"/>
                    </a:lnTo>
                    <a:lnTo>
                      <a:pt x="202" y="821"/>
                    </a:lnTo>
                    <a:lnTo>
                      <a:pt x="203" y="803"/>
                    </a:lnTo>
                    <a:lnTo>
                      <a:pt x="228" y="794"/>
                    </a:lnTo>
                    <a:lnTo>
                      <a:pt x="228" y="774"/>
                    </a:lnTo>
                    <a:lnTo>
                      <a:pt x="211" y="757"/>
                    </a:lnTo>
                    <a:lnTo>
                      <a:pt x="211" y="724"/>
                    </a:lnTo>
                    <a:lnTo>
                      <a:pt x="235" y="704"/>
                    </a:lnTo>
                    <a:lnTo>
                      <a:pt x="245" y="715"/>
                    </a:lnTo>
                    <a:lnTo>
                      <a:pt x="243" y="736"/>
                    </a:lnTo>
                    <a:lnTo>
                      <a:pt x="285" y="749"/>
                    </a:lnTo>
                    <a:lnTo>
                      <a:pt x="300" y="738"/>
                    </a:lnTo>
                    <a:lnTo>
                      <a:pt x="321" y="748"/>
                    </a:lnTo>
                    <a:lnTo>
                      <a:pt x="352" y="726"/>
                    </a:lnTo>
                    <a:lnTo>
                      <a:pt x="354" y="728"/>
                    </a:lnTo>
                    <a:lnTo>
                      <a:pt x="380" y="700"/>
                    </a:lnTo>
                    <a:lnTo>
                      <a:pt x="391" y="688"/>
                    </a:lnTo>
                    <a:lnTo>
                      <a:pt x="424" y="684"/>
                    </a:lnTo>
                    <a:lnTo>
                      <a:pt x="419" y="664"/>
                    </a:lnTo>
                    <a:lnTo>
                      <a:pt x="438" y="635"/>
                    </a:lnTo>
                    <a:lnTo>
                      <a:pt x="490" y="635"/>
                    </a:lnTo>
                    <a:lnTo>
                      <a:pt x="510" y="648"/>
                    </a:lnTo>
                    <a:lnTo>
                      <a:pt x="534" y="645"/>
                    </a:lnTo>
                    <a:lnTo>
                      <a:pt x="552" y="656"/>
                    </a:lnTo>
                    <a:lnTo>
                      <a:pt x="581" y="664"/>
                    </a:lnTo>
                    <a:lnTo>
                      <a:pt x="597" y="646"/>
                    </a:lnTo>
                    <a:lnTo>
                      <a:pt x="614" y="640"/>
                    </a:lnTo>
                    <a:lnTo>
                      <a:pt x="644" y="661"/>
                    </a:lnTo>
                    <a:lnTo>
                      <a:pt x="649" y="645"/>
                    </a:lnTo>
                    <a:lnTo>
                      <a:pt x="690" y="627"/>
                    </a:lnTo>
                    <a:lnTo>
                      <a:pt x="690" y="616"/>
                    </a:lnTo>
                    <a:lnTo>
                      <a:pt x="656" y="603"/>
                    </a:lnTo>
                    <a:lnTo>
                      <a:pt x="653" y="579"/>
                    </a:lnTo>
                    <a:lnTo>
                      <a:pt x="663" y="560"/>
                    </a:lnTo>
                    <a:lnTo>
                      <a:pt x="690" y="543"/>
                    </a:lnTo>
                    <a:lnTo>
                      <a:pt x="673" y="513"/>
                    </a:lnTo>
                    <a:lnTo>
                      <a:pt x="703" y="489"/>
                    </a:lnTo>
                    <a:lnTo>
                      <a:pt x="694" y="461"/>
                    </a:lnTo>
                    <a:lnTo>
                      <a:pt x="663" y="448"/>
                    </a:lnTo>
                    <a:lnTo>
                      <a:pt x="665" y="418"/>
                    </a:lnTo>
                    <a:lnTo>
                      <a:pt x="639" y="396"/>
                    </a:lnTo>
                    <a:lnTo>
                      <a:pt x="644" y="364"/>
                    </a:lnTo>
                    <a:lnTo>
                      <a:pt x="623" y="337"/>
                    </a:lnTo>
                    <a:lnTo>
                      <a:pt x="636" y="319"/>
                    </a:lnTo>
                    <a:lnTo>
                      <a:pt x="622" y="299"/>
                    </a:lnTo>
                    <a:lnTo>
                      <a:pt x="649" y="281"/>
                    </a:lnTo>
                    <a:lnTo>
                      <a:pt x="639" y="230"/>
                    </a:lnTo>
                    <a:lnTo>
                      <a:pt x="602" y="229"/>
                    </a:lnTo>
                    <a:lnTo>
                      <a:pt x="581" y="202"/>
                    </a:lnTo>
                    <a:lnTo>
                      <a:pt x="579" y="181"/>
                    </a:lnTo>
                    <a:lnTo>
                      <a:pt x="623" y="162"/>
                    </a:lnTo>
                    <a:lnTo>
                      <a:pt x="616" y="139"/>
                    </a:lnTo>
                    <a:lnTo>
                      <a:pt x="594" y="109"/>
                    </a:lnTo>
                    <a:lnTo>
                      <a:pt x="616" y="98"/>
                    </a:lnTo>
                    <a:lnTo>
                      <a:pt x="586" y="71"/>
                    </a:lnTo>
                    <a:lnTo>
                      <a:pt x="586" y="44"/>
                    </a:lnTo>
                    <a:lnTo>
                      <a:pt x="569" y="51"/>
                    </a:lnTo>
                    <a:lnTo>
                      <a:pt x="573" y="90"/>
                    </a:lnTo>
                    <a:lnTo>
                      <a:pt x="545" y="80"/>
                    </a:lnTo>
                    <a:lnTo>
                      <a:pt x="562" y="110"/>
                    </a:lnTo>
                    <a:lnTo>
                      <a:pt x="559" y="122"/>
                    </a:lnTo>
                    <a:lnTo>
                      <a:pt x="527" y="110"/>
                    </a:lnTo>
                    <a:lnTo>
                      <a:pt x="531" y="78"/>
                    </a:lnTo>
                    <a:lnTo>
                      <a:pt x="524" y="27"/>
                    </a:lnTo>
                    <a:lnTo>
                      <a:pt x="513" y="66"/>
                    </a:lnTo>
                    <a:lnTo>
                      <a:pt x="489" y="86"/>
                    </a:lnTo>
                    <a:lnTo>
                      <a:pt x="497" y="128"/>
                    </a:lnTo>
                    <a:lnTo>
                      <a:pt x="464" y="182"/>
                    </a:lnTo>
                    <a:lnTo>
                      <a:pt x="464" y="206"/>
                    </a:lnTo>
                    <a:lnTo>
                      <a:pt x="518" y="210"/>
                    </a:lnTo>
                    <a:lnTo>
                      <a:pt x="541" y="245"/>
                    </a:lnTo>
                    <a:lnTo>
                      <a:pt x="527" y="281"/>
                    </a:lnTo>
                    <a:lnTo>
                      <a:pt x="559" y="306"/>
                    </a:lnTo>
                    <a:lnTo>
                      <a:pt x="534" y="314"/>
                    </a:lnTo>
                    <a:lnTo>
                      <a:pt x="506" y="284"/>
                    </a:lnTo>
                    <a:lnTo>
                      <a:pt x="513" y="264"/>
                    </a:lnTo>
                    <a:lnTo>
                      <a:pt x="493" y="227"/>
                    </a:lnTo>
                    <a:lnTo>
                      <a:pt x="464" y="234"/>
                    </a:lnTo>
                    <a:lnTo>
                      <a:pt x="471" y="270"/>
                    </a:lnTo>
                    <a:lnTo>
                      <a:pt x="422" y="317"/>
                    </a:lnTo>
                    <a:lnTo>
                      <a:pt x="367" y="342"/>
                    </a:lnTo>
                    <a:lnTo>
                      <a:pt x="324" y="314"/>
                    </a:lnTo>
                    <a:lnTo>
                      <a:pt x="324" y="295"/>
                    </a:lnTo>
                    <a:lnTo>
                      <a:pt x="363" y="314"/>
                    </a:lnTo>
                    <a:lnTo>
                      <a:pt x="401" y="288"/>
                    </a:lnTo>
                    <a:lnTo>
                      <a:pt x="450" y="245"/>
                    </a:lnTo>
                    <a:lnTo>
                      <a:pt x="430" y="198"/>
                    </a:lnTo>
                    <a:lnTo>
                      <a:pt x="461" y="128"/>
                    </a:lnTo>
                    <a:lnTo>
                      <a:pt x="457" y="72"/>
                    </a:lnTo>
                    <a:lnTo>
                      <a:pt x="497" y="38"/>
                    </a:lnTo>
                    <a:lnTo>
                      <a:pt x="482" y="15"/>
                    </a:lnTo>
                    <a:lnTo>
                      <a:pt x="450" y="12"/>
                    </a:lnTo>
                    <a:lnTo>
                      <a:pt x="436" y="0"/>
                    </a:lnTo>
                    <a:lnTo>
                      <a:pt x="380" y="60"/>
                    </a:lnTo>
                    <a:lnTo>
                      <a:pt x="345" y="68"/>
                    </a:lnTo>
                    <a:lnTo>
                      <a:pt x="349" y="128"/>
                    </a:lnTo>
                    <a:lnTo>
                      <a:pt x="321" y="128"/>
                    </a:lnTo>
                    <a:lnTo>
                      <a:pt x="324" y="149"/>
                    </a:lnTo>
                    <a:lnTo>
                      <a:pt x="357" y="204"/>
                    </a:lnTo>
                    <a:lnTo>
                      <a:pt x="328" y="218"/>
                    </a:lnTo>
                    <a:lnTo>
                      <a:pt x="285" y="163"/>
                    </a:lnTo>
                    <a:lnTo>
                      <a:pt x="268" y="175"/>
                    </a:lnTo>
                    <a:lnTo>
                      <a:pt x="285" y="185"/>
                    </a:lnTo>
                    <a:lnTo>
                      <a:pt x="276" y="200"/>
                    </a:lnTo>
                    <a:lnTo>
                      <a:pt x="270" y="202"/>
                    </a:lnTo>
                    <a:lnTo>
                      <a:pt x="268" y="223"/>
                    </a:lnTo>
                    <a:lnTo>
                      <a:pt x="279" y="241"/>
                    </a:lnTo>
                    <a:lnTo>
                      <a:pt x="229" y="271"/>
                    </a:lnTo>
                    <a:lnTo>
                      <a:pt x="194" y="277"/>
                    </a:lnTo>
                    <a:lnTo>
                      <a:pt x="153" y="303"/>
                    </a:lnTo>
                    <a:lnTo>
                      <a:pt x="139" y="308"/>
                    </a:lnTo>
                    <a:lnTo>
                      <a:pt x="124" y="308"/>
                    </a:lnTo>
                    <a:lnTo>
                      <a:pt x="111" y="324"/>
                    </a:lnTo>
                    <a:lnTo>
                      <a:pt x="99" y="324"/>
                    </a:lnTo>
                    <a:lnTo>
                      <a:pt x="75" y="320"/>
                    </a:lnTo>
                    <a:lnTo>
                      <a:pt x="55" y="333"/>
                    </a:lnTo>
                    <a:lnTo>
                      <a:pt x="52" y="361"/>
                    </a:lnTo>
                    <a:lnTo>
                      <a:pt x="26" y="379"/>
                    </a:lnTo>
                    <a:lnTo>
                      <a:pt x="4" y="446"/>
                    </a:lnTo>
                    <a:lnTo>
                      <a:pt x="0" y="448"/>
                    </a:lnTo>
                    <a:lnTo>
                      <a:pt x="7" y="463"/>
                    </a:lnTo>
                    <a:lnTo>
                      <a:pt x="36" y="486"/>
                    </a:lnTo>
                    <a:lnTo>
                      <a:pt x="50" y="522"/>
                    </a:lnTo>
                    <a:lnTo>
                      <a:pt x="46" y="560"/>
                    </a:lnTo>
                    <a:lnTo>
                      <a:pt x="55" y="581"/>
                    </a:lnTo>
                    <a:lnTo>
                      <a:pt x="50" y="605"/>
                    </a:lnTo>
                    <a:lnTo>
                      <a:pt x="81" y="628"/>
                    </a:lnTo>
                    <a:lnTo>
                      <a:pt x="90" y="666"/>
                    </a:lnTo>
                    <a:close/>
                  </a:path>
                </a:pathLst>
              </a:custGeom>
              <a:noFill/>
              <a:ln w="7938" cap="flat">
                <a:solidFill>
                  <a:srgbClr val="A5A5A5"/>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8985" name="Freeform 73"/>
              <p:cNvSpPr>
                <a:spLocks/>
              </p:cNvSpPr>
              <p:nvPr/>
            </p:nvSpPr>
            <p:spPr bwMode="auto">
              <a:xfrm>
                <a:off x="4009" y="941"/>
                <a:ext cx="336" cy="195"/>
              </a:xfrm>
              <a:custGeom>
                <a:avLst/>
                <a:gdLst/>
                <a:ahLst/>
                <a:cxnLst>
                  <a:cxn ang="0">
                    <a:pos x="63" y="194"/>
                  </a:cxn>
                  <a:cxn ang="0">
                    <a:pos x="69" y="183"/>
                  </a:cxn>
                  <a:cxn ang="0">
                    <a:pos x="101" y="194"/>
                  </a:cxn>
                  <a:cxn ang="0">
                    <a:pos x="137" y="145"/>
                  </a:cxn>
                  <a:cxn ang="0">
                    <a:pos x="153" y="146"/>
                  </a:cxn>
                  <a:cxn ang="0">
                    <a:pos x="158" y="161"/>
                  </a:cxn>
                  <a:cxn ang="0">
                    <a:pos x="178" y="171"/>
                  </a:cxn>
                  <a:cxn ang="0">
                    <a:pos x="195" y="161"/>
                  </a:cxn>
                  <a:cxn ang="0">
                    <a:pos x="208" y="119"/>
                  </a:cxn>
                  <a:cxn ang="0">
                    <a:pos x="310" y="91"/>
                  </a:cxn>
                  <a:cxn ang="0">
                    <a:pos x="336" y="49"/>
                  </a:cxn>
                  <a:cxn ang="0">
                    <a:pos x="335" y="47"/>
                  </a:cxn>
                  <a:cxn ang="0">
                    <a:pos x="321" y="35"/>
                  </a:cxn>
                  <a:cxn ang="0">
                    <a:pos x="317" y="6"/>
                  </a:cxn>
                  <a:cxn ang="0">
                    <a:pos x="299" y="0"/>
                  </a:cxn>
                  <a:cxn ang="0">
                    <a:pos x="270" y="2"/>
                  </a:cxn>
                  <a:cxn ang="0">
                    <a:pos x="223" y="22"/>
                  </a:cxn>
                  <a:cxn ang="0">
                    <a:pos x="201" y="44"/>
                  </a:cxn>
                  <a:cxn ang="0">
                    <a:pos x="178" y="36"/>
                  </a:cxn>
                  <a:cxn ang="0">
                    <a:pos x="165" y="58"/>
                  </a:cxn>
                  <a:cxn ang="0">
                    <a:pos x="95" y="75"/>
                  </a:cxn>
                  <a:cxn ang="0">
                    <a:pos x="57" y="61"/>
                  </a:cxn>
                  <a:cxn ang="0">
                    <a:pos x="53" y="46"/>
                  </a:cxn>
                  <a:cxn ang="0">
                    <a:pos x="8" y="59"/>
                  </a:cxn>
                  <a:cxn ang="0">
                    <a:pos x="0" y="75"/>
                  </a:cxn>
                  <a:cxn ang="0">
                    <a:pos x="4" y="136"/>
                  </a:cxn>
                  <a:cxn ang="0">
                    <a:pos x="26" y="151"/>
                  </a:cxn>
                  <a:cxn ang="0">
                    <a:pos x="10" y="179"/>
                  </a:cxn>
                  <a:cxn ang="0">
                    <a:pos x="32" y="195"/>
                  </a:cxn>
                  <a:cxn ang="0">
                    <a:pos x="50" y="189"/>
                  </a:cxn>
                  <a:cxn ang="0">
                    <a:pos x="63" y="194"/>
                  </a:cxn>
                </a:cxnLst>
                <a:rect l="0" t="0" r="r" b="b"/>
                <a:pathLst>
                  <a:path w="336" h="195">
                    <a:moveTo>
                      <a:pt x="63" y="194"/>
                    </a:moveTo>
                    <a:lnTo>
                      <a:pt x="69" y="183"/>
                    </a:lnTo>
                    <a:lnTo>
                      <a:pt x="101" y="194"/>
                    </a:lnTo>
                    <a:lnTo>
                      <a:pt x="137" y="145"/>
                    </a:lnTo>
                    <a:lnTo>
                      <a:pt x="153" y="146"/>
                    </a:lnTo>
                    <a:lnTo>
                      <a:pt x="158" y="161"/>
                    </a:lnTo>
                    <a:lnTo>
                      <a:pt x="178" y="171"/>
                    </a:lnTo>
                    <a:lnTo>
                      <a:pt x="195" y="161"/>
                    </a:lnTo>
                    <a:lnTo>
                      <a:pt x="208" y="119"/>
                    </a:lnTo>
                    <a:lnTo>
                      <a:pt x="310" y="91"/>
                    </a:lnTo>
                    <a:lnTo>
                      <a:pt x="336" y="49"/>
                    </a:lnTo>
                    <a:lnTo>
                      <a:pt x="335" y="47"/>
                    </a:lnTo>
                    <a:lnTo>
                      <a:pt x="321" y="35"/>
                    </a:lnTo>
                    <a:lnTo>
                      <a:pt x="317" y="6"/>
                    </a:lnTo>
                    <a:lnTo>
                      <a:pt x="299" y="0"/>
                    </a:lnTo>
                    <a:lnTo>
                      <a:pt x="270" y="2"/>
                    </a:lnTo>
                    <a:lnTo>
                      <a:pt x="223" y="22"/>
                    </a:lnTo>
                    <a:lnTo>
                      <a:pt x="201" y="44"/>
                    </a:lnTo>
                    <a:lnTo>
                      <a:pt x="178" y="36"/>
                    </a:lnTo>
                    <a:lnTo>
                      <a:pt x="165" y="58"/>
                    </a:lnTo>
                    <a:lnTo>
                      <a:pt x="95" y="75"/>
                    </a:lnTo>
                    <a:lnTo>
                      <a:pt x="57" y="61"/>
                    </a:lnTo>
                    <a:lnTo>
                      <a:pt x="53" y="46"/>
                    </a:lnTo>
                    <a:lnTo>
                      <a:pt x="8" y="59"/>
                    </a:lnTo>
                    <a:lnTo>
                      <a:pt x="0" y="75"/>
                    </a:lnTo>
                    <a:lnTo>
                      <a:pt x="4" y="136"/>
                    </a:lnTo>
                    <a:lnTo>
                      <a:pt x="26" y="151"/>
                    </a:lnTo>
                    <a:lnTo>
                      <a:pt x="10" y="179"/>
                    </a:lnTo>
                    <a:lnTo>
                      <a:pt x="32" y="195"/>
                    </a:lnTo>
                    <a:lnTo>
                      <a:pt x="50" y="189"/>
                    </a:lnTo>
                    <a:lnTo>
                      <a:pt x="63" y="194"/>
                    </a:lnTo>
                    <a:close/>
                  </a:path>
                </a:pathLst>
              </a:custGeom>
              <a:solidFill>
                <a:srgbClr val="A5A5A5"/>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8986" name="Freeform 74"/>
              <p:cNvSpPr>
                <a:spLocks/>
              </p:cNvSpPr>
              <p:nvPr/>
            </p:nvSpPr>
            <p:spPr bwMode="auto">
              <a:xfrm>
                <a:off x="4009" y="941"/>
                <a:ext cx="336" cy="195"/>
              </a:xfrm>
              <a:custGeom>
                <a:avLst/>
                <a:gdLst/>
                <a:ahLst/>
                <a:cxnLst>
                  <a:cxn ang="0">
                    <a:pos x="63" y="194"/>
                  </a:cxn>
                  <a:cxn ang="0">
                    <a:pos x="69" y="183"/>
                  </a:cxn>
                  <a:cxn ang="0">
                    <a:pos x="101" y="194"/>
                  </a:cxn>
                  <a:cxn ang="0">
                    <a:pos x="137" y="145"/>
                  </a:cxn>
                  <a:cxn ang="0">
                    <a:pos x="153" y="146"/>
                  </a:cxn>
                  <a:cxn ang="0">
                    <a:pos x="158" y="161"/>
                  </a:cxn>
                  <a:cxn ang="0">
                    <a:pos x="178" y="171"/>
                  </a:cxn>
                  <a:cxn ang="0">
                    <a:pos x="195" y="161"/>
                  </a:cxn>
                  <a:cxn ang="0">
                    <a:pos x="208" y="119"/>
                  </a:cxn>
                  <a:cxn ang="0">
                    <a:pos x="310" y="91"/>
                  </a:cxn>
                  <a:cxn ang="0">
                    <a:pos x="336" y="49"/>
                  </a:cxn>
                  <a:cxn ang="0">
                    <a:pos x="335" y="47"/>
                  </a:cxn>
                  <a:cxn ang="0">
                    <a:pos x="321" y="35"/>
                  </a:cxn>
                  <a:cxn ang="0">
                    <a:pos x="317" y="6"/>
                  </a:cxn>
                  <a:cxn ang="0">
                    <a:pos x="299" y="0"/>
                  </a:cxn>
                  <a:cxn ang="0">
                    <a:pos x="270" y="2"/>
                  </a:cxn>
                  <a:cxn ang="0">
                    <a:pos x="223" y="22"/>
                  </a:cxn>
                  <a:cxn ang="0">
                    <a:pos x="201" y="44"/>
                  </a:cxn>
                  <a:cxn ang="0">
                    <a:pos x="178" y="36"/>
                  </a:cxn>
                  <a:cxn ang="0">
                    <a:pos x="165" y="58"/>
                  </a:cxn>
                  <a:cxn ang="0">
                    <a:pos x="95" y="75"/>
                  </a:cxn>
                  <a:cxn ang="0">
                    <a:pos x="57" y="61"/>
                  </a:cxn>
                  <a:cxn ang="0">
                    <a:pos x="53" y="46"/>
                  </a:cxn>
                  <a:cxn ang="0">
                    <a:pos x="8" y="59"/>
                  </a:cxn>
                  <a:cxn ang="0">
                    <a:pos x="0" y="75"/>
                  </a:cxn>
                  <a:cxn ang="0">
                    <a:pos x="4" y="136"/>
                  </a:cxn>
                  <a:cxn ang="0">
                    <a:pos x="26" y="151"/>
                  </a:cxn>
                  <a:cxn ang="0">
                    <a:pos x="10" y="179"/>
                  </a:cxn>
                  <a:cxn ang="0">
                    <a:pos x="32" y="195"/>
                  </a:cxn>
                  <a:cxn ang="0">
                    <a:pos x="50" y="189"/>
                  </a:cxn>
                  <a:cxn ang="0">
                    <a:pos x="63" y="194"/>
                  </a:cxn>
                </a:cxnLst>
                <a:rect l="0" t="0" r="r" b="b"/>
                <a:pathLst>
                  <a:path w="336" h="195">
                    <a:moveTo>
                      <a:pt x="63" y="194"/>
                    </a:moveTo>
                    <a:lnTo>
                      <a:pt x="69" y="183"/>
                    </a:lnTo>
                    <a:lnTo>
                      <a:pt x="101" y="194"/>
                    </a:lnTo>
                    <a:lnTo>
                      <a:pt x="137" y="145"/>
                    </a:lnTo>
                    <a:lnTo>
                      <a:pt x="153" y="146"/>
                    </a:lnTo>
                    <a:lnTo>
                      <a:pt x="158" y="161"/>
                    </a:lnTo>
                    <a:lnTo>
                      <a:pt x="178" y="171"/>
                    </a:lnTo>
                    <a:lnTo>
                      <a:pt x="195" y="161"/>
                    </a:lnTo>
                    <a:lnTo>
                      <a:pt x="208" y="119"/>
                    </a:lnTo>
                    <a:lnTo>
                      <a:pt x="310" y="91"/>
                    </a:lnTo>
                    <a:lnTo>
                      <a:pt x="336" y="49"/>
                    </a:lnTo>
                    <a:lnTo>
                      <a:pt x="335" y="47"/>
                    </a:lnTo>
                    <a:lnTo>
                      <a:pt x="321" y="35"/>
                    </a:lnTo>
                    <a:lnTo>
                      <a:pt x="317" y="6"/>
                    </a:lnTo>
                    <a:lnTo>
                      <a:pt x="299" y="0"/>
                    </a:lnTo>
                    <a:lnTo>
                      <a:pt x="270" y="2"/>
                    </a:lnTo>
                    <a:lnTo>
                      <a:pt x="223" y="22"/>
                    </a:lnTo>
                    <a:lnTo>
                      <a:pt x="201" y="44"/>
                    </a:lnTo>
                    <a:lnTo>
                      <a:pt x="178" y="36"/>
                    </a:lnTo>
                    <a:lnTo>
                      <a:pt x="165" y="58"/>
                    </a:lnTo>
                    <a:lnTo>
                      <a:pt x="95" y="75"/>
                    </a:lnTo>
                    <a:lnTo>
                      <a:pt x="57" y="61"/>
                    </a:lnTo>
                    <a:lnTo>
                      <a:pt x="53" y="46"/>
                    </a:lnTo>
                    <a:lnTo>
                      <a:pt x="8" y="59"/>
                    </a:lnTo>
                    <a:lnTo>
                      <a:pt x="0" y="75"/>
                    </a:lnTo>
                    <a:lnTo>
                      <a:pt x="4" y="136"/>
                    </a:lnTo>
                    <a:lnTo>
                      <a:pt x="26" y="151"/>
                    </a:lnTo>
                    <a:lnTo>
                      <a:pt x="10" y="179"/>
                    </a:lnTo>
                    <a:lnTo>
                      <a:pt x="32" y="195"/>
                    </a:lnTo>
                    <a:lnTo>
                      <a:pt x="50" y="189"/>
                    </a:lnTo>
                    <a:lnTo>
                      <a:pt x="63" y="194"/>
                    </a:lnTo>
                    <a:close/>
                  </a:path>
                </a:pathLst>
              </a:custGeom>
              <a:noFill/>
              <a:ln w="7938" cap="flat">
                <a:solidFill>
                  <a:srgbClr val="A5A5A5"/>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8987" name="Freeform 75"/>
              <p:cNvSpPr>
                <a:spLocks/>
              </p:cNvSpPr>
              <p:nvPr/>
            </p:nvSpPr>
            <p:spPr bwMode="auto">
              <a:xfrm>
                <a:off x="3783" y="769"/>
                <a:ext cx="281" cy="291"/>
              </a:xfrm>
              <a:custGeom>
                <a:avLst/>
                <a:gdLst/>
                <a:ahLst/>
                <a:cxnLst>
                  <a:cxn ang="0">
                    <a:pos x="54" y="275"/>
                  </a:cxn>
                  <a:cxn ang="0">
                    <a:pos x="160" y="291"/>
                  </a:cxn>
                  <a:cxn ang="0">
                    <a:pos x="177" y="268"/>
                  </a:cxn>
                  <a:cxn ang="0">
                    <a:pos x="170" y="258"/>
                  </a:cxn>
                  <a:cxn ang="0">
                    <a:pos x="228" y="245"/>
                  </a:cxn>
                  <a:cxn ang="0">
                    <a:pos x="235" y="230"/>
                  </a:cxn>
                  <a:cxn ang="0">
                    <a:pos x="281" y="218"/>
                  </a:cxn>
                  <a:cxn ang="0">
                    <a:pos x="275" y="189"/>
                  </a:cxn>
                  <a:cxn ang="0">
                    <a:pos x="248" y="164"/>
                  </a:cxn>
                  <a:cxn ang="0">
                    <a:pos x="220" y="162"/>
                  </a:cxn>
                  <a:cxn ang="0">
                    <a:pos x="203" y="134"/>
                  </a:cxn>
                  <a:cxn ang="0">
                    <a:pos x="209" y="122"/>
                  </a:cxn>
                  <a:cxn ang="0">
                    <a:pos x="203" y="96"/>
                  </a:cxn>
                  <a:cxn ang="0">
                    <a:pos x="169" y="97"/>
                  </a:cxn>
                  <a:cxn ang="0">
                    <a:pos x="134" y="67"/>
                  </a:cxn>
                  <a:cxn ang="0">
                    <a:pos x="128" y="22"/>
                  </a:cxn>
                  <a:cxn ang="0">
                    <a:pos x="78" y="7"/>
                  </a:cxn>
                  <a:cxn ang="0">
                    <a:pos x="75" y="0"/>
                  </a:cxn>
                  <a:cxn ang="0">
                    <a:pos x="64" y="6"/>
                  </a:cxn>
                  <a:cxn ang="0">
                    <a:pos x="75" y="19"/>
                  </a:cxn>
                  <a:cxn ang="0">
                    <a:pos x="58" y="25"/>
                  </a:cxn>
                  <a:cxn ang="0">
                    <a:pos x="39" y="8"/>
                  </a:cxn>
                  <a:cxn ang="0">
                    <a:pos x="0" y="15"/>
                  </a:cxn>
                  <a:cxn ang="0">
                    <a:pos x="19" y="51"/>
                  </a:cxn>
                  <a:cxn ang="0">
                    <a:pos x="13" y="85"/>
                  </a:cxn>
                  <a:cxn ang="0">
                    <a:pos x="35" y="113"/>
                  </a:cxn>
                  <a:cxn ang="0">
                    <a:pos x="50" y="147"/>
                  </a:cxn>
                  <a:cxn ang="0">
                    <a:pos x="44" y="165"/>
                  </a:cxn>
                  <a:cxn ang="0">
                    <a:pos x="93" y="204"/>
                  </a:cxn>
                  <a:cxn ang="0">
                    <a:pos x="54" y="275"/>
                  </a:cxn>
                </a:cxnLst>
                <a:rect l="0" t="0" r="r" b="b"/>
                <a:pathLst>
                  <a:path w="281" h="291">
                    <a:moveTo>
                      <a:pt x="54" y="275"/>
                    </a:moveTo>
                    <a:lnTo>
                      <a:pt x="160" y="291"/>
                    </a:lnTo>
                    <a:lnTo>
                      <a:pt x="177" y="268"/>
                    </a:lnTo>
                    <a:lnTo>
                      <a:pt x="170" y="258"/>
                    </a:lnTo>
                    <a:lnTo>
                      <a:pt x="228" y="245"/>
                    </a:lnTo>
                    <a:lnTo>
                      <a:pt x="235" y="230"/>
                    </a:lnTo>
                    <a:lnTo>
                      <a:pt x="281" y="218"/>
                    </a:lnTo>
                    <a:lnTo>
                      <a:pt x="275" y="189"/>
                    </a:lnTo>
                    <a:lnTo>
                      <a:pt x="248" y="164"/>
                    </a:lnTo>
                    <a:lnTo>
                      <a:pt x="220" y="162"/>
                    </a:lnTo>
                    <a:lnTo>
                      <a:pt x="203" y="134"/>
                    </a:lnTo>
                    <a:lnTo>
                      <a:pt x="209" y="122"/>
                    </a:lnTo>
                    <a:lnTo>
                      <a:pt x="203" y="96"/>
                    </a:lnTo>
                    <a:lnTo>
                      <a:pt x="169" y="97"/>
                    </a:lnTo>
                    <a:lnTo>
                      <a:pt x="134" y="67"/>
                    </a:lnTo>
                    <a:lnTo>
                      <a:pt x="128" y="22"/>
                    </a:lnTo>
                    <a:lnTo>
                      <a:pt x="78" y="7"/>
                    </a:lnTo>
                    <a:lnTo>
                      <a:pt x="75" y="0"/>
                    </a:lnTo>
                    <a:lnTo>
                      <a:pt x="64" y="6"/>
                    </a:lnTo>
                    <a:lnTo>
                      <a:pt x="75" y="19"/>
                    </a:lnTo>
                    <a:lnTo>
                      <a:pt x="58" y="25"/>
                    </a:lnTo>
                    <a:lnTo>
                      <a:pt x="39" y="8"/>
                    </a:lnTo>
                    <a:lnTo>
                      <a:pt x="0" y="15"/>
                    </a:lnTo>
                    <a:lnTo>
                      <a:pt x="19" y="51"/>
                    </a:lnTo>
                    <a:lnTo>
                      <a:pt x="13" y="85"/>
                    </a:lnTo>
                    <a:lnTo>
                      <a:pt x="35" y="113"/>
                    </a:lnTo>
                    <a:lnTo>
                      <a:pt x="50" y="147"/>
                    </a:lnTo>
                    <a:lnTo>
                      <a:pt x="44" y="165"/>
                    </a:lnTo>
                    <a:lnTo>
                      <a:pt x="93" y="204"/>
                    </a:lnTo>
                    <a:lnTo>
                      <a:pt x="54" y="275"/>
                    </a:lnTo>
                    <a:close/>
                  </a:path>
                </a:pathLst>
              </a:custGeom>
              <a:solidFill>
                <a:srgbClr val="A5A5A5"/>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8988" name="Freeform 76"/>
              <p:cNvSpPr>
                <a:spLocks/>
              </p:cNvSpPr>
              <p:nvPr/>
            </p:nvSpPr>
            <p:spPr bwMode="auto">
              <a:xfrm>
                <a:off x="3783" y="769"/>
                <a:ext cx="281" cy="291"/>
              </a:xfrm>
              <a:custGeom>
                <a:avLst/>
                <a:gdLst/>
                <a:ahLst/>
                <a:cxnLst>
                  <a:cxn ang="0">
                    <a:pos x="54" y="275"/>
                  </a:cxn>
                  <a:cxn ang="0">
                    <a:pos x="160" y="291"/>
                  </a:cxn>
                  <a:cxn ang="0">
                    <a:pos x="177" y="268"/>
                  </a:cxn>
                  <a:cxn ang="0">
                    <a:pos x="170" y="258"/>
                  </a:cxn>
                  <a:cxn ang="0">
                    <a:pos x="228" y="245"/>
                  </a:cxn>
                  <a:cxn ang="0">
                    <a:pos x="235" y="230"/>
                  </a:cxn>
                  <a:cxn ang="0">
                    <a:pos x="281" y="218"/>
                  </a:cxn>
                  <a:cxn ang="0">
                    <a:pos x="275" y="189"/>
                  </a:cxn>
                  <a:cxn ang="0">
                    <a:pos x="248" y="164"/>
                  </a:cxn>
                  <a:cxn ang="0">
                    <a:pos x="220" y="162"/>
                  </a:cxn>
                  <a:cxn ang="0">
                    <a:pos x="203" y="134"/>
                  </a:cxn>
                  <a:cxn ang="0">
                    <a:pos x="209" y="122"/>
                  </a:cxn>
                  <a:cxn ang="0">
                    <a:pos x="203" y="96"/>
                  </a:cxn>
                  <a:cxn ang="0">
                    <a:pos x="169" y="97"/>
                  </a:cxn>
                  <a:cxn ang="0">
                    <a:pos x="134" y="67"/>
                  </a:cxn>
                  <a:cxn ang="0">
                    <a:pos x="128" y="22"/>
                  </a:cxn>
                  <a:cxn ang="0">
                    <a:pos x="78" y="7"/>
                  </a:cxn>
                  <a:cxn ang="0">
                    <a:pos x="75" y="0"/>
                  </a:cxn>
                  <a:cxn ang="0">
                    <a:pos x="64" y="6"/>
                  </a:cxn>
                  <a:cxn ang="0">
                    <a:pos x="75" y="19"/>
                  </a:cxn>
                  <a:cxn ang="0">
                    <a:pos x="58" y="25"/>
                  </a:cxn>
                  <a:cxn ang="0">
                    <a:pos x="39" y="8"/>
                  </a:cxn>
                  <a:cxn ang="0">
                    <a:pos x="0" y="15"/>
                  </a:cxn>
                  <a:cxn ang="0">
                    <a:pos x="19" y="51"/>
                  </a:cxn>
                  <a:cxn ang="0">
                    <a:pos x="13" y="85"/>
                  </a:cxn>
                  <a:cxn ang="0">
                    <a:pos x="35" y="113"/>
                  </a:cxn>
                  <a:cxn ang="0">
                    <a:pos x="50" y="147"/>
                  </a:cxn>
                  <a:cxn ang="0">
                    <a:pos x="44" y="165"/>
                  </a:cxn>
                  <a:cxn ang="0">
                    <a:pos x="93" y="204"/>
                  </a:cxn>
                  <a:cxn ang="0">
                    <a:pos x="54" y="275"/>
                  </a:cxn>
                </a:cxnLst>
                <a:rect l="0" t="0" r="r" b="b"/>
                <a:pathLst>
                  <a:path w="281" h="291">
                    <a:moveTo>
                      <a:pt x="54" y="275"/>
                    </a:moveTo>
                    <a:lnTo>
                      <a:pt x="160" y="291"/>
                    </a:lnTo>
                    <a:lnTo>
                      <a:pt x="177" y="268"/>
                    </a:lnTo>
                    <a:lnTo>
                      <a:pt x="170" y="258"/>
                    </a:lnTo>
                    <a:lnTo>
                      <a:pt x="228" y="245"/>
                    </a:lnTo>
                    <a:lnTo>
                      <a:pt x="235" y="230"/>
                    </a:lnTo>
                    <a:lnTo>
                      <a:pt x="281" y="218"/>
                    </a:lnTo>
                    <a:lnTo>
                      <a:pt x="275" y="189"/>
                    </a:lnTo>
                    <a:lnTo>
                      <a:pt x="248" y="164"/>
                    </a:lnTo>
                    <a:lnTo>
                      <a:pt x="220" y="162"/>
                    </a:lnTo>
                    <a:lnTo>
                      <a:pt x="203" y="134"/>
                    </a:lnTo>
                    <a:lnTo>
                      <a:pt x="209" y="122"/>
                    </a:lnTo>
                    <a:lnTo>
                      <a:pt x="203" y="96"/>
                    </a:lnTo>
                    <a:lnTo>
                      <a:pt x="169" y="97"/>
                    </a:lnTo>
                    <a:lnTo>
                      <a:pt x="134" y="67"/>
                    </a:lnTo>
                    <a:lnTo>
                      <a:pt x="128" y="22"/>
                    </a:lnTo>
                    <a:lnTo>
                      <a:pt x="78" y="7"/>
                    </a:lnTo>
                    <a:lnTo>
                      <a:pt x="75" y="0"/>
                    </a:lnTo>
                    <a:lnTo>
                      <a:pt x="64" y="6"/>
                    </a:lnTo>
                    <a:lnTo>
                      <a:pt x="75" y="19"/>
                    </a:lnTo>
                    <a:lnTo>
                      <a:pt x="58" y="25"/>
                    </a:lnTo>
                    <a:lnTo>
                      <a:pt x="39" y="8"/>
                    </a:lnTo>
                    <a:lnTo>
                      <a:pt x="0" y="15"/>
                    </a:lnTo>
                    <a:lnTo>
                      <a:pt x="19" y="51"/>
                    </a:lnTo>
                    <a:lnTo>
                      <a:pt x="13" y="85"/>
                    </a:lnTo>
                    <a:lnTo>
                      <a:pt x="35" y="113"/>
                    </a:lnTo>
                    <a:lnTo>
                      <a:pt x="50" y="147"/>
                    </a:lnTo>
                    <a:lnTo>
                      <a:pt x="44" y="165"/>
                    </a:lnTo>
                    <a:lnTo>
                      <a:pt x="93" y="204"/>
                    </a:lnTo>
                    <a:lnTo>
                      <a:pt x="54" y="275"/>
                    </a:lnTo>
                    <a:close/>
                  </a:path>
                </a:pathLst>
              </a:custGeom>
              <a:noFill/>
              <a:ln w="7938" cap="flat">
                <a:solidFill>
                  <a:srgbClr val="A5A5A5"/>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8989" name="Freeform 77"/>
              <p:cNvSpPr>
                <a:spLocks/>
              </p:cNvSpPr>
              <p:nvPr/>
            </p:nvSpPr>
            <p:spPr bwMode="auto">
              <a:xfrm>
                <a:off x="3817" y="1017"/>
                <a:ext cx="220" cy="163"/>
              </a:xfrm>
              <a:custGeom>
                <a:avLst/>
                <a:gdLst/>
                <a:ahLst/>
                <a:cxnLst>
                  <a:cxn ang="0">
                    <a:pos x="194" y="0"/>
                  </a:cxn>
                  <a:cxn ang="0">
                    <a:pos x="136" y="12"/>
                  </a:cxn>
                  <a:cxn ang="0">
                    <a:pos x="144" y="23"/>
                  </a:cxn>
                  <a:cxn ang="0">
                    <a:pos x="127" y="46"/>
                  </a:cxn>
                  <a:cxn ang="0">
                    <a:pos x="22" y="30"/>
                  </a:cxn>
                  <a:cxn ang="0">
                    <a:pos x="0" y="67"/>
                  </a:cxn>
                  <a:cxn ang="0">
                    <a:pos x="27" y="79"/>
                  </a:cxn>
                  <a:cxn ang="0">
                    <a:pos x="59" y="99"/>
                  </a:cxn>
                  <a:cxn ang="0">
                    <a:pos x="19" y="103"/>
                  </a:cxn>
                  <a:cxn ang="0">
                    <a:pos x="0" y="122"/>
                  </a:cxn>
                  <a:cxn ang="0">
                    <a:pos x="2" y="148"/>
                  </a:cxn>
                  <a:cxn ang="0">
                    <a:pos x="65" y="163"/>
                  </a:cxn>
                  <a:cxn ang="0">
                    <a:pos x="73" y="152"/>
                  </a:cxn>
                  <a:cxn ang="0">
                    <a:pos x="93" y="143"/>
                  </a:cxn>
                  <a:cxn ang="0">
                    <a:pos x="107" y="114"/>
                  </a:cxn>
                  <a:cxn ang="0">
                    <a:pos x="134" y="118"/>
                  </a:cxn>
                  <a:cxn ang="0">
                    <a:pos x="155" y="104"/>
                  </a:cxn>
                  <a:cxn ang="0">
                    <a:pos x="178" y="112"/>
                  </a:cxn>
                  <a:cxn ang="0">
                    <a:pos x="204" y="103"/>
                  </a:cxn>
                  <a:cxn ang="0">
                    <a:pos x="220" y="75"/>
                  </a:cxn>
                  <a:cxn ang="0">
                    <a:pos x="199" y="60"/>
                  </a:cxn>
                  <a:cxn ang="0">
                    <a:pos x="194" y="0"/>
                  </a:cxn>
                </a:cxnLst>
                <a:rect l="0" t="0" r="r" b="b"/>
                <a:pathLst>
                  <a:path w="220" h="163">
                    <a:moveTo>
                      <a:pt x="194" y="0"/>
                    </a:moveTo>
                    <a:lnTo>
                      <a:pt x="136" y="12"/>
                    </a:lnTo>
                    <a:lnTo>
                      <a:pt x="144" y="23"/>
                    </a:lnTo>
                    <a:lnTo>
                      <a:pt x="127" y="46"/>
                    </a:lnTo>
                    <a:lnTo>
                      <a:pt x="22" y="30"/>
                    </a:lnTo>
                    <a:lnTo>
                      <a:pt x="0" y="67"/>
                    </a:lnTo>
                    <a:lnTo>
                      <a:pt x="27" y="79"/>
                    </a:lnTo>
                    <a:lnTo>
                      <a:pt x="59" y="99"/>
                    </a:lnTo>
                    <a:lnTo>
                      <a:pt x="19" y="103"/>
                    </a:lnTo>
                    <a:lnTo>
                      <a:pt x="0" y="122"/>
                    </a:lnTo>
                    <a:lnTo>
                      <a:pt x="2" y="148"/>
                    </a:lnTo>
                    <a:lnTo>
                      <a:pt x="65" y="163"/>
                    </a:lnTo>
                    <a:lnTo>
                      <a:pt x="73" y="152"/>
                    </a:lnTo>
                    <a:lnTo>
                      <a:pt x="93" y="143"/>
                    </a:lnTo>
                    <a:lnTo>
                      <a:pt x="107" y="114"/>
                    </a:lnTo>
                    <a:lnTo>
                      <a:pt x="134" y="118"/>
                    </a:lnTo>
                    <a:lnTo>
                      <a:pt x="155" y="104"/>
                    </a:lnTo>
                    <a:lnTo>
                      <a:pt x="178" y="112"/>
                    </a:lnTo>
                    <a:lnTo>
                      <a:pt x="204" y="103"/>
                    </a:lnTo>
                    <a:lnTo>
                      <a:pt x="220" y="75"/>
                    </a:lnTo>
                    <a:lnTo>
                      <a:pt x="199" y="60"/>
                    </a:lnTo>
                    <a:lnTo>
                      <a:pt x="194" y="0"/>
                    </a:lnTo>
                    <a:close/>
                  </a:path>
                </a:pathLst>
              </a:custGeom>
              <a:solidFill>
                <a:srgbClr val="A5A5A5"/>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8990" name="Freeform 78"/>
              <p:cNvSpPr>
                <a:spLocks/>
              </p:cNvSpPr>
              <p:nvPr/>
            </p:nvSpPr>
            <p:spPr bwMode="auto">
              <a:xfrm>
                <a:off x="3817" y="1017"/>
                <a:ext cx="220" cy="163"/>
              </a:xfrm>
              <a:custGeom>
                <a:avLst/>
                <a:gdLst/>
                <a:ahLst/>
                <a:cxnLst>
                  <a:cxn ang="0">
                    <a:pos x="194" y="0"/>
                  </a:cxn>
                  <a:cxn ang="0">
                    <a:pos x="136" y="12"/>
                  </a:cxn>
                  <a:cxn ang="0">
                    <a:pos x="144" y="23"/>
                  </a:cxn>
                  <a:cxn ang="0">
                    <a:pos x="127" y="46"/>
                  </a:cxn>
                  <a:cxn ang="0">
                    <a:pos x="22" y="30"/>
                  </a:cxn>
                  <a:cxn ang="0">
                    <a:pos x="0" y="67"/>
                  </a:cxn>
                  <a:cxn ang="0">
                    <a:pos x="27" y="79"/>
                  </a:cxn>
                  <a:cxn ang="0">
                    <a:pos x="59" y="99"/>
                  </a:cxn>
                  <a:cxn ang="0">
                    <a:pos x="19" y="103"/>
                  </a:cxn>
                  <a:cxn ang="0">
                    <a:pos x="0" y="122"/>
                  </a:cxn>
                  <a:cxn ang="0">
                    <a:pos x="2" y="148"/>
                  </a:cxn>
                  <a:cxn ang="0">
                    <a:pos x="65" y="163"/>
                  </a:cxn>
                  <a:cxn ang="0">
                    <a:pos x="73" y="152"/>
                  </a:cxn>
                  <a:cxn ang="0">
                    <a:pos x="93" y="143"/>
                  </a:cxn>
                  <a:cxn ang="0">
                    <a:pos x="107" y="114"/>
                  </a:cxn>
                  <a:cxn ang="0">
                    <a:pos x="134" y="118"/>
                  </a:cxn>
                  <a:cxn ang="0">
                    <a:pos x="155" y="104"/>
                  </a:cxn>
                  <a:cxn ang="0">
                    <a:pos x="178" y="112"/>
                  </a:cxn>
                  <a:cxn ang="0">
                    <a:pos x="204" y="103"/>
                  </a:cxn>
                  <a:cxn ang="0">
                    <a:pos x="220" y="75"/>
                  </a:cxn>
                  <a:cxn ang="0">
                    <a:pos x="199" y="60"/>
                  </a:cxn>
                  <a:cxn ang="0">
                    <a:pos x="194" y="0"/>
                  </a:cxn>
                </a:cxnLst>
                <a:rect l="0" t="0" r="r" b="b"/>
                <a:pathLst>
                  <a:path w="220" h="163">
                    <a:moveTo>
                      <a:pt x="194" y="0"/>
                    </a:moveTo>
                    <a:lnTo>
                      <a:pt x="136" y="12"/>
                    </a:lnTo>
                    <a:lnTo>
                      <a:pt x="144" y="23"/>
                    </a:lnTo>
                    <a:lnTo>
                      <a:pt x="127" y="46"/>
                    </a:lnTo>
                    <a:lnTo>
                      <a:pt x="22" y="30"/>
                    </a:lnTo>
                    <a:lnTo>
                      <a:pt x="0" y="67"/>
                    </a:lnTo>
                    <a:lnTo>
                      <a:pt x="27" y="79"/>
                    </a:lnTo>
                    <a:lnTo>
                      <a:pt x="59" y="99"/>
                    </a:lnTo>
                    <a:lnTo>
                      <a:pt x="19" y="103"/>
                    </a:lnTo>
                    <a:lnTo>
                      <a:pt x="0" y="122"/>
                    </a:lnTo>
                    <a:lnTo>
                      <a:pt x="2" y="148"/>
                    </a:lnTo>
                    <a:lnTo>
                      <a:pt x="65" y="163"/>
                    </a:lnTo>
                    <a:lnTo>
                      <a:pt x="73" y="152"/>
                    </a:lnTo>
                    <a:lnTo>
                      <a:pt x="93" y="143"/>
                    </a:lnTo>
                    <a:lnTo>
                      <a:pt x="107" y="114"/>
                    </a:lnTo>
                    <a:lnTo>
                      <a:pt x="134" y="118"/>
                    </a:lnTo>
                    <a:lnTo>
                      <a:pt x="155" y="104"/>
                    </a:lnTo>
                    <a:lnTo>
                      <a:pt x="178" y="112"/>
                    </a:lnTo>
                    <a:lnTo>
                      <a:pt x="204" y="103"/>
                    </a:lnTo>
                    <a:lnTo>
                      <a:pt x="220" y="75"/>
                    </a:lnTo>
                    <a:lnTo>
                      <a:pt x="199" y="60"/>
                    </a:lnTo>
                    <a:lnTo>
                      <a:pt x="194" y="0"/>
                    </a:lnTo>
                    <a:close/>
                  </a:path>
                </a:pathLst>
              </a:custGeom>
              <a:noFill/>
              <a:ln w="7938" cap="flat">
                <a:solidFill>
                  <a:srgbClr val="A5A5A5"/>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8991" name="Freeform 79"/>
              <p:cNvSpPr>
                <a:spLocks/>
              </p:cNvSpPr>
              <p:nvPr/>
            </p:nvSpPr>
            <p:spPr bwMode="auto">
              <a:xfrm>
                <a:off x="3804" y="1165"/>
                <a:ext cx="160" cy="153"/>
              </a:xfrm>
              <a:custGeom>
                <a:avLst/>
                <a:gdLst/>
                <a:ahLst/>
                <a:cxnLst>
                  <a:cxn ang="0">
                    <a:pos x="129" y="88"/>
                  </a:cxn>
                  <a:cxn ang="0">
                    <a:pos x="108" y="55"/>
                  </a:cxn>
                  <a:cxn ang="0">
                    <a:pos x="73" y="35"/>
                  </a:cxn>
                  <a:cxn ang="0">
                    <a:pos x="76" y="14"/>
                  </a:cxn>
                  <a:cxn ang="0">
                    <a:pos x="13" y="0"/>
                  </a:cxn>
                  <a:cxn ang="0">
                    <a:pos x="0" y="12"/>
                  </a:cxn>
                  <a:cxn ang="0">
                    <a:pos x="16" y="55"/>
                  </a:cxn>
                  <a:cxn ang="0">
                    <a:pos x="13" y="72"/>
                  </a:cxn>
                  <a:cxn ang="0">
                    <a:pos x="28" y="86"/>
                  </a:cxn>
                  <a:cxn ang="0">
                    <a:pos x="29" y="100"/>
                  </a:cxn>
                  <a:cxn ang="0">
                    <a:pos x="45" y="112"/>
                  </a:cxn>
                  <a:cxn ang="0">
                    <a:pos x="52" y="138"/>
                  </a:cxn>
                  <a:cxn ang="0">
                    <a:pos x="53" y="143"/>
                  </a:cxn>
                  <a:cxn ang="0">
                    <a:pos x="89" y="140"/>
                  </a:cxn>
                  <a:cxn ang="0">
                    <a:pos x="99" y="153"/>
                  </a:cxn>
                  <a:cxn ang="0">
                    <a:pos x="114" y="142"/>
                  </a:cxn>
                  <a:cxn ang="0">
                    <a:pos x="147" y="146"/>
                  </a:cxn>
                  <a:cxn ang="0">
                    <a:pos x="160" y="135"/>
                  </a:cxn>
                  <a:cxn ang="0">
                    <a:pos x="156" y="112"/>
                  </a:cxn>
                  <a:cxn ang="0">
                    <a:pos x="135" y="99"/>
                  </a:cxn>
                  <a:cxn ang="0">
                    <a:pos x="129" y="88"/>
                  </a:cxn>
                </a:cxnLst>
                <a:rect l="0" t="0" r="r" b="b"/>
                <a:pathLst>
                  <a:path w="160" h="153">
                    <a:moveTo>
                      <a:pt x="129" y="88"/>
                    </a:moveTo>
                    <a:lnTo>
                      <a:pt x="108" y="55"/>
                    </a:lnTo>
                    <a:lnTo>
                      <a:pt x="73" y="35"/>
                    </a:lnTo>
                    <a:lnTo>
                      <a:pt x="76" y="14"/>
                    </a:lnTo>
                    <a:lnTo>
                      <a:pt x="13" y="0"/>
                    </a:lnTo>
                    <a:lnTo>
                      <a:pt x="0" y="12"/>
                    </a:lnTo>
                    <a:lnTo>
                      <a:pt x="16" y="55"/>
                    </a:lnTo>
                    <a:lnTo>
                      <a:pt x="13" y="72"/>
                    </a:lnTo>
                    <a:lnTo>
                      <a:pt x="28" y="86"/>
                    </a:lnTo>
                    <a:lnTo>
                      <a:pt x="29" y="100"/>
                    </a:lnTo>
                    <a:lnTo>
                      <a:pt x="45" y="112"/>
                    </a:lnTo>
                    <a:lnTo>
                      <a:pt x="52" y="138"/>
                    </a:lnTo>
                    <a:lnTo>
                      <a:pt x="53" y="143"/>
                    </a:lnTo>
                    <a:lnTo>
                      <a:pt x="89" y="140"/>
                    </a:lnTo>
                    <a:lnTo>
                      <a:pt x="99" y="153"/>
                    </a:lnTo>
                    <a:lnTo>
                      <a:pt x="114" y="142"/>
                    </a:lnTo>
                    <a:lnTo>
                      <a:pt x="147" y="146"/>
                    </a:lnTo>
                    <a:lnTo>
                      <a:pt x="160" y="135"/>
                    </a:lnTo>
                    <a:lnTo>
                      <a:pt x="156" y="112"/>
                    </a:lnTo>
                    <a:lnTo>
                      <a:pt x="135" y="99"/>
                    </a:lnTo>
                    <a:lnTo>
                      <a:pt x="129" y="88"/>
                    </a:lnTo>
                    <a:close/>
                  </a:path>
                </a:pathLst>
              </a:custGeom>
              <a:solidFill>
                <a:srgbClr val="A5A5A5"/>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8992" name="Freeform 80"/>
              <p:cNvSpPr>
                <a:spLocks/>
              </p:cNvSpPr>
              <p:nvPr/>
            </p:nvSpPr>
            <p:spPr bwMode="auto">
              <a:xfrm>
                <a:off x="3804" y="1165"/>
                <a:ext cx="160" cy="153"/>
              </a:xfrm>
              <a:custGeom>
                <a:avLst/>
                <a:gdLst/>
                <a:ahLst/>
                <a:cxnLst>
                  <a:cxn ang="0">
                    <a:pos x="129" y="88"/>
                  </a:cxn>
                  <a:cxn ang="0">
                    <a:pos x="108" y="55"/>
                  </a:cxn>
                  <a:cxn ang="0">
                    <a:pos x="73" y="35"/>
                  </a:cxn>
                  <a:cxn ang="0">
                    <a:pos x="76" y="14"/>
                  </a:cxn>
                  <a:cxn ang="0">
                    <a:pos x="13" y="0"/>
                  </a:cxn>
                  <a:cxn ang="0">
                    <a:pos x="0" y="12"/>
                  </a:cxn>
                  <a:cxn ang="0">
                    <a:pos x="16" y="55"/>
                  </a:cxn>
                  <a:cxn ang="0">
                    <a:pos x="13" y="72"/>
                  </a:cxn>
                  <a:cxn ang="0">
                    <a:pos x="28" y="86"/>
                  </a:cxn>
                  <a:cxn ang="0">
                    <a:pos x="29" y="100"/>
                  </a:cxn>
                  <a:cxn ang="0">
                    <a:pos x="45" y="112"/>
                  </a:cxn>
                  <a:cxn ang="0">
                    <a:pos x="52" y="138"/>
                  </a:cxn>
                  <a:cxn ang="0">
                    <a:pos x="53" y="143"/>
                  </a:cxn>
                  <a:cxn ang="0">
                    <a:pos x="89" y="140"/>
                  </a:cxn>
                  <a:cxn ang="0">
                    <a:pos x="99" y="153"/>
                  </a:cxn>
                  <a:cxn ang="0">
                    <a:pos x="114" y="142"/>
                  </a:cxn>
                  <a:cxn ang="0">
                    <a:pos x="147" y="146"/>
                  </a:cxn>
                  <a:cxn ang="0">
                    <a:pos x="160" y="135"/>
                  </a:cxn>
                  <a:cxn ang="0">
                    <a:pos x="156" y="112"/>
                  </a:cxn>
                  <a:cxn ang="0">
                    <a:pos x="135" y="99"/>
                  </a:cxn>
                  <a:cxn ang="0">
                    <a:pos x="129" y="88"/>
                  </a:cxn>
                </a:cxnLst>
                <a:rect l="0" t="0" r="r" b="b"/>
                <a:pathLst>
                  <a:path w="160" h="153">
                    <a:moveTo>
                      <a:pt x="129" y="88"/>
                    </a:moveTo>
                    <a:lnTo>
                      <a:pt x="108" y="55"/>
                    </a:lnTo>
                    <a:lnTo>
                      <a:pt x="73" y="35"/>
                    </a:lnTo>
                    <a:lnTo>
                      <a:pt x="76" y="14"/>
                    </a:lnTo>
                    <a:lnTo>
                      <a:pt x="13" y="0"/>
                    </a:lnTo>
                    <a:lnTo>
                      <a:pt x="0" y="12"/>
                    </a:lnTo>
                    <a:lnTo>
                      <a:pt x="16" y="55"/>
                    </a:lnTo>
                    <a:lnTo>
                      <a:pt x="13" y="72"/>
                    </a:lnTo>
                    <a:lnTo>
                      <a:pt x="28" y="86"/>
                    </a:lnTo>
                    <a:lnTo>
                      <a:pt x="29" y="100"/>
                    </a:lnTo>
                    <a:lnTo>
                      <a:pt x="45" y="112"/>
                    </a:lnTo>
                    <a:lnTo>
                      <a:pt x="52" y="138"/>
                    </a:lnTo>
                    <a:lnTo>
                      <a:pt x="53" y="143"/>
                    </a:lnTo>
                    <a:lnTo>
                      <a:pt x="89" y="140"/>
                    </a:lnTo>
                    <a:lnTo>
                      <a:pt x="99" y="153"/>
                    </a:lnTo>
                    <a:lnTo>
                      <a:pt x="114" y="142"/>
                    </a:lnTo>
                    <a:lnTo>
                      <a:pt x="147" y="146"/>
                    </a:lnTo>
                    <a:lnTo>
                      <a:pt x="160" y="135"/>
                    </a:lnTo>
                    <a:lnTo>
                      <a:pt x="156" y="112"/>
                    </a:lnTo>
                    <a:lnTo>
                      <a:pt x="135" y="99"/>
                    </a:lnTo>
                    <a:lnTo>
                      <a:pt x="129" y="88"/>
                    </a:lnTo>
                    <a:close/>
                  </a:path>
                </a:pathLst>
              </a:custGeom>
              <a:noFill/>
              <a:ln w="7938" cap="flat">
                <a:solidFill>
                  <a:srgbClr val="A5A5A5"/>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8993" name="Freeform 81"/>
              <p:cNvSpPr>
                <a:spLocks/>
              </p:cNvSpPr>
              <p:nvPr/>
            </p:nvSpPr>
            <p:spPr bwMode="auto">
              <a:xfrm>
                <a:off x="3879" y="1120"/>
                <a:ext cx="195" cy="133"/>
              </a:xfrm>
              <a:custGeom>
                <a:avLst/>
                <a:gdLst/>
                <a:ahLst/>
                <a:cxnLst>
                  <a:cxn ang="0">
                    <a:pos x="195" y="14"/>
                  </a:cxn>
                  <a:cxn ang="0">
                    <a:pos x="191" y="24"/>
                  </a:cxn>
                  <a:cxn ang="0">
                    <a:pos x="156" y="46"/>
                  </a:cxn>
                  <a:cxn ang="0">
                    <a:pos x="131" y="55"/>
                  </a:cxn>
                  <a:cxn ang="0">
                    <a:pos x="126" y="73"/>
                  </a:cxn>
                  <a:cxn ang="0">
                    <a:pos x="113" y="93"/>
                  </a:cxn>
                  <a:cxn ang="0">
                    <a:pos x="54" y="133"/>
                  </a:cxn>
                  <a:cxn ang="0">
                    <a:pos x="34" y="99"/>
                  </a:cxn>
                  <a:cxn ang="0">
                    <a:pos x="0" y="79"/>
                  </a:cxn>
                  <a:cxn ang="0">
                    <a:pos x="3" y="60"/>
                  </a:cxn>
                  <a:cxn ang="0">
                    <a:pos x="11" y="49"/>
                  </a:cxn>
                  <a:cxn ang="0">
                    <a:pos x="32" y="40"/>
                  </a:cxn>
                  <a:cxn ang="0">
                    <a:pos x="46" y="11"/>
                  </a:cxn>
                  <a:cxn ang="0">
                    <a:pos x="73" y="14"/>
                  </a:cxn>
                  <a:cxn ang="0">
                    <a:pos x="94" y="0"/>
                  </a:cxn>
                  <a:cxn ang="0">
                    <a:pos x="117" y="9"/>
                  </a:cxn>
                  <a:cxn ang="0">
                    <a:pos x="143" y="0"/>
                  </a:cxn>
                  <a:cxn ang="0">
                    <a:pos x="164" y="15"/>
                  </a:cxn>
                  <a:cxn ang="0">
                    <a:pos x="182" y="10"/>
                  </a:cxn>
                  <a:cxn ang="0">
                    <a:pos x="195" y="14"/>
                  </a:cxn>
                </a:cxnLst>
                <a:rect l="0" t="0" r="r" b="b"/>
                <a:pathLst>
                  <a:path w="195" h="133">
                    <a:moveTo>
                      <a:pt x="195" y="14"/>
                    </a:moveTo>
                    <a:lnTo>
                      <a:pt x="191" y="24"/>
                    </a:lnTo>
                    <a:lnTo>
                      <a:pt x="156" y="46"/>
                    </a:lnTo>
                    <a:lnTo>
                      <a:pt x="131" y="55"/>
                    </a:lnTo>
                    <a:lnTo>
                      <a:pt x="126" y="73"/>
                    </a:lnTo>
                    <a:lnTo>
                      <a:pt x="113" y="93"/>
                    </a:lnTo>
                    <a:lnTo>
                      <a:pt x="54" y="133"/>
                    </a:lnTo>
                    <a:lnTo>
                      <a:pt x="34" y="99"/>
                    </a:lnTo>
                    <a:lnTo>
                      <a:pt x="0" y="79"/>
                    </a:lnTo>
                    <a:lnTo>
                      <a:pt x="3" y="60"/>
                    </a:lnTo>
                    <a:lnTo>
                      <a:pt x="11" y="49"/>
                    </a:lnTo>
                    <a:lnTo>
                      <a:pt x="32" y="40"/>
                    </a:lnTo>
                    <a:lnTo>
                      <a:pt x="46" y="11"/>
                    </a:lnTo>
                    <a:lnTo>
                      <a:pt x="73" y="14"/>
                    </a:lnTo>
                    <a:lnTo>
                      <a:pt x="94" y="0"/>
                    </a:lnTo>
                    <a:lnTo>
                      <a:pt x="117" y="9"/>
                    </a:lnTo>
                    <a:lnTo>
                      <a:pt x="143" y="0"/>
                    </a:lnTo>
                    <a:lnTo>
                      <a:pt x="164" y="15"/>
                    </a:lnTo>
                    <a:lnTo>
                      <a:pt x="182" y="10"/>
                    </a:lnTo>
                    <a:lnTo>
                      <a:pt x="195" y="14"/>
                    </a:lnTo>
                    <a:close/>
                  </a:path>
                </a:pathLst>
              </a:custGeom>
              <a:solidFill>
                <a:srgbClr val="A5A5A5"/>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8994" name="Freeform 82"/>
              <p:cNvSpPr>
                <a:spLocks/>
              </p:cNvSpPr>
              <p:nvPr/>
            </p:nvSpPr>
            <p:spPr bwMode="auto">
              <a:xfrm>
                <a:off x="3879" y="1120"/>
                <a:ext cx="195" cy="133"/>
              </a:xfrm>
              <a:custGeom>
                <a:avLst/>
                <a:gdLst/>
                <a:ahLst/>
                <a:cxnLst>
                  <a:cxn ang="0">
                    <a:pos x="195" y="14"/>
                  </a:cxn>
                  <a:cxn ang="0">
                    <a:pos x="191" y="24"/>
                  </a:cxn>
                  <a:cxn ang="0">
                    <a:pos x="156" y="46"/>
                  </a:cxn>
                  <a:cxn ang="0">
                    <a:pos x="131" y="55"/>
                  </a:cxn>
                  <a:cxn ang="0">
                    <a:pos x="126" y="73"/>
                  </a:cxn>
                  <a:cxn ang="0">
                    <a:pos x="113" y="93"/>
                  </a:cxn>
                  <a:cxn ang="0">
                    <a:pos x="54" y="133"/>
                  </a:cxn>
                  <a:cxn ang="0">
                    <a:pos x="34" y="99"/>
                  </a:cxn>
                  <a:cxn ang="0">
                    <a:pos x="0" y="79"/>
                  </a:cxn>
                  <a:cxn ang="0">
                    <a:pos x="3" y="60"/>
                  </a:cxn>
                  <a:cxn ang="0">
                    <a:pos x="11" y="49"/>
                  </a:cxn>
                  <a:cxn ang="0">
                    <a:pos x="32" y="40"/>
                  </a:cxn>
                  <a:cxn ang="0">
                    <a:pos x="46" y="11"/>
                  </a:cxn>
                  <a:cxn ang="0">
                    <a:pos x="73" y="14"/>
                  </a:cxn>
                  <a:cxn ang="0">
                    <a:pos x="94" y="0"/>
                  </a:cxn>
                  <a:cxn ang="0">
                    <a:pos x="117" y="9"/>
                  </a:cxn>
                  <a:cxn ang="0">
                    <a:pos x="143" y="0"/>
                  </a:cxn>
                  <a:cxn ang="0">
                    <a:pos x="164" y="15"/>
                  </a:cxn>
                  <a:cxn ang="0">
                    <a:pos x="182" y="10"/>
                  </a:cxn>
                  <a:cxn ang="0">
                    <a:pos x="195" y="14"/>
                  </a:cxn>
                </a:cxnLst>
                <a:rect l="0" t="0" r="r" b="b"/>
                <a:pathLst>
                  <a:path w="195" h="133">
                    <a:moveTo>
                      <a:pt x="195" y="14"/>
                    </a:moveTo>
                    <a:lnTo>
                      <a:pt x="191" y="24"/>
                    </a:lnTo>
                    <a:lnTo>
                      <a:pt x="156" y="46"/>
                    </a:lnTo>
                    <a:lnTo>
                      <a:pt x="131" y="55"/>
                    </a:lnTo>
                    <a:lnTo>
                      <a:pt x="126" y="73"/>
                    </a:lnTo>
                    <a:lnTo>
                      <a:pt x="113" y="93"/>
                    </a:lnTo>
                    <a:lnTo>
                      <a:pt x="54" y="133"/>
                    </a:lnTo>
                    <a:lnTo>
                      <a:pt x="34" y="99"/>
                    </a:lnTo>
                    <a:lnTo>
                      <a:pt x="0" y="79"/>
                    </a:lnTo>
                    <a:lnTo>
                      <a:pt x="3" y="60"/>
                    </a:lnTo>
                    <a:lnTo>
                      <a:pt x="11" y="49"/>
                    </a:lnTo>
                    <a:lnTo>
                      <a:pt x="32" y="40"/>
                    </a:lnTo>
                    <a:lnTo>
                      <a:pt x="46" y="11"/>
                    </a:lnTo>
                    <a:lnTo>
                      <a:pt x="73" y="14"/>
                    </a:lnTo>
                    <a:lnTo>
                      <a:pt x="94" y="0"/>
                    </a:lnTo>
                    <a:lnTo>
                      <a:pt x="117" y="9"/>
                    </a:lnTo>
                    <a:lnTo>
                      <a:pt x="143" y="0"/>
                    </a:lnTo>
                    <a:lnTo>
                      <a:pt x="164" y="15"/>
                    </a:lnTo>
                    <a:lnTo>
                      <a:pt x="182" y="10"/>
                    </a:lnTo>
                    <a:lnTo>
                      <a:pt x="195" y="14"/>
                    </a:lnTo>
                    <a:close/>
                  </a:path>
                </a:pathLst>
              </a:custGeom>
              <a:noFill/>
              <a:ln w="7938" cap="flat">
                <a:solidFill>
                  <a:srgbClr val="A5A5A5"/>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8995" name="Freeform 83"/>
              <p:cNvSpPr>
                <a:spLocks/>
              </p:cNvSpPr>
              <p:nvPr/>
            </p:nvSpPr>
            <p:spPr bwMode="auto">
              <a:xfrm>
                <a:off x="3934" y="1124"/>
                <a:ext cx="214" cy="176"/>
              </a:xfrm>
              <a:custGeom>
                <a:avLst/>
                <a:gdLst/>
                <a:ahLst/>
                <a:cxnLst>
                  <a:cxn ang="0">
                    <a:pos x="144" y="141"/>
                  </a:cxn>
                  <a:cxn ang="0">
                    <a:pos x="107" y="146"/>
                  </a:cxn>
                  <a:cxn ang="0">
                    <a:pos x="87" y="173"/>
                  </a:cxn>
                  <a:cxn ang="0">
                    <a:pos x="30" y="176"/>
                  </a:cxn>
                  <a:cxn ang="0">
                    <a:pos x="26" y="154"/>
                  </a:cxn>
                  <a:cxn ang="0">
                    <a:pos x="6" y="142"/>
                  </a:cxn>
                  <a:cxn ang="0">
                    <a:pos x="0" y="130"/>
                  </a:cxn>
                  <a:cxn ang="0">
                    <a:pos x="58" y="90"/>
                  </a:cxn>
                  <a:cxn ang="0">
                    <a:pos x="71" y="70"/>
                  </a:cxn>
                  <a:cxn ang="0">
                    <a:pos x="76" y="52"/>
                  </a:cxn>
                  <a:cxn ang="0">
                    <a:pos x="101" y="43"/>
                  </a:cxn>
                  <a:cxn ang="0">
                    <a:pos x="135" y="21"/>
                  </a:cxn>
                  <a:cxn ang="0">
                    <a:pos x="139" y="12"/>
                  </a:cxn>
                  <a:cxn ang="0">
                    <a:pos x="145" y="0"/>
                  </a:cxn>
                  <a:cxn ang="0">
                    <a:pos x="177" y="10"/>
                  </a:cxn>
                  <a:cxn ang="0">
                    <a:pos x="184" y="50"/>
                  </a:cxn>
                  <a:cxn ang="0">
                    <a:pos x="213" y="60"/>
                  </a:cxn>
                  <a:cxn ang="0">
                    <a:pos x="214" y="88"/>
                  </a:cxn>
                  <a:cxn ang="0">
                    <a:pos x="192" y="95"/>
                  </a:cxn>
                  <a:cxn ang="0">
                    <a:pos x="181" y="110"/>
                  </a:cxn>
                  <a:cxn ang="0">
                    <a:pos x="143" y="125"/>
                  </a:cxn>
                  <a:cxn ang="0">
                    <a:pos x="144" y="141"/>
                  </a:cxn>
                </a:cxnLst>
                <a:rect l="0" t="0" r="r" b="b"/>
                <a:pathLst>
                  <a:path w="214" h="176">
                    <a:moveTo>
                      <a:pt x="144" y="141"/>
                    </a:moveTo>
                    <a:lnTo>
                      <a:pt x="107" y="146"/>
                    </a:lnTo>
                    <a:lnTo>
                      <a:pt x="87" y="173"/>
                    </a:lnTo>
                    <a:lnTo>
                      <a:pt x="30" y="176"/>
                    </a:lnTo>
                    <a:lnTo>
                      <a:pt x="26" y="154"/>
                    </a:lnTo>
                    <a:lnTo>
                      <a:pt x="6" y="142"/>
                    </a:lnTo>
                    <a:lnTo>
                      <a:pt x="0" y="130"/>
                    </a:lnTo>
                    <a:lnTo>
                      <a:pt x="58" y="90"/>
                    </a:lnTo>
                    <a:lnTo>
                      <a:pt x="71" y="70"/>
                    </a:lnTo>
                    <a:lnTo>
                      <a:pt x="76" y="52"/>
                    </a:lnTo>
                    <a:lnTo>
                      <a:pt x="101" y="43"/>
                    </a:lnTo>
                    <a:lnTo>
                      <a:pt x="135" y="21"/>
                    </a:lnTo>
                    <a:lnTo>
                      <a:pt x="139" y="12"/>
                    </a:lnTo>
                    <a:lnTo>
                      <a:pt x="145" y="0"/>
                    </a:lnTo>
                    <a:lnTo>
                      <a:pt x="177" y="10"/>
                    </a:lnTo>
                    <a:lnTo>
                      <a:pt x="184" y="50"/>
                    </a:lnTo>
                    <a:lnTo>
                      <a:pt x="213" y="60"/>
                    </a:lnTo>
                    <a:lnTo>
                      <a:pt x="214" y="88"/>
                    </a:lnTo>
                    <a:lnTo>
                      <a:pt x="192" y="95"/>
                    </a:lnTo>
                    <a:lnTo>
                      <a:pt x="181" y="110"/>
                    </a:lnTo>
                    <a:lnTo>
                      <a:pt x="143" y="125"/>
                    </a:lnTo>
                    <a:lnTo>
                      <a:pt x="144" y="141"/>
                    </a:lnTo>
                    <a:close/>
                  </a:path>
                </a:pathLst>
              </a:custGeom>
              <a:solidFill>
                <a:srgbClr val="A5A5A5"/>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8996" name="Freeform 84"/>
              <p:cNvSpPr>
                <a:spLocks/>
              </p:cNvSpPr>
              <p:nvPr/>
            </p:nvSpPr>
            <p:spPr bwMode="auto">
              <a:xfrm>
                <a:off x="3934" y="1124"/>
                <a:ext cx="214" cy="176"/>
              </a:xfrm>
              <a:custGeom>
                <a:avLst/>
                <a:gdLst/>
                <a:ahLst/>
                <a:cxnLst>
                  <a:cxn ang="0">
                    <a:pos x="144" y="141"/>
                  </a:cxn>
                  <a:cxn ang="0">
                    <a:pos x="107" y="146"/>
                  </a:cxn>
                  <a:cxn ang="0">
                    <a:pos x="87" y="173"/>
                  </a:cxn>
                  <a:cxn ang="0">
                    <a:pos x="30" y="176"/>
                  </a:cxn>
                  <a:cxn ang="0">
                    <a:pos x="26" y="154"/>
                  </a:cxn>
                  <a:cxn ang="0">
                    <a:pos x="6" y="142"/>
                  </a:cxn>
                  <a:cxn ang="0">
                    <a:pos x="0" y="130"/>
                  </a:cxn>
                  <a:cxn ang="0">
                    <a:pos x="58" y="90"/>
                  </a:cxn>
                  <a:cxn ang="0">
                    <a:pos x="71" y="70"/>
                  </a:cxn>
                  <a:cxn ang="0">
                    <a:pos x="76" y="52"/>
                  </a:cxn>
                  <a:cxn ang="0">
                    <a:pos x="101" y="43"/>
                  </a:cxn>
                  <a:cxn ang="0">
                    <a:pos x="135" y="21"/>
                  </a:cxn>
                  <a:cxn ang="0">
                    <a:pos x="139" y="12"/>
                  </a:cxn>
                  <a:cxn ang="0">
                    <a:pos x="145" y="0"/>
                  </a:cxn>
                  <a:cxn ang="0">
                    <a:pos x="177" y="10"/>
                  </a:cxn>
                  <a:cxn ang="0">
                    <a:pos x="184" y="50"/>
                  </a:cxn>
                  <a:cxn ang="0">
                    <a:pos x="213" y="60"/>
                  </a:cxn>
                  <a:cxn ang="0">
                    <a:pos x="214" y="88"/>
                  </a:cxn>
                  <a:cxn ang="0">
                    <a:pos x="192" y="95"/>
                  </a:cxn>
                  <a:cxn ang="0">
                    <a:pos x="181" y="110"/>
                  </a:cxn>
                  <a:cxn ang="0">
                    <a:pos x="143" y="125"/>
                  </a:cxn>
                  <a:cxn ang="0">
                    <a:pos x="144" y="141"/>
                  </a:cxn>
                </a:cxnLst>
                <a:rect l="0" t="0" r="r" b="b"/>
                <a:pathLst>
                  <a:path w="214" h="176">
                    <a:moveTo>
                      <a:pt x="144" y="141"/>
                    </a:moveTo>
                    <a:lnTo>
                      <a:pt x="107" y="146"/>
                    </a:lnTo>
                    <a:lnTo>
                      <a:pt x="87" y="173"/>
                    </a:lnTo>
                    <a:lnTo>
                      <a:pt x="30" y="176"/>
                    </a:lnTo>
                    <a:lnTo>
                      <a:pt x="26" y="154"/>
                    </a:lnTo>
                    <a:lnTo>
                      <a:pt x="6" y="142"/>
                    </a:lnTo>
                    <a:lnTo>
                      <a:pt x="0" y="130"/>
                    </a:lnTo>
                    <a:lnTo>
                      <a:pt x="58" y="90"/>
                    </a:lnTo>
                    <a:lnTo>
                      <a:pt x="71" y="70"/>
                    </a:lnTo>
                    <a:lnTo>
                      <a:pt x="76" y="52"/>
                    </a:lnTo>
                    <a:lnTo>
                      <a:pt x="101" y="43"/>
                    </a:lnTo>
                    <a:lnTo>
                      <a:pt x="135" y="21"/>
                    </a:lnTo>
                    <a:lnTo>
                      <a:pt x="139" y="12"/>
                    </a:lnTo>
                    <a:lnTo>
                      <a:pt x="145" y="0"/>
                    </a:lnTo>
                    <a:lnTo>
                      <a:pt x="177" y="10"/>
                    </a:lnTo>
                    <a:lnTo>
                      <a:pt x="184" y="50"/>
                    </a:lnTo>
                    <a:lnTo>
                      <a:pt x="213" y="60"/>
                    </a:lnTo>
                    <a:lnTo>
                      <a:pt x="214" y="88"/>
                    </a:lnTo>
                    <a:lnTo>
                      <a:pt x="192" y="95"/>
                    </a:lnTo>
                    <a:lnTo>
                      <a:pt x="181" y="110"/>
                    </a:lnTo>
                    <a:lnTo>
                      <a:pt x="143" y="125"/>
                    </a:lnTo>
                    <a:lnTo>
                      <a:pt x="144" y="141"/>
                    </a:lnTo>
                    <a:close/>
                  </a:path>
                </a:pathLst>
              </a:custGeom>
              <a:noFill/>
              <a:ln w="7938" cap="flat">
                <a:solidFill>
                  <a:srgbClr val="A5A5A5"/>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8997" name="Freeform 85"/>
              <p:cNvSpPr>
                <a:spLocks/>
              </p:cNvSpPr>
              <p:nvPr/>
            </p:nvSpPr>
            <p:spPr bwMode="auto">
              <a:xfrm>
                <a:off x="3948" y="1265"/>
                <a:ext cx="153" cy="141"/>
              </a:xfrm>
              <a:custGeom>
                <a:avLst/>
                <a:gdLst/>
                <a:ahLst/>
                <a:cxnLst>
                  <a:cxn ang="0">
                    <a:pos x="129" y="0"/>
                  </a:cxn>
                  <a:cxn ang="0">
                    <a:pos x="92" y="5"/>
                  </a:cxn>
                  <a:cxn ang="0">
                    <a:pos x="72" y="32"/>
                  </a:cxn>
                  <a:cxn ang="0">
                    <a:pos x="16" y="36"/>
                  </a:cxn>
                  <a:cxn ang="0">
                    <a:pos x="4" y="48"/>
                  </a:cxn>
                  <a:cxn ang="0">
                    <a:pos x="7" y="80"/>
                  </a:cxn>
                  <a:cxn ang="0">
                    <a:pos x="0" y="96"/>
                  </a:cxn>
                  <a:cxn ang="0">
                    <a:pos x="44" y="120"/>
                  </a:cxn>
                  <a:cxn ang="0">
                    <a:pos x="49" y="137"/>
                  </a:cxn>
                  <a:cxn ang="0">
                    <a:pos x="85" y="141"/>
                  </a:cxn>
                  <a:cxn ang="0">
                    <a:pos x="99" y="125"/>
                  </a:cxn>
                  <a:cxn ang="0">
                    <a:pos x="106" y="106"/>
                  </a:cxn>
                  <a:cxn ang="0">
                    <a:pos x="104" y="91"/>
                  </a:cxn>
                  <a:cxn ang="0">
                    <a:pos x="125" y="81"/>
                  </a:cxn>
                  <a:cxn ang="0">
                    <a:pos x="153" y="33"/>
                  </a:cxn>
                  <a:cxn ang="0">
                    <a:pos x="136" y="29"/>
                  </a:cxn>
                  <a:cxn ang="0">
                    <a:pos x="130" y="10"/>
                  </a:cxn>
                  <a:cxn ang="0">
                    <a:pos x="129" y="0"/>
                  </a:cxn>
                </a:cxnLst>
                <a:rect l="0" t="0" r="r" b="b"/>
                <a:pathLst>
                  <a:path w="153" h="141">
                    <a:moveTo>
                      <a:pt x="129" y="0"/>
                    </a:moveTo>
                    <a:lnTo>
                      <a:pt x="92" y="5"/>
                    </a:lnTo>
                    <a:lnTo>
                      <a:pt x="72" y="32"/>
                    </a:lnTo>
                    <a:lnTo>
                      <a:pt x="16" y="36"/>
                    </a:lnTo>
                    <a:lnTo>
                      <a:pt x="4" y="48"/>
                    </a:lnTo>
                    <a:lnTo>
                      <a:pt x="7" y="80"/>
                    </a:lnTo>
                    <a:lnTo>
                      <a:pt x="0" y="96"/>
                    </a:lnTo>
                    <a:lnTo>
                      <a:pt x="44" y="120"/>
                    </a:lnTo>
                    <a:lnTo>
                      <a:pt x="49" y="137"/>
                    </a:lnTo>
                    <a:lnTo>
                      <a:pt x="85" y="141"/>
                    </a:lnTo>
                    <a:lnTo>
                      <a:pt x="99" y="125"/>
                    </a:lnTo>
                    <a:lnTo>
                      <a:pt x="106" y="106"/>
                    </a:lnTo>
                    <a:lnTo>
                      <a:pt x="104" y="91"/>
                    </a:lnTo>
                    <a:lnTo>
                      <a:pt x="125" y="81"/>
                    </a:lnTo>
                    <a:lnTo>
                      <a:pt x="153" y="33"/>
                    </a:lnTo>
                    <a:lnTo>
                      <a:pt x="136" y="29"/>
                    </a:lnTo>
                    <a:lnTo>
                      <a:pt x="130" y="10"/>
                    </a:lnTo>
                    <a:lnTo>
                      <a:pt x="129" y="0"/>
                    </a:lnTo>
                    <a:close/>
                  </a:path>
                </a:pathLst>
              </a:custGeom>
              <a:solidFill>
                <a:srgbClr val="A5A5A5"/>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8998" name="Freeform 86"/>
              <p:cNvSpPr>
                <a:spLocks/>
              </p:cNvSpPr>
              <p:nvPr/>
            </p:nvSpPr>
            <p:spPr bwMode="auto">
              <a:xfrm>
                <a:off x="3948" y="1265"/>
                <a:ext cx="153" cy="141"/>
              </a:xfrm>
              <a:custGeom>
                <a:avLst/>
                <a:gdLst/>
                <a:ahLst/>
                <a:cxnLst>
                  <a:cxn ang="0">
                    <a:pos x="129" y="0"/>
                  </a:cxn>
                  <a:cxn ang="0">
                    <a:pos x="92" y="5"/>
                  </a:cxn>
                  <a:cxn ang="0">
                    <a:pos x="72" y="32"/>
                  </a:cxn>
                  <a:cxn ang="0">
                    <a:pos x="16" y="36"/>
                  </a:cxn>
                  <a:cxn ang="0">
                    <a:pos x="4" y="48"/>
                  </a:cxn>
                  <a:cxn ang="0">
                    <a:pos x="7" y="80"/>
                  </a:cxn>
                  <a:cxn ang="0">
                    <a:pos x="0" y="96"/>
                  </a:cxn>
                  <a:cxn ang="0">
                    <a:pos x="44" y="120"/>
                  </a:cxn>
                  <a:cxn ang="0">
                    <a:pos x="49" y="137"/>
                  </a:cxn>
                  <a:cxn ang="0">
                    <a:pos x="85" y="141"/>
                  </a:cxn>
                  <a:cxn ang="0">
                    <a:pos x="99" y="125"/>
                  </a:cxn>
                  <a:cxn ang="0">
                    <a:pos x="106" y="106"/>
                  </a:cxn>
                  <a:cxn ang="0">
                    <a:pos x="104" y="91"/>
                  </a:cxn>
                  <a:cxn ang="0">
                    <a:pos x="125" y="81"/>
                  </a:cxn>
                  <a:cxn ang="0">
                    <a:pos x="153" y="33"/>
                  </a:cxn>
                  <a:cxn ang="0">
                    <a:pos x="136" y="29"/>
                  </a:cxn>
                  <a:cxn ang="0">
                    <a:pos x="130" y="10"/>
                  </a:cxn>
                  <a:cxn ang="0">
                    <a:pos x="129" y="0"/>
                  </a:cxn>
                </a:cxnLst>
                <a:rect l="0" t="0" r="r" b="b"/>
                <a:pathLst>
                  <a:path w="153" h="141">
                    <a:moveTo>
                      <a:pt x="129" y="0"/>
                    </a:moveTo>
                    <a:lnTo>
                      <a:pt x="92" y="5"/>
                    </a:lnTo>
                    <a:lnTo>
                      <a:pt x="72" y="32"/>
                    </a:lnTo>
                    <a:lnTo>
                      <a:pt x="16" y="36"/>
                    </a:lnTo>
                    <a:lnTo>
                      <a:pt x="4" y="48"/>
                    </a:lnTo>
                    <a:lnTo>
                      <a:pt x="7" y="80"/>
                    </a:lnTo>
                    <a:lnTo>
                      <a:pt x="0" y="96"/>
                    </a:lnTo>
                    <a:lnTo>
                      <a:pt x="44" y="120"/>
                    </a:lnTo>
                    <a:lnTo>
                      <a:pt x="49" y="137"/>
                    </a:lnTo>
                    <a:lnTo>
                      <a:pt x="85" y="141"/>
                    </a:lnTo>
                    <a:lnTo>
                      <a:pt x="99" y="125"/>
                    </a:lnTo>
                    <a:lnTo>
                      <a:pt x="106" y="106"/>
                    </a:lnTo>
                    <a:lnTo>
                      <a:pt x="104" y="91"/>
                    </a:lnTo>
                    <a:lnTo>
                      <a:pt x="125" y="81"/>
                    </a:lnTo>
                    <a:lnTo>
                      <a:pt x="153" y="33"/>
                    </a:lnTo>
                    <a:lnTo>
                      <a:pt x="136" y="29"/>
                    </a:lnTo>
                    <a:lnTo>
                      <a:pt x="130" y="10"/>
                    </a:lnTo>
                    <a:lnTo>
                      <a:pt x="129" y="0"/>
                    </a:lnTo>
                    <a:close/>
                  </a:path>
                </a:pathLst>
              </a:custGeom>
              <a:noFill/>
              <a:ln w="7938" cap="flat">
                <a:solidFill>
                  <a:srgbClr val="A5A5A5"/>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8999" name="Freeform 87"/>
              <p:cNvSpPr>
                <a:spLocks/>
              </p:cNvSpPr>
              <p:nvPr/>
            </p:nvSpPr>
            <p:spPr bwMode="auto">
              <a:xfrm>
                <a:off x="3950" y="1363"/>
                <a:ext cx="176" cy="132"/>
              </a:xfrm>
              <a:custGeom>
                <a:avLst/>
                <a:gdLst/>
                <a:ahLst/>
                <a:cxnLst>
                  <a:cxn ang="0">
                    <a:pos x="55" y="43"/>
                  </a:cxn>
                  <a:cxn ang="0">
                    <a:pos x="0" y="81"/>
                  </a:cxn>
                  <a:cxn ang="0">
                    <a:pos x="18" y="125"/>
                  </a:cxn>
                  <a:cxn ang="0">
                    <a:pos x="21" y="129"/>
                  </a:cxn>
                  <a:cxn ang="0">
                    <a:pos x="60" y="131"/>
                  </a:cxn>
                  <a:cxn ang="0">
                    <a:pos x="75" y="110"/>
                  </a:cxn>
                  <a:cxn ang="0">
                    <a:pos x="114" y="106"/>
                  </a:cxn>
                  <a:cxn ang="0">
                    <a:pos x="123" y="108"/>
                  </a:cxn>
                  <a:cxn ang="0">
                    <a:pos x="146" y="114"/>
                  </a:cxn>
                  <a:cxn ang="0">
                    <a:pos x="144" y="132"/>
                  </a:cxn>
                  <a:cxn ang="0">
                    <a:pos x="162" y="117"/>
                  </a:cxn>
                  <a:cxn ang="0">
                    <a:pos x="176" y="86"/>
                  </a:cxn>
                  <a:cxn ang="0">
                    <a:pos x="157" y="60"/>
                  </a:cxn>
                  <a:cxn ang="0">
                    <a:pos x="163" y="27"/>
                  </a:cxn>
                  <a:cxn ang="0">
                    <a:pos x="128" y="28"/>
                  </a:cxn>
                  <a:cxn ang="0">
                    <a:pos x="126" y="9"/>
                  </a:cxn>
                  <a:cxn ang="0">
                    <a:pos x="81" y="0"/>
                  </a:cxn>
                  <a:cxn ang="0">
                    <a:pos x="71" y="23"/>
                  </a:cxn>
                  <a:cxn ang="0">
                    <a:pos x="55" y="43"/>
                  </a:cxn>
                </a:cxnLst>
                <a:rect l="0" t="0" r="r" b="b"/>
                <a:pathLst>
                  <a:path w="176" h="132">
                    <a:moveTo>
                      <a:pt x="55" y="43"/>
                    </a:moveTo>
                    <a:lnTo>
                      <a:pt x="0" y="81"/>
                    </a:lnTo>
                    <a:lnTo>
                      <a:pt x="18" y="125"/>
                    </a:lnTo>
                    <a:lnTo>
                      <a:pt x="21" y="129"/>
                    </a:lnTo>
                    <a:lnTo>
                      <a:pt x="60" y="131"/>
                    </a:lnTo>
                    <a:lnTo>
                      <a:pt x="75" y="110"/>
                    </a:lnTo>
                    <a:lnTo>
                      <a:pt x="114" y="106"/>
                    </a:lnTo>
                    <a:lnTo>
                      <a:pt x="123" y="108"/>
                    </a:lnTo>
                    <a:lnTo>
                      <a:pt x="146" y="114"/>
                    </a:lnTo>
                    <a:lnTo>
                      <a:pt x="144" y="132"/>
                    </a:lnTo>
                    <a:lnTo>
                      <a:pt x="162" y="117"/>
                    </a:lnTo>
                    <a:lnTo>
                      <a:pt x="176" y="86"/>
                    </a:lnTo>
                    <a:lnTo>
                      <a:pt x="157" y="60"/>
                    </a:lnTo>
                    <a:lnTo>
                      <a:pt x="163" y="27"/>
                    </a:lnTo>
                    <a:lnTo>
                      <a:pt x="128" y="28"/>
                    </a:lnTo>
                    <a:lnTo>
                      <a:pt x="126" y="9"/>
                    </a:lnTo>
                    <a:lnTo>
                      <a:pt x="81" y="0"/>
                    </a:lnTo>
                    <a:lnTo>
                      <a:pt x="71" y="23"/>
                    </a:lnTo>
                    <a:lnTo>
                      <a:pt x="55" y="43"/>
                    </a:lnTo>
                    <a:close/>
                  </a:path>
                </a:pathLst>
              </a:custGeom>
              <a:solidFill>
                <a:srgbClr val="A5A5A5"/>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9000" name="Freeform 88"/>
              <p:cNvSpPr>
                <a:spLocks/>
              </p:cNvSpPr>
              <p:nvPr/>
            </p:nvSpPr>
            <p:spPr bwMode="auto">
              <a:xfrm>
                <a:off x="3950" y="1363"/>
                <a:ext cx="176" cy="132"/>
              </a:xfrm>
              <a:custGeom>
                <a:avLst/>
                <a:gdLst/>
                <a:ahLst/>
                <a:cxnLst>
                  <a:cxn ang="0">
                    <a:pos x="55" y="43"/>
                  </a:cxn>
                  <a:cxn ang="0">
                    <a:pos x="0" y="81"/>
                  </a:cxn>
                  <a:cxn ang="0">
                    <a:pos x="18" y="125"/>
                  </a:cxn>
                  <a:cxn ang="0">
                    <a:pos x="21" y="129"/>
                  </a:cxn>
                  <a:cxn ang="0">
                    <a:pos x="60" y="131"/>
                  </a:cxn>
                  <a:cxn ang="0">
                    <a:pos x="75" y="110"/>
                  </a:cxn>
                  <a:cxn ang="0">
                    <a:pos x="114" y="106"/>
                  </a:cxn>
                  <a:cxn ang="0">
                    <a:pos x="123" y="108"/>
                  </a:cxn>
                  <a:cxn ang="0">
                    <a:pos x="146" y="114"/>
                  </a:cxn>
                  <a:cxn ang="0">
                    <a:pos x="144" y="132"/>
                  </a:cxn>
                  <a:cxn ang="0">
                    <a:pos x="162" y="117"/>
                  </a:cxn>
                  <a:cxn ang="0">
                    <a:pos x="176" y="86"/>
                  </a:cxn>
                  <a:cxn ang="0">
                    <a:pos x="157" y="60"/>
                  </a:cxn>
                  <a:cxn ang="0">
                    <a:pos x="163" y="27"/>
                  </a:cxn>
                  <a:cxn ang="0">
                    <a:pos x="128" y="28"/>
                  </a:cxn>
                  <a:cxn ang="0">
                    <a:pos x="126" y="9"/>
                  </a:cxn>
                  <a:cxn ang="0">
                    <a:pos x="81" y="0"/>
                  </a:cxn>
                  <a:cxn ang="0">
                    <a:pos x="71" y="23"/>
                  </a:cxn>
                  <a:cxn ang="0">
                    <a:pos x="55" y="43"/>
                  </a:cxn>
                </a:cxnLst>
                <a:rect l="0" t="0" r="r" b="b"/>
                <a:pathLst>
                  <a:path w="176" h="132">
                    <a:moveTo>
                      <a:pt x="55" y="43"/>
                    </a:moveTo>
                    <a:lnTo>
                      <a:pt x="0" y="81"/>
                    </a:lnTo>
                    <a:lnTo>
                      <a:pt x="18" y="125"/>
                    </a:lnTo>
                    <a:lnTo>
                      <a:pt x="21" y="129"/>
                    </a:lnTo>
                    <a:lnTo>
                      <a:pt x="60" y="131"/>
                    </a:lnTo>
                    <a:lnTo>
                      <a:pt x="75" y="110"/>
                    </a:lnTo>
                    <a:lnTo>
                      <a:pt x="114" y="106"/>
                    </a:lnTo>
                    <a:lnTo>
                      <a:pt x="123" y="108"/>
                    </a:lnTo>
                    <a:lnTo>
                      <a:pt x="146" y="114"/>
                    </a:lnTo>
                    <a:lnTo>
                      <a:pt x="144" y="132"/>
                    </a:lnTo>
                    <a:lnTo>
                      <a:pt x="162" y="117"/>
                    </a:lnTo>
                    <a:lnTo>
                      <a:pt x="176" y="86"/>
                    </a:lnTo>
                    <a:lnTo>
                      <a:pt x="157" y="60"/>
                    </a:lnTo>
                    <a:lnTo>
                      <a:pt x="163" y="27"/>
                    </a:lnTo>
                    <a:lnTo>
                      <a:pt x="128" y="28"/>
                    </a:lnTo>
                    <a:lnTo>
                      <a:pt x="126" y="9"/>
                    </a:lnTo>
                    <a:lnTo>
                      <a:pt x="81" y="0"/>
                    </a:lnTo>
                    <a:lnTo>
                      <a:pt x="71" y="23"/>
                    </a:lnTo>
                    <a:lnTo>
                      <a:pt x="55" y="43"/>
                    </a:lnTo>
                    <a:close/>
                  </a:path>
                </a:pathLst>
              </a:custGeom>
              <a:noFill/>
              <a:ln w="7938" cap="flat">
                <a:solidFill>
                  <a:srgbClr val="A5A5A5"/>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9001" name="Freeform 89"/>
              <p:cNvSpPr>
                <a:spLocks/>
              </p:cNvSpPr>
              <p:nvPr/>
            </p:nvSpPr>
            <p:spPr bwMode="auto">
              <a:xfrm>
                <a:off x="4111" y="1085"/>
                <a:ext cx="99" cy="134"/>
              </a:xfrm>
              <a:custGeom>
                <a:avLst/>
                <a:gdLst/>
                <a:ahLst/>
                <a:cxnLst>
                  <a:cxn ang="0">
                    <a:pos x="83" y="102"/>
                  </a:cxn>
                  <a:cxn ang="0">
                    <a:pos x="86" y="128"/>
                  </a:cxn>
                  <a:cxn ang="0">
                    <a:pos x="62" y="134"/>
                  </a:cxn>
                  <a:cxn ang="0">
                    <a:pos x="37" y="126"/>
                  </a:cxn>
                  <a:cxn ang="0">
                    <a:pos x="37" y="98"/>
                  </a:cxn>
                  <a:cxn ang="0">
                    <a:pos x="8" y="88"/>
                  </a:cxn>
                  <a:cxn ang="0">
                    <a:pos x="0" y="49"/>
                  </a:cxn>
                  <a:cxn ang="0">
                    <a:pos x="35" y="0"/>
                  </a:cxn>
                  <a:cxn ang="0">
                    <a:pos x="51" y="2"/>
                  </a:cxn>
                  <a:cxn ang="0">
                    <a:pos x="56" y="16"/>
                  </a:cxn>
                  <a:cxn ang="0">
                    <a:pos x="75" y="26"/>
                  </a:cxn>
                  <a:cxn ang="0">
                    <a:pos x="92" y="15"/>
                  </a:cxn>
                  <a:cxn ang="0">
                    <a:pos x="98" y="70"/>
                  </a:cxn>
                  <a:cxn ang="0">
                    <a:pos x="99" y="79"/>
                  </a:cxn>
                  <a:cxn ang="0">
                    <a:pos x="83" y="96"/>
                  </a:cxn>
                  <a:cxn ang="0">
                    <a:pos x="83" y="102"/>
                  </a:cxn>
                </a:cxnLst>
                <a:rect l="0" t="0" r="r" b="b"/>
                <a:pathLst>
                  <a:path w="99" h="134">
                    <a:moveTo>
                      <a:pt x="83" y="102"/>
                    </a:moveTo>
                    <a:lnTo>
                      <a:pt x="86" y="128"/>
                    </a:lnTo>
                    <a:lnTo>
                      <a:pt x="62" y="134"/>
                    </a:lnTo>
                    <a:lnTo>
                      <a:pt x="37" y="126"/>
                    </a:lnTo>
                    <a:lnTo>
                      <a:pt x="37" y="98"/>
                    </a:lnTo>
                    <a:lnTo>
                      <a:pt x="8" y="88"/>
                    </a:lnTo>
                    <a:lnTo>
                      <a:pt x="0" y="49"/>
                    </a:lnTo>
                    <a:lnTo>
                      <a:pt x="35" y="0"/>
                    </a:lnTo>
                    <a:lnTo>
                      <a:pt x="51" y="2"/>
                    </a:lnTo>
                    <a:lnTo>
                      <a:pt x="56" y="16"/>
                    </a:lnTo>
                    <a:lnTo>
                      <a:pt x="75" y="26"/>
                    </a:lnTo>
                    <a:lnTo>
                      <a:pt x="92" y="15"/>
                    </a:lnTo>
                    <a:lnTo>
                      <a:pt x="98" y="70"/>
                    </a:lnTo>
                    <a:lnTo>
                      <a:pt x="99" y="79"/>
                    </a:lnTo>
                    <a:lnTo>
                      <a:pt x="83" y="96"/>
                    </a:lnTo>
                    <a:lnTo>
                      <a:pt x="83" y="102"/>
                    </a:lnTo>
                    <a:close/>
                  </a:path>
                </a:pathLst>
              </a:custGeom>
              <a:solidFill>
                <a:srgbClr val="A5A5A5"/>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9002" name="Freeform 90"/>
              <p:cNvSpPr>
                <a:spLocks/>
              </p:cNvSpPr>
              <p:nvPr/>
            </p:nvSpPr>
            <p:spPr bwMode="auto">
              <a:xfrm>
                <a:off x="4111" y="1085"/>
                <a:ext cx="99" cy="134"/>
              </a:xfrm>
              <a:custGeom>
                <a:avLst/>
                <a:gdLst/>
                <a:ahLst/>
                <a:cxnLst>
                  <a:cxn ang="0">
                    <a:pos x="83" y="102"/>
                  </a:cxn>
                  <a:cxn ang="0">
                    <a:pos x="86" y="128"/>
                  </a:cxn>
                  <a:cxn ang="0">
                    <a:pos x="62" y="134"/>
                  </a:cxn>
                  <a:cxn ang="0">
                    <a:pos x="37" y="126"/>
                  </a:cxn>
                  <a:cxn ang="0">
                    <a:pos x="37" y="98"/>
                  </a:cxn>
                  <a:cxn ang="0">
                    <a:pos x="8" y="88"/>
                  </a:cxn>
                  <a:cxn ang="0">
                    <a:pos x="0" y="49"/>
                  </a:cxn>
                  <a:cxn ang="0">
                    <a:pos x="35" y="0"/>
                  </a:cxn>
                  <a:cxn ang="0">
                    <a:pos x="51" y="2"/>
                  </a:cxn>
                  <a:cxn ang="0">
                    <a:pos x="56" y="16"/>
                  </a:cxn>
                  <a:cxn ang="0">
                    <a:pos x="75" y="26"/>
                  </a:cxn>
                  <a:cxn ang="0">
                    <a:pos x="92" y="15"/>
                  </a:cxn>
                  <a:cxn ang="0">
                    <a:pos x="98" y="70"/>
                  </a:cxn>
                  <a:cxn ang="0">
                    <a:pos x="99" y="79"/>
                  </a:cxn>
                  <a:cxn ang="0">
                    <a:pos x="83" y="96"/>
                  </a:cxn>
                  <a:cxn ang="0">
                    <a:pos x="83" y="102"/>
                  </a:cxn>
                </a:cxnLst>
                <a:rect l="0" t="0" r="r" b="b"/>
                <a:pathLst>
                  <a:path w="99" h="134">
                    <a:moveTo>
                      <a:pt x="83" y="102"/>
                    </a:moveTo>
                    <a:lnTo>
                      <a:pt x="86" y="128"/>
                    </a:lnTo>
                    <a:lnTo>
                      <a:pt x="62" y="134"/>
                    </a:lnTo>
                    <a:lnTo>
                      <a:pt x="37" y="126"/>
                    </a:lnTo>
                    <a:lnTo>
                      <a:pt x="37" y="98"/>
                    </a:lnTo>
                    <a:lnTo>
                      <a:pt x="8" y="88"/>
                    </a:lnTo>
                    <a:lnTo>
                      <a:pt x="0" y="49"/>
                    </a:lnTo>
                    <a:lnTo>
                      <a:pt x="35" y="0"/>
                    </a:lnTo>
                    <a:lnTo>
                      <a:pt x="51" y="2"/>
                    </a:lnTo>
                    <a:lnTo>
                      <a:pt x="56" y="16"/>
                    </a:lnTo>
                    <a:lnTo>
                      <a:pt x="75" y="26"/>
                    </a:lnTo>
                    <a:lnTo>
                      <a:pt x="92" y="15"/>
                    </a:lnTo>
                    <a:lnTo>
                      <a:pt x="98" y="70"/>
                    </a:lnTo>
                    <a:lnTo>
                      <a:pt x="99" y="79"/>
                    </a:lnTo>
                    <a:lnTo>
                      <a:pt x="83" y="96"/>
                    </a:lnTo>
                    <a:lnTo>
                      <a:pt x="83" y="102"/>
                    </a:lnTo>
                    <a:close/>
                  </a:path>
                </a:pathLst>
              </a:custGeom>
              <a:noFill/>
              <a:ln w="7938" cap="flat">
                <a:solidFill>
                  <a:srgbClr val="A5A5A5"/>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9003" name="Freeform 91"/>
              <p:cNvSpPr>
                <a:spLocks/>
              </p:cNvSpPr>
              <p:nvPr/>
            </p:nvSpPr>
            <p:spPr bwMode="auto">
              <a:xfrm>
                <a:off x="4175" y="1182"/>
                <a:ext cx="131" cy="78"/>
              </a:xfrm>
              <a:custGeom>
                <a:avLst/>
                <a:gdLst/>
                <a:ahLst/>
                <a:cxnLst>
                  <a:cxn ang="0">
                    <a:pos x="70" y="78"/>
                  </a:cxn>
                  <a:cxn ang="0">
                    <a:pos x="62" y="69"/>
                  </a:cxn>
                  <a:cxn ang="0">
                    <a:pos x="46" y="58"/>
                  </a:cxn>
                  <a:cxn ang="0">
                    <a:pos x="14" y="62"/>
                  </a:cxn>
                  <a:cxn ang="0">
                    <a:pos x="0" y="39"/>
                  </a:cxn>
                  <a:cxn ang="0">
                    <a:pos x="24" y="32"/>
                  </a:cxn>
                  <a:cxn ang="0">
                    <a:pos x="22" y="7"/>
                  </a:cxn>
                  <a:cxn ang="0">
                    <a:pos x="50" y="22"/>
                  </a:cxn>
                  <a:cxn ang="0">
                    <a:pos x="87" y="6"/>
                  </a:cxn>
                  <a:cxn ang="0">
                    <a:pos x="103" y="7"/>
                  </a:cxn>
                  <a:cxn ang="0">
                    <a:pos x="131" y="0"/>
                  </a:cxn>
                  <a:cxn ang="0">
                    <a:pos x="129" y="17"/>
                  </a:cxn>
                  <a:cxn ang="0">
                    <a:pos x="122" y="65"/>
                  </a:cxn>
                  <a:cxn ang="0">
                    <a:pos x="116" y="63"/>
                  </a:cxn>
                  <a:cxn ang="0">
                    <a:pos x="70" y="78"/>
                  </a:cxn>
                </a:cxnLst>
                <a:rect l="0" t="0" r="r" b="b"/>
                <a:pathLst>
                  <a:path w="131" h="78">
                    <a:moveTo>
                      <a:pt x="70" y="78"/>
                    </a:moveTo>
                    <a:lnTo>
                      <a:pt x="62" y="69"/>
                    </a:lnTo>
                    <a:lnTo>
                      <a:pt x="46" y="58"/>
                    </a:lnTo>
                    <a:lnTo>
                      <a:pt x="14" y="62"/>
                    </a:lnTo>
                    <a:lnTo>
                      <a:pt x="0" y="39"/>
                    </a:lnTo>
                    <a:lnTo>
                      <a:pt x="24" y="32"/>
                    </a:lnTo>
                    <a:lnTo>
                      <a:pt x="22" y="7"/>
                    </a:lnTo>
                    <a:lnTo>
                      <a:pt x="50" y="22"/>
                    </a:lnTo>
                    <a:lnTo>
                      <a:pt x="87" y="6"/>
                    </a:lnTo>
                    <a:lnTo>
                      <a:pt x="103" y="7"/>
                    </a:lnTo>
                    <a:lnTo>
                      <a:pt x="131" y="0"/>
                    </a:lnTo>
                    <a:lnTo>
                      <a:pt x="129" y="17"/>
                    </a:lnTo>
                    <a:lnTo>
                      <a:pt x="122" y="65"/>
                    </a:lnTo>
                    <a:lnTo>
                      <a:pt x="116" y="63"/>
                    </a:lnTo>
                    <a:lnTo>
                      <a:pt x="70" y="78"/>
                    </a:lnTo>
                    <a:close/>
                  </a:path>
                </a:pathLst>
              </a:custGeom>
              <a:solidFill>
                <a:srgbClr val="A5A5A5"/>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9004" name="Freeform 92"/>
              <p:cNvSpPr>
                <a:spLocks/>
              </p:cNvSpPr>
              <p:nvPr/>
            </p:nvSpPr>
            <p:spPr bwMode="auto">
              <a:xfrm>
                <a:off x="4175" y="1182"/>
                <a:ext cx="131" cy="78"/>
              </a:xfrm>
              <a:custGeom>
                <a:avLst/>
                <a:gdLst/>
                <a:ahLst/>
                <a:cxnLst>
                  <a:cxn ang="0">
                    <a:pos x="70" y="78"/>
                  </a:cxn>
                  <a:cxn ang="0">
                    <a:pos x="62" y="69"/>
                  </a:cxn>
                  <a:cxn ang="0">
                    <a:pos x="46" y="58"/>
                  </a:cxn>
                  <a:cxn ang="0">
                    <a:pos x="14" y="62"/>
                  </a:cxn>
                  <a:cxn ang="0">
                    <a:pos x="0" y="39"/>
                  </a:cxn>
                  <a:cxn ang="0">
                    <a:pos x="24" y="32"/>
                  </a:cxn>
                  <a:cxn ang="0">
                    <a:pos x="22" y="7"/>
                  </a:cxn>
                  <a:cxn ang="0">
                    <a:pos x="50" y="22"/>
                  </a:cxn>
                  <a:cxn ang="0">
                    <a:pos x="87" y="6"/>
                  </a:cxn>
                  <a:cxn ang="0">
                    <a:pos x="103" y="7"/>
                  </a:cxn>
                  <a:cxn ang="0">
                    <a:pos x="131" y="0"/>
                  </a:cxn>
                  <a:cxn ang="0">
                    <a:pos x="129" y="17"/>
                  </a:cxn>
                  <a:cxn ang="0">
                    <a:pos x="122" y="65"/>
                  </a:cxn>
                  <a:cxn ang="0">
                    <a:pos x="116" y="63"/>
                  </a:cxn>
                  <a:cxn ang="0">
                    <a:pos x="70" y="78"/>
                  </a:cxn>
                </a:cxnLst>
                <a:rect l="0" t="0" r="r" b="b"/>
                <a:pathLst>
                  <a:path w="131" h="78">
                    <a:moveTo>
                      <a:pt x="70" y="78"/>
                    </a:moveTo>
                    <a:lnTo>
                      <a:pt x="62" y="69"/>
                    </a:lnTo>
                    <a:lnTo>
                      <a:pt x="46" y="58"/>
                    </a:lnTo>
                    <a:lnTo>
                      <a:pt x="14" y="62"/>
                    </a:lnTo>
                    <a:lnTo>
                      <a:pt x="0" y="39"/>
                    </a:lnTo>
                    <a:lnTo>
                      <a:pt x="24" y="32"/>
                    </a:lnTo>
                    <a:lnTo>
                      <a:pt x="22" y="7"/>
                    </a:lnTo>
                    <a:lnTo>
                      <a:pt x="50" y="22"/>
                    </a:lnTo>
                    <a:lnTo>
                      <a:pt x="87" y="6"/>
                    </a:lnTo>
                    <a:lnTo>
                      <a:pt x="103" y="7"/>
                    </a:lnTo>
                    <a:lnTo>
                      <a:pt x="131" y="0"/>
                    </a:lnTo>
                    <a:lnTo>
                      <a:pt x="129" y="17"/>
                    </a:lnTo>
                    <a:lnTo>
                      <a:pt x="122" y="65"/>
                    </a:lnTo>
                    <a:lnTo>
                      <a:pt x="116" y="63"/>
                    </a:lnTo>
                    <a:lnTo>
                      <a:pt x="70" y="78"/>
                    </a:lnTo>
                    <a:close/>
                  </a:path>
                </a:pathLst>
              </a:custGeom>
              <a:noFill/>
              <a:ln w="7938" cap="flat">
                <a:solidFill>
                  <a:srgbClr val="A5A5A5"/>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9005" name="Freeform 93"/>
              <p:cNvSpPr>
                <a:spLocks/>
              </p:cNvSpPr>
              <p:nvPr/>
            </p:nvSpPr>
            <p:spPr bwMode="auto">
              <a:xfrm>
                <a:off x="4053" y="1292"/>
                <a:ext cx="112" cy="102"/>
              </a:xfrm>
              <a:custGeom>
                <a:avLst/>
                <a:gdLst/>
                <a:ahLst/>
                <a:cxnLst>
                  <a:cxn ang="0">
                    <a:pos x="67" y="102"/>
                  </a:cxn>
                  <a:cxn ang="0">
                    <a:pos x="85" y="85"/>
                  </a:cxn>
                  <a:cxn ang="0">
                    <a:pos x="83" y="57"/>
                  </a:cxn>
                  <a:cxn ang="0">
                    <a:pos x="104" y="47"/>
                  </a:cxn>
                  <a:cxn ang="0">
                    <a:pos x="112" y="14"/>
                  </a:cxn>
                  <a:cxn ang="0">
                    <a:pos x="83" y="0"/>
                  </a:cxn>
                  <a:cxn ang="0">
                    <a:pos x="64" y="8"/>
                  </a:cxn>
                  <a:cxn ang="0">
                    <a:pos x="50" y="7"/>
                  </a:cxn>
                  <a:cxn ang="0">
                    <a:pos x="22" y="55"/>
                  </a:cxn>
                  <a:cxn ang="0">
                    <a:pos x="0" y="65"/>
                  </a:cxn>
                  <a:cxn ang="0">
                    <a:pos x="2" y="80"/>
                  </a:cxn>
                  <a:cxn ang="0">
                    <a:pos x="38" y="87"/>
                  </a:cxn>
                  <a:cxn ang="0">
                    <a:pos x="40" y="102"/>
                  </a:cxn>
                  <a:cxn ang="0">
                    <a:pos x="67" y="102"/>
                  </a:cxn>
                </a:cxnLst>
                <a:rect l="0" t="0" r="r" b="b"/>
                <a:pathLst>
                  <a:path w="112" h="102">
                    <a:moveTo>
                      <a:pt x="67" y="102"/>
                    </a:moveTo>
                    <a:lnTo>
                      <a:pt x="85" y="85"/>
                    </a:lnTo>
                    <a:lnTo>
                      <a:pt x="83" y="57"/>
                    </a:lnTo>
                    <a:lnTo>
                      <a:pt x="104" y="47"/>
                    </a:lnTo>
                    <a:lnTo>
                      <a:pt x="112" y="14"/>
                    </a:lnTo>
                    <a:lnTo>
                      <a:pt x="83" y="0"/>
                    </a:lnTo>
                    <a:lnTo>
                      <a:pt x="64" y="8"/>
                    </a:lnTo>
                    <a:lnTo>
                      <a:pt x="50" y="7"/>
                    </a:lnTo>
                    <a:lnTo>
                      <a:pt x="22" y="55"/>
                    </a:lnTo>
                    <a:lnTo>
                      <a:pt x="0" y="65"/>
                    </a:lnTo>
                    <a:lnTo>
                      <a:pt x="2" y="80"/>
                    </a:lnTo>
                    <a:lnTo>
                      <a:pt x="38" y="87"/>
                    </a:lnTo>
                    <a:lnTo>
                      <a:pt x="40" y="102"/>
                    </a:lnTo>
                    <a:lnTo>
                      <a:pt x="67" y="102"/>
                    </a:lnTo>
                    <a:close/>
                  </a:path>
                </a:pathLst>
              </a:custGeom>
              <a:solidFill>
                <a:srgbClr val="A5A5A5"/>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9006" name="Freeform 94"/>
              <p:cNvSpPr>
                <a:spLocks/>
              </p:cNvSpPr>
              <p:nvPr/>
            </p:nvSpPr>
            <p:spPr bwMode="auto">
              <a:xfrm>
                <a:off x="4053" y="1292"/>
                <a:ext cx="112" cy="102"/>
              </a:xfrm>
              <a:custGeom>
                <a:avLst/>
                <a:gdLst/>
                <a:ahLst/>
                <a:cxnLst>
                  <a:cxn ang="0">
                    <a:pos x="67" y="102"/>
                  </a:cxn>
                  <a:cxn ang="0">
                    <a:pos x="85" y="85"/>
                  </a:cxn>
                  <a:cxn ang="0">
                    <a:pos x="83" y="57"/>
                  </a:cxn>
                  <a:cxn ang="0">
                    <a:pos x="104" y="47"/>
                  </a:cxn>
                  <a:cxn ang="0">
                    <a:pos x="112" y="14"/>
                  </a:cxn>
                  <a:cxn ang="0">
                    <a:pos x="83" y="0"/>
                  </a:cxn>
                  <a:cxn ang="0">
                    <a:pos x="64" y="8"/>
                  </a:cxn>
                  <a:cxn ang="0">
                    <a:pos x="50" y="7"/>
                  </a:cxn>
                  <a:cxn ang="0">
                    <a:pos x="22" y="55"/>
                  </a:cxn>
                  <a:cxn ang="0">
                    <a:pos x="0" y="65"/>
                  </a:cxn>
                  <a:cxn ang="0">
                    <a:pos x="2" y="80"/>
                  </a:cxn>
                  <a:cxn ang="0">
                    <a:pos x="38" y="87"/>
                  </a:cxn>
                  <a:cxn ang="0">
                    <a:pos x="40" y="102"/>
                  </a:cxn>
                  <a:cxn ang="0">
                    <a:pos x="67" y="102"/>
                  </a:cxn>
                </a:cxnLst>
                <a:rect l="0" t="0" r="r" b="b"/>
                <a:pathLst>
                  <a:path w="112" h="102">
                    <a:moveTo>
                      <a:pt x="67" y="102"/>
                    </a:moveTo>
                    <a:lnTo>
                      <a:pt x="85" y="85"/>
                    </a:lnTo>
                    <a:lnTo>
                      <a:pt x="83" y="57"/>
                    </a:lnTo>
                    <a:lnTo>
                      <a:pt x="104" y="47"/>
                    </a:lnTo>
                    <a:lnTo>
                      <a:pt x="112" y="14"/>
                    </a:lnTo>
                    <a:lnTo>
                      <a:pt x="83" y="0"/>
                    </a:lnTo>
                    <a:lnTo>
                      <a:pt x="64" y="8"/>
                    </a:lnTo>
                    <a:lnTo>
                      <a:pt x="50" y="7"/>
                    </a:lnTo>
                    <a:lnTo>
                      <a:pt x="22" y="55"/>
                    </a:lnTo>
                    <a:lnTo>
                      <a:pt x="0" y="65"/>
                    </a:lnTo>
                    <a:lnTo>
                      <a:pt x="2" y="80"/>
                    </a:lnTo>
                    <a:lnTo>
                      <a:pt x="38" y="87"/>
                    </a:lnTo>
                    <a:lnTo>
                      <a:pt x="40" y="102"/>
                    </a:lnTo>
                    <a:lnTo>
                      <a:pt x="67" y="102"/>
                    </a:lnTo>
                    <a:close/>
                  </a:path>
                </a:pathLst>
              </a:custGeom>
              <a:noFill/>
              <a:ln w="7938" cap="flat">
                <a:solidFill>
                  <a:srgbClr val="A5A5A5"/>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9007" name="Freeform 95"/>
              <p:cNvSpPr>
                <a:spLocks/>
              </p:cNvSpPr>
              <p:nvPr/>
            </p:nvSpPr>
            <p:spPr bwMode="auto">
              <a:xfrm>
                <a:off x="4079" y="1213"/>
                <a:ext cx="165" cy="98"/>
              </a:xfrm>
              <a:custGeom>
                <a:avLst/>
                <a:gdLst/>
                <a:ahLst/>
                <a:cxnLst>
                  <a:cxn ang="0">
                    <a:pos x="134" y="98"/>
                  </a:cxn>
                  <a:cxn ang="0">
                    <a:pos x="86" y="92"/>
                  </a:cxn>
                  <a:cxn ang="0">
                    <a:pos x="58" y="78"/>
                  </a:cxn>
                  <a:cxn ang="0">
                    <a:pos x="39" y="85"/>
                  </a:cxn>
                  <a:cxn ang="0">
                    <a:pos x="25" y="85"/>
                  </a:cxn>
                  <a:cxn ang="0">
                    <a:pos x="8" y="80"/>
                  </a:cxn>
                  <a:cxn ang="0">
                    <a:pos x="1" y="61"/>
                  </a:cxn>
                  <a:cxn ang="0">
                    <a:pos x="1" y="52"/>
                  </a:cxn>
                  <a:cxn ang="0">
                    <a:pos x="0" y="36"/>
                  </a:cxn>
                  <a:cxn ang="0">
                    <a:pos x="38" y="21"/>
                  </a:cxn>
                  <a:cxn ang="0">
                    <a:pos x="48" y="6"/>
                  </a:cxn>
                  <a:cxn ang="0">
                    <a:pos x="70" y="0"/>
                  </a:cxn>
                  <a:cxn ang="0">
                    <a:pos x="95" y="8"/>
                  </a:cxn>
                  <a:cxn ang="0">
                    <a:pos x="109" y="31"/>
                  </a:cxn>
                  <a:cxn ang="0">
                    <a:pos x="141" y="27"/>
                  </a:cxn>
                  <a:cxn ang="0">
                    <a:pos x="157" y="39"/>
                  </a:cxn>
                  <a:cxn ang="0">
                    <a:pos x="165" y="48"/>
                  </a:cxn>
                  <a:cxn ang="0">
                    <a:pos x="134" y="98"/>
                  </a:cxn>
                </a:cxnLst>
                <a:rect l="0" t="0" r="r" b="b"/>
                <a:pathLst>
                  <a:path w="165" h="98">
                    <a:moveTo>
                      <a:pt x="134" y="98"/>
                    </a:moveTo>
                    <a:lnTo>
                      <a:pt x="86" y="92"/>
                    </a:lnTo>
                    <a:lnTo>
                      <a:pt x="58" y="78"/>
                    </a:lnTo>
                    <a:lnTo>
                      <a:pt x="39" y="85"/>
                    </a:lnTo>
                    <a:lnTo>
                      <a:pt x="25" y="85"/>
                    </a:lnTo>
                    <a:lnTo>
                      <a:pt x="8" y="80"/>
                    </a:lnTo>
                    <a:lnTo>
                      <a:pt x="1" y="61"/>
                    </a:lnTo>
                    <a:lnTo>
                      <a:pt x="1" y="52"/>
                    </a:lnTo>
                    <a:lnTo>
                      <a:pt x="0" y="36"/>
                    </a:lnTo>
                    <a:lnTo>
                      <a:pt x="38" y="21"/>
                    </a:lnTo>
                    <a:lnTo>
                      <a:pt x="48" y="6"/>
                    </a:lnTo>
                    <a:lnTo>
                      <a:pt x="70" y="0"/>
                    </a:lnTo>
                    <a:lnTo>
                      <a:pt x="95" y="8"/>
                    </a:lnTo>
                    <a:lnTo>
                      <a:pt x="109" y="31"/>
                    </a:lnTo>
                    <a:lnTo>
                      <a:pt x="141" y="27"/>
                    </a:lnTo>
                    <a:lnTo>
                      <a:pt x="157" y="39"/>
                    </a:lnTo>
                    <a:lnTo>
                      <a:pt x="165" y="48"/>
                    </a:lnTo>
                    <a:lnTo>
                      <a:pt x="134" y="98"/>
                    </a:lnTo>
                    <a:close/>
                  </a:path>
                </a:pathLst>
              </a:custGeom>
              <a:solidFill>
                <a:srgbClr val="A5A5A5"/>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9008" name="Freeform 96"/>
              <p:cNvSpPr>
                <a:spLocks/>
              </p:cNvSpPr>
              <p:nvPr/>
            </p:nvSpPr>
            <p:spPr bwMode="auto">
              <a:xfrm>
                <a:off x="4079" y="1213"/>
                <a:ext cx="165" cy="98"/>
              </a:xfrm>
              <a:custGeom>
                <a:avLst/>
                <a:gdLst/>
                <a:ahLst/>
                <a:cxnLst>
                  <a:cxn ang="0">
                    <a:pos x="134" y="98"/>
                  </a:cxn>
                  <a:cxn ang="0">
                    <a:pos x="86" y="92"/>
                  </a:cxn>
                  <a:cxn ang="0">
                    <a:pos x="58" y="78"/>
                  </a:cxn>
                  <a:cxn ang="0">
                    <a:pos x="39" y="85"/>
                  </a:cxn>
                  <a:cxn ang="0">
                    <a:pos x="25" y="85"/>
                  </a:cxn>
                  <a:cxn ang="0">
                    <a:pos x="8" y="80"/>
                  </a:cxn>
                  <a:cxn ang="0">
                    <a:pos x="1" y="61"/>
                  </a:cxn>
                  <a:cxn ang="0">
                    <a:pos x="1" y="52"/>
                  </a:cxn>
                  <a:cxn ang="0">
                    <a:pos x="0" y="36"/>
                  </a:cxn>
                  <a:cxn ang="0">
                    <a:pos x="38" y="21"/>
                  </a:cxn>
                  <a:cxn ang="0">
                    <a:pos x="48" y="6"/>
                  </a:cxn>
                  <a:cxn ang="0">
                    <a:pos x="70" y="0"/>
                  </a:cxn>
                  <a:cxn ang="0">
                    <a:pos x="95" y="8"/>
                  </a:cxn>
                  <a:cxn ang="0">
                    <a:pos x="109" y="31"/>
                  </a:cxn>
                  <a:cxn ang="0">
                    <a:pos x="141" y="27"/>
                  </a:cxn>
                  <a:cxn ang="0">
                    <a:pos x="157" y="39"/>
                  </a:cxn>
                  <a:cxn ang="0">
                    <a:pos x="165" y="48"/>
                  </a:cxn>
                  <a:cxn ang="0">
                    <a:pos x="134" y="98"/>
                  </a:cxn>
                </a:cxnLst>
                <a:rect l="0" t="0" r="r" b="b"/>
                <a:pathLst>
                  <a:path w="165" h="98">
                    <a:moveTo>
                      <a:pt x="134" y="98"/>
                    </a:moveTo>
                    <a:lnTo>
                      <a:pt x="86" y="92"/>
                    </a:lnTo>
                    <a:lnTo>
                      <a:pt x="58" y="78"/>
                    </a:lnTo>
                    <a:lnTo>
                      <a:pt x="39" y="85"/>
                    </a:lnTo>
                    <a:lnTo>
                      <a:pt x="25" y="85"/>
                    </a:lnTo>
                    <a:lnTo>
                      <a:pt x="8" y="80"/>
                    </a:lnTo>
                    <a:lnTo>
                      <a:pt x="1" y="61"/>
                    </a:lnTo>
                    <a:lnTo>
                      <a:pt x="1" y="52"/>
                    </a:lnTo>
                    <a:lnTo>
                      <a:pt x="0" y="36"/>
                    </a:lnTo>
                    <a:lnTo>
                      <a:pt x="38" y="21"/>
                    </a:lnTo>
                    <a:lnTo>
                      <a:pt x="48" y="6"/>
                    </a:lnTo>
                    <a:lnTo>
                      <a:pt x="70" y="0"/>
                    </a:lnTo>
                    <a:lnTo>
                      <a:pt x="95" y="8"/>
                    </a:lnTo>
                    <a:lnTo>
                      <a:pt x="109" y="31"/>
                    </a:lnTo>
                    <a:lnTo>
                      <a:pt x="141" y="27"/>
                    </a:lnTo>
                    <a:lnTo>
                      <a:pt x="157" y="39"/>
                    </a:lnTo>
                    <a:lnTo>
                      <a:pt x="165" y="48"/>
                    </a:lnTo>
                    <a:lnTo>
                      <a:pt x="134" y="98"/>
                    </a:lnTo>
                    <a:close/>
                  </a:path>
                </a:pathLst>
              </a:custGeom>
              <a:noFill/>
              <a:ln w="7938" cap="flat">
                <a:solidFill>
                  <a:srgbClr val="A5A5A5"/>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9009" name="Freeform 97"/>
              <p:cNvSpPr>
                <a:spLocks/>
              </p:cNvSpPr>
              <p:nvPr/>
            </p:nvSpPr>
            <p:spPr bwMode="auto">
              <a:xfrm>
                <a:off x="4117" y="1378"/>
                <a:ext cx="113" cy="67"/>
              </a:xfrm>
              <a:custGeom>
                <a:avLst/>
                <a:gdLst/>
                <a:ahLst/>
                <a:cxnLst>
                  <a:cxn ang="0">
                    <a:pos x="22" y="0"/>
                  </a:cxn>
                  <a:cxn ang="0">
                    <a:pos x="4" y="17"/>
                  </a:cxn>
                  <a:cxn ang="0">
                    <a:pos x="0" y="43"/>
                  </a:cxn>
                  <a:cxn ang="0">
                    <a:pos x="15" y="63"/>
                  </a:cxn>
                  <a:cxn ang="0">
                    <a:pos x="49" y="63"/>
                  </a:cxn>
                  <a:cxn ang="0">
                    <a:pos x="67" y="51"/>
                  </a:cxn>
                  <a:cxn ang="0">
                    <a:pos x="90" y="67"/>
                  </a:cxn>
                  <a:cxn ang="0">
                    <a:pos x="108" y="55"/>
                  </a:cxn>
                  <a:cxn ang="0">
                    <a:pos x="113" y="39"/>
                  </a:cxn>
                  <a:cxn ang="0">
                    <a:pos x="103" y="36"/>
                  </a:cxn>
                  <a:cxn ang="0">
                    <a:pos x="102" y="6"/>
                  </a:cxn>
                  <a:cxn ang="0">
                    <a:pos x="68" y="1"/>
                  </a:cxn>
                  <a:cxn ang="0">
                    <a:pos x="43" y="3"/>
                  </a:cxn>
                  <a:cxn ang="0">
                    <a:pos x="22" y="0"/>
                  </a:cxn>
                </a:cxnLst>
                <a:rect l="0" t="0" r="r" b="b"/>
                <a:pathLst>
                  <a:path w="113" h="67">
                    <a:moveTo>
                      <a:pt x="22" y="0"/>
                    </a:moveTo>
                    <a:lnTo>
                      <a:pt x="4" y="17"/>
                    </a:lnTo>
                    <a:lnTo>
                      <a:pt x="0" y="43"/>
                    </a:lnTo>
                    <a:lnTo>
                      <a:pt x="15" y="63"/>
                    </a:lnTo>
                    <a:lnTo>
                      <a:pt x="49" y="63"/>
                    </a:lnTo>
                    <a:lnTo>
                      <a:pt x="67" y="51"/>
                    </a:lnTo>
                    <a:lnTo>
                      <a:pt x="90" y="67"/>
                    </a:lnTo>
                    <a:lnTo>
                      <a:pt x="108" y="55"/>
                    </a:lnTo>
                    <a:lnTo>
                      <a:pt x="113" y="39"/>
                    </a:lnTo>
                    <a:lnTo>
                      <a:pt x="103" y="36"/>
                    </a:lnTo>
                    <a:lnTo>
                      <a:pt x="102" y="6"/>
                    </a:lnTo>
                    <a:lnTo>
                      <a:pt x="68" y="1"/>
                    </a:lnTo>
                    <a:lnTo>
                      <a:pt x="43" y="3"/>
                    </a:lnTo>
                    <a:lnTo>
                      <a:pt x="22" y="0"/>
                    </a:lnTo>
                    <a:close/>
                  </a:path>
                </a:pathLst>
              </a:custGeom>
              <a:solidFill>
                <a:srgbClr val="A5A5A5"/>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9010" name="Freeform 98"/>
              <p:cNvSpPr>
                <a:spLocks/>
              </p:cNvSpPr>
              <p:nvPr/>
            </p:nvSpPr>
            <p:spPr bwMode="auto">
              <a:xfrm>
                <a:off x="4117" y="1378"/>
                <a:ext cx="113" cy="67"/>
              </a:xfrm>
              <a:custGeom>
                <a:avLst/>
                <a:gdLst/>
                <a:ahLst/>
                <a:cxnLst>
                  <a:cxn ang="0">
                    <a:pos x="22" y="0"/>
                  </a:cxn>
                  <a:cxn ang="0">
                    <a:pos x="4" y="17"/>
                  </a:cxn>
                  <a:cxn ang="0">
                    <a:pos x="0" y="43"/>
                  </a:cxn>
                  <a:cxn ang="0">
                    <a:pos x="15" y="63"/>
                  </a:cxn>
                  <a:cxn ang="0">
                    <a:pos x="49" y="63"/>
                  </a:cxn>
                  <a:cxn ang="0">
                    <a:pos x="67" y="51"/>
                  </a:cxn>
                  <a:cxn ang="0">
                    <a:pos x="90" y="67"/>
                  </a:cxn>
                  <a:cxn ang="0">
                    <a:pos x="108" y="55"/>
                  </a:cxn>
                  <a:cxn ang="0">
                    <a:pos x="113" y="39"/>
                  </a:cxn>
                  <a:cxn ang="0">
                    <a:pos x="103" y="36"/>
                  </a:cxn>
                  <a:cxn ang="0">
                    <a:pos x="102" y="6"/>
                  </a:cxn>
                  <a:cxn ang="0">
                    <a:pos x="68" y="1"/>
                  </a:cxn>
                  <a:cxn ang="0">
                    <a:pos x="43" y="3"/>
                  </a:cxn>
                  <a:cxn ang="0">
                    <a:pos x="22" y="0"/>
                  </a:cxn>
                </a:cxnLst>
                <a:rect l="0" t="0" r="r" b="b"/>
                <a:pathLst>
                  <a:path w="113" h="67">
                    <a:moveTo>
                      <a:pt x="22" y="0"/>
                    </a:moveTo>
                    <a:lnTo>
                      <a:pt x="4" y="17"/>
                    </a:lnTo>
                    <a:lnTo>
                      <a:pt x="0" y="43"/>
                    </a:lnTo>
                    <a:lnTo>
                      <a:pt x="15" y="63"/>
                    </a:lnTo>
                    <a:lnTo>
                      <a:pt x="49" y="63"/>
                    </a:lnTo>
                    <a:lnTo>
                      <a:pt x="67" y="51"/>
                    </a:lnTo>
                    <a:lnTo>
                      <a:pt x="90" y="67"/>
                    </a:lnTo>
                    <a:lnTo>
                      <a:pt x="108" y="55"/>
                    </a:lnTo>
                    <a:lnTo>
                      <a:pt x="113" y="39"/>
                    </a:lnTo>
                    <a:lnTo>
                      <a:pt x="103" y="36"/>
                    </a:lnTo>
                    <a:lnTo>
                      <a:pt x="102" y="6"/>
                    </a:lnTo>
                    <a:lnTo>
                      <a:pt x="68" y="1"/>
                    </a:lnTo>
                    <a:lnTo>
                      <a:pt x="43" y="3"/>
                    </a:lnTo>
                    <a:lnTo>
                      <a:pt x="22" y="0"/>
                    </a:lnTo>
                    <a:close/>
                  </a:path>
                </a:pathLst>
              </a:custGeom>
              <a:noFill/>
              <a:ln w="7938" cap="flat">
                <a:solidFill>
                  <a:srgbClr val="A5A5A5"/>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9011" name="Freeform 99"/>
              <p:cNvSpPr>
                <a:spLocks/>
              </p:cNvSpPr>
              <p:nvPr/>
            </p:nvSpPr>
            <p:spPr bwMode="auto">
              <a:xfrm>
                <a:off x="4106" y="1430"/>
                <a:ext cx="147" cy="82"/>
              </a:xfrm>
              <a:custGeom>
                <a:avLst/>
                <a:gdLst/>
                <a:ahLst/>
                <a:cxnLst>
                  <a:cxn ang="0">
                    <a:pos x="147" y="33"/>
                  </a:cxn>
                  <a:cxn ang="0">
                    <a:pos x="114" y="38"/>
                  </a:cxn>
                  <a:cxn ang="0">
                    <a:pos x="97" y="58"/>
                  </a:cxn>
                  <a:cxn ang="0">
                    <a:pos x="45" y="82"/>
                  </a:cxn>
                  <a:cxn ang="0">
                    <a:pos x="35" y="71"/>
                  </a:cxn>
                  <a:cxn ang="0">
                    <a:pos x="0" y="75"/>
                  </a:cxn>
                  <a:cxn ang="0">
                    <a:pos x="2" y="49"/>
                  </a:cxn>
                  <a:cxn ang="0">
                    <a:pos x="15" y="37"/>
                  </a:cxn>
                  <a:cxn ang="0">
                    <a:pos x="26" y="12"/>
                  </a:cxn>
                  <a:cxn ang="0">
                    <a:pos x="60" y="12"/>
                  </a:cxn>
                  <a:cxn ang="0">
                    <a:pos x="77" y="0"/>
                  </a:cxn>
                  <a:cxn ang="0">
                    <a:pos x="101" y="15"/>
                  </a:cxn>
                  <a:cxn ang="0">
                    <a:pos x="119" y="3"/>
                  </a:cxn>
                  <a:cxn ang="0">
                    <a:pos x="131" y="9"/>
                  </a:cxn>
                  <a:cxn ang="0">
                    <a:pos x="146" y="16"/>
                  </a:cxn>
                  <a:cxn ang="0">
                    <a:pos x="147" y="33"/>
                  </a:cxn>
                </a:cxnLst>
                <a:rect l="0" t="0" r="r" b="b"/>
                <a:pathLst>
                  <a:path w="147" h="82">
                    <a:moveTo>
                      <a:pt x="147" y="33"/>
                    </a:moveTo>
                    <a:lnTo>
                      <a:pt x="114" y="38"/>
                    </a:lnTo>
                    <a:lnTo>
                      <a:pt x="97" y="58"/>
                    </a:lnTo>
                    <a:lnTo>
                      <a:pt x="45" y="82"/>
                    </a:lnTo>
                    <a:lnTo>
                      <a:pt x="35" y="71"/>
                    </a:lnTo>
                    <a:lnTo>
                      <a:pt x="0" y="75"/>
                    </a:lnTo>
                    <a:lnTo>
                      <a:pt x="2" y="49"/>
                    </a:lnTo>
                    <a:lnTo>
                      <a:pt x="15" y="37"/>
                    </a:lnTo>
                    <a:lnTo>
                      <a:pt x="26" y="12"/>
                    </a:lnTo>
                    <a:lnTo>
                      <a:pt x="60" y="12"/>
                    </a:lnTo>
                    <a:lnTo>
                      <a:pt x="77" y="0"/>
                    </a:lnTo>
                    <a:lnTo>
                      <a:pt x="101" y="15"/>
                    </a:lnTo>
                    <a:lnTo>
                      <a:pt x="119" y="3"/>
                    </a:lnTo>
                    <a:lnTo>
                      <a:pt x="131" y="9"/>
                    </a:lnTo>
                    <a:lnTo>
                      <a:pt x="146" y="16"/>
                    </a:lnTo>
                    <a:lnTo>
                      <a:pt x="147" y="33"/>
                    </a:lnTo>
                    <a:close/>
                  </a:path>
                </a:pathLst>
              </a:custGeom>
              <a:solidFill>
                <a:srgbClr val="A5A5A5"/>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9012" name="Freeform 100"/>
              <p:cNvSpPr>
                <a:spLocks/>
              </p:cNvSpPr>
              <p:nvPr/>
            </p:nvSpPr>
            <p:spPr bwMode="auto">
              <a:xfrm>
                <a:off x="4106" y="1430"/>
                <a:ext cx="147" cy="82"/>
              </a:xfrm>
              <a:custGeom>
                <a:avLst/>
                <a:gdLst/>
                <a:ahLst/>
                <a:cxnLst>
                  <a:cxn ang="0">
                    <a:pos x="147" y="33"/>
                  </a:cxn>
                  <a:cxn ang="0">
                    <a:pos x="114" y="38"/>
                  </a:cxn>
                  <a:cxn ang="0">
                    <a:pos x="97" y="58"/>
                  </a:cxn>
                  <a:cxn ang="0">
                    <a:pos x="45" y="82"/>
                  </a:cxn>
                  <a:cxn ang="0">
                    <a:pos x="35" y="71"/>
                  </a:cxn>
                  <a:cxn ang="0">
                    <a:pos x="0" y="75"/>
                  </a:cxn>
                  <a:cxn ang="0">
                    <a:pos x="2" y="49"/>
                  </a:cxn>
                  <a:cxn ang="0">
                    <a:pos x="15" y="37"/>
                  </a:cxn>
                  <a:cxn ang="0">
                    <a:pos x="26" y="12"/>
                  </a:cxn>
                  <a:cxn ang="0">
                    <a:pos x="60" y="12"/>
                  </a:cxn>
                  <a:cxn ang="0">
                    <a:pos x="77" y="0"/>
                  </a:cxn>
                  <a:cxn ang="0">
                    <a:pos x="101" y="15"/>
                  </a:cxn>
                  <a:cxn ang="0">
                    <a:pos x="119" y="3"/>
                  </a:cxn>
                  <a:cxn ang="0">
                    <a:pos x="131" y="9"/>
                  </a:cxn>
                  <a:cxn ang="0">
                    <a:pos x="146" y="16"/>
                  </a:cxn>
                  <a:cxn ang="0">
                    <a:pos x="147" y="33"/>
                  </a:cxn>
                </a:cxnLst>
                <a:rect l="0" t="0" r="r" b="b"/>
                <a:pathLst>
                  <a:path w="147" h="82">
                    <a:moveTo>
                      <a:pt x="147" y="33"/>
                    </a:moveTo>
                    <a:lnTo>
                      <a:pt x="114" y="38"/>
                    </a:lnTo>
                    <a:lnTo>
                      <a:pt x="97" y="58"/>
                    </a:lnTo>
                    <a:lnTo>
                      <a:pt x="45" y="82"/>
                    </a:lnTo>
                    <a:lnTo>
                      <a:pt x="35" y="71"/>
                    </a:lnTo>
                    <a:lnTo>
                      <a:pt x="0" y="75"/>
                    </a:lnTo>
                    <a:lnTo>
                      <a:pt x="2" y="49"/>
                    </a:lnTo>
                    <a:lnTo>
                      <a:pt x="15" y="37"/>
                    </a:lnTo>
                    <a:lnTo>
                      <a:pt x="26" y="12"/>
                    </a:lnTo>
                    <a:lnTo>
                      <a:pt x="60" y="12"/>
                    </a:lnTo>
                    <a:lnTo>
                      <a:pt x="77" y="0"/>
                    </a:lnTo>
                    <a:lnTo>
                      <a:pt x="101" y="15"/>
                    </a:lnTo>
                    <a:lnTo>
                      <a:pt x="119" y="3"/>
                    </a:lnTo>
                    <a:lnTo>
                      <a:pt x="131" y="9"/>
                    </a:lnTo>
                    <a:lnTo>
                      <a:pt x="146" y="16"/>
                    </a:lnTo>
                    <a:lnTo>
                      <a:pt x="147" y="33"/>
                    </a:lnTo>
                    <a:close/>
                  </a:path>
                </a:pathLst>
              </a:custGeom>
              <a:noFill/>
              <a:ln w="7938" cap="flat">
                <a:solidFill>
                  <a:srgbClr val="A5A5A5"/>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9013" name="Freeform 101"/>
              <p:cNvSpPr>
                <a:spLocks/>
              </p:cNvSpPr>
              <p:nvPr/>
            </p:nvSpPr>
            <p:spPr bwMode="auto">
              <a:xfrm>
                <a:off x="4158" y="1461"/>
                <a:ext cx="159" cy="73"/>
              </a:xfrm>
              <a:custGeom>
                <a:avLst/>
                <a:gdLst/>
                <a:ahLst/>
                <a:cxnLst>
                  <a:cxn ang="0">
                    <a:pos x="104" y="0"/>
                  </a:cxn>
                  <a:cxn ang="0">
                    <a:pos x="145" y="29"/>
                  </a:cxn>
                  <a:cxn ang="0">
                    <a:pos x="159" y="65"/>
                  </a:cxn>
                  <a:cxn ang="0">
                    <a:pos x="133" y="64"/>
                  </a:cxn>
                  <a:cxn ang="0">
                    <a:pos x="119" y="73"/>
                  </a:cxn>
                  <a:cxn ang="0">
                    <a:pos x="79" y="61"/>
                  </a:cxn>
                  <a:cxn ang="0">
                    <a:pos x="55" y="72"/>
                  </a:cxn>
                  <a:cxn ang="0">
                    <a:pos x="17" y="71"/>
                  </a:cxn>
                  <a:cxn ang="0">
                    <a:pos x="0" y="50"/>
                  </a:cxn>
                  <a:cxn ang="0">
                    <a:pos x="52" y="27"/>
                  </a:cxn>
                  <a:cxn ang="0">
                    <a:pos x="69" y="7"/>
                  </a:cxn>
                  <a:cxn ang="0">
                    <a:pos x="101" y="2"/>
                  </a:cxn>
                  <a:cxn ang="0">
                    <a:pos x="104" y="0"/>
                  </a:cxn>
                </a:cxnLst>
                <a:rect l="0" t="0" r="r" b="b"/>
                <a:pathLst>
                  <a:path w="159" h="73">
                    <a:moveTo>
                      <a:pt x="104" y="0"/>
                    </a:moveTo>
                    <a:lnTo>
                      <a:pt x="145" y="29"/>
                    </a:lnTo>
                    <a:lnTo>
                      <a:pt x="159" y="65"/>
                    </a:lnTo>
                    <a:lnTo>
                      <a:pt x="133" y="64"/>
                    </a:lnTo>
                    <a:lnTo>
                      <a:pt x="119" y="73"/>
                    </a:lnTo>
                    <a:lnTo>
                      <a:pt x="79" y="61"/>
                    </a:lnTo>
                    <a:lnTo>
                      <a:pt x="55" y="72"/>
                    </a:lnTo>
                    <a:lnTo>
                      <a:pt x="17" y="71"/>
                    </a:lnTo>
                    <a:lnTo>
                      <a:pt x="0" y="50"/>
                    </a:lnTo>
                    <a:lnTo>
                      <a:pt x="52" y="27"/>
                    </a:lnTo>
                    <a:lnTo>
                      <a:pt x="69" y="7"/>
                    </a:lnTo>
                    <a:lnTo>
                      <a:pt x="101" y="2"/>
                    </a:lnTo>
                    <a:lnTo>
                      <a:pt x="104" y="0"/>
                    </a:lnTo>
                    <a:close/>
                  </a:path>
                </a:pathLst>
              </a:custGeom>
              <a:solidFill>
                <a:srgbClr val="A5A5A5"/>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9014" name="Freeform 102"/>
              <p:cNvSpPr>
                <a:spLocks/>
              </p:cNvSpPr>
              <p:nvPr/>
            </p:nvSpPr>
            <p:spPr bwMode="auto">
              <a:xfrm>
                <a:off x="4158" y="1461"/>
                <a:ext cx="159" cy="73"/>
              </a:xfrm>
              <a:custGeom>
                <a:avLst/>
                <a:gdLst/>
                <a:ahLst/>
                <a:cxnLst>
                  <a:cxn ang="0">
                    <a:pos x="104" y="0"/>
                  </a:cxn>
                  <a:cxn ang="0">
                    <a:pos x="145" y="29"/>
                  </a:cxn>
                  <a:cxn ang="0">
                    <a:pos x="159" y="65"/>
                  </a:cxn>
                  <a:cxn ang="0">
                    <a:pos x="133" y="64"/>
                  </a:cxn>
                  <a:cxn ang="0">
                    <a:pos x="119" y="73"/>
                  </a:cxn>
                  <a:cxn ang="0">
                    <a:pos x="79" y="61"/>
                  </a:cxn>
                  <a:cxn ang="0">
                    <a:pos x="55" y="72"/>
                  </a:cxn>
                  <a:cxn ang="0">
                    <a:pos x="17" y="71"/>
                  </a:cxn>
                  <a:cxn ang="0">
                    <a:pos x="0" y="50"/>
                  </a:cxn>
                  <a:cxn ang="0">
                    <a:pos x="52" y="27"/>
                  </a:cxn>
                  <a:cxn ang="0">
                    <a:pos x="69" y="7"/>
                  </a:cxn>
                  <a:cxn ang="0">
                    <a:pos x="101" y="2"/>
                  </a:cxn>
                  <a:cxn ang="0">
                    <a:pos x="104" y="0"/>
                  </a:cxn>
                </a:cxnLst>
                <a:rect l="0" t="0" r="r" b="b"/>
                <a:pathLst>
                  <a:path w="159" h="73">
                    <a:moveTo>
                      <a:pt x="104" y="0"/>
                    </a:moveTo>
                    <a:lnTo>
                      <a:pt x="145" y="29"/>
                    </a:lnTo>
                    <a:lnTo>
                      <a:pt x="159" y="65"/>
                    </a:lnTo>
                    <a:lnTo>
                      <a:pt x="133" y="64"/>
                    </a:lnTo>
                    <a:lnTo>
                      <a:pt x="119" y="73"/>
                    </a:lnTo>
                    <a:lnTo>
                      <a:pt x="79" y="61"/>
                    </a:lnTo>
                    <a:lnTo>
                      <a:pt x="55" y="72"/>
                    </a:lnTo>
                    <a:lnTo>
                      <a:pt x="17" y="71"/>
                    </a:lnTo>
                    <a:lnTo>
                      <a:pt x="0" y="50"/>
                    </a:lnTo>
                    <a:lnTo>
                      <a:pt x="52" y="27"/>
                    </a:lnTo>
                    <a:lnTo>
                      <a:pt x="69" y="7"/>
                    </a:lnTo>
                    <a:lnTo>
                      <a:pt x="101" y="2"/>
                    </a:lnTo>
                    <a:lnTo>
                      <a:pt x="104" y="0"/>
                    </a:lnTo>
                    <a:close/>
                  </a:path>
                </a:pathLst>
              </a:custGeom>
              <a:noFill/>
              <a:ln w="7938" cap="flat">
                <a:solidFill>
                  <a:srgbClr val="A5A5A5"/>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9015" name="Freeform 103"/>
              <p:cNvSpPr>
                <a:spLocks/>
              </p:cNvSpPr>
              <p:nvPr/>
            </p:nvSpPr>
            <p:spPr bwMode="auto">
              <a:xfrm>
                <a:off x="3848" y="1017"/>
                <a:ext cx="97" cy="86"/>
              </a:xfrm>
              <a:custGeom>
                <a:avLst/>
                <a:gdLst/>
                <a:ahLst/>
                <a:cxnLst>
                  <a:cxn ang="0">
                    <a:pos x="0" y="36"/>
                  </a:cxn>
                  <a:cxn ang="0">
                    <a:pos x="10" y="29"/>
                  </a:cxn>
                  <a:cxn ang="0">
                    <a:pos x="11" y="17"/>
                  </a:cxn>
                  <a:cxn ang="0">
                    <a:pos x="22" y="13"/>
                  </a:cxn>
                  <a:cxn ang="0">
                    <a:pos x="27" y="0"/>
                  </a:cxn>
                  <a:cxn ang="0">
                    <a:pos x="41" y="11"/>
                  </a:cxn>
                  <a:cxn ang="0">
                    <a:pos x="76" y="18"/>
                  </a:cxn>
                  <a:cxn ang="0">
                    <a:pos x="97" y="39"/>
                  </a:cxn>
                  <a:cxn ang="0">
                    <a:pos x="91" y="54"/>
                  </a:cxn>
                  <a:cxn ang="0">
                    <a:pos x="92" y="70"/>
                  </a:cxn>
                  <a:cxn ang="0">
                    <a:pos x="69" y="73"/>
                  </a:cxn>
                  <a:cxn ang="0">
                    <a:pos x="63" y="86"/>
                  </a:cxn>
                  <a:cxn ang="0">
                    <a:pos x="43" y="72"/>
                  </a:cxn>
                  <a:cxn ang="0">
                    <a:pos x="24" y="48"/>
                  </a:cxn>
                  <a:cxn ang="0">
                    <a:pos x="0" y="36"/>
                  </a:cxn>
                </a:cxnLst>
                <a:rect l="0" t="0" r="r" b="b"/>
                <a:pathLst>
                  <a:path w="97" h="86">
                    <a:moveTo>
                      <a:pt x="0" y="36"/>
                    </a:moveTo>
                    <a:lnTo>
                      <a:pt x="10" y="29"/>
                    </a:lnTo>
                    <a:lnTo>
                      <a:pt x="11" y="17"/>
                    </a:lnTo>
                    <a:lnTo>
                      <a:pt x="22" y="13"/>
                    </a:lnTo>
                    <a:lnTo>
                      <a:pt x="27" y="0"/>
                    </a:lnTo>
                    <a:lnTo>
                      <a:pt x="41" y="11"/>
                    </a:lnTo>
                    <a:lnTo>
                      <a:pt x="76" y="18"/>
                    </a:lnTo>
                    <a:lnTo>
                      <a:pt x="97" y="39"/>
                    </a:lnTo>
                    <a:lnTo>
                      <a:pt x="91" y="54"/>
                    </a:lnTo>
                    <a:lnTo>
                      <a:pt x="92" y="70"/>
                    </a:lnTo>
                    <a:lnTo>
                      <a:pt x="69" y="73"/>
                    </a:lnTo>
                    <a:lnTo>
                      <a:pt x="63" y="86"/>
                    </a:lnTo>
                    <a:lnTo>
                      <a:pt x="43" y="72"/>
                    </a:lnTo>
                    <a:lnTo>
                      <a:pt x="24" y="48"/>
                    </a:lnTo>
                    <a:lnTo>
                      <a:pt x="0" y="36"/>
                    </a:lnTo>
                    <a:close/>
                  </a:path>
                </a:pathLst>
              </a:custGeom>
              <a:solidFill>
                <a:srgbClr val="A5A5A5"/>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9016" name="Freeform 104"/>
              <p:cNvSpPr>
                <a:spLocks/>
              </p:cNvSpPr>
              <p:nvPr/>
            </p:nvSpPr>
            <p:spPr bwMode="auto">
              <a:xfrm>
                <a:off x="3848" y="1017"/>
                <a:ext cx="97" cy="86"/>
              </a:xfrm>
              <a:custGeom>
                <a:avLst/>
                <a:gdLst/>
                <a:ahLst/>
                <a:cxnLst>
                  <a:cxn ang="0">
                    <a:pos x="0" y="36"/>
                  </a:cxn>
                  <a:cxn ang="0">
                    <a:pos x="10" y="29"/>
                  </a:cxn>
                  <a:cxn ang="0">
                    <a:pos x="11" y="17"/>
                  </a:cxn>
                  <a:cxn ang="0">
                    <a:pos x="22" y="13"/>
                  </a:cxn>
                  <a:cxn ang="0">
                    <a:pos x="27" y="0"/>
                  </a:cxn>
                  <a:cxn ang="0">
                    <a:pos x="41" y="11"/>
                  </a:cxn>
                  <a:cxn ang="0">
                    <a:pos x="76" y="18"/>
                  </a:cxn>
                  <a:cxn ang="0">
                    <a:pos x="97" y="39"/>
                  </a:cxn>
                  <a:cxn ang="0">
                    <a:pos x="91" y="54"/>
                  </a:cxn>
                  <a:cxn ang="0">
                    <a:pos x="92" y="70"/>
                  </a:cxn>
                  <a:cxn ang="0">
                    <a:pos x="69" y="73"/>
                  </a:cxn>
                  <a:cxn ang="0">
                    <a:pos x="63" y="86"/>
                  </a:cxn>
                  <a:cxn ang="0">
                    <a:pos x="43" y="72"/>
                  </a:cxn>
                  <a:cxn ang="0">
                    <a:pos x="24" y="48"/>
                  </a:cxn>
                  <a:cxn ang="0">
                    <a:pos x="0" y="36"/>
                  </a:cxn>
                </a:cxnLst>
                <a:rect l="0" t="0" r="r" b="b"/>
                <a:pathLst>
                  <a:path w="97" h="86">
                    <a:moveTo>
                      <a:pt x="0" y="36"/>
                    </a:moveTo>
                    <a:lnTo>
                      <a:pt x="10" y="29"/>
                    </a:lnTo>
                    <a:lnTo>
                      <a:pt x="11" y="17"/>
                    </a:lnTo>
                    <a:lnTo>
                      <a:pt x="22" y="13"/>
                    </a:lnTo>
                    <a:lnTo>
                      <a:pt x="27" y="0"/>
                    </a:lnTo>
                    <a:lnTo>
                      <a:pt x="41" y="11"/>
                    </a:lnTo>
                    <a:lnTo>
                      <a:pt x="76" y="18"/>
                    </a:lnTo>
                    <a:lnTo>
                      <a:pt x="97" y="39"/>
                    </a:lnTo>
                    <a:lnTo>
                      <a:pt x="91" y="54"/>
                    </a:lnTo>
                    <a:lnTo>
                      <a:pt x="92" y="70"/>
                    </a:lnTo>
                    <a:lnTo>
                      <a:pt x="69" y="73"/>
                    </a:lnTo>
                    <a:lnTo>
                      <a:pt x="63" y="86"/>
                    </a:lnTo>
                    <a:lnTo>
                      <a:pt x="43" y="72"/>
                    </a:lnTo>
                    <a:lnTo>
                      <a:pt x="24" y="48"/>
                    </a:lnTo>
                    <a:lnTo>
                      <a:pt x="0" y="36"/>
                    </a:lnTo>
                    <a:close/>
                  </a:path>
                </a:pathLst>
              </a:custGeom>
              <a:noFill/>
              <a:ln w="7938" cap="flat">
                <a:solidFill>
                  <a:srgbClr val="A5A5A5"/>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9017" name="Freeform 105"/>
              <p:cNvSpPr>
                <a:spLocks/>
              </p:cNvSpPr>
              <p:nvPr/>
            </p:nvSpPr>
            <p:spPr bwMode="auto">
              <a:xfrm>
                <a:off x="4292" y="1289"/>
                <a:ext cx="305" cy="146"/>
              </a:xfrm>
              <a:custGeom>
                <a:avLst/>
                <a:gdLst/>
                <a:ahLst/>
                <a:cxnLst>
                  <a:cxn ang="0">
                    <a:pos x="228" y="72"/>
                  </a:cxn>
                  <a:cxn ang="0">
                    <a:pos x="223" y="75"/>
                  </a:cxn>
                  <a:cxn ang="0">
                    <a:pos x="216" y="94"/>
                  </a:cxn>
                  <a:cxn ang="0">
                    <a:pos x="209" y="101"/>
                  </a:cxn>
                  <a:cxn ang="0">
                    <a:pos x="200" y="93"/>
                  </a:cxn>
                  <a:cxn ang="0">
                    <a:pos x="189" y="93"/>
                  </a:cxn>
                  <a:cxn ang="0">
                    <a:pos x="179" y="107"/>
                  </a:cxn>
                  <a:cxn ang="0">
                    <a:pos x="168" y="102"/>
                  </a:cxn>
                  <a:cxn ang="0">
                    <a:pos x="153" y="84"/>
                  </a:cxn>
                  <a:cxn ang="0">
                    <a:pos x="157" y="71"/>
                  </a:cxn>
                  <a:cxn ang="0">
                    <a:pos x="143" y="69"/>
                  </a:cxn>
                  <a:cxn ang="0">
                    <a:pos x="141" y="80"/>
                  </a:cxn>
                  <a:cxn ang="0">
                    <a:pos x="126" y="68"/>
                  </a:cxn>
                  <a:cxn ang="0">
                    <a:pos x="120" y="48"/>
                  </a:cxn>
                  <a:cxn ang="0">
                    <a:pos x="93" y="35"/>
                  </a:cxn>
                  <a:cxn ang="0">
                    <a:pos x="69" y="0"/>
                  </a:cxn>
                  <a:cxn ang="0">
                    <a:pos x="48" y="0"/>
                  </a:cxn>
                  <a:cxn ang="0">
                    <a:pos x="47" y="25"/>
                  </a:cxn>
                  <a:cxn ang="0">
                    <a:pos x="33" y="38"/>
                  </a:cxn>
                  <a:cxn ang="0">
                    <a:pos x="38" y="56"/>
                  </a:cxn>
                  <a:cxn ang="0">
                    <a:pos x="20" y="72"/>
                  </a:cxn>
                  <a:cxn ang="0">
                    <a:pos x="19" y="90"/>
                  </a:cxn>
                  <a:cxn ang="0">
                    <a:pos x="0" y="100"/>
                  </a:cxn>
                  <a:cxn ang="0">
                    <a:pos x="20" y="110"/>
                  </a:cxn>
                  <a:cxn ang="0">
                    <a:pos x="42" y="102"/>
                  </a:cxn>
                  <a:cxn ang="0">
                    <a:pos x="49" y="115"/>
                  </a:cxn>
                  <a:cxn ang="0">
                    <a:pos x="66" y="109"/>
                  </a:cxn>
                  <a:cxn ang="0">
                    <a:pos x="88" y="126"/>
                  </a:cxn>
                  <a:cxn ang="0">
                    <a:pos x="125" y="134"/>
                  </a:cxn>
                  <a:cxn ang="0">
                    <a:pos x="128" y="146"/>
                  </a:cxn>
                  <a:cxn ang="0">
                    <a:pos x="171" y="125"/>
                  </a:cxn>
                  <a:cxn ang="0">
                    <a:pos x="188" y="131"/>
                  </a:cxn>
                  <a:cxn ang="0">
                    <a:pos x="211" y="119"/>
                  </a:cxn>
                  <a:cxn ang="0">
                    <a:pos x="243" y="144"/>
                  </a:cxn>
                  <a:cxn ang="0">
                    <a:pos x="262" y="127"/>
                  </a:cxn>
                  <a:cxn ang="0">
                    <a:pos x="298" y="134"/>
                  </a:cxn>
                  <a:cxn ang="0">
                    <a:pos x="305" y="106"/>
                  </a:cxn>
                  <a:cxn ang="0">
                    <a:pos x="253" y="82"/>
                  </a:cxn>
                  <a:cxn ang="0">
                    <a:pos x="257" y="80"/>
                  </a:cxn>
                  <a:cxn ang="0">
                    <a:pos x="256" y="68"/>
                  </a:cxn>
                  <a:cxn ang="0">
                    <a:pos x="245" y="64"/>
                  </a:cxn>
                  <a:cxn ang="0">
                    <a:pos x="228" y="72"/>
                  </a:cxn>
                </a:cxnLst>
                <a:rect l="0" t="0" r="r" b="b"/>
                <a:pathLst>
                  <a:path w="305" h="146">
                    <a:moveTo>
                      <a:pt x="228" y="72"/>
                    </a:moveTo>
                    <a:lnTo>
                      <a:pt x="223" y="75"/>
                    </a:lnTo>
                    <a:lnTo>
                      <a:pt x="216" y="94"/>
                    </a:lnTo>
                    <a:lnTo>
                      <a:pt x="209" y="101"/>
                    </a:lnTo>
                    <a:lnTo>
                      <a:pt x="200" y="93"/>
                    </a:lnTo>
                    <a:lnTo>
                      <a:pt x="189" y="93"/>
                    </a:lnTo>
                    <a:lnTo>
                      <a:pt x="179" y="107"/>
                    </a:lnTo>
                    <a:lnTo>
                      <a:pt x="168" y="102"/>
                    </a:lnTo>
                    <a:lnTo>
                      <a:pt x="153" y="84"/>
                    </a:lnTo>
                    <a:lnTo>
                      <a:pt x="157" y="71"/>
                    </a:lnTo>
                    <a:lnTo>
                      <a:pt x="143" y="69"/>
                    </a:lnTo>
                    <a:lnTo>
                      <a:pt x="141" y="80"/>
                    </a:lnTo>
                    <a:lnTo>
                      <a:pt x="126" y="68"/>
                    </a:lnTo>
                    <a:lnTo>
                      <a:pt x="120" y="48"/>
                    </a:lnTo>
                    <a:lnTo>
                      <a:pt x="93" y="35"/>
                    </a:lnTo>
                    <a:lnTo>
                      <a:pt x="69" y="0"/>
                    </a:lnTo>
                    <a:lnTo>
                      <a:pt x="48" y="0"/>
                    </a:lnTo>
                    <a:lnTo>
                      <a:pt x="47" y="25"/>
                    </a:lnTo>
                    <a:lnTo>
                      <a:pt x="33" y="38"/>
                    </a:lnTo>
                    <a:lnTo>
                      <a:pt x="38" y="56"/>
                    </a:lnTo>
                    <a:lnTo>
                      <a:pt x="20" y="72"/>
                    </a:lnTo>
                    <a:lnTo>
                      <a:pt x="19" y="90"/>
                    </a:lnTo>
                    <a:lnTo>
                      <a:pt x="0" y="100"/>
                    </a:lnTo>
                    <a:lnTo>
                      <a:pt x="20" y="110"/>
                    </a:lnTo>
                    <a:lnTo>
                      <a:pt x="42" y="102"/>
                    </a:lnTo>
                    <a:lnTo>
                      <a:pt x="49" y="115"/>
                    </a:lnTo>
                    <a:lnTo>
                      <a:pt x="66" y="109"/>
                    </a:lnTo>
                    <a:lnTo>
                      <a:pt x="88" y="126"/>
                    </a:lnTo>
                    <a:lnTo>
                      <a:pt x="125" y="134"/>
                    </a:lnTo>
                    <a:lnTo>
                      <a:pt x="128" y="146"/>
                    </a:lnTo>
                    <a:lnTo>
                      <a:pt x="171" y="125"/>
                    </a:lnTo>
                    <a:lnTo>
                      <a:pt x="188" y="131"/>
                    </a:lnTo>
                    <a:lnTo>
                      <a:pt x="211" y="119"/>
                    </a:lnTo>
                    <a:lnTo>
                      <a:pt x="243" y="144"/>
                    </a:lnTo>
                    <a:lnTo>
                      <a:pt x="262" y="127"/>
                    </a:lnTo>
                    <a:lnTo>
                      <a:pt x="298" y="134"/>
                    </a:lnTo>
                    <a:lnTo>
                      <a:pt x="305" y="106"/>
                    </a:lnTo>
                    <a:lnTo>
                      <a:pt x="253" y="82"/>
                    </a:lnTo>
                    <a:lnTo>
                      <a:pt x="257" y="80"/>
                    </a:lnTo>
                    <a:lnTo>
                      <a:pt x="256" y="68"/>
                    </a:lnTo>
                    <a:lnTo>
                      <a:pt x="245" y="64"/>
                    </a:lnTo>
                    <a:lnTo>
                      <a:pt x="228" y="72"/>
                    </a:lnTo>
                    <a:close/>
                  </a:path>
                </a:pathLst>
              </a:custGeom>
              <a:solidFill>
                <a:srgbClr val="A5A5A5"/>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9018" name="Freeform 106"/>
              <p:cNvSpPr>
                <a:spLocks/>
              </p:cNvSpPr>
              <p:nvPr/>
            </p:nvSpPr>
            <p:spPr bwMode="auto">
              <a:xfrm>
                <a:off x="4292" y="1289"/>
                <a:ext cx="305" cy="146"/>
              </a:xfrm>
              <a:custGeom>
                <a:avLst/>
                <a:gdLst/>
                <a:ahLst/>
                <a:cxnLst>
                  <a:cxn ang="0">
                    <a:pos x="228" y="72"/>
                  </a:cxn>
                  <a:cxn ang="0">
                    <a:pos x="223" y="75"/>
                  </a:cxn>
                  <a:cxn ang="0">
                    <a:pos x="216" y="94"/>
                  </a:cxn>
                  <a:cxn ang="0">
                    <a:pos x="209" y="101"/>
                  </a:cxn>
                  <a:cxn ang="0">
                    <a:pos x="200" y="93"/>
                  </a:cxn>
                  <a:cxn ang="0">
                    <a:pos x="189" y="93"/>
                  </a:cxn>
                  <a:cxn ang="0">
                    <a:pos x="179" y="107"/>
                  </a:cxn>
                  <a:cxn ang="0">
                    <a:pos x="168" y="102"/>
                  </a:cxn>
                  <a:cxn ang="0">
                    <a:pos x="153" y="84"/>
                  </a:cxn>
                  <a:cxn ang="0">
                    <a:pos x="157" y="71"/>
                  </a:cxn>
                  <a:cxn ang="0">
                    <a:pos x="143" y="69"/>
                  </a:cxn>
                  <a:cxn ang="0">
                    <a:pos x="141" y="80"/>
                  </a:cxn>
                  <a:cxn ang="0">
                    <a:pos x="126" y="68"/>
                  </a:cxn>
                  <a:cxn ang="0">
                    <a:pos x="120" y="48"/>
                  </a:cxn>
                  <a:cxn ang="0">
                    <a:pos x="93" y="35"/>
                  </a:cxn>
                  <a:cxn ang="0">
                    <a:pos x="69" y="0"/>
                  </a:cxn>
                  <a:cxn ang="0">
                    <a:pos x="48" y="0"/>
                  </a:cxn>
                  <a:cxn ang="0">
                    <a:pos x="47" y="25"/>
                  </a:cxn>
                  <a:cxn ang="0">
                    <a:pos x="33" y="38"/>
                  </a:cxn>
                  <a:cxn ang="0">
                    <a:pos x="38" y="56"/>
                  </a:cxn>
                  <a:cxn ang="0">
                    <a:pos x="20" y="72"/>
                  </a:cxn>
                  <a:cxn ang="0">
                    <a:pos x="19" y="90"/>
                  </a:cxn>
                  <a:cxn ang="0">
                    <a:pos x="0" y="100"/>
                  </a:cxn>
                  <a:cxn ang="0">
                    <a:pos x="20" y="110"/>
                  </a:cxn>
                  <a:cxn ang="0">
                    <a:pos x="42" y="102"/>
                  </a:cxn>
                  <a:cxn ang="0">
                    <a:pos x="49" y="115"/>
                  </a:cxn>
                  <a:cxn ang="0">
                    <a:pos x="66" y="109"/>
                  </a:cxn>
                  <a:cxn ang="0">
                    <a:pos x="88" y="126"/>
                  </a:cxn>
                  <a:cxn ang="0">
                    <a:pos x="125" y="134"/>
                  </a:cxn>
                  <a:cxn ang="0">
                    <a:pos x="128" y="146"/>
                  </a:cxn>
                  <a:cxn ang="0">
                    <a:pos x="171" y="125"/>
                  </a:cxn>
                  <a:cxn ang="0">
                    <a:pos x="188" y="131"/>
                  </a:cxn>
                  <a:cxn ang="0">
                    <a:pos x="211" y="119"/>
                  </a:cxn>
                  <a:cxn ang="0">
                    <a:pos x="243" y="144"/>
                  </a:cxn>
                  <a:cxn ang="0">
                    <a:pos x="262" y="127"/>
                  </a:cxn>
                  <a:cxn ang="0">
                    <a:pos x="298" y="134"/>
                  </a:cxn>
                  <a:cxn ang="0">
                    <a:pos x="305" y="106"/>
                  </a:cxn>
                  <a:cxn ang="0">
                    <a:pos x="253" y="82"/>
                  </a:cxn>
                  <a:cxn ang="0">
                    <a:pos x="257" y="80"/>
                  </a:cxn>
                  <a:cxn ang="0">
                    <a:pos x="256" y="68"/>
                  </a:cxn>
                  <a:cxn ang="0">
                    <a:pos x="245" y="64"/>
                  </a:cxn>
                  <a:cxn ang="0">
                    <a:pos x="228" y="72"/>
                  </a:cxn>
                </a:cxnLst>
                <a:rect l="0" t="0" r="r" b="b"/>
                <a:pathLst>
                  <a:path w="305" h="146">
                    <a:moveTo>
                      <a:pt x="228" y="72"/>
                    </a:moveTo>
                    <a:lnTo>
                      <a:pt x="223" y="75"/>
                    </a:lnTo>
                    <a:lnTo>
                      <a:pt x="216" y="94"/>
                    </a:lnTo>
                    <a:lnTo>
                      <a:pt x="209" y="101"/>
                    </a:lnTo>
                    <a:lnTo>
                      <a:pt x="200" y="93"/>
                    </a:lnTo>
                    <a:lnTo>
                      <a:pt x="189" y="93"/>
                    </a:lnTo>
                    <a:lnTo>
                      <a:pt x="179" y="107"/>
                    </a:lnTo>
                    <a:lnTo>
                      <a:pt x="168" y="102"/>
                    </a:lnTo>
                    <a:lnTo>
                      <a:pt x="153" y="84"/>
                    </a:lnTo>
                    <a:lnTo>
                      <a:pt x="157" y="71"/>
                    </a:lnTo>
                    <a:lnTo>
                      <a:pt x="143" y="69"/>
                    </a:lnTo>
                    <a:lnTo>
                      <a:pt x="141" y="80"/>
                    </a:lnTo>
                    <a:lnTo>
                      <a:pt x="126" y="68"/>
                    </a:lnTo>
                    <a:lnTo>
                      <a:pt x="120" y="48"/>
                    </a:lnTo>
                    <a:lnTo>
                      <a:pt x="93" y="35"/>
                    </a:lnTo>
                    <a:lnTo>
                      <a:pt x="69" y="0"/>
                    </a:lnTo>
                    <a:lnTo>
                      <a:pt x="48" y="0"/>
                    </a:lnTo>
                    <a:lnTo>
                      <a:pt x="47" y="25"/>
                    </a:lnTo>
                    <a:lnTo>
                      <a:pt x="33" y="38"/>
                    </a:lnTo>
                    <a:lnTo>
                      <a:pt x="38" y="56"/>
                    </a:lnTo>
                    <a:lnTo>
                      <a:pt x="20" y="72"/>
                    </a:lnTo>
                    <a:lnTo>
                      <a:pt x="19" y="90"/>
                    </a:lnTo>
                    <a:lnTo>
                      <a:pt x="0" y="100"/>
                    </a:lnTo>
                    <a:lnTo>
                      <a:pt x="20" y="110"/>
                    </a:lnTo>
                    <a:lnTo>
                      <a:pt x="42" y="102"/>
                    </a:lnTo>
                    <a:lnTo>
                      <a:pt x="49" y="115"/>
                    </a:lnTo>
                    <a:lnTo>
                      <a:pt x="66" y="109"/>
                    </a:lnTo>
                    <a:lnTo>
                      <a:pt x="88" y="126"/>
                    </a:lnTo>
                    <a:lnTo>
                      <a:pt x="125" y="134"/>
                    </a:lnTo>
                    <a:lnTo>
                      <a:pt x="128" y="146"/>
                    </a:lnTo>
                    <a:lnTo>
                      <a:pt x="171" y="125"/>
                    </a:lnTo>
                    <a:lnTo>
                      <a:pt x="188" y="131"/>
                    </a:lnTo>
                    <a:lnTo>
                      <a:pt x="211" y="119"/>
                    </a:lnTo>
                    <a:lnTo>
                      <a:pt x="243" y="144"/>
                    </a:lnTo>
                    <a:lnTo>
                      <a:pt x="262" y="127"/>
                    </a:lnTo>
                    <a:lnTo>
                      <a:pt x="298" y="134"/>
                    </a:lnTo>
                    <a:lnTo>
                      <a:pt x="305" y="106"/>
                    </a:lnTo>
                    <a:lnTo>
                      <a:pt x="253" y="82"/>
                    </a:lnTo>
                    <a:lnTo>
                      <a:pt x="257" y="80"/>
                    </a:lnTo>
                    <a:lnTo>
                      <a:pt x="256" y="68"/>
                    </a:lnTo>
                    <a:lnTo>
                      <a:pt x="245" y="64"/>
                    </a:lnTo>
                    <a:lnTo>
                      <a:pt x="228" y="72"/>
                    </a:lnTo>
                    <a:close/>
                  </a:path>
                </a:pathLst>
              </a:custGeom>
              <a:noFill/>
              <a:ln w="4763" cap="flat">
                <a:solidFill>
                  <a:srgbClr val="A5A5A5"/>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9019" name="Freeform 107"/>
              <p:cNvSpPr>
                <a:spLocks/>
              </p:cNvSpPr>
              <p:nvPr/>
            </p:nvSpPr>
            <p:spPr bwMode="auto">
              <a:xfrm>
                <a:off x="4198" y="1019"/>
                <a:ext cx="181" cy="200"/>
              </a:xfrm>
              <a:custGeom>
                <a:avLst/>
                <a:gdLst/>
                <a:ahLst/>
                <a:cxnLst>
                  <a:cxn ang="0">
                    <a:pos x="181" y="104"/>
                  </a:cxn>
                  <a:cxn ang="0">
                    <a:pos x="165" y="69"/>
                  </a:cxn>
                  <a:cxn ang="0">
                    <a:pos x="172" y="44"/>
                  </a:cxn>
                  <a:cxn ang="0">
                    <a:pos x="150" y="44"/>
                  </a:cxn>
                  <a:cxn ang="0">
                    <a:pos x="145" y="38"/>
                  </a:cxn>
                  <a:cxn ang="0">
                    <a:pos x="126" y="52"/>
                  </a:cxn>
                  <a:cxn ang="0">
                    <a:pos x="117" y="49"/>
                  </a:cxn>
                  <a:cxn ang="0">
                    <a:pos x="91" y="61"/>
                  </a:cxn>
                  <a:cxn ang="0">
                    <a:pos x="88" y="74"/>
                  </a:cxn>
                  <a:cxn ang="0">
                    <a:pos x="75" y="79"/>
                  </a:cxn>
                  <a:cxn ang="0">
                    <a:pos x="54" y="50"/>
                  </a:cxn>
                  <a:cxn ang="0">
                    <a:pos x="56" y="20"/>
                  </a:cxn>
                  <a:cxn ang="0">
                    <a:pos x="43" y="0"/>
                  </a:cxn>
                  <a:cxn ang="0">
                    <a:pos x="18" y="8"/>
                  </a:cxn>
                  <a:cxn ang="0">
                    <a:pos x="27" y="18"/>
                  </a:cxn>
                  <a:cxn ang="0">
                    <a:pos x="16" y="39"/>
                  </a:cxn>
                  <a:cxn ang="0">
                    <a:pos x="20" y="53"/>
                  </a:cxn>
                  <a:cxn ang="0">
                    <a:pos x="20" y="54"/>
                  </a:cxn>
                  <a:cxn ang="0">
                    <a:pos x="30" y="84"/>
                  </a:cxn>
                  <a:cxn ang="0">
                    <a:pos x="9" y="95"/>
                  </a:cxn>
                  <a:cxn ang="0">
                    <a:pos x="2" y="113"/>
                  </a:cxn>
                  <a:cxn ang="0">
                    <a:pos x="26" y="120"/>
                  </a:cxn>
                  <a:cxn ang="0">
                    <a:pos x="23" y="136"/>
                  </a:cxn>
                  <a:cxn ang="0">
                    <a:pos x="0" y="142"/>
                  </a:cxn>
                  <a:cxn ang="0">
                    <a:pos x="4" y="160"/>
                  </a:cxn>
                  <a:cxn ang="0">
                    <a:pos x="4" y="164"/>
                  </a:cxn>
                  <a:cxn ang="0">
                    <a:pos x="36" y="164"/>
                  </a:cxn>
                  <a:cxn ang="0">
                    <a:pos x="67" y="152"/>
                  </a:cxn>
                  <a:cxn ang="0">
                    <a:pos x="71" y="168"/>
                  </a:cxn>
                  <a:cxn ang="0">
                    <a:pos x="84" y="180"/>
                  </a:cxn>
                  <a:cxn ang="0">
                    <a:pos x="88" y="184"/>
                  </a:cxn>
                  <a:cxn ang="0">
                    <a:pos x="97" y="182"/>
                  </a:cxn>
                  <a:cxn ang="0">
                    <a:pos x="114" y="200"/>
                  </a:cxn>
                  <a:cxn ang="0">
                    <a:pos x="120" y="171"/>
                  </a:cxn>
                  <a:cxn ang="0">
                    <a:pos x="115" y="154"/>
                  </a:cxn>
                  <a:cxn ang="0">
                    <a:pos x="129" y="140"/>
                  </a:cxn>
                  <a:cxn ang="0">
                    <a:pos x="127" y="114"/>
                  </a:cxn>
                  <a:cxn ang="0">
                    <a:pos x="144" y="110"/>
                  </a:cxn>
                  <a:cxn ang="0">
                    <a:pos x="162" y="120"/>
                  </a:cxn>
                  <a:cxn ang="0">
                    <a:pos x="171" y="112"/>
                  </a:cxn>
                  <a:cxn ang="0">
                    <a:pos x="181" y="104"/>
                  </a:cxn>
                </a:cxnLst>
                <a:rect l="0" t="0" r="r" b="b"/>
                <a:pathLst>
                  <a:path w="181" h="200">
                    <a:moveTo>
                      <a:pt x="181" y="104"/>
                    </a:moveTo>
                    <a:lnTo>
                      <a:pt x="165" y="69"/>
                    </a:lnTo>
                    <a:lnTo>
                      <a:pt x="172" y="44"/>
                    </a:lnTo>
                    <a:lnTo>
                      <a:pt x="150" y="44"/>
                    </a:lnTo>
                    <a:lnTo>
                      <a:pt x="145" y="38"/>
                    </a:lnTo>
                    <a:lnTo>
                      <a:pt x="126" y="52"/>
                    </a:lnTo>
                    <a:lnTo>
                      <a:pt x="117" y="49"/>
                    </a:lnTo>
                    <a:lnTo>
                      <a:pt x="91" y="61"/>
                    </a:lnTo>
                    <a:lnTo>
                      <a:pt x="88" y="74"/>
                    </a:lnTo>
                    <a:lnTo>
                      <a:pt x="75" y="79"/>
                    </a:lnTo>
                    <a:lnTo>
                      <a:pt x="54" y="50"/>
                    </a:lnTo>
                    <a:lnTo>
                      <a:pt x="56" y="20"/>
                    </a:lnTo>
                    <a:lnTo>
                      <a:pt x="43" y="0"/>
                    </a:lnTo>
                    <a:lnTo>
                      <a:pt x="18" y="8"/>
                    </a:lnTo>
                    <a:lnTo>
                      <a:pt x="27" y="18"/>
                    </a:lnTo>
                    <a:lnTo>
                      <a:pt x="16" y="39"/>
                    </a:lnTo>
                    <a:lnTo>
                      <a:pt x="20" y="53"/>
                    </a:lnTo>
                    <a:lnTo>
                      <a:pt x="20" y="54"/>
                    </a:lnTo>
                    <a:lnTo>
                      <a:pt x="30" y="84"/>
                    </a:lnTo>
                    <a:lnTo>
                      <a:pt x="9" y="95"/>
                    </a:lnTo>
                    <a:lnTo>
                      <a:pt x="2" y="113"/>
                    </a:lnTo>
                    <a:lnTo>
                      <a:pt x="26" y="120"/>
                    </a:lnTo>
                    <a:lnTo>
                      <a:pt x="23" y="136"/>
                    </a:lnTo>
                    <a:lnTo>
                      <a:pt x="0" y="142"/>
                    </a:lnTo>
                    <a:lnTo>
                      <a:pt x="4" y="160"/>
                    </a:lnTo>
                    <a:lnTo>
                      <a:pt x="4" y="164"/>
                    </a:lnTo>
                    <a:lnTo>
                      <a:pt x="36" y="164"/>
                    </a:lnTo>
                    <a:lnTo>
                      <a:pt x="67" y="152"/>
                    </a:lnTo>
                    <a:lnTo>
                      <a:pt x="71" y="168"/>
                    </a:lnTo>
                    <a:lnTo>
                      <a:pt x="84" y="180"/>
                    </a:lnTo>
                    <a:lnTo>
                      <a:pt x="88" y="184"/>
                    </a:lnTo>
                    <a:lnTo>
                      <a:pt x="97" y="182"/>
                    </a:lnTo>
                    <a:lnTo>
                      <a:pt x="114" y="200"/>
                    </a:lnTo>
                    <a:lnTo>
                      <a:pt x="120" y="171"/>
                    </a:lnTo>
                    <a:lnTo>
                      <a:pt x="115" y="154"/>
                    </a:lnTo>
                    <a:lnTo>
                      <a:pt x="129" y="140"/>
                    </a:lnTo>
                    <a:lnTo>
                      <a:pt x="127" y="114"/>
                    </a:lnTo>
                    <a:lnTo>
                      <a:pt x="144" y="110"/>
                    </a:lnTo>
                    <a:lnTo>
                      <a:pt x="162" y="120"/>
                    </a:lnTo>
                    <a:lnTo>
                      <a:pt x="171" y="112"/>
                    </a:lnTo>
                    <a:lnTo>
                      <a:pt x="181" y="104"/>
                    </a:lnTo>
                    <a:close/>
                  </a:path>
                </a:pathLst>
              </a:custGeom>
              <a:solidFill>
                <a:srgbClr val="A5A5A5"/>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9020" name="Freeform 108"/>
              <p:cNvSpPr>
                <a:spLocks/>
              </p:cNvSpPr>
              <p:nvPr/>
            </p:nvSpPr>
            <p:spPr bwMode="auto">
              <a:xfrm>
                <a:off x="4198" y="1019"/>
                <a:ext cx="181" cy="200"/>
              </a:xfrm>
              <a:custGeom>
                <a:avLst/>
                <a:gdLst/>
                <a:ahLst/>
                <a:cxnLst>
                  <a:cxn ang="0">
                    <a:pos x="181" y="104"/>
                  </a:cxn>
                  <a:cxn ang="0">
                    <a:pos x="165" y="69"/>
                  </a:cxn>
                  <a:cxn ang="0">
                    <a:pos x="172" y="44"/>
                  </a:cxn>
                  <a:cxn ang="0">
                    <a:pos x="150" y="44"/>
                  </a:cxn>
                  <a:cxn ang="0">
                    <a:pos x="145" y="38"/>
                  </a:cxn>
                  <a:cxn ang="0">
                    <a:pos x="126" y="52"/>
                  </a:cxn>
                  <a:cxn ang="0">
                    <a:pos x="117" y="49"/>
                  </a:cxn>
                  <a:cxn ang="0">
                    <a:pos x="91" y="61"/>
                  </a:cxn>
                  <a:cxn ang="0">
                    <a:pos x="88" y="74"/>
                  </a:cxn>
                  <a:cxn ang="0">
                    <a:pos x="75" y="79"/>
                  </a:cxn>
                  <a:cxn ang="0">
                    <a:pos x="54" y="50"/>
                  </a:cxn>
                  <a:cxn ang="0">
                    <a:pos x="56" y="20"/>
                  </a:cxn>
                  <a:cxn ang="0">
                    <a:pos x="43" y="0"/>
                  </a:cxn>
                  <a:cxn ang="0">
                    <a:pos x="18" y="8"/>
                  </a:cxn>
                  <a:cxn ang="0">
                    <a:pos x="27" y="18"/>
                  </a:cxn>
                  <a:cxn ang="0">
                    <a:pos x="16" y="39"/>
                  </a:cxn>
                  <a:cxn ang="0">
                    <a:pos x="20" y="53"/>
                  </a:cxn>
                  <a:cxn ang="0">
                    <a:pos x="20" y="54"/>
                  </a:cxn>
                  <a:cxn ang="0">
                    <a:pos x="30" y="84"/>
                  </a:cxn>
                  <a:cxn ang="0">
                    <a:pos x="9" y="95"/>
                  </a:cxn>
                  <a:cxn ang="0">
                    <a:pos x="2" y="113"/>
                  </a:cxn>
                  <a:cxn ang="0">
                    <a:pos x="26" y="120"/>
                  </a:cxn>
                  <a:cxn ang="0">
                    <a:pos x="23" y="136"/>
                  </a:cxn>
                  <a:cxn ang="0">
                    <a:pos x="0" y="142"/>
                  </a:cxn>
                  <a:cxn ang="0">
                    <a:pos x="4" y="160"/>
                  </a:cxn>
                  <a:cxn ang="0">
                    <a:pos x="4" y="164"/>
                  </a:cxn>
                  <a:cxn ang="0">
                    <a:pos x="36" y="164"/>
                  </a:cxn>
                  <a:cxn ang="0">
                    <a:pos x="67" y="152"/>
                  </a:cxn>
                  <a:cxn ang="0">
                    <a:pos x="71" y="168"/>
                  </a:cxn>
                  <a:cxn ang="0">
                    <a:pos x="84" y="180"/>
                  </a:cxn>
                  <a:cxn ang="0">
                    <a:pos x="88" y="184"/>
                  </a:cxn>
                  <a:cxn ang="0">
                    <a:pos x="97" y="182"/>
                  </a:cxn>
                  <a:cxn ang="0">
                    <a:pos x="114" y="200"/>
                  </a:cxn>
                  <a:cxn ang="0">
                    <a:pos x="120" y="171"/>
                  </a:cxn>
                  <a:cxn ang="0">
                    <a:pos x="115" y="154"/>
                  </a:cxn>
                  <a:cxn ang="0">
                    <a:pos x="129" y="140"/>
                  </a:cxn>
                  <a:cxn ang="0">
                    <a:pos x="127" y="114"/>
                  </a:cxn>
                  <a:cxn ang="0">
                    <a:pos x="144" y="110"/>
                  </a:cxn>
                  <a:cxn ang="0">
                    <a:pos x="162" y="120"/>
                  </a:cxn>
                  <a:cxn ang="0">
                    <a:pos x="171" y="112"/>
                  </a:cxn>
                  <a:cxn ang="0">
                    <a:pos x="181" y="104"/>
                  </a:cxn>
                </a:cxnLst>
                <a:rect l="0" t="0" r="r" b="b"/>
                <a:pathLst>
                  <a:path w="181" h="200">
                    <a:moveTo>
                      <a:pt x="181" y="104"/>
                    </a:moveTo>
                    <a:lnTo>
                      <a:pt x="165" y="69"/>
                    </a:lnTo>
                    <a:lnTo>
                      <a:pt x="172" y="44"/>
                    </a:lnTo>
                    <a:lnTo>
                      <a:pt x="150" y="44"/>
                    </a:lnTo>
                    <a:lnTo>
                      <a:pt x="145" y="38"/>
                    </a:lnTo>
                    <a:lnTo>
                      <a:pt x="126" y="52"/>
                    </a:lnTo>
                    <a:lnTo>
                      <a:pt x="117" y="49"/>
                    </a:lnTo>
                    <a:lnTo>
                      <a:pt x="91" y="61"/>
                    </a:lnTo>
                    <a:lnTo>
                      <a:pt x="88" y="74"/>
                    </a:lnTo>
                    <a:lnTo>
                      <a:pt x="75" y="79"/>
                    </a:lnTo>
                    <a:lnTo>
                      <a:pt x="54" y="50"/>
                    </a:lnTo>
                    <a:lnTo>
                      <a:pt x="56" y="20"/>
                    </a:lnTo>
                    <a:lnTo>
                      <a:pt x="43" y="0"/>
                    </a:lnTo>
                    <a:lnTo>
                      <a:pt x="18" y="8"/>
                    </a:lnTo>
                    <a:lnTo>
                      <a:pt x="27" y="18"/>
                    </a:lnTo>
                    <a:lnTo>
                      <a:pt x="16" y="39"/>
                    </a:lnTo>
                    <a:lnTo>
                      <a:pt x="20" y="53"/>
                    </a:lnTo>
                    <a:lnTo>
                      <a:pt x="20" y="54"/>
                    </a:lnTo>
                    <a:lnTo>
                      <a:pt x="30" y="84"/>
                    </a:lnTo>
                    <a:lnTo>
                      <a:pt x="9" y="95"/>
                    </a:lnTo>
                    <a:lnTo>
                      <a:pt x="2" y="113"/>
                    </a:lnTo>
                    <a:lnTo>
                      <a:pt x="26" y="120"/>
                    </a:lnTo>
                    <a:lnTo>
                      <a:pt x="23" y="136"/>
                    </a:lnTo>
                    <a:lnTo>
                      <a:pt x="0" y="142"/>
                    </a:lnTo>
                    <a:lnTo>
                      <a:pt x="4" y="160"/>
                    </a:lnTo>
                    <a:lnTo>
                      <a:pt x="4" y="164"/>
                    </a:lnTo>
                    <a:lnTo>
                      <a:pt x="36" y="164"/>
                    </a:lnTo>
                    <a:lnTo>
                      <a:pt x="67" y="152"/>
                    </a:lnTo>
                    <a:lnTo>
                      <a:pt x="71" y="168"/>
                    </a:lnTo>
                    <a:lnTo>
                      <a:pt x="84" y="180"/>
                    </a:lnTo>
                    <a:lnTo>
                      <a:pt x="88" y="184"/>
                    </a:lnTo>
                    <a:lnTo>
                      <a:pt x="97" y="182"/>
                    </a:lnTo>
                    <a:lnTo>
                      <a:pt x="114" y="200"/>
                    </a:lnTo>
                    <a:lnTo>
                      <a:pt x="120" y="171"/>
                    </a:lnTo>
                    <a:lnTo>
                      <a:pt x="115" y="154"/>
                    </a:lnTo>
                    <a:lnTo>
                      <a:pt x="129" y="140"/>
                    </a:lnTo>
                    <a:lnTo>
                      <a:pt x="127" y="114"/>
                    </a:lnTo>
                    <a:lnTo>
                      <a:pt x="144" y="110"/>
                    </a:lnTo>
                    <a:lnTo>
                      <a:pt x="162" y="120"/>
                    </a:lnTo>
                    <a:lnTo>
                      <a:pt x="171" y="112"/>
                    </a:lnTo>
                    <a:lnTo>
                      <a:pt x="181" y="104"/>
                    </a:lnTo>
                    <a:close/>
                  </a:path>
                </a:pathLst>
              </a:custGeom>
              <a:noFill/>
              <a:ln w="4763" cap="flat">
                <a:solidFill>
                  <a:srgbClr val="A5A5A5"/>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9021" name="Freeform 109"/>
              <p:cNvSpPr>
                <a:spLocks/>
              </p:cNvSpPr>
              <p:nvPr/>
            </p:nvSpPr>
            <p:spPr bwMode="auto">
              <a:xfrm>
                <a:off x="4314" y="1129"/>
                <a:ext cx="79" cy="103"/>
              </a:xfrm>
              <a:custGeom>
                <a:avLst/>
                <a:gdLst/>
                <a:ahLst/>
                <a:cxnLst>
                  <a:cxn ang="0">
                    <a:pos x="55" y="2"/>
                  </a:cxn>
                  <a:cxn ang="0">
                    <a:pos x="47" y="9"/>
                  </a:cxn>
                  <a:cxn ang="0">
                    <a:pos x="29" y="0"/>
                  </a:cxn>
                  <a:cxn ang="0">
                    <a:pos x="12" y="4"/>
                  </a:cxn>
                  <a:cxn ang="0">
                    <a:pos x="14" y="30"/>
                  </a:cxn>
                  <a:cxn ang="0">
                    <a:pos x="0" y="43"/>
                  </a:cxn>
                  <a:cxn ang="0">
                    <a:pos x="5" y="60"/>
                  </a:cxn>
                  <a:cxn ang="0">
                    <a:pos x="0" y="89"/>
                  </a:cxn>
                  <a:cxn ang="0">
                    <a:pos x="30" y="96"/>
                  </a:cxn>
                  <a:cxn ang="0">
                    <a:pos x="25" y="87"/>
                  </a:cxn>
                  <a:cxn ang="0">
                    <a:pos x="41" y="81"/>
                  </a:cxn>
                  <a:cxn ang="0">
                    <a:pos x="59" y="103"/>
                  </a:cxn>
                  <a:cxn ang="0">
                    <a:pos x="61" y="100"/>
                  </a:cxn>
                  <a:cxn ang="0">
                    <a:pos x="75" y="76"/>
                  </a:cxn>
                  <a:cxn ang="0">
                    <a:pos x="55" y="69"/>
                  </a:cxn>
                  <a:cxn ang="0">
                    <a:pos x="79" y="49"/>
                  </a:cxn>
                  <a:cxn ang="0">
                    <a:pos x="64" y="30"/>
                  </a:cxn>
                  <a:cxn ang="0">
                    <a:pos x="71" y="20"/>
                  </a:cxn>
                  <a:cxn ang="0">
                    <a:pos x="55" y="2"/>
                  </a:cxn>
                </a:cxnLst>
                <a:rect l="0" t="0" r="r" b="b"/>
                <a:pathLst>
                  <a:path w="79" h="103">
                    <a:moveTo>
                      <a:pt x="55" y="2"/>
                    </a:moveTo>
                    <a:lnTo>
                      <a:pt x="47" y="9"/>
                    </a:lnTo>
                    <a:lnTo>
                      <a:pt x="29" y="0"/>
                    </a:lnTo>
                    <a:lnTo>
                      <a:pt x="12" y="4"/>
                    </a:lnTo>
                    <a:lnTo>
                      <a:pt x="14" y="30"/>
                    </a:lnTo>
                    <a:lnTo>
                      <a:pt x="0" y="43"/>
                    </a:lnTo>
                    <a:lnTo>
                      <a:pt x="5" y="60"/>
                    </a:lnTo>
                    <a:lnTo>
                      <a:pt x="0" y="89"/>
                    </a:lnTo>
                    <a:lnTo>
                      <a:pt x="30" y="96"/>
                    </a:lnTo>
                    <a:lnTo>
                      <a:pt x="25" y="87"/>
                    </a:lnTo>
                    <a:lnTo>
                      <a:pt x="41" y="81"/>
                    </a:lnTo>
                    <a:lnTo>
                      <a:pt x="59" y="103"/>
                    </a:lnTo>
                    <a:lnTo>
                      <a:pt x="61" y="100"/>
                    </a:lnTo>
                    <a:lnTo>
                      <a:pt x="75" y="76"/>
                    </a:lnTo>
                    <a:lnTo>
                      <a:pt x="55" y="69"/>
                    </a:lnTo>
                    <a:lnTo>
                      <a:pt x="79" y="49"/>
                    </a:lnTo>
                    <a:lnTo>
                      <a:pt x="64" y="30"/>
                    </a:lnTo>
                    <a:lnTo>
                      <a:pt x="71" y="20"/>
                    </a:lnTo>
                    <a:lnTo>
                      <a:pt x="55" y="2"/>
                    </a:lnTo>
                    <a:close/>
                  </a:path>
                </a:pathLst>
              </a:custGeom>
              <a:solidFill>
                <a:srgbClr val="A5A5A5"/>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9022" name="Freeform 110"/>
              <p:cNvSpPr>
                <a:spLocks/>
              </p:cNvSpPr>
              <p:nvPr/>
            </p:nvSpPr>
            <p:spPr bwMode="auto">
              <a:xfrm>
                <a:off x="4314" y="1129"/>
                <a:ext cx="79" cy="103"/>
              </a:xfrm>
              <a:custGeom>
                <a:avLst/>
                <a:gdLst/>
                <a:ahLst/>
                <a:cxnLst>
                  <a:cxn ang="0">
                    <a:pos x="55" y="2"/>
                  </a:cxn>
                  <a:cxn ang="0">
                    <a:pos x="47" y="9"/>
                  </a:cxn>
                  <a:cxn ang="0">
                    <a:pos x="29" y="0"/>
                  </a:cxn>
                  <a:cxn ang="0">
                    <a:pos x="12" y="4"/>
                  </a:cxn>
                  <a:cxn ang="0">
                    <a:pos x="14" y="30"/>
                  </a:cxn>
                  <a:cxn ang="0">
                    <a:pos x="0" y="43"/>
                  </a:cxn>
                  <a:cxn ang="0">
                    <a:pos x="5" y="60"/>
                  </a:cxn>
                  <a:cxn ang="0">
                    <a:pos x="0" y="89"/>
                  </a:cxn>
                  <a:cxn ang="0">
                    <a:pos x="30" y="96"/>
                  </a:cxn>
                  <a:cxn ang="0">
                    <a:pos x="25" y="87"/>
                  </a:cxn>
                  <a:cxn ang="0">
                    <a:pos x="41" y="81"/>
                  </a:cxn>
                  <a:cxn ang="0">
                    <a:pos x="59" y="103"/>
                  </a:cxn>
                  <a:cxn ang="0">
                    <a:pos x="61" y="100"/>
                  </a:cxn>
                  <a:cxn ang="0">
                    <a:pos x="75" y="76"/>
                  </a:cxn>
                  <a:cxn ang="0">
                    <a:pos x="55" y="69"/>
                  </a:cxn>
                  <a:cxn ang="0">
                    <a:pos x="79" y="49"/>
                  </a:cxn>
                  <a:cxn ang="0">
                    <a:pos x="64" y="30"/>
                  </a:cxn>
                  <a:cxn ang="0">
                    <a:pos x="71" y="20"/>
                  </a:cxn>
                  <a:cxn ang="0">
                    <a:pos x="55" y="2"/>
                  </a:cxn>
                </a:cxnLst>
                <a:rect l="0" t="0" r="r" b="b"/>
                <a:pathLst>
                  <a:path w="79" h="103">
                    <a:moveTo>
                      <a:pt x="55" y="2"/>
                    </a:moveTo>
                    <a:lnTo>
                      <a:pt x="47" y="9"/>
                    </a:lnTo>
                    <a:lnTo>
                      <a:pt x="29" y="0"/>
                    </a:lnTo>
                    <a:lnTo>
                      <a:pt x="12" y="4"/>
                    </a:lnTo>
                    <a:lnTo>
                      <a:pt x="14" y="30"/>
                    </a:lnTo>
                    <a:lnTo>
                      <a:pt x="0" y="43"/>
                    </a:lnTo>
                    <a:lnTo>
                      <a:pt x="5" y="60"/>
                    </a:lnTo>
                    <a:lnTo>
                      <a:pt x="0" y="89"/>
                    </a:lnTo>
                    <a:lnTo>
                      <a:pt x="30" y="96"/>
                    </a:lnTo>
                    <a:lnTo>
                      <a:pt x="25" y="87"/>
                    </a:lnTo>
                    <a:lnTo>
                      <a:pt x="41" y="81"/>
                    </a:lnTo>
                    <a:lnTo>
                      <a:pt x="59" y="103"/>
                    </a:lnTo>
                    <a:lnTo>
                      <a:pt x="61" y="100"/>
                    </a:lnTo>
                    <a:lnTo>
                      <a:pt x="75" y="76"/>
                    </a:lnTo>
                    <a:lnTo>
                      <a:pt x="55" y="69"/>
                    </a:lnTo>
                    <a:lnTo>
                      <a:pt x="79" y="49"/>
                    </a:lnTo>
                    <a:lnTo>
                      <a:pt x="64" y="30"/>
                    </a:lnTo>
                    <a:lnTo>
                      <a:pt x="71" y="20"/>
                    </a:lnTo>
                    <a:lnTo>
                      <a:pt x="55" y="2"/>
                    </a:lnTo>
                    <a:close/>
                  </a:path>
                </a:pathLst>
              </a:custGeom>
              <a:noFill/>
              <a:ln w="4763" cap="flat">
                <a:solidFill>
                  <a:srgbClr val="A5A5A5"/>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9023" name="Freeform 111"/>
              <p:cNvSpPr>
                <a:spLocks/>
              </p:cNvSpPr>
              <p:nvPr/>
            </p:nvSpPr>
            <p:spPr bwMode="auto">
              <a:xfrm>
                <a:off x="4012" y="1100"/>
                <a:ext cx="451" cy="231"/>
              </a:xfrm>
              <a:custGeom>
                <a:avLst/>
                <a:gdLst/>
                <a:ahLst/>
                <a:cxnLst>
                  <a:cxn ang="0">
                    <a:pos x="241" y="231"/>
                  </a:cxn>
                  <a:cxn ang="0">
                    <a:pos x="451" y="113"/>
                  </a:cxn>
                  <a:cxn ang="0">
                    <a:pos x="395" y="62"/>
                  </a:cxn>
                  <a:cxn ang="0">
                    <a:pos x="383" y="0"/>
                  </a:cxn>
                  <a:cxn ang="0">
                    <a:pos x="252" y="49"/>
                  </a:cxn>
                  <a:cxn ang="0">
                    <a:pos x="120" y="47"/>
                  </a:cxn>
                  <a:cxn ang="0">
                    <a:pos x="123" y="33"/>
                  </a:cxn>
                  <a:cxn ang="0">
                    <a:pos x="39" y="42"/>
                  </a:cxn>
                  <a:cxn ang="0">
                    <a:pos x="0" y="106"/>
                  </a:cxn>
                  <a:cxn ang="0">
                    <a:pos x="53" y="186"/>
                  </a:cxn>
                  <a:cxn ang="0">
                    <a:pos x="130" y="157"/>
                  </a:cxn>
                  <a:cxn ang="0">
                    <a:pos x="156" y="197"/>
                  </a:cxn>
                  <a:cxn ang="0">
                    <a:pos x="241" y="231"/>
                  </a:cxn>
                </a:cxnLst>
                <a:rect l="0" t="0" r="r" b="b"/>
                <a:pathLst>
                  <a:path w="451" h="231">
                    <a:moveTo>
                      <a:pt x="241" y="231"/>
                    </a:moveTo>
                    <a:lnTo>
                      <a:pt x="451" y="113"/>
                    </a:lnTo>
                    <a:lnTo>
                      <a:pt x="395" y="62"/>
                    </a:lnTo>
                    <a:lnTo>
                      <a:pt x="383" y="0"/>
                    </a:lnTo>
                    <a:lnTo>
                      <a:pt x="252" y="49"/>
                    </a:lnTo>
                    <a:lnTo>
                      <a:pt x="120" y="47"/>
                    </a:lnTo>
                    <a:lnTo>
                      <a:pt x="123" y="33"/>
                    </a:lnTo>
                    <a:lnTo>
                      <a:pt x="39" y="42"/>
                    </a:lnTo>
                    <a:lnTo>
                      <a:pt x="0" y="106"/>
                    </a:lnTo>
                    <a:lnTo>
                      <a:pt x="53" y="186"/>
                    </a:lnTo>
                    <a:lnTo>
                      <a:pt x="130" y="157"/>
                    </a:lnTo>
                    <a:lnTo>
                      <a:pt x="156" y="197"/>
                    </a:lnTo>
                    <a:lnTo>
                      <a:pt x="241" y="231"/>
                    </a:lnTo>
                    <a:close/>
                  </a:path>
                </a:pathLst>
              </a:custGeom>
              <a:solidFill>
                <a:srgbClr val="A5A5A5"/>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9024" name="Freeform 112"/>
              <p:cNvSpPr>
                <a:spLocks/>
              </p:cNvSpPr>
              <p:nvPr/>
            </p:nvSpPr>
            <p:spPr bwMode="auto">
              <a:xfrm>
                <a:off x="4012" y="1100"/>
                <a:ext cx="451" cy="231"/>
              </a:xfrm>
              <a:custGeom>
                <a:avLst/>
                <a:gdLst/>
                <a:ahLst/>
                <a:cxnLst>
                  <a:cxn ang="0">
                    <a:pos x="241" y="231"/>
                  </a:cxn>
                  <a:cxn ang="0">
                    <a:pos x="451" y="113"/>
                  </a:cxn>
                  <a:cxn ang="0">
                    <a:pos x="395" y="62"/>
                  </a:cxn>
                  <a:cxn ang="0">
                    <a:pos x="383" y="0"/>
                  </a:cxn>
                  <a:cxn ang="0">
                    <a:pos x="252" y="49"/>
                  </a:cxn>
                  <a:cxn ang="0">
                    <a:pos x="120" y="47"/>
                  </a:cxn>
                  <a:cxn ang="0">
                    <a:pos x="123" y="33"/>
                  </a:cxn>
                  <a:cxn ang="0">
                    <a:pos x="39" y="42"/>
                  </a:cxn>
                  <a:cxn ang="0">
                    <a:pos x="0" y="106"/>
                  </a:cxn>
                  <a:cxn ang="0">
                    <a:pos x="53" y="186"/>
                  </a:cxn>
                  <a:cxn ang="0">
                    <a:pos x="130" y="157"/>
                  </a:cxn>
                  <a:cxn ang="0">
                    <a:pos x="156" y="197"/>
                  </a:cxn>
                  <a:cxn ang="0">
                    <a:pos x="241" y="231"/>
                  </a:cxn>
                </a:cxnLst>
                <a:rect l="0" t="0" r="r" b="b"/>
                <a:pathLst>
                  <a:path w="451" h="231">
                    <a:moveTo>
                      <a:pt x="241" y="231"/>
                    </a:moveTo>
                    <a:lnTo>
                      <a:pt x="451" y="113"/>
                    </a:lnTo>
                    <a:lnTo>
                      <a:pt x="395" y="62"/>
                    </a:lnTo>
                    <a:lnTo>
                      <a:pt x="383" y="0"/>
                    </a:lnTo>
                    <a:lnTo>
                      <a:pt x="252" y="49"/>
                    </a:lnTo>
                    <a:lnTo>
                      <a:pt x="120" y="47"/>
                    </a:lnTo>
                    <a:lnTo>
                      <a:pt x="123" y="33"/>
                    </a:lnTo>
                    <a:lnTo>
                      <a:pt x="39" y="42"/>
                    </a:lnTo>
                    <a:lnTo>
                      <a:pt x="0" y="106"/>
                    </a:lnTo>
                    <a:lnTo>
                      <a:pt x="53" y="186"/>
                    </a:lnTo>
                    <a:lnTo>
                      <a:pt x="130" y="157"/>
                    </a:lnTo>
                    <a:lnTo>
                      <a:pt x="156" y="197"/>
                    </a:lnTo>
                    <a:lnTo>
                      <a:pt x="241" y="231"/>
                    </a:lnTo>
                    <a:close/>
                  </a:path>
                </a:pathLst>
              </a:custGeom>
              <a:noFill/>
              <a:ln w="4763" cap="flat">
                <a:solidFill>
                  <a:srgbClr val="A5A5A5"/>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9025" name="Freeform 113"/>
              <p:cNvSpPr>
                <a:spLocks/>
              </p:cNvSpPr>
              <p:nvPr/>
            </p:nvSpPr>
            <p:spPr bwMode="auto">
              <a:xfrm>
                <a:off x="4220" y="1277"/>
                <a:ext cx="120" cy="111"/>
              </a:xfrm>
              <a:custGeom>
                <a:avLst/>
                <a:gdLst/>
                <a:ahLst/>
                <a:cxnLst>
                  <a:cxn ang="0">
                    <a:pos x="63" y="12"/>
                  </a:cxn>
                  <a:cxn ang="0">
                    <a:pos x="87" y="0"/>
                  </a:cxn>
                  <a:cxn ang="0">
                    <a:pos x="120" y="12"/>
                  </a:cxn>
                  <a:cxn ang="0">
                    <a:pos x="117" y="37"/>
                  </a:cxn>
                  <a:cxn ang="0">
                    <a:pos x="104" y="50"/>
                  </a:cxn>
                  <a:cxn ang="0">
                    <a:pos x="109" y="67"/>
                  </a:cxn>
                  <a:cxn ang="0">
                    <a:pos x="91" y="83"/>
                  </a:cxn>
                  <a:cxn ang="0">
                    <a:pos x="91" y="101"/>
                  </a:cxn>
                  <a:cxn ang="0">
                    <a:pos x="71" y="111"/>
                  </a:cxn>
                  <a:cxn ang="0">
                    <a:pos x="56" y="93"/>
                  </a:cxn>
                  <a:cxn ang="0">
                    <a:pos x="34" y="83"/>
                  </a:cxn>
                  <a:cxn ang="0">
                    <a:pos x="15" y="76"/>
                  </a:cxn>
                  <a:cxn ang="0">
                    <a:pos x="9" y="67"/>
                  </a:cxn>
                  <a:cxn ang="0">
                    <a:pos x="0" y="46"/>
                  </a:cxn>
                  <a:cxn ang="0">
                    <a:pos x="28" y="35"/>
                  </a:cxn>
                  <a:cxn ang="0">
                    <a:pos x="48" y="38"/>
                  </a:cxn>
                  <a:cxn ang="0">
                    <a:pos x="63" y="12"/>
                  </a:cxn>
                </a:cxnLst>
                <a:rect l="0" t="0" r="r" b="b"/>
                <a:pathLst>
                  <a:path w="120" h="111">
                    <a:moveTo>
                      <a:pt x="63" y="12"/>
                    </a:moveTo>
                    <a:lnTo>
                      <a:pt x="87" y="0"/>
                    </a:lnTo>
                    <a:lnTo>
                      <a:pt x="120" y="12"/>
                    </a:lnTo>
                    <a:lnTo>
                      <a:pt x="117" y="37"/>
                    </a:lnTo>
                    <a:lnTo>
                      <a:pt x="104" y="50"/>
                    </a:lnTo>
                    <a:lnTo>
                      <a:pt x="109" y="67"/>
                    </a:lnTo>
                    <a:lnTo>
                      <a:pt x="91" y="83"/>
                    </a:lnTo>
                    <a:lnTo>
                      <a:pt x="91" y="101"/>
                    </a:lnTo>
                    <a:lnTo>
                      <a:pt x="71" y="111"/>
                    </a:lnTo>
                    <a:lnTo>
                      <a:pt x="56" y="93"/>
                    </a:lnTo>
                    <a:lnTo>
                      <a:pt x="34" y="83"/>
                    </a:lnTo>
                    <a:lnTo>
                      <a:pt x="15" y="76"/>
                    </a:lnTo>
                    <a:lnTo>
                      <a:pt x="9" y="67"/>
                    </a:lnTo>
                    <a:lnTo>
                      <a:pt x="0" y="46"/>
                    </a:lnTo>
                    <a:lnTo>
                      <a:pt x="28" y="35"/>
                    </a:lnTo>
                    <a:lnTo>
                      <a:pt x="48" y="38"/>
                    </a:lnTo>
                    <a:lnTo>
                      <a:pt x="63" y="12"/>
                    </a:lnTo>
                    <a:close/>
                  </a:path>
                </a:pathLst>
              </a:custGeom>
              <a:solidFill>
                <a:srgbClr val="A5A5A5"/>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9026" name="Freeform 114"/>
              <p:cNvSpPr>
                <a:spLocks/>
              </p:cNvSpPr>
              <p:nvPr/>
            </p:nvSpPr>
            <p:spPr bwMode="auto">
              <a:xfrm>
                <a:off x="4220" y="1277"/>
                <a:ext cx="120" cy="111"/>
              </a:xfrm>
              <a:custGeom>
                <a:avLst/>
                <a:gdLst/>
                <a:ahLst/>
                <a:cxnLst>
                  <a:cxn ang="0">
                    <a:pos x="63" y="12"/>
                  </a:cxn>
                  <a:cxn ang="0">
                    <a:pos x="87" y="0"/>
                  </a:cxn>
                  <a:cxn ang="0">
                    <a:pos x="120" y="12"/>
                  </a:cxn>
                  <a:cxn ang="0">
                    <a:pos x="117" y="37"/>
                  </a:cxn>
                  <a:cxn ang="0">
                    <a:pos x="104" y="50"/>
                  </a:cxn>
                  <a:cxn ang="0">
                    <a:pos x="109" y="67"/>
                  </a:cxn>
                  <a:cxn ang="0">
                    <a:pos x="91" y="83"/>
                  </a:cxn>
                  <a:cxn ang="0">
                    <a:pos x="91" y="101"/>
                  </a:cxn>
                  <a:cxn ang="0">
                    <a:pos x="71" y="111"/>
                  </a:cxn>
                  <a:cxn ang="0">
                    <a:pos x="56" y="93"/>
                  </a:cxn>
                  <a:cxn ang="0">
                    <a:pos x="34" y="83"/>
                  </a:cxn>
                  <a:cxn ang="0">
                    <a:pos x="15" y="76"/>
                  </a:cxn>
                  <a:cxn ang="0">
                    <a:pos x="9" y="67"/>
                  </a:cxn>
                  <a:cxn ang="0">
                    <a:pos x="0" y="46"/>
                  </a:cxn>
                  <a:cxn ang="0">
                    <a:pos x="28" y="35"/>
                  </a:cxn>
                  <a:cxn ang="0">
                    <a:pos x="48" y="38"/>
                  </a:cxn>
                  <a:cxn ang="0">
                    <a:pos x="63" y="12"/>
                  </a:cxn>
                </a:cxnLst>
                <a:rect l="0" t="0" r="r" b="b"/>
                <a:pathLst>
                  <a:path w="120" h="111">
                    <a:moveTo>
                      <a:pt x="63" y="12"/>
                    </a:moveTo>
                    <a:lnTo>
                      <a:pt x="87" y="0"/>
                    </a:lnTo>
                    <a:lnTo>
                      <a:pt x="120" y="12"/>
                    </a:lnTo>
                    <a:lnTo>
                      <a:pt x="117" y="37"/>
                    </a:lnTo>
                    <a:lnTo>
                      <a:pt x="104" y="50"/>
                    </a:lnTo>
                    <a:lnTo>
                      <a:pt x="109" y="67"/>
                    </a:lnTo>
                    <a:lnTo>
                      <a:pt x="91" y="83"/>
                    </a:lnTo>
                    <a:lnTo>
                      <a:pt x="91" y="101"/>
                    </a:lnTo>
                    <a:lnTo>
                      <a:pt x="71" y="111"/>
                    </a:lnTo>
                    <a:lnTo>
                      <a:pt x="56" y="93"/>
                    </a:lnTo>
                    <a:lnTo>
                      <a:pt x="34" y="83"/>
                    </a:lnTo>
                    <a:lnTo>
                      <a:pt x="15" y="76"/>
                    </a:lnTo>
                    <a:lnTo>
                      <a:pt x="9" y="67"/>
                    </a:lnTo>
                    <a:lnTo>
                      <a:pt x="0" y="46"/>
                    </a:lnTo>
                    <a:lnTo>
                      <a:pt x="28" y="35"/>
                    </a:lnTo>
                    <a:lnTo>
                      <a:pt x="48" y="38"/>
                    </a:lnTo>
                    <a:lnTo>
                      <a:pt x="63" y="12"/>
                    </a:lnTo>
                    <a:close/>
                  </a:path>
                </a:pathLst>
              </a:custGeom>
              <a:noFill/>
              <a:ln w="4763" cap="flat">
                <a:solidFill>
                  <a:srgbClr val="A5A5A5"/>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9027" name="Freeform 115"/>
              <p:cNvSpPr>
                <a:spLocks/>
              </p:cNvSpPr>
              <p:nvPr/>
            </p:nvSpPr>
            <p:spPr bwMode="auto">
              <a:xfrm>
                <a:off x="3982" y="1321"/>
                <a:ext cx="304" cy="155"/>
              </a:xfrm>
              <a:custGeom>
                <a:avLst/>
                <a:gdLst/>
                <a:ahLst/>
                <a:cxnLst>
                  <a:cxn ang="0">
                    <a:pos x="204" y="155"/>
                  </a:cxn>
                  <a:cxn ang="0">
                    <a:pos x="168" y="124"/>
                  </a:cxn>
                  <a:cxn ang="0">
                    <a:pos x="158" y="115"/>
                  </a:cxn>
                  <a:cxn ang="0">
                    <a:pos x="149" y="102"/>
                  </a:cxn>
                  <a:cxn ang="0">
                    <a:pos x="114" y="107"/>
                  </a:cxn>
                  <a:cxn ang="0">
                    <a:pos x="95" y="108"/>
                  </a:cxn>
                  <a:cxn ang="0">
                    <a:pos x="104" y="95"/>
                  </a:cxn>
                  <a:cxn ang="0">
                    <a:pos x="87" y="73"/>
                  </a:cxn>
                  <a:cxn ang="0">
                    <a:pos x="30" y="81"/>
                  </a:cxn>
                  <a:cxn ang="0">
                    <a:pos x="15" y="60"/>
                  </a:cxn>
                  <a:cxn ang="0">
                    <a:pos x="16" y="60"/>
                  </a:cxn>
                  <a:cxn ang="0">
                    <a:pos x="0" y="33"/>
                  </a:cxn>
                  <a:cxn ang="0">
                    <a:pos x="17" y="29"/>
                  </a:cxn>
                  <a:cxn ang="0">
                    <a:pos x="27" y="6"/>
                  </a:cxn>
                  <a:cxn ang="0">
                    <a:pos x="37" y="3"/>
                  </a:cxn>
                  <a:cxn ang="0">
                    <a:pos x="71" y="12"/>
                  </a:cxn>
                  <a:cxn ang="0">
                    <a:pos x="86" y="4"/>
                  </a:cxn>
                  <a:cxn ang="0">
                    <a:pos x="123" y="15"/>
                  </a:cxn>
                  <a:cxn ang="0">
                    <a:pos x="142" y="6"/>
                  </a:cxn>
                  <a:cxn ang="0">
                    <a:pos x="167" y="11"/>
                  </a:cxn>
                  <a:cxn ang="0">
                    <a:pos x="188" y="17"/>
                  </a:cxn>
                  <a:cxn ang="0">
                    <a:pos x="223" y="0"/>
                  </a:cxn>
                  <a:cxn ang="0">
                    <a:pos x="232" y="13"/>
                  </a:cxn>
                  <a:cxn ang="0">
                    <a:pos x="257" y="22"/>
                  </a:cxn>
                  <a:cxn ang="0">
                    <a:pos x="286" y="35"/>
                  </a:cxn>
                  <a:cxn ang="0">
                    <a:pos x="304" y="58"/>
                  </a:cxn>
                  <a:cxn ang="0">
                    <a:pos x="286" y="80"/>
                  </a:cxn>
                  <a:cxn ang="0">
                    <a:pos x="258" y="91"/>
                  </a:cxn>
                  <a:cxn ang="0">
                    <a:pos x="216" y="128"/>
                  </a:cxn>
                  <a:cxn ang="0">
                    <a:pos x="223" y="150"/>
                  </a:cxn>
                  <a:cxn ang="0">
                    <a:pos x="204" y="155"/>
                  </a:cxn>
                </a:cxnLst>
                <a:rect l="0" t="0" r="r" b="b"/>
                <a:pathLst>
                  <a:path w="304" h="155">
                    <a:moveTo>
                      <a:pt x="204" y="155"/>
                    </a:moveTo>
                    <a:lnTo>
                      <a:pt x="168" y="124"/>
                    </a:lnTo>
                    <a:lnTo>
                      <a:pt x="158" y="115"/>
                    </a:lnTo>
                    <a:lnTo>
                      <a:pt x="149" y="102"/>
                    </a:lnTo>
                    <a:lnTo>
                      <a:pt x="114" y="107"/>
                    </a:lnTo>
                    <a:lnTo>
                      <a:pt x="95" y="108"/>
                    </a:lnTo>
                    <a:lnTo>
                      <a:pt x="104" y="95"/>
                    </a:lnTo>
                    <a:lnTo>
                      <a:pt x="87" y="73"/>
                    </a:lnTo>
                    <a:lnTo>
                      <a:pt x="30" y="81"/>
                    </a:lnTo>
                    <a:lnTo>
                      <a:pt x="15" y="60"/>
                    </a:lnTo>
                    <a:lnTo>
                      <a:pt x="16" y="60"/>
                    </a:lnTo>
                    <a:lnTo>
                      <a:pt x="0" y="33"/>
                    </a:lnTo>
                    <a:lnTo>
                      <a:pt x="17" y="29"/>
                    </a:lnTo>
                    <a:lnTo>
                      <a:pt x="27" y="6"/>
                    </a:lnTo>
                    <a:lnTo>
                      <a:pt x="37" y="3"/>
                    </a:lnTo>
                    <a:lnTo>
                      <a:pt x="71" y="12"/>
                    </a:lnTo>
                    <a:lnTo>
                      <a:pt x="86" y="4"/>
                    </a:lnTo>
                    <a:lnTo>
                      <a:pt x="123" y="15"/>
                    </a:lnTo>
                    <a:lnTo>
                      <a:pt x="142" y="6"/>
                    </a:lnTo>
                    <a:lnTo>
                      <a:pt x="167" y="11"/>
                    </a:lnTo>
                    <a:lnTo>
                      <a:pt x="188" y="17"/>
                    </a:lnTo>
                    <a:lnTo>
                      <a:pt x="223" y="0"/>
                    </a:lnTo>
                    <a:lnTo>
                      <a:pt x="232" y="13"/>
                    </a:lnTo>
                    <a:lnTo>
                      <a:pt x="257" y="22"/>
                    </a:lnTo>
                    <a:lnTo>
                      <a:pt x="286" y="35"/>
                    </a:lnTo>
                    <a:lnTo>
                      <a:pt x="304" y="58"/>
                    </a:lnTo>
                    <a:lnTo>
                      <a:pt x="286" y="80"/>
                    </a:lnTo>
                    <a:lnTo>
                      <a:pt x="258" y="91"/>
                    </a:lnTo>
                    <a:lnTo>
                      <a:pt x="216" y="128"/>
                    </a:lnTo>
                    <a:lnTo>
                      <a:pt x="223" y="150"/>
                    </a:lnTo>
                    <a:lnTo>
                      <a:pt x="204" y="155"/>
                    </a:lnTo>
                    <a:close/>
                  </a:path>
                </a:pathLst>
              </a:custGeom>
              <a:solidFill>
                <a:srgbClr val="A5A5A5"/>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9028" name="Freeform 116"/>
              <p:cNvSpPr>
                <a:spLocks/>
              </p:cNvSpPr>
              <p:nvPr/>
            </p:nvSpPr>
            <p:spPr bwMode="auto">
              <a:xfrm>
                <a:off x="3982" y="1321"/>
                <a:ext cx="304" cy="155"/>
              </a:xfrm>
              <a:custGeom>
                <a:avLst/>
                <a:gdLst/>
                <a:ahLst/>
                <a:cxnLst>
                  <a:cxn ang="0">
                    <a:pos x="204" y="155"/>
                  </a:cxn>
                  <a:cxn ang="0">
                    <a:pos x="168" y="124"/>
                  </a:cxn>
                  <a:cxn ang="0">
                    <a:pos x="158" y="115"/>
                  </a:cxn>
                  <a:cxn ang="0">
                    <a:pos x="149" y="102"/>
                  </a:cxn>
                  <a:cxn ang="0">
                    <a:pos x="114" y="107"/>
                  </a:cxn>
                  <a:cxn ang="0">
                    <a:pos x="95" y="108"/>
                  </a:cxn>
                  <a:cxn ang="0">
                    <a:pos x="104" y="95"/>
                  </a:cxn>
                  <a:cxn ang="0">
                    <a:pos x="87" y="73"/>
                  </a:cxn>
                  <a:cxn ang="0">
                    <a:pos x="30" y="81"/>
                  </a:cxn>
                  <a:cxn ang="0">
                    <a:pos x="15" y="60"/>
                  </a:cxn>
                  <a:cxn ang="0">
                    <a:pos x="16" y="60"/>
                  </a:cxn>
                  <a:cxn ang="0">
                    <a:pos x="0" y="33"/>
                  </a:cxn>
                  <a:cxn ang="0">
                    <a:pos x="17" y="29"/>
                  </a:cxn>
                  <a:cxn ang="0">
                    <a:pos x="27" y="6"/>
                  </a:cxn>
                  <a:cxn ang="0">
                    <a:pos x="37" y="3"/>
                  </a:cxn>
                  <a:cxn ang="0">
                    <a:pos x="71" y="12"/>
                  </a:cxn>
                  <a:cxn ang="0">
                    <a:pos x="86" y="4"/>
                  </a:cxn>
                  <a:cxn ang="0">
                    <a:pos x="123" y="15"/>
                  </a:cxn>
                  <a:cxn ang="0">
                    <a:pos x="142" y="6"/>
                  </a:cxn>
                  <a:cxn ang="0">
                    <a:pos x="167" y="11"/>
                  </a:cxn>
                  <a:cxn ang="0">
                    <a:pos x="188" y="17"/>
                  </a:cxn>
                  <a:cxn ang="0">
                    <a:pos x="223" y="0"/>
                  </a:cxn>
                  <a:cxn ang="0">
                    <a:pos x="232" y="13"/>
                  </a:cxn>
                  <a:cxn ang="0">
                    <a:pos x="257" y="22"/>
                  </a:cxn>
                  <a:cxn ang="0">
                    <a:pos x="286" y="35"/>
                  </a:cxn>
                  <a:cxn ang="0">
                    <a:pos x="304" y="58"/>
                  </a:cxn>
                  <a:cxn ang="0">
                    <a:pos x="286" y="80"/>
                  </a:cxn>
                  <a:cxn ang="0">
                    <a:pos x="258" y="91"/>
                  </a:cxn>
                  <a:cxn ang="0">
                    <a:pos x="216" y="128"/>
                  </a:cxn>
                  <a:cxn ang="0">
                    <a:pos x="223" y="150"/>
                  </a:cxn>
                  <a:cxn ang="0">
                    <a:pos x="204" y="155"/>
                  </a:cxn>
                </a:cxnLst>
                <a:rect l="0" t="0" r="r" b="b"/>
                <a:pathLst>
                  <a:path w="304" h="155">
                    <a:moveTo>
                      <a:pt x="204" y="155"/>
                    </a:moveTo>
                    <a:lnTo>
                      <a:pt x="168" y="124"/>
                    </a:lnTo>
                    <a:lnTo>
                      <a:pt x="158" y="115"/>
                    </a:lnTo>
                    <a:lnTo>
                      <a:pt x="149" y="102"/>
                    </a:lnTo>
                    <a:lnTo>
                      <a:pt x="114" y="107"/>
                    </a:lnTo>
                    <a:lnTo>
                      <a:pt x="95" y="108"/>
                    </a:lnTo>
                    <a:lnTo>
                      <a:pt x="104" y="95"/>
                    </a:lnTo>
                    <a:lnTo>
                      <a:pt x="87" y="73"/>
                    </a:lnTo>
                    <a:lnTo>
                      <a:pt x="30" y="81"/>
                    </a:lnTo>
                    <a:lnTo>
                      <a:pt x="15" y="60"/>
                    </a:lnTo>
                    <a:lnTo>
                      <a:pt x="16" y="60"/>
                    </a:lnTo>
                    <a:lnTo>
                      <a:pt x="0" y="33"/>
                    </a:lnTo>
                    <a:lnTo>
                      <a:pt x="17" y="29"/>
                    </a:lnTo>
                    <a:lnTo>
                      <a:pt x="27" y="6"/>
                    </a:lnTo>
                    <a:lnTo>
                      <a:pt x="37" y="3"/>
                    </a:lnTo>
                    <a:lnTo>
                      <a:pt x="71" y="12"/>
                    </a:lnTo>
                    <a:lnTo>
                      <a:pt x="86" y="4"/>
                    </a:lnTo>
                    <a:lnTo>
                      <a:pt x="123" y="15"/>
                    </a:lnTo>
                    <a:lnTo>
                      <a:pt x="142" y="6"/>
                    </a:lnTo>
                    <a:lnTo>
                      <a:pt x="167" y="11"/>
                    </a:lnTo>
                    <a:lnTo>
                      <a:pt x="188" y="17"/>
                    </a:lnTo>
                    <a:lnTo>
                      <a:pt x="223" y="0"/>
                    </a:lnTo>
                    <a:lnTo>
                      <a:pt x="232" y="13"/>
                    </a:lnTo>
                    <a:lnTo>
                      <a:pt x="257" y="22"/>
                    </a:lnTo>
                    <a:lnTo>
                      <a:pt x="286" y="35"/>
                    </a:lnTo>
                    <a:lnTo>
                      <a:pt x="304" y="58"/>
                    </a:lnTo>
                    <a:lnTo>
                      <a:pt x="286" y="80"/>
                    </a:lnTo>
                    <a:lnTo>
                      <a:pt x="258" y="91"/>
                    </a:lnTo>
                    <a:lnTo>
                      <a:pt x="216" y="128"/>
                    </a:lnTo>
                    <a:lnTo>
                      <a:pt x="223" y="150"/>
                    </a:lnTo>
                    <a:lnTo>
                      <a:pt x="204" y="155"/>
                    </a:lnTo>
                    <a:close/>
                  </a:path>
                </a:pathLst>
              </a:custGeom>
              <a:noFill/>
              <a:ln w="4763" cap="flat">
                <a:solidFill>
                  <a:srgbClr val="A5A5A5"/>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9029" name="Freeform 117"/>
              <p:cNvSpPr>
                <a:spLocks/>
              </p:cNvSpPr>
              <p:nvPr/>
            </p:nvSpPr>
            <p:spPr bwMode="auto">
              <a:xfrm>
                <a:off x="4164" y="1268"/>
                <a:ext cx="118" cy="89"/>
              </a:xfrm>
              <a:custGeom>
                <a:avLst/>
                <a:gdLst/>
                <a:ahLst/>
                <a:cxnLst>
                  <a:cxn ang="0">
                    <a:pos x="22" y="7"/>
                  </a:cxn>
                  <a:cxn ang="0">
                    <a:pos x="17" y="22"/>
                  </a:cxn>
                  <a:cxn ang="0">
                    <a:pos x="0" y="27"/>
                  </a:cxn>
                  <a:cxn ang="0">
                    <a:pos x="12" y="38"/>
                  </a:cxn>
                  <a:cxn ang="0">
                    <a:pos x="9" y="49"/>
                  </a:cxn>
                  <a:cxn ang="0">
                    <a:pos x="23" y="60"/>
                  </a:cxn>
                  <a:cxn ang="0">
                    <a:pos x="23" y="84"/>
                  </a:cxn>
                  <a:cxn ang="0">
                    <a:pos x="39" y="89"/>
                  </a:cxn>
                  <a:cxn ang="0">
                    <a:pos x="64" y="76"/>
                  </a:cxn>
                  <a:cxn ang="0">
                    <a:pos x="55" y="55"/>
                  </a:cxn>
                  <a:cxn ang="0">
                    <a:pos x="83" y="43"/>
                  </a:cxn>
                  <a:cxn ang="0">
                    <a:pos x="103" y="47"/>
                  </a:cxn>
                  <a:cxn ang="0">
                    <a:pos x="118" y="19"/>
                  </a:cxn>
                  <a:cxn ang="0">
                    <a:pos x="106" y="13"/>
                  </a:cxn>
                  <a:cxn ang="0">
                    <a:pos x="90" y="0"/>
                  </a:cxn>
                  <a:cxn ang="0">
                    <a:pos x="68" y="9"/>
                  </a:cxn>
                  <a:cxn ang="0">
                    <a:pos x="46" y="4"/>
                  </a:cxn>
                  <a:cxn ang="0">
                    <a:pos x="22" y="7"/>
                  </a:cxn>
                </a:cxnLst>
                <a:rect l="0" t="0" r="r" b="b"/>
                <a:pathLst>
                  <a:path w="118" h="89">
                    <a:moveTo>
                      <a:pt x="22" y="7"/>
                    </a:moveTo>
                    <a:lnTo>
                      <a:pt x="17" y="22"/>
                    </a:lnTo>
                    <a:lnTo>
                      <a:pt x="0" y="27"/>
                    </a:lnTo>
                    <a:lnTo>
                      <a:pt x="12" y="38"/>
                    </a:lnTo>
                    <a:lnTo>
                      <a:pt x="9" y="49"/>
                    </a:lnTo>
                    <a:lnTo>
                      <a:pt x="23" y="60"/>
                    </a:lnTo>
                    <a:lnTo>
                      <a:pt x="23" y="84"/>
                    </a:lnTo>
                    <a:lnTo>
                      <a:pt x="39" y="89"/>
                    </a:lnTo>
                    <a:lnTo>
                      <a:pt x="64" y="76"/>
                    </a:lnTo>
                    <a:lnTo>
                      <a:pt x="55" y="55"/>
                    </a:lnTo>
                    <a:lnTo>
                      <a:pt x="83" y="43"/>
                    </a:lnTo>
                    <a:lnTo>
                      <a:pt x="103" y="47"/>
                    </a:lnTo>
                    <a:lnTo>
                      <a:pt x="118" y="19"/>
                    </a:lnTo>
                    <a:lnTo>
                      <a:pt x="106" y="13"/>
                    </a:lnTo>
                    <a:lnTo>
                      <a:pt x="90" y="0"/>
                    </a:lnTo>
                    <a:lnTo>
                      <a:pt x="68" y="9"/>
                    </a:lnTo>
                    <a:lnTo>
                      <a:pt x="46" y="4"/>
                    </a:lnTo>
                    <a:lnTo>
                      <a:pt x="22" y="7"/>
                    </a:lnTo>
                    <a:close/>
                  </a:path>
                </a:pathLst>
              </a:custGeom>
              <a:solidFill>
                <a:srgbClr val="A5A5A5"/>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9030" name="Freeform 118"/>
              <p:cNvSpPr>
                <a:spLocks/>
              </p:cNvSpPr>
              <p:nvPr/>
            </p:nvSpPr>
            <p:spPr bwMode="auto">
              <a:xfrm>
                <a:off x="4164" y="1268"/>
                <a:ext cx="118" cy="89"/>
              </a:xfrm>
              <a:custGeom>
                <a:avLst/>
                <a:gdLst/>
                <a:ahLst/>
                <a:cxnLst>
                  <a:cxn ang="0">
                    <a:pos x="22" y="7"/>
                  </a:cxn>
                  <a:cxn ang="0">
                    <a:pos x="17" y="22"/>
                  </a:cxn>
                  <a:cxn ang="0">
                    <a:pos x="0" y="27"/>
                  </a:cxn>
                  <a:cxn ang="0">
                    <a:pos x="12" y="38"/>
                  </a:cxn>
                  <a:cxn ang="0">
                    <a:pos x="9" y="49"/>
                  </a:cxn>
                  <a:cxn ang="0">
                    <a:pos x="23" y="60"/>
                  </a:cxn>
                  <a:cxn ang="0">
                    <a:pos x="23" y="84"/>
                  </a:cxn>
                  <a:cxn ang="0">
                    <a:pos x="39" y="89"/>
                  </a:cxn>
                  <a:cxn ang="0">
                    <a:pos x="64" y="76"/>
                  </a:cxn>
                  <a:cxn ang="0">
                    <a:pos x="55" y="55"/>
                  </a:cxn>
                  <a:cxn ang="0">
                    <a:pos x="83" y="43"/>
                  </a:cxn>
                  <a:cxn ang="0">
                    <a:pos x="103" y="47"/>
                  </a:cxn>
                  <a:cxn ang="0">
                    <a:pos x="118" y="19"/>
                  </a:cxn>
                  <a:cxn ang="0">
                    <a:pos x="106" y="13"/>
                  </a:cxn>
                  <a:cxn ang="0">
                    <a:pos x="90" y="0"/>
                  </a:cxn>
                  <a:cxn ang="0">
                    <a:pos x="68" y="9"/>
                  </a:cxn>
                  <a:cxn ang="0">
                    <a:pos x="46" y="4"/>
                  </a:cxn>
                  <a:cxn ang="0">
                    <a:pos x="22" y="7"/>
                  </a:cxn>
                </a:cxnLst>
                <a:rect l="0" t="0" r="r" b="b"/>
                <a:pathLst>
                  <a:path w="118" h="89">
                    <a:moveTo>
                      <a:pt x="22" y="7"/>
                    </a:moveTo>
                    <a:lnTo>
                      <a:pt x="17" y="22"/>
                    </a:lnTo>
                    <a:lnTo>
                      <a:pt x="0" y="27"/>
                    </a:lnTo>
                    <a:lnTo>
                      <a:pt x="12" y="38"/>
                    </a:lnTo>
                    <a:lnTo>
                      <a:pt x="9" y="49"/>
                    </a:lnTo>
                    <a:lnTo>
                      <a:pt x="23" y="60"/>
                    </a:lnTo>
                    <a:lnTo>
                      <a:pt x="23" y="84"/>
                    </a:lnTo>
                    <a:lnTo>
                      <a:pt x="39" y="89"/>
                    </a:lnTo>
                    <a:lnTo>
                      <a:pt x="64" y="76"/>
                    </a:lnTo>
                    <a:lnTo>
                      <a:pt x="55" y="55"/>
                    </a:lnTo>
                    <a:lnTo>
                      <a:pt x="83" y="43"/>
                    </a:lnTo>
                    <a:lnTo>
                      <a:pt x="103" y="47"/>
                    </a:lnTo>
                    <a:lnTo>
                      <a:pt x="118" y="19"/>
                    </a:lnTo>
                    <a:lnTo>
                      <a:pt x="106" y="13"/>
                    </a:lnTo>
                    <a:lnTo>
                      <a:pt x="90" y="0"/>
                    </a:lnTo>
                    <a:lnTo>
                      <a:pt x="68" y="9"/>
                    </a:lnTo>
                    <a:lnTo>
                      <a:pt x="46" y="4"/>
                    </a:lnTo>
                    <a:lnTo>
                      <a:pt x="22" y="7"/>
                    </a:lnTo>
                    <a:close/>
                  </a:path>
                </a:pathLst>
              </a:custGeom>
              <a:noFill/>
              <a:ln w="4763" cap="flat">
                <a:solidFill>
                  <a:srgbClr val="A5A5A5"/>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9031" name="Freeform 119"/>
              <p:cNvSpPr>
                <a:spLocks/>
              </p:cNvSpPr>
              <p:nvPr/>
            </p:nvSpPr>
            <p:spPr bwMode="auto">
              <a:xfrm>
                <a:off x="4039" y="1371"/>
                <a:ext cx="261" cy="225"/>
              </a:xfrm>
              <a:custGeom>
                <a:avLst/>
                <a:gdLst/>
                <a:ahLst/>
                <a:cxnLst>
                  <a:cxn ang="0">
                    <a:pos x="77" y="225"/>
                  </a:cxn>
                  <a:cxn ang="0">
                    <a:pos x="78" y="220"/>
                  </a:cxn>
                  <a:cxn ang="0">
                    <a:pos x="113" y="198"/>
                  </a:cxn>
                  <a:cxn ang="0">
                    <a:pos x="114" y="179"/>
                  </a:cxn>
                  <a:cxn ang="0">
                    <a:pos x="140" y="201"/>
                  </a:cxn>
                  <a:cxn ang="0">
                    <a:pos x="158" y="192"/>
                  </a:cxn>
                  <a:cxn ang="0">
                    <a:pos x="155" y="184"/>
                  </a:cxn>
                  <a:cxn ang="0">
                    <a:pos x="189" y="157"/>
                  </a:cxn>
                  <a:cxn ang="0">
                    <a:pos x="218" y="173"/>
                  </a:cxn>
                  <a:cxn ang="0">
                    <a:pos x="234" y="160"/>
                  </a:cxn>
                  <a:cxn ang="0">
                    <a:pos x="221" y="134"/>
                  </a:cxn>
                  <a:cxn ang="0">
                    <a:pos x="261" y="77"/>
                  </a:cxn>
                  <a:cxn ang="0">
                    <a:pos x="249" y="67"/>
                  </a:cxn>
                  <a:cxn ang="0">
                    <a:pos x="238" y="51"/>
                  </a:cxn>
                  <a:cxn ang="0">
                    <a:pos x="198" y="57"/>
                  </a:cxn>
                  <a:cxn ang="0">
                    <a:pos x="176" y="58"/>
                  </a:cxn>
                  <a:cxn ang="0">
                    <a:pos x="187" y="43"/>
                  </a:cxn>
                  <a:cxn ang="0">
                    <a:pos x="166" y="16"/>
                  </a:cxn>
                  <a:cxn ang="0">
                    <a:pos x="100" y="25"/>
                  </a:cxn>
                  <a:cxn ang="0">
                    <a:pos x="81" y="1"/>
                  </a:cxn>
                  <a:cxn ang="0">
                    <a:pos x="60" y="7"/>
                  </a:cxn>
                  <a:cxn ang="0">
                    <a:pos x="38" y="0"/>
                  </a:cxn>
                  <a:cxn ang="0">
                    <a:pos x="0" y="24"/>
                  </a:cxn>
                  <a:cxn ang="0">
                    <a:pos x="15" y="40"/>
                  </a:cxn>
                  <a:cxn ang="0">
                    <a:pos x="8" y="58"/>
                  </a:cxn>
                  <a:cxn ang="0">
                    <a:pos x="38" y="82"/>
                  </a:cxn>
                  <a:cxn ang="0">
                    <a:pos x="27" y="93"/>
                  </a:cxn>
                  <a:cxn ang="0">
                    <a:pos x="31" y="123"/>
                  </a:cxn>
                  <a:cxn ang="0">
                    <a:pos x="55" y="143"/>
                  </a:cxn>
                  <a:cxn ang="0">
                    <a:pos x="9" y="171"/>
                  </a:cxn>
                  <a:cxn ang="0">
                    <a:pos x="4" y="181"/>
                  </a:cxn>
                  <a:cxn ang="0">
                    <a:pos x="40" y="190"/>
                  </a:cxn>
                  <a:cxn ang="0">
                    <a:pos x="50" y="220"/>
                  </a:cxn>
                  <a:cxn ang="0">
                    <a:pos x="77" y="225"/>
                  </a:cxn>
                </a:cxnLst>
                <a:rect l="0" t="0" r="r" b="b"/>
                <a:pathLst>
                  <a:path w="261" h="225">
                    <a:moveTo>
                      <a:pt x="77" y="225"/>
                    </a:moveTo>
                    <a:lnTo>
                      <a:pt x="78" y="220"/>
                    </a:lnTo>
                    <a:lnTo>
                      <a:pt x="113" y="198"/>
                    </a:lnTo>
                    <a:lnTo>
                      <a:pt x="114" y="179"/>
                    </a:lnTo>
                    <a:lnTo>
                      <a:pt x="140" y="201"/>
                    </a:lnTo>
                    <a:lnTo>
                      <a:pt x="158" y="192"/>
                    </a:lnTo>
                    <a:lnTo>
                      <a:pt x="155" y="184"/>
                    </a:lnTo>
                    <a:lnTo>
                      <a:pt x="189" y="157"/>
                    </a:lnTo>
                    <a:lnTo>
                      <a:pt x="218" y="173"/>
                    </a:lnTo>
                    <a:lnTo>
                      <a:pt x="234" y="160"/>
                    </a:lnTo>
                    <a:lnTo>
                      <a:pt x="221" y="134"/>
                    </a:lnTo>
                    <a:lnTo>
                      <a:pt x="261" y="77"/>
                    </a:lnTo>
                    <a:lnTo>
                      <a:pt x="249" y="67"/>
                    </a:lnTo>
                    <a:lnTo>
                      <a:pt x="238" y="51"/>
                    </a:lnTo>
                    <a:lnTo>
                      <a:pt x="198" y="57"/>
                    </a:lnTo>
                    <a:lnTo>
                      <a:pt x="176" y="58"/>
                    </a:lnTo>
                    <a:lnTo>
                      <a:pt x="187" y="43"/>
                    </a:lnTo>
                    <a:lnTo>
                      <a:pt x="166" y="16"/>
                    </a:lnTo>
                    <a:lnTo>
                      <a:pt x="100" y="25"/>
                    </a:lnTo>
                    <a:lnTo>
                      <a:pt x="81" y="1"/>
                    </a:lnTo>
                    <a:lnTo>
                      <a:pt x="60" y="7"/>
                    </a:lnTo>
                    <a:lnTo>
                      <a:pt x="38" y="0"/>
                    </a:lnTo>
                    <a:lnTo>
                      <a:pt x="0" y="24"/>
                    </a:lnTo>
                    <a:lnTo>
                      <a:pt x="15" y="40"/>
                    </a:lnTo>
                    <a:lnTo>
                      <a:pt x="8" y="58"/>
                    </a:lnTo>
                    <a:lnTo>
                      <a:pt x="38" y="82"/>
                    </a:lnTo>
                    <a:lnTo>
                      <a:pt x="27" y="93"/>
                    </a:lnTo>
                    <a:lnTo>
                      <a:pt x="31" y="123"/>
                    </a:lnTo>
                    <a:lnTo>
                      <a:pt x="55" y="143"/>
                    </a:lnTo>
                    <a:lnTo>
                      <a:pt x="9" y="171"/>
                    </a:lnTo>
                    <a:lnTo>
                      <a:pt x="4" y="181"/>
                    </a:lnTo>
                    <a:lnTo>
                      <a:pt x="40" y="190"/>
                    </a:lnTo>
                    <a:lnTo>
                      <a:pt x="50" y="220"/>
                    </a:lnTo>
                    <a:lnTo>
                      <a:pt x="77" y="225"/>
                    </a:lnTo>
                    <a:close/>
                  </a:path>
                </a:pathLst>
              </a:custGeom>
              <a:solidFill>
                <a:srgbClr val="A5A5A5"/>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9032" name="Freeform 120"/>
              <p:cNvSpPr>
                <a:spLocks/>
              </p:cNvSpPr>
              <p:nvPr/>
            </p:nvSpPr>
            <p:spPr bwMode="auto">
              <a:xfrm>
                <a:off x="4039" y="1371"/>
                <a:ext cx="261" cy="225"/>
              </a:xfrm>
              <a:custGeom>
                <a:avLst/>
                <a:gdLst/>
                <a:ahLst/>
                <a:cxnLst>
                  <a:cxn ang="0">
                    <a:pos x="77" y="225"/>
                  </a:cxn>
                  <a:cxn ang="0">
                    <a:pos x="78" y="220"/>
                  </a:cxn>
                  <a:cxn ang="0">
                    <a:pos x="113" y="198"/>
                  </a:cxn>
                  <a:cxn ang="0">
                    <a:pos x="114" y="179"/>
                  </a:cxn>
                  <a:cxn ang="0">
                    <a:pos x="140" y="201"/>
                  </a:cxn>
                  <a:cxn ang="0">
                    <a:pos x="158" y="192"/>
                  </a:cxn>
                  <a:cxn ang="0">
                    <a:pos x="155" y="184"/>
                  </a:cxn>
                  <a:cxn ang="0">
                    <a:pos x="189" y="157"/>
                  </a:cxn>
                  <a:cxn ang="0">
                    <a:pos x="218" y="173"/>
                  </a:cxn>
                  <a:cxn ang="0">
                    <a:pos x="234" y="160"/>
                  </a:cxn>
                  <a:cxn ang="0">
                    <a:pos x="221" y="134"/>
                  </a:cxn>
                  <a:cxn ang="0">
                    <a:pos x="261" y="77"/>
                  </a:cxn>
                  <a:cxn ang="0">
                    <a:pos x="249" y="67"/>
                  </a:cxn>
                  <a:cxn ang="0">
                    <a:pos x="238" y="51"/>
                  </a:cxn>
                  <a:cxn ang="0">
                    <a:pos x="198" y="57"/>
                  </a:cxn>
                  <a:cxn ang="0">
                    <a:pos x="176" y="58"/>
                  </a:cxn>
                  <a:cxn ang="0">
                    <a:pos x="187" y="43"/>
                  </a:cxn>
                  <a:cxn ang="0">
                    <a:pos x="166" y="16"/>
                  </a:cxn>
                  <a:cxn ang="0">
                    <a:pos x="100" y="25"/>
                  </a:cxn>
                  <a:cxn ang="0">
                    <a:pos x="81" y="1"/>
                  </a:cxn>
                  <a:cxn ang="0">
                    <a:pos x="60" y="7"/>
                  </a:cxn>
                  <a:cxn ang="0">
                    <a:pos x="38" y="0"/>
                  </a:cxn>
                  <a:cxn ang="0">
                    <a:pos x="0" y="24"/>
                  </a:cxn>
                  <a:cxn ang="0">
                    <a:pos x="15" y="40"/>
                  </a:cxn>
                  <a:cxn ang="0">
                    <a:pos x="8" y="58"/>
                  </a:cxn>
                  <a:cxn ang="0">
                    <a:pos x="38" y="82"/>
                  </a:cxn>
                  <a:cxn ang="0">
                    <a:pos x="27" y="93"/>
                  </a:cxn>
                  <a:cxn ang="0">
                    <a:pos x="31" y="123"/>
                  </a:cxn>
                  <a:cxn ang="0">
                    <a:pos x="55" y="143"/>
                  </a:cxn>
                  <a:cxn ang="0">
                    <a:pos x="9" y="171"/>
                  </a:cxn>
                  <a:cxn ang="0">
                    <a:pos x="4" y="181"/>
                  </a:cxn>
                  <a:cxn ang="0">
                    <a:pos x="40" y="190"/>
                  </a:cxn>
                  <a:cxn ang="0">
                    <a:pos x="50" y="220"/>
                  </a:cxn>
                  <a:cxn ang="0">
                    <a:pos x="77" y="225"/>
                  </a:cxn>
                </a:cxnLst>
                <a:rect l="0" t="0" r="r" b="b"/>
                <a:pathLst>
                  <a:path w="261" h="225">
                    <a:moveTo>
                      <a:pt x="77" y="225"/>
                    </a:moveTo>
                    <a:lnTo>
                      <a:pt x="78" y="220"/>
                    </a:lnTo>
                    <a:lnTo>
                      <a:pt x="113" y="198"/>
                    </a:lnTo>
                    <a:lnTo>
                      <a:pt x="114" y="179"/>
                    </a:lnTo>
                    <a:lnTo>
                      <a:pt x="140" y="201"/>
                    </a:lnTo>
                    <a:lnTo>
                      <a:pt x="158" y="192"/>
                    </a:lnTo>
                    <a:lnTo>
                      <a:pt x="155" y="184"/>
                    </a:lnTo>
                    <a:lnTo>
                      <a:pt x="189" y="157"/>
                    </a:lnTo>
                    <a:lnTo>
                      <a:pt x="218" y="173"/>
                    </a:lnTo>
                    <a:lnTo>
                      <a:pt x="234" y="160"/>
                    </a:lnTo>
                    <a:lnTo>
                      <a:pt x="221" y="134"/>
                    </a:lnTo>
                    <a:lnTo>
                      <a:pt x="261" y="77"/>
                    </a:lnTo>
                    <a:lnTo>
                      <a:pt x="249" y="67"/>
                    </a:lnTo>
                    <a:lnTo>
                      <a:pt x="238" y="51"/>
                    </a:lnTo>
                    <a:lnTo>
                      <a:pt x="198" y="57"/>
                    </a:lnTo>
                    <a:lnTo>
                      <a:pt x="176" y="58"/>
                    </a:lnTo>
                    <a:lnTo>
                      <a:pt x="187" y="43"/>
                    </a:lnTo>
                    <a:lnTo>
                      <a:pt x="166" y="16"/>
                    </a:lnTo>
                    <a:lnTo>
                      <a:pt x="100" y="25"/>
                    </a:lnTo>
                    <a:lnTo>
                      <a:pt x="81" y="1"/>
                    </a:lnTo>
                    <a:lnTo>
                      <a:pt x="60" y="7"/>
                    </a:lnTo>
                    <a:lnTo>
                      <a:pt x="38" y="0"/>
                    </a:lnTo>
                    <a:lnTo>
                      <a:pt x="0" y="24"/>
                    </a:lnTo>
                    <a:lnTo>
                      <a:pt x="15" y="40"/>
                    </a:lnTo>
                    <a:lnTo>
                      <a:pt x="8" y="58"/>
                    </a:lnTo>
                    <a:lnTo>
                      <a:pt x="38" y="82"/>
                    </a:lnTo>
                    <a:lnTo>
                      <a:pt x="27" y="93"/>
                    </a:lnTo>
                    <a:lnTo>
                      <a:pt x="31" y="123"/>
                    </a:lnTo>
                    <a:lnTo>
                      <a:pt x="55" y="143"/>
                    </a:lnTo>
                    <a:lnTo>
                      <a:pt x="9" y="171"/>
                    </a:lnTo>
                    <a:lnTo>
                      <a:pt x="4" y="181"/>
                    </a:lnTo>
                    <a:lnTo>
                      <a:pt x="40" y="190"/>
                    </a:lnTo>
                    <a:lnTo>
                      <a:pt x="50" y="220"/>
                    </a:lnTo>
                    <a:lnTo>
                      <a:pt x="77" y="225"/>
                    </a:lnTo>
                    <a:close/>
                  </a:path>
                </a:pathLst>
              </a:custGeom>
              <a:noFill/>
              <a:ln w="4763" cap="flat">
                <a:solidFill>
                  <a:srgbClr val="A5A5A5"/>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9033" name="Freeform 121"/>
              <p:cNvSpPr>
                <a:spLocks/>
              </p:cNvSpPr>
              <p:nvPr/>
            </p:nvSpPr>
            <p:spPr bwMode="auto">
              <a:xfrm>
                <a:off x="4071" y="1284"/>
                <a:ext cx="115" cy="71"/>
              </a:xfrm>
              <a:custGeom>
                <a:avLst/>
                <a:gdLst/>
                <a:ahLst/>
                <a:cxnLst>
                  <a:cxn ang="0">
                    <a:pos x="93" y="11"/>
                  </a:cxn>
                  <a:cxn ang="0">
                    <a:pos x="105" y="22"/>
                  </a:cxn>
                  <a:cxn ang="0">
                    <a:pos x="102" y="33"/>
                  </a:cxn>
                  <a:cxn ang="0">
                    <a:pos x="115" y="45"/>
                  </a:cxn>
                  <a:cxn ang="0">
                    <a:pos x="114" y="68"/>
                  </a:cxn>
                  <a:cxn ang="0">
                    <a:pos x="95" y="64"/>
                  </a:cxn>
                  <a:cxn ang="0">
                    <a:pos x="81" y="71"/>
                  </a:cxn>
                  <a:cxn ang="0">
                    <a:pos x="52" y="63"/>
                  </a:cxn>
                  <a:cxn ang="0">
                    <a:pos x="40" y="68"/>
                  </a:cxn>
                  <a:cxn ang="0">
                    <a:pos x="14" y="61"/>
                  </a:cxn>
                  <a:cxn ang="0">
                    <a:pos x="0" y="2"/>
                  </a:cxn>
                  <a:cxn ang="0">
                    <a:pos x="1" y="0"/>
                  </a:cxn>
                  <a:cxn ang="0">
                    <a:pos x="9" y="10"/>
                  </a:cxn>
                  <a:cxn ang="0">
                    <a:pos x="24" y="0"/>
                  </a:cxn>
                  <a:cxn ang="0">
                    <a:pos x="44" y="4"/>
                  </a:cxn>
                  <a:cxn ang="0">
                    <a:pos x="52" y="19"/>
                  </a:cxn>
                  <a:cxn ang="0">
                    <a:pos x="65" y="9"/>
                  </a:cxn>
                  <a:cxn ang="0">
                    <a:pos x="93" y="11"/>
                  </a:cxn>
                </a:cxnLst>
                <a:rect l="0" t="0" r="r" b="b"/>
                <a:pathLst>
                  <a:path w="115" h="71">
                    <a:moveTo>
                      <a:pt x="93" y="11"/>
                    </a:moveTo>
                    <a:lnTo>
                      <a:pt x="105" y="22"/>
                    </a:lnTo>
                    <a:lnTo>
                      <a:pt x="102" y="33"/>
                    </a:lnTo>
                    <a:lnTo>
                      <a:pt x="115" y="45"/>
                    </a:lnTo>
                    <a:lnTo>
                      <a:pt x="114" y="68"/>
                    </a:lnTo>
                    <a:lnTo>
                      <a:pt x="95" y="64"/>
                    </a:lnTo>
                    <a:lnTo>
                      <a:pt x="81" y="71"/>
                    </a:lnTo>
                    <a:lnTo>
                      <a:pt x="52" y="63"/>
                    </a:lnTo>
                    <a:lnTo>
                      <a:pt x="40" y="68"/>
                    </a:lnTo>
                    <a:lnTo>
                      <a:pt x="14" y="61"/>
                    </a:lnTo>
                    <a:lnTo>
                      <a:pt x="0" y="2"/>
                    </a:lnTo>
                    <a:lnTo>
                      <a:pt x="1" y="0"/>
                    </a:lnTo>
                    <a:lnTo>
                      <a:pt x="9" y="10"/>
                    </a:lnTo>
                    <a:lnTo>
                      <a:pt x="24" y="0"/>
                    </a:lnTo>
                    <a:lnTo>
                      <a:pt x="44" y="4"/>
                    </a:lnTo>
                    <a:lnTo>
                      <a:pt x="52" y="19"/>
                    </a:lnTo>
                    <a:lnTo>
                      <a:pt x="65" y="9"/>
                    </a:lnTo>
                    <a:lnTo>
                      <a:pt x="93" y="11"/>
                    </a:lnTo>
                    <a:close/>
                  </a:path>
                </a:pathLst>
              </a:custGeom>
              <a:solidFill>
                <a:srgbClr val="A5A5A5"/>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9034" name="Freeform 122"/>
              <p:cNvSpPr>
                <a:spLocks/>
              </p:cNvSpPr>
              <p:nvPr/>
            </p:nvSpPr>
            <p:spPr bwMode="auto">
              <a:xfrm>
                <a:off x="4071" y="1284"/>
                <a:ext cx="115" cy="71"/>
              </a:xfrm>
              <a:custGeom>
                <a:avLst/>
                <a:gdLst/>
                <a:ahLst/>
                <a:cxnLst>
                  <a:cxn ang="0">
                    <a:pos x="93" y="11"/>
                  </a:cxn>
                  <a:cxn ang="0">
                    <a:pos x="105" y="22"/>
                  </a:cxn>
                  <a:cxn ang="0">
                    <a:pos x="102" y="33"/>
                  </a:cxn>
                  <a:cxn ang="0">
                    <a:pos x="115" y="45"/>
                  </a:cxn>
                  <a:cxn ang="0">
                    <a:pos x="114" y="68"/>
                  </a:cxn>
                  <a:cxn ang="0">
                    <a:pos x="95" y="64"/>
                  </a:cxn>
                  <a:cxn ang="0">
                    <a:pos x="81" y="71"/>
                  </a:cxn>
                  <a:cxn ang="0">
                    <a:pos x="52" y="63"/>
                  </a:cxn>
                  <a:cxn ang="0">
                    <a:pos x="40" y="68"/>
                  </a:cxn>
                  <a:cxn ang="0">
                    <a:pos x="14" y="61"/>
                  </a:cxn>
                  <a:cxn ang="0">
                    <a:pos x="0" y="2"/>
                  </a:cxn>
                  <a:cxn ang="0">
                    <a:pos x="1" y="0"/>
                  </a:cxn>
                  <a:cxn ang="0">
                    <a:pos x="9" y="10"/>
                  </a:cxn>
                  <a:cxn ang="0">
                    <a:pos x="24" y="0"/>
                  </a:cxn>
                  <a:cxn ang="0">
                    <a:pos x="44" y="4"/>
                  </a:cxn>
                  <a:cxn ang="0">
                    <a:pos x="52" y="19"/>
                  </a:cxn>
                  <a:cxn ang="0">
                    <a:pos x="65" y="9"/>
                  </a:cxn>
                  <a:cxn ang="0">
                    <a:pos x="93" y="11"/>
                  </a:cxn>
                </a:cxnLst>
                <a:rect l="0" t="0" r="r" b="b"/>
                <a:pathLst>
                  <a:path w="115" h="71">
                    <a:moveTo>
                      <a:pt x="93" y="11"/>
                    </a:moveTo>
                    <a:lnTo>
                      <a:pt x="105" y="22"/>
                    </a:lnTo>
                    <a:lnTo>
                      <a:pt x="102" y="33"/>
                    </a:lnTo>
                    <a:lnTo>
                      <a:pt x="115" y="45"/>
                    </a:lnTo>
                    <a:lnTo>
                      <a:pt x="114" y="68"/>
                    </a:lnTo>
                    <a:lnTo>
                      <a:pt x="95" y="64"/>
                    </a:lnTo>
                    <a:lnTo>
                      <a:pt x="81" y="71"/>
                    </a:lnTo>
                    <a:lnTo>
                      <a:pt x="52" y="63"/>
                    </a:lnTo>
                    <a:lnTo>
                      <a:pt x="40" y="68"/>
                    </a:lnTo>
                    <a:lnTo>
                      <a:pt x="14" y="61"/>
                    </a:lnTo>
                    <a:lnTo>
                      <a:pt x="0" y="2"/>
                    </a:lnTo>
                    <a:lnTo>
                      <a:pt x="1" y="0"/>
                    </a:lnTo>
                    <a:lnTo>
                      <a:pt x="9" y="10"/>
                    </a:lnTo>
                    <a:lnTo>
                      <a:pt x="24" y="0"/>
                    </a:lnTo>
                    <a:lnTo>
                      <a:pt x="44" y="4"/>
                    </a:lnTo>
                    <a:lnTo>
                      <a:pt x="52" y="19"/>
                    </a:lnTo>
                    <a:lnTo>
                      <a:pt x="65" y="9"/>
                    </a:lnTo>
                    <a:lnTo>
                      <a:pt x="93" y="11"/>
                    </a:lnTo>
                    <a:close/>
                  </a:path>
                </a:pathLst>
              </a:custGeom>
              <a:noFill/>
              <a:ln w="4763" cap="flat">
                <a:solidFill>
                  <a:srgbClr val="A5A5A5"/>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9035" name="Freeform 123"/>
              <p:cNvSpPr>
                <a:spLocks/>
              </p:cNvSpPr>
              <p:nvPr/>
            </p:nvSpPr>
            <p:spPr bwMode="auto">
              <a:xfrm>
                <a:off x="3980" y="1214"/>
                <a:ext cx="100" cy="83"/>
              </a:xfrm>
              <a:custGeom>
                <a:avLst/>
                <a:gdLst/>
                <a:ahLst/>
                <a:cxnLst>
                  <a:cxn ang="0">
                    <a:pos x="82" y="14"/>
                  </a:cxn>
                  <a:cxn ang="0">
                    <a:pos x="79" y="10"/>
                  </a:cxn>
                  <a:cxn ang="0">
                    <a:pos x="42" y="0"/>
                  </a:cxn>
                  <a:cxn ang="0">
                    <a:pos x="0" y="21"/>
                  </a:cxn>
                  <a:cxn ang="0">
                    <a:pos x="1" y="46"/>
                  </a:cxn>
                  <a:cxn ang="0">
                    <a:pos x="3" y="60"/>
                  </a:cxn>
                  <a:cxn ang="0">
                    <a:pos x="12" y="71"/>
                  </a:cxn>
                  <a:cxn ang="0">
                    <a:pos x="27" y="69"/>
                  </a:cxn>
                  <a:cxn ang="0">
                    <a:pos x="28" y="83"/>
                  </a:cxn>
                  <a:cxn ang="0">
                    <a:pos x="54" y="78"/>
                  </a:cxn>
                  <a:cxn ang="0">
                    <a:pos x="65" y="83"/>
                  </a:cxn>
                  <a:cxn ang="0">
                    <a:pos x="72" y="75"/>
                  </a:cxn>
                  <a:cxn ang="0">
                    <a:pos x="92" y="71"/>
                  </a:cxn>
                  <a:cxn ang="0">
                    <a:pos x="93" y="68"/>
                  </a:cxn>
                  <a:cxn ang="0">
                    <a:pos x="100" y="38"/>
                  </a:cxn>
                  <a:cxn ang="0">
                    <a:pos x="82" y="14"/>
                  </a:cxn>
                </a:cxnLst>
                <a:rect l="0" t="0" r="r" b="b"/>
                <a:pathLst>
                  <a:path w="100" h="83">
                    <a:moveTo>
                      <a:pt x="82" y="14"/>
                    </a:moveTo>
                    <a:lnTo>
                      <a:pt x="79" y="10"/>
                    </a:lnTo>
                    <a:lnTo>
                      <a:pt x="42" y="0"/>
                    </a:lnTo>
                    <a:lnTo>
                      <a:pt x="0" y="21"/>
                    </a:lnTo>
                    <a:lnTo>
                      <a:pt x="1" y="46"/>
                    </a:lnTo>
                    <a:lnTo>
                      <a:pt x="3" y="60"/>
                    </a:lnTo>
                    <a:lnTo>
                      <a:pt x="12" y="71"/>
                    </a:lnTo>
                    <a:lnTo>
                      <a:pt x="27" y="69"/>
                    </a:lnTo>
                    <a:lnTo>
                      <a:pt x="28" y="83"/>
                    </a:lnTo>
                    <a:lnTo>
                      <a:pt x="54" y="78"/>
                    </a:lnTo>
                    <a:lnTo>
                      <a:pt x="65" y="83"/>
                    </a:lnTo>
                    <a:lnTo>
                      <a:pt x="72" y="75"/>
                    </a:lnTo>
                    <a:lnTo>
                      <a:pt x="92" y="71"/>
                    </a:lnTo>
                    <a:lnTo>
                      <a:pt x="93" y="68"/>
                    </a:lnTo>
                    <a:lnTo>
                      <a:pt x="100" y="38"/>
                    </a:lnTo>
                    <a:lnTo>
                      <a:pt x="82" y="14"/>
                    </a:lnTo>
                    <a:close/>
                  </a:path>
                </a:pathLst>
              </a:custGeom>
              <a:solidFill>
                <a:srgbClr val="A5A5A5"/>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9036" name="Freeform 124"/>
              <p:cNvSpPr>
                <a:spLocks/>
              </p:cNvSpPr>
              <p:nvPr/>
            </p:nvSpPr>
            <p:spPr bwMode="auto">
              <a:xfrm>
                <a:off x="3980" y="1214"/>
                <a:ext cx="100" cy="83"/>
              </a:xfrm>
              <a:custGeom>
                <a:avLst/>
                <a:gdLst/>
                <a:ahLst/>
                <a:cxnLst>
                  <a:cxn ang="0">
                    <a:pos x="82" y="14"/>
                  </a:cxn>
                  <a:cxn ang="0">
                    <a:pos x="79" y="10"/>
                  </a:cxn>
                  <a:cxn ang="0">
                    <a:pos x="42" y="0"/>
                  </a:cxn>
                  <a:cxn ang="0">
                    <a:pos x="0" y="21"/>
                  </a:cxn>
                  <a:cxn ang="0">
                    <a:pos x="1" y="46"/>
                  </a:cxn>
                  <a:cxn ang="0">
                    <a:pos x="3" y="60"/>
                  </a:cxn>
                  <a:cxn ang="0">
                    <a:pos x="12" y="71"/>
                  </a:cxn>
                  <a:cxn ang="0">
                    <a:pos x="27" y="69"/>
                  </a:cxn>
                  <a:cxn ang="0">
                    <a:pos x="28" y="83"/>
                  </a:cxn>
                  <a:cxn ang="0">
                    <a:pos x="54" y="78"/>
                  </a:cxn>
                  <a:cxn ang="0">
                    <a:pos x="65" y="83"/>
                  </a:cxn>
                  <a:cxn ang="0">
                    <a:pos x="72" y="75"/>
                  </a:cxn>
                  <a:cxn ang="0">
                    <a:pos x="92" y="71"/>
                  </a:cxn>
                  <a:cxn ang="0">
                    <a:pos x="93" y="68"/>
                  </a:cxn>
                  <a:cxn ang="0">
                    <a:pos x="100" y="38"/>
                  </a:cxn>
                  <a:cxn ang="0">
                    <a:pos x="82" y="14"/>
                  </a:cxn>
                </a:cxnLst>
                <a:rect l="0" t="0" r="r" b="b"/>
                <a:pathLst>
                  <a:path w="100" h="83">
                    <a:moveTo>
                      <a:pt x="82" y="14"/>
                    </a:moveTo>
                    <a:lnTo>
                      <a:pt x="79" y="10"/>
                    </a:lnTo>
                    <a:lnTo>
                      <a:pt x="42" y="0"/>
                    </a:lnTo>
                    <a:lnTo>
                      <a:pt x="0" y="21"/>
                    </a:lnTo>
                    <a:lnTo>
                      <a:pt x="1" y="46"/>
                    </a:lnTo>
                    <a:lnTo>
                      <a:pt x="3" y="60"/>
                    </a:lnTo>
                    <a:lnTo>
                      <a:pt x="12" y="71"/>
                    </a:lnTo>
                    <a:lnTo>
                      <a:pt x="27" y="69"/>
                    </a:lnTo>
                    <a:lnTo>
                      <a:pt x="28" y="83"/>
                    </a:lnTo>
                    <a:lnTo>
                      <a:pt x="54" y="78"/>
                    </a:lnTo>
                    <a:lnTo>
                      <a:pt x="65" y="83"/>
                    </a:lnTo>
                    <a:lnTo>
                      <a:pt x="72" y="75"/>
                    </a:lnTo>
                    <a:lnTo>
                      <a:pt x="92" y="71"/>
                    </a:lnTo>
                    <a:lnTo>
                      <a:pt x="93" y="68"/>
                    </a:lnTo>
                    <a:lnTo>
                      <a:pt x="100" y="38"/>
                    </a:lnTo>
                    <a:lnTo>
                      <a:pt x="82" y="14"/>
                    </a:lnTo>
                    <a:close/>
                  </a:path>
                </a:pathLst>
              </a:custGeom>
              <a:noFill/>
              <a:ln w="4763" cap="flat">
                <a:solidFill>
                  <a:srgbClr val="A5A5A5"/>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9037" name="Freeform 125"/>
              <p:cNvSpPr>
                <a:spLocks/>
              </p:cNvSpPr>
              <p:nvPr/>
            </p:nvSpPr>
            <p:spPr bwMode="auto">
              <a:xfrm>
                <a:off x="4051" y="1074"/>
                <a:ext cx="177" cy="84"/>
              </a:xfrm>
              <a:custGeom>
                <a:avLst/>
                <a:gdLst/>
                <a:ahLst/>
                <a:cxnLst>
                  <a:cxn ang="0">
                    <a:pos x="74" y="84"/>
                  </a:cxn>
                  <a:cxn ang="0">
                    <a:pos x="94" y="80"/>
                  </a:cxn>
                  <a:cxn ang="0">
                    <a:pos x="109" y="65"/>
                  </a:cxn>
                  <a:cxn ang="0">
                    <a:pos x="134" y="65"/>
                  </a:cxn>
                  <a:cxn ang="0">
                    <a:pos x="148" y="58"/>
                  </a:cxn>
                  <a:cxn ang="0">
                    <a:pos x="156" y="41"/>
                  </a:cxn>
                  <a:cxn ang="0">
                    <a:pos x="177" y="30"/>
                  </a:cxn>
                  <a:cxn ang="0">
                    <a:pos x="167" y="0"/>
                  </a:cxn>
                  <a:cxn ang="0">
                    <a:pos x="130" y="19"/>
                  </a:cxn>
                  <a:cxn ang="0">
                    <a:pos x="49" y="5"/>
                  </a:cxn>
                  <a:cxn ang="0">
                    <a:pos x="21" y="28"/>
                  </a:cxn>
                  <a:cxn ang="0">
                    <a:pos x="0" y="67"/>
                  </a:cxn>
                  <a:cxn ang="0">
                    <a:pos x="15" y="76"/>
                  </a:cxn>
                  <a:cxn ang="0">
                    <a:pos x="29" y="66"/>
                  </a:cxn>
                  <a:cxn ang="0">
                    <a:pos x="56" y="71"/>
                  </a:cxn>
                  <a:cxn ang="0">
                    <a:pos x="74" y="84"/>
                  </a:cxn>
                </a:cxnLst>
                <a:rect l="0" t="0" r="r" b="b"/>
                <a:pathLst>
                  <a:path w="177" h="84">
                    <a:moveTo>
                      <a:pt x="74" y="84"/>
                    </a:moveTo>
                    <a:lnTo>
                      <a:pt x="94" y="80"/>
                    </a:lnTo>
                    <a:lnTo>
                      <a:pt x="109" y="65"/>
                    </a:lnTo>
                    <a:lnTo>
                      <a:pt x="134" y="65"/>
                    </a:lnTo>
                    <a:lnTo>
                      <a:pt x="148" y="58"/>
                    </a:lnTo>
                    <a:lnTo>
                      <a:pt x="156" y="41"/>
                    </a:lnTo>
                    <a:lnTo>
                      <a:pt x="177" y="30"/>
                    </a:lnTo>
                    <a:lnTo>
                      <a:pt x="167" y="0"/>
                    </a:lnTo>
                    <a:lnTo>
                      <a:pt x="130" y="19"/>
                    </a:lnTo>
                    <a:lnTo>
                      <a:pt x="49" y="5"/>
                    </a:lnTo>
                    <a:lnTo>
                      <a:pt x="21" y="28"/>
                    </a:lnTo>
                    <a:lnTo>
                      <a:pt x="0" y="67"/>
                    </a:lnTo>
                    <a:lnTo>
                      <a:pt x="15" y="76"/>
                    </a:lnTo>
                    <a:lnTo>
                      <a:pt x="29" y="66"/>
                    </a:lnTo>
                    <a:lnTo>
                      <a:pt x="56" y="71"/>
                    </a:lnTo>
                    <a:lnTo>
                      <a:pt x="74" y="84"/>
                    </a:lnTo>
                    <a:close/>
                  </a:path>
                </a:pathLst>
              </a:custGeom>
              <a:solidFill>
                <a:srgbClr val="A5A5A5"/>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9038" name="Freeform 126"/>
              <p:cNvSpPr>
                <a:spLocks/>
              </p:cNvSpPr>
              <p:nvPr/>
            </p:nvSpPr>
            <p:spPr bwMode="auto">
              <a:xfrm>
                <a:off x="4051" y="1074"/>
                <a:ext cx="177" cy="84"/>
              </a:xfrm>
              <a:custGeom>
                <a:avLst/>
                <a:gdLst/>
                <a:ahLst/>
                <a:cxnLst>
                  <a:cxn ang="0">
                    <a:pos x="74" y="84"/>
                  </a:cxn>
                  <a:cxn ang="0">
                    <a:pos x="94" y="80"/>
                  </a:cxn>
                  <a:cxn ang="0">
                    <a:pos x="109" y="65"/>
                  </a:cxn>
                  <a:cxn ang="0">
                    <a:pos x="134" y="65"/>
                  </a:cxn>
                  <a:cxn ang="0">
                    <a:pos x="148" y="58"/>
                  </a:cxn>
                  <a:cxn ang="0">
                    <a:pos x="156" y="41"/>
                  </a:cxn>
                  <a:cxn ang="0">
                    <a:pos x="177" y="30"/>
                  </a:cxn>
                  <a:cxn ang="0">
                    <a:pos x="167" y="0"/>
                  </a:cxn>
                  <a:cxn ang="0">
                    <a:pos x="130" y="19"/>
                  </a:cxn>
                  <a:cxn ang="0">
                    <a:pos x="49" y="5"/>
                  </a:cxn>
                  <a:cxn ang="0">
                    <a:pos x="21" y="28"/>
                  </a:cxn>
                  <a:cxn ang="0">
                    <a:pos x="0" y="67"/>
                  </a:cxn>
                  <a:cxn ang="0">
                    <a:pos x="15" y="76"/>
                  </a:cxn>
                  <a:cxn ang="0">
                    <a:pos x="29" y="66"/>
                  </a:cxn>
                  <a:cxn ang="0">
                    <a:pos x="56" y="71"/>
                  </a:cxn>
                  <a:cxn ang="0">
                    <a:pos x="74" y="84"/>
                  </a:cxn>
                </a:cxnLst>
                <a:rect l="0" t="0" r="r" b="b"/>
                <a:pathLst>
                  <a:path w="177" h="84">
                    <a:moveTo>
                      <a:pt x="74" y="84"/>
                    </a:moveTo>
                    <a:lnTo>
                      <a:pt x="94" y="80"/>
                    </a:lnTo>
                    <a:lnTo>
                      <a:pt x="109" y="65"/>
                    </a:lnTo>
                    <a:lnTo>
                      <a:pt x="134" y="65"/>
                    </a:lnTo>
                    <a:lnTo>
                      <a:pt x="148" y="58"/>
                    </a:lnTo>
                    <a:lnTo>
                      <a:pt x="156" y="41"/>
                    </a:lnTo>
                    <a:lnTo>
                      <a:pt x="177" y="30"/>
                    </a:lnTo>
                    <a:lnTo>
                      <a:pt x="167" y="0"/>
                    </a:lnTo>
                    <a:lnTo>
                      <a:pt x="130" y="19"/>
                    </a:lnTo>
                    <a:lnTo>
                      <a:pt x="49" y="5"/>
                    </a:lnTo>
                    <a:lnTo>
                      <a:pt x="21" y="28"/>
                    </a:lnTo>
                    <a:lnTo>
                      <a:pt x="0" y="67"/>
                    </a:lnTo>
                    <a:lnTo>
                      <a:pt x="15" y="76"/>
                    </a:lnTo>
                    <a:lnTo>
                      <a:pt x="29" y="66"/>
                    </a:lnTo>
                    <a:lnTo>
                      <a:pt x="56" y="71"/>
                    </a:lnTo>
                    <a:lnTo>
                      <a:pt x="74" y="84"/>
                    </a:lnTo>
                    <a:close/>
                  </a:path>
                </a:pathLst>
              </a:custGeom>
              <a:noFill/>
              <a:ln w="4763" cap="flat">
                <a:solidFill>
                  <a:srgbClr val="A5A5A5"/>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9039" name="Freeform 127"/>
              <p:cNvSpPr>
                <a:spLocks/>
              </p:cNvSpPr>
              <p:nvPr/>
            </p:nvSpPr>
            <p:spPr bwMode="auto">
              <a:xfrm>
                <a:off x="4025" y="1140"/>
                <a:ext cx="100" cy="52"/>
              </a:xfrm>
              <a:custGeom>
                <a:avLst/>
                <a:gdLst/>
                <a:ahLst/>
                <a:cxnLst>
                  <a:cxn ang="0">
                    <a:pos x="78" y="52"/>
                  </a:cxn>
                  <a:cxn ang="0">
                    <a:pos x="74" y="41"/>
                  </a:cxn>
                  <a:cxn ang="0">
                    <a:pos x="100" y="35"/>
                  </a:cxn>
                  <a:cxn ang="0">
                    <a:pos x="99" y="18"/>
                  </a:cxn>
                  <a:cxn ang="0">
                    <a:pos x="81" y="6"/>
                  </a:cxn>
                  <a:cxn ang="0">
                    <a:pos x="55" y="0"/>
                  </a:cxn>
                  <a:cxn ang="0">
                    <a:pos x="40" y="9"/>
                  </a:cxn>
                  <a:cxn ang="0">
                    <a:pos x="26" y="1"/>
                  </a:cxn>
                  <a:cxn ang="0">
                    <a:pos x="22" y="7"/>
                  </a:cxn>
                  <a:cxn ang="0">
                    <a:pos x="3" y="13"/>
                  </a:cxn>
                  <a:cxn ang="0">
                    <a:pos x="0" y="18"/>
                  </a:cxn>
                  <a:cxn ang="0">
                    <a:pos x="13" y="39"/>
                  </a:cxn>
                  <a:cxn ang="0">
                    <a:pos x="45" y="40"/>
                  </a:cxn>
                  <a:cxn ang="0">
                    <a:pos x="55" y="47"/>
                  </a:cxn>
                  <a:cxn ang="0">
                    <a:pos x="78" y="52"/>
                  </a:cxn>
                </a:cxnLst>
                <a:rect l="0" t="0" r="r" b="b"/>
                <a:pathLst>
                  <a:path w="100" h="52">
                    <a:moveTo>
                      <a:pt x="78" y="52"/>
                    </a:moveTo>
                    <a:lnTo>
                      <a:pt x="74" y="41"/>
                    </a:lnTo>
                    <a:lnTo>
                      <a:pt x="100" y="35"/>
                    </a:lnTo>
                    <a:lnTo>
                      <a:pt x="99" y="18"/>
                    </a:lnTo>
                    <a:lnTo>
                      <a:pt x="81" y="6"/>
                    </a:lnTo>
                    <a:lnTo>
                      <a:pt x="55" y="0"/>
                    </a:lnTo>
                    <a:lnTo>
                      <a:pt x="40" y="9"/>
                    </a:lnTo>
                    <a:lnTo>
                      <a:pt x="26" y="1"/>
                    </a:lnTo>
                    <a:lnTo>
                      <a:pt x="22" y="7"/>
                    </a:lnTo>
                    <a:lnTo>
                      <a:pt x="3" y="13"/>
                    </a:lnTo>
                    <a:lnTo>
                      <a:pt x="0" y="18"/>
                    </a:lnTo>
                    <a:lnTo>
                      <a:pt x="13" y="39"/>
                    </a:lnTo>
                    <a:lnTo>
                      <a:pt x="45" y="40"/>
                    </a:lnTo>
                    <a:lnTo>
                      <a:pt x="55" y="47"/>
                    </a:lnTo>
                    <a:lnTo>
                      <a:pt x="78" y="52"/>
                    </a:lnTo>
                    <a:close/>
                  </a:path>
                </a:pathLst>
              </a:custGeom>
              <a:solidFill>
                <a:srgbClr val="A5A5A5"/>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9040" name="Freeform 128"/>
              <p:cNvSpPr>
                <a:spLocks/>
              </p:cNvSpPr>
              <p:nvPr/>
            </p:nvSpPr>
            <p:spPr bwMode="auto">
              <a:xfrm>
                <a:off x="4025" y="1140"/>
                <a:ext cx="100" cy="52"/>
              </a:xfrm>
              <a:custGeom>
                <a:avLst/>
                <a:gdLst/>
                <a:ahLst/>
                <a:cxnLst>
                  <a:cxn ang="0">
                    <a:pos x="78" y="52"/>
                  </a:cxn>
                  <a:cxn ang="0">
                    <a:pos x="74" y="41"/>
                  </a:cxn>
                  <a:cxn ang="0">
                    <a:pos x="100" y="35"/>
                  </a:cxn>
                  <a:cxn ang="0">
                    <a:pos x="99" y="18"/>
                  </a:cxn>
                  <a:cxn ang="0">
                    <a:pos x="81" y="6"/>
                  </a:cxn>
                  <a:cxn ang="0">
                    <a:pos x="55" y="0"/>
                  </a:cxn>
                  <a:cxn ang="0">
                    <a:pos x="40" y="9"/>
                  </a:cxn>
                  <a:cxn ang="0">
                    <a:pos x="26" y="1"/>
                  </a:cxn>
                  <a:cxn ang="0">
                    <a:pos x="22" y="7"/>
                  </a:cxn>
                  <a:cxn ang="0">
                    <a:pos x="3" y="13"/>
                  </a:cxn>
                  <a:cxn ang="0">
                    <a:pos x="0" y="18"/>
                  </a:cxn>
                  <a:cxn ang="0">
                    <a:pos x="13" y="39"/>
                  </a:cxn>
                  <a:cxn ang="0">
                    <a:pos x="45" y="40"/>
                  </a:cxn>
                  <a:cxn ang="0">
                    <a:pos x="55" y="47"/>
                  </a:cxn>
                  <a:cxn ang="0">
                    <a:pos x="78" y="52"/>
                  </a:cxn>
                </a:cxnLst>
                <a:rect l="0" t="0" r="r" b="b"/>
                <a:pathLst>
                  <a:path w="100" h="52">
                    <a:moveTo>
                      <a:pt x="78" y="52"/>
                    </a:moveTo>
                    <a:lnTo>
                      <a:pt x="74" y="41"/>
                    </a:lnTo>
                    <a:lnTo>
                      <a:pt x="100" y="35"/>
                    </a:lnTo>
                    <a:lnTo>
                      <a:pt x="99" y="18"/>
                    </a:lnTo>
                    <a:lnTo>
                      <a:pt x="81" y="6"/>
                    </a:lnTo>
                    <a:lnTo>
                      <a:pt x="55" y="0"/>
                    </a:lnTo>
                    <a:lnTo>
                      <a:pt x="40" y="9"/>
                    </a:lnTo>
                    <a:lnTo>
                      <a:pt x="26" y="1"/>
                    </a:lnTo>
                    <a:lnTo>
                      <a:pt x="22" y="7"/>
                    </a:lnTo>
                    <a:lnTo>
                      <a:pt x="3" y="13"/>
                    </a:lnTo>
                    <a:lnTo>
                      <a:pt x="0" y="18"/>
                    </a:lnTo>
                    <a:lnTo>
                      <a:pt x="13" y="39"/>
                    </a:lnTo>
                    <a:lnTo>
                      <a:pt x="45" y="40"/>
                    </a:lnTo>
                    <a:lnTo>
                      <a:pt x="55" y="47"/>
                    </a:lnTo>
                    <a:lnTo>
                      <a:pt x="78" y="52"/>
                    </a:lnTo>
                    <a:close/>
                  </a:path>
                </a:pathLst>
              </a:custGeom>
              <a:noFill/>
              <a:ln w="4763" cap="flat">
                <a:solidFill>
                  <a:srgbClr val="A5A5A5"/>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9041" name="Freeform 129"/>
              <p:cNvSpPr>
                <a:spLocks/>
              </p:cNvSpPr>
              <p:nvPr/>
            </p:nvSpPr>
            <p:spPr bwMode="auto">
              <a:xfrm>
                <a:off x="3996" y="1285"/>
                <a:ext cx="88" cy="83"/>
              </a:xfrm>
              <a:custGeom>
                <a:avLst/>
                <a:gdLst/>
                <a:ahLst/>
                <a:cxnLst>
                  <a:cxn ang="0">
                    <a:pos x="6" y="18"/>
                  </a:cxn>
                  <a:cxn ang="0">
                    <a:pos x="33" y="11"/>
                  </a:cxn>
                  <a:cxn ang="0">
                    <a:pos x="45" y="14"/>
                  </a:cxn>
                  <a:cxn ang="0">
                    <a:pos x="53" y="6"/>
                  </a:cxn>
                  <a:cxn ang="0">
                    <a:pos x="75" y="0"/>
                  </a:cxn>
                  <a:cxn ang="0">
                    <a:pos x="88" y="60"/>
                  </a:cxn>
                  <a:cxn ang="0">
                    <a:pos x="80" y="62"/>
                  </a:cxn>
                  <a:cxn ang="0">
                    <a:pos x="73" y="80"/>
                  </a:cxn>
                  <a:cxn ang="0">
                    <a:pos x="60" y="83"/>
                  </a:cxn>
                  <a:cxn ang="0">
                    <a:pos x="20" y="75"/>
                  </a:cxn>
                  <a:cxn ang="0">
                    <a:pos x="10" y="65"/>
                  </a:cxn>
                  <a:cxn ang="0">
                    <a:pos x="16" y="49"/>
                  </a:cxn>
                  <a:cxn ang="0">
                    <a:pos x="0" y="42"/>
                  </a:cxn>
                  <a:cxn ang="0">
                    <a:pos x="6" y="18"/>
                  </a:cxn>
                </a:cxnLst>
                <a:rect l="0" t="0" r="r" b="b"/>
                <a:pathLst>
                  <a:path w="88" h="83">
                    <a:moveTo>
                      <a:pt x="6" y="18"/>
                    </a:moveTo>
                    <a:lnTo>
                      <a:pt x="33" y="11"/>
                    </a:lnTo>
                    <a:lnTo>
                      <a:pt x="45" y="14"/>
                    </a:lnTo>
                    <a:lnTo>
                      <a:pt x="53" y="6"/>
                    </a:lnTo>
                    <a:lnTo>
                      <a:pt x="75" y="0"/>
                    </a:lnTo>
                    <a:lnTo>
                      <a:pt x="88" y="60"/>
                    </a:lnTo>
                    <a:lnTo>
                      <a:pt x="80" y="62"/>
                    </a:lnTo>
                    <a:lnTo>
                      <a:pt x="73" y="80"/>
                    </a:lnTo>
                    <a:lnTo>
                      <a:pt x="60" y="83"/>
                    </a:lnTo>
                    <a:lnTo>
                      <a:pt x="20" y="75"/>
                    </a:lnTo>
                    <a:lnTo>
                      <a:pt x="10" y="65"/>
                    </a:lnTo>
                    <a:lnTo>
                      <a:pt x="16" y="49"/>
                    </a:lnTo>
                    <a:lnTo>
                      <a:pt x="0" y="42"/>
                    </a:lnTo>
                    <a:lnTo>
                      <a:pt x="6" y="18"/>
                    </a:lnTo>
                    <a:close/>
                  </a:path>
                </a:pathLst>
              </a:custGeom>
              <a:solidFill>
                <a:srgbClr val="A5A5A5"/>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9042" name="Freeform 130"/>
              <p:cNvSpPr>
                <a:spLocks/>
              </p:cNvSpPr>
              <p:nvPr/>
            </p:nvSpPr>
            <p:spPr bwMode="auto">
              <a:xfrm>
                <a:off x="3996" y="1285"/>
                <a:ext cx="88" cy="83"/>
              </a:xfrm>
              <a:custGeom>
                <a:avLst/>
                <a:gdLst/>
                <a:ahLst/>
                <a:cxnLst>
                  <a:cxn ang="0">
                    <a:pos x="6" y="18"/>
                  </a:cxn>
                  <a:cxn ang="0">
                    <a:pos x="33" y="11"/>
                  </a:cxn>
                  <a:cxn ang="0">
                    <a:pos x="45" y="14"/>
                  </a:cxn>
                  <a:cxn ang="0">
                    <a:pos x="53" y="6"/>
                  </a:cxn>
                  <a:cxn ang="0">
                    <a:pos x="75" y="0"/>
                  </a:cxn>
                  <a:cxn ang="0">
                    <a:pos x="88" y="60"/>
                  </a:cxn>
                  <a:cxn ang="0">
                    <a:pos x="80" y="62"/>
                  </a:cxn>
                  <a:cxn ang="0">
                    <a:pos x="73" y="80"/>
                  </a:cxn>
                  <a:cxn ang="0">
                    <a:pos x="60" y="83"/>
                  </a:cxn>
                  <a:cxn ang="0">
                    <a:pos x="20" y="75"/>
                  </a:cxn>
                  <a:cxn ang="0">
                    <a:pos x="10" y="65"/>
                  </a:cxn>
                  <a:cxn ang="0">
                    <a:pos x="16" y="49"/>
                  </a:cxn>
                  <a:cxn ang="0">
                    <a:pos x="0" y="42"/>
                  </a:cxn>
                  <a:cxn ang="0">
                    <a:pos x="6" y="18"/>
                  </a:cxn>
                </a:cxnLst>
                <a:rect l="0" t="0" r="r" b="b"/>
                <a:pathLst>
                  <a:path w="88" h="83">
                    <a:moveTo>
                      <a:pt x="6" y="18"/>
                    </a:moveTo>
                    <a:lnTo>
                      <a:pt x="33" y="11"/>
                    </a:lnTo>
                    <a:lnTo>
                      <a:pt x="45" y="14"/>
                    </a:lnTo>
                    <a:lnTo>
                      <a:pt x="53" y="6"/>
                    </a:lnTo>
                    <a:lnTo>
                      <a:pt x="75" y="0"/>
                    </a:lnTo>
                    <a:lnTo>
                      <a:pt x="88" y="60"/>
                    </a:lnTo>
                    <a:lnTo>
                      <a:pt x="80" y="62"/>
                    </a:lnTo>
                    <a:lnTo>
                      <a:pt x="73" y="80"/>
                    </a:lnTo>
                    <a:lnTo>
                      <a:pt x="60" y="83"/>
                    </a:lnTo>
                    <a:lnTo>
                      <a:pt x="20" y="75"/>
                    </a:lnTo>
                    <a:lnTo>
                      <a:pt x="10" y="65"/>
                    </a:lnTo>
                    <a:lnTo>
                      <a:pt x="16" y="49"/>
                    </a:lnTo>
                    <a:lnTo>
                      <a:pt x="0" y="42"/>
                    </a:lnTo>
                    <a:lnTo>
                      <a:pt x="6" y="18"/>
                    </a:lnTo>
                    <a:close/>
                  </a:path>
                </a:pathLst>
              </a:custGeom>
              <a:noFill/>
              <a:ln w="4763" cap="flat">
                <a:solidFill>
                  <a:srgbClr val="A5A5A5"/>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9043" name="Freeform 131"/>
              <p:cNvSpPr>
                <a:spLocks/>
              </p:cNvSpPr>
              <p:nvPr/>
            </p:nvSpPr>
            <p:spPr bwMode="auto">
              <a:xfrm>
                <a:off x="3899" y="1232"/>
                <a:ext cx="81" cy="74"/>
              </a:xfrm>
              <a:custGeom>
                <a:avLst/>
                <a:gdLst/>
                <a:ahLst/>
                <a:cxnLst>
                  <a:cxn ang="0">
                    <a:pos x="78" y="53"/>
                  </a:cxn>
                  <a:cxn ang="0">
                    <a:pos x="62" y="58"/>
                  </a:cxn>
                  <a:cxn ang="0">
                    <a:pos x="63" y="74"/>
                  </a:cxn>
                  <a:cxn ang="0">
                    <a:pos x="51" y="70"/>
                  </a:cxn>
                  <a:cxn ang="0">
                    <a:pos x="31" y="54"/>
                  </a:cxn>
                  <a:cxn ang="0">
                    <a:pos x="13" y="47"/>
                  </a:cxn>
                  <a:cxn ang="0">
                    <a:pos x="0" y="38"/>
                  </a:cxn>
                  <a:cxn ang="0">
                    <a:pos x="12" y="19"/>
                  </a:cxn>
                  <a:cxn ang="0">
                    <a:pos x="31" y="18"/>
                  </a:cxn>
                  <a:cxn ang="0">
                    <a:pos x="51" y="0"/>
                  </a:cxn>
                  <a:cxn ang="0">
                    <a:pos x="81" y="18"/>
                  </a:cxn>
                  <a:cxn ang="0">
                    <a:pos x="78" y="41"/>
                  </a:cxn>
                  <a:cxn ang="0">
                    <a:pos x="78" y="53"/>
                  </a:cxn>
                </a:cxnLst>
                <a:rect l="0" t="0" r="r" b="b"/>
                <a:pathLst>
                  <a:path w="81" h="74">
                    <a:moveTo>
                      <a:pt x="78" y="53"/>
                    </a:moveTo>
                    <a:lnTo>
                      <a:pt x="62" y="58"/>
                    </a:lnTo>
                    <a:lnTo>
                      <a:pt x="63" y="74"/>
                    </a:lnTo>
                    <a:lnTo>
                      <a:pt x="51" y="70"/>
                    </a:lnTo>
                    <a:lnTo>
                      <a:pt x="31" y="54"/>
                    </a:lnTo>
                    <a:lnTo>
                      <a:pt x="13" y="47"/>
                    </a:lnTo>
                    <a:lnTo>
                      <a:pt x="0" y="38"/>
                    </a:lnTo>
                    <a:lnTo>
                      <a:pt x="12" y="19"/>
                    </a:lnTo>
                    <a:lnTo>
                      <a:pt x="31" y="18"/>
                    </a:lnTo>
                    <a:lnTo>
                      <a:pt x="51" y="0"/>
                    </a:lnTo>
                    <a:lnTo>
                      <a:pt x="81" y="18"/>
                    </a:lnTo>
                    <a:lnTo>
                      <a:pt x="78" y="41"/>
                    </a:lnTo>
                    <a:lnTo>
                      <a:pt x="78" y="53"/>
                    </a:lnTo>
                    <a:close/>
                  </a:path>
                </a:pathLst>
              </a:custGeom>
              <a:solidFill>
                <a:srgbClr val="A5A5A5"/>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9044" name="Freeform 132"/>
              <p:cNvSpPr>
                <a:spLocks/>
              </p:cNvSpPr>
              <p:nvPr/>
            </p:nvSpPr>
            <p:spPr bwMode="auto">
              <a:xfrm>
                <a:off x="3899" y="1232"/>
                <a:ext cx="81" cy="74"/>
              </a:xfrm>
              <a:custGeom>
                <a:avLst/>
                <a:gdLst/>
                <a:ahLst/>
                <a:cxnLst>
                  <a:cxn ang="0">
                    <a:pos x="78" y="53"/>
                  </a:cxn>
                  <a:cxn ang="0">
                    <a:pos x="62" y="58"/>
                  </a:cxn>
                  <a:cxn ang="0">
                    <a:pos x="63" y="74"/>
                  </a:cxn>
                  <a:cxn ang="0">
                    <a:pos x="51" y="70"/>
                  </a:cxn>
                  <a:cxn ang="0">
                    <a:pos x="31" y="54"/>
                  </a:cxn>
                  <a:cxn ang="0">
                    <a:pos x="13" y="47"/>
                  </a:cxn>
                  <a:cxn ang="0">
                    <a:pos x="0" y="38"/>
                  </a:cxn>
                  <a:cxn ang="0">
                    <a:pos x="12" y="19"/>
                  </a:cxn>
                  <a:cxn ang="0">
                    <a:pos x="31" y="18"/>
                  </a:cxn>
                  <a:cxn ang="0">
                    <a:pos x="51" y="0"/>
                  </a:cxn>
                  <a:cxn ang="0">
                    <a:pos x="81" y="18"/>
                  </a:cxn>
                  <a:cxn ang="0">
                    <a:pos x="78" y="41"/>
                  </a:cxn>
                  <a:cxn ang="0">
                    <a:pos x="78" y="53"/>
                  </a:cxn>
                </a:cxnLst>
                <a:rect l="0" t="0" r="r" b="b"/>
                <a:pathLst>
                  <a:path w="81" h="74">
                    <a:moveTo>
                      <a:pt x="78" y="53"/>
                    </a:moveTo>
                    <a:lnTo>
                      <a:pt x="62" y="58"/>
                    </a:lnTo>
                    <a:lnTo>
                      <a:pt x="63" y="74"/>
                    </a:lnTo>
                    <a:lnTo>
                      <a:pt x="51" y="70"/>
                    </a:lnTo>
                    <a:lnTo>
                      <a:pt x="31" y="54"/>
                    </a:lnTo>
                    <a:lnTo>
                      <a:pt x="13" y="47"/>
                    </a:lnTo>
                    <a:lnTo>
                      <a:pt x="0" y="38"/>
                    </a:lnTo>
                    <a:lnTo>
                      <a:pt x="12" y="19"/>
                    </a:lnTo>
                    <a:lnTo>
                      <a:pt x="31" y="18"/>
                    </a:lnTo>
                    <a:lnTo>
                      <a:pt x="51" y="0"/>
                    </a:lnTo>
                    <a:lnTo>
                      <a:pt x="81" y="18"/>
                    </a:lnTo>
                    <a:lnTo>
                      <a:pt x="78" y="41"/>
                    </a:lnTo>
                    <a:lnTo>
                      <a:pt x="78" y="53"/>
                    </a:lnTo>
                    <a:close/>
                  </a:path>
                </a:pathLst>
              </a:custGeom>
              <a:noFill/>
              <a:ln w="4763" cap="flat">
                <a:solidFill>
                  <a:srgbClr val="A5A5A5"/>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9045" name="Freeform 133"/>
              <p:cNvSpPr>
                <a:spLocks/>
              </p:cNvSpPr>
              <p:nvPr/>
            </p:nvSpPr>
            <p:spPr bwMode="auto">
              <a:xfrm>
                <a:off x="3937" y="1343"/>
                <a:ext cx="131" cy="101"/>
              </a:xfrm>
              <a:custGeom>
                <a:avLst/>
                <a:gdLst/>
                <a:ahLst/>
                <a:cxnLst>
                  <a:cxn ang="0">
                    <a:pos x="1" y="3"/>
                  </a:cxn>
                  <a:cxn ang="0">
                    <a:pos x="3" y="3"/>
                  </a:cxn>
                  <a:cxn ang="0">
                    <a:pos x="4" y="2"/>
                  </a:cxn>
                  <a:cxn ang="0">
                    <a:pos x="6" y="2"/>
                  </a:cxn>
                  <a:cxn ang="0">
                    <a:pos x="7" y="1"/>
                  </a:cxn>
                  <a:cxn ang="0">
                    <a:pos x="10" y="1"/>
                  </a:cxn>
                  <a:cxn ang="0">
                    <a:pos x="12" y="1"/>
                  </a:cxn>
                  <a:cxn ang="0">
                    <a:pos x="15" y="1"/>
                  </a:cxn>
                  <a:cxn ang="0">
                    <a:pos x="18" y="1"/>
                  </a:cxn>
                  <a:cxn ang="0">
                    <a:pos x="20" y="1"/>
                  </a:cxn>
                  <a:cxn ang="0">
                    <a:pos x="22" y="0"/>
                  </a:cxn>
                  <a:cxn ang="0">
                    <a:pos x="24" y="1"/>
                  </a:cxn>
                  <a:cxn ang="0">
                    <a:pos x="26" y="0"/>
                  </a:cxn>
                  <a:cxn ang="0">
                    <a:pos x="27" y="1"/>
                  </a:cxn>
                  <a:cxn ang="0">
                    <a:pos x="29" y="0"/>
                  </a:cxn>
                  <a:cxn ang="0">
                    <a:pos x="30" y="0"/>
                  </a:cxn>
                  <a:cxn ang="0">
                    <a:pos x="67" y="11"/>
                  </a:cxn>
                  <a:cxn ang="0">
                    <a:pos x="68" y="7"/>
                  </a:cxn>
                  <a:cxn ang="0">
                    <a:pos x="79" y="18"/>
                  </a:cxn>
                  <a:cxn ang="0">
                    <a:pos x="119" y="26"/>
                  </a:cxn>
                  <a:cxn ang="0">
                    <a:pos x="131" y="47"/>
                  </a:cxn>
                  <a:cxn ang="0">
                    <a:pos x="130" y="47"/>
                  </a:cxn>
                  <a:cxn ang="0">
                    <a:pos x="115" y="51"/>
                  </a:cxn>
                  <a:cxn ang="0">
                    <a:pos x="101" y="47"/>
                  </a:cxn>
                  <a:cxn ang="0">
                    <a:pos x="76" y="63"/>
                  </a:cxn>
                  <a:cxn ang="0">
                    <a:pos x="86" y="74"/>
                  </a:cxn>
                  <a:cxn ang="0">
                    <a:pos x="81" y="86"/>
                  </a:cxn>
                  <a:cxn ang="0">
                    <a:pos x="66" y="101"/>
                  </a:cxn>
                  <a:cxn ang="0">
                    <a:pos x="44" y="95"/>
                  </a:cxn>
                  <a:cxn ang="0">
                    <a:pos x="35" y="101"/>
                  </a:cxn>
                  <a:cxn ang="0">
                    <a:pos x="11" y="86"/>
                  </a:cxn>
                  <a:cxn ang="0">
                    <a:pos x="18" y="58"/>
                  </a:cxn>
                  <a:cxn ang="0">
                    <a:pos x="2" y="23"/>
                  </a:cxn>
                  <a:cxn ang="0">
                    <a:pos x="0" y="24"/>
                  </a:cxn>
                  <a:cxn ang="0">
                    <a:pos x="8" y="13"/>
                  </a:cxn>
                  <a:cxn ang="0">
                    <a:pos x="1" y="3"/>
                  </a:cxn>
                </a:cxnLst>
                <a:rect l="0" t="0" r="r" b="b"/>
                <a:pathLst>
                  <a:path w="131" h="101">
                    <a:moveTo>
                      <a:pt x="1" y="3"/>
                    </a:moveTo>
                    <a:lnTo>
                      <a:pt x="3" y="3"/>
                    </a:lnTo>
                    <a:lnTo>
                      <a:pt x="4" y="2"/>
                    </a:lnTo>
                    <a:lnTo>
                      <a:pt x="6" y="2"/>
                    </a:lnTo>
                    <a:lnTo>
                      <a:pt x="7" y="1"/>
                    </a:lnTo>
                    <a:lnTo>
                      <a:pt x="10" y="1"/>
                    </a:lnTo>
                    <a:lnTo>
                      <a:pt x="12" y="1"/>
                    </a:lnTo>
                    <a:lnTo>
                      <a:pt x="15" y="1"/>
                    </a:lnTo>
                    <a:lnTo>
                      <a:pt x="18" y="1"/>
                    </a:lnTo>
                    <a:lnTo>
                      <a:pt x="20" y="1"/>
                    </a:lnTo>
                    <a:lnTo>
                      <a:pt x="22" y="0"/>
                    </a:lnTo>
                    <a:lnTo>
                      <a:pt x="24" y="1"/>
                    </a:lnTo>
                    <a:lnTo>
                      <a:pt x="26" y="0"/>
                    </a:lnTo>
                    <a:lnTo>
                      <a:pt x="27" y="1"/>
                    </a:lnTo>
                    <a:lnTo>
                      <a:pt x="29" y="0"/>
                    </a:lnTo>
                    <a:lnTo>
                      <a:pt x="30" y="0"/>
                    </a:lnTo>
                    <a:lnTo>
                      <a:pt x="67" y="11"/>
                    </a:lnTo>
                    <a:lnTo>
                      <a:pt x="68" y="7"/>
                    </a:lnTo>
                    <a:lnTo>
                      <a:pt x="79" y="18"/>
                    </a:lnTo>
                    <a:lnTo>
                      <a:pt x="119" y="26"/>
                    </a:lnTo>
                    <a:lnTo>
                      <a:pt x="131" y="47"/>
                    </a:lnTo>
                    <a:lnTo>
                      <a:pt x="130" y="47"/>
                    </a:lnTo>
                    <a:lnTo>
                      <a:pt x="115" y="51"/>
                    </a:lnTo>
                    <a:lnTo>
                      <a:pt x="101" y="47"/>
                    </a:lnTo>
                    <a:lnTo>
                      <a:pt x="76" y="63"/>
                    </a:lnTo>
                    <a:lnTo>
                      <a:pt x="86" y="74"/>
                    </a:lnTo>
                    <a:lnTo>
                      <a:pt x="81" y="86"/>
                    </a:lnTo>
                    <a:lnTo>
                      <a:pt x="66" y="101"/>
                    </a:lnTo>
                    <a:lnTo>
                      <a:pt x="44" y="95"/>
                    </a:lnTo>
                    <a:lnTo>
                      <a:pt x="35" y="101"/>
                    </a:lnTo>
                    <a:lnTo>
                      <a:pt x="11" y="86"/>
                    </a:lnTo>
                    <a:lnTo>
                      <a:pt x="18" y="58"/>
                    </a:lnTo>
                    <a:lnTo>
                      <a:pt x="2" y="23"/>
                    </a:lnTo>
                    <a:lnTo>
                      <a:pt x="0" y="24"/>
                    </a:lnTo>
                    <a:lnTo>
                      <a:pt x="8" y="13"/>
                    </a:lnTo>
                    <a:lnTo>
                      <a:pt x="1" y="3"/>
                    </a:lnTo>
                    <a:close/>
                  </a:path>
                </a:pathLst>
              </a:custGeom>
              <a:solidFill>
                <a:srgbClr val="A5A5A5"/>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9046" name="Freeform 134"/>
              <p:cNvSpPr>
                <a:spLocks/>
              </p:cNvSpPr>
              <p:nvPr/>
            </p:nvSpPr>
            <p:spPr bwMode="auto">
              <a:xfrm>
                <a:off x="3937" y="1343"/>
                <a:ext cx="131" cy="101"/>
              </a:xfrm>
              <a:custGeom>
                <a:avLst/>
                <a:gdLst/>
                <a:ahLst/>
                <a:cxnLst>
                  <a:cxn ang="0">
                    <a:pos x="1" y="3"/>
                  </a:cxn>
                  <a:cxn ang="0">
                    <a:pos x="3" y="3"/>
                  </a:cxn>
                  <a:cxn ang="0">
                    <a:pos x="4" y="2"/>
                  </a:cxn>
                  <a:cxn ang="0">
                    <a:pos x="6" y="2"/>
                  </a:cxn>
                  <a:cxn ang="0">
                    <a:pos x="7" y="1"/>
                  </a:cxn>
                  <a:cxn ang="0">
                    <a:pos x="10" y="1"/>
                  </a:cxn>
                  <a:cxn ang="0">
                    <a:pos x="12" y="1"/>
                  </a:cxn>
                  <a:cxn ang="0">
                    <a:pos x="15" y="1"/>
                  </a:cxn>
                  <a:cxn ang="0">
                    <a:pos x="18" y="1"/>
                  </a:cxn>
                  <a:cxn ang="0">
                    <a:pos x="20" y="1"/>
                  </a:cxn>
                  <a:cxn ang="0">
                    <a:pos x="22" y="0"/>
                  </a:cxn>
                  <a:cxn ang="0">
                    <a:pos x="24" y="1"/>
                  </a:cxn>
                  <a:cxn ang="0">
                    <a:pos x="26" y="0"/>
                  </a:cxn>
                  <a:cxn ang="0">
                    <a:pos x="27" y="1"/>
                  </a:cxn>
                  <a:cxn ang="0">
                    <a:pos x="29" y="0"/>
                  </a:cxn>
                  <a:cxn ang="0">
                    <a:pos x="30" y="0"/>
                  </a:cxn>
                  <a:cxn ang="0">
                    <a:pos x="67" y="11"/>
                  </a:cxn>
                  <a:cxn ang="0">
                    <a:pos x="68" y="7"/>
                  </a:cxn>
                  <a:cxn ang="0">
                    <a:pos x="79" y="18"/>
                  </a:cxn>
                  <a:cxn ang="0">
                    <a:pos x="119" y="26"/>
                  </a:cxn>
                  <a:cxn ang="0">
                    <a:pos x="131" y="47"/>
                  </a:cxn>
                  <a:cxn ang="0">
                    <a:pos x="130" y="47"/>
                  </a:cxn>
                  <a:cxn ang="0">
                    <a:pos x="115" y="51"/>
                  </a:cxn>
                  <a:cxn ang="0">
                    <a:pos x="101" y="47"/>
                  </a:cxn>
                  <a:cxn ang="0">
                    <a:pos x="76" y="63"/>
                  </a:cxn>
                  <a:cxn ang="0">
                    <a:pos x="86" y="74"/>
                  </a:cxn>
                  <a:cxn ang="0">
                    <a:pos x="81" y="86"/>
                  </a:cxn>
                  <a:cxn ang="0">
                    <a:pos x="66" y="101"/>
                  </a:cxn>
                  <a:cxn ang="0">
                    <a:pos x="44" y="95"/>
                  </a:cxn>
                  <a:cxn ang="0">
                    <a:pos x="35" y="101"/>
                  </a:cxn>
                  <a:cxn ang="0">
                    <a:pos x="11" y="86"/>
                  </a:cxn>
                  <a:cxn ang="0">
                    <a:pos x="18" y="58"/>
                  </a:cxn>
                  <a:cxn ang="0">
                    <a:pos x="2" y="23"/>
                  </a:cxn>
                  <a:cxn ang="0">
                    <a:pos x="0" y="24"/>
                  </a:cxn>
                  <a:cxn ang="0">
                    <a:pos x="8" y="13"/>
                  </a:cxn>
                  <a:cxn ang="0">
                    <a:pos x="1" y="3"/>
                  </a:cxn>
                </a:cxnLst>
                <a:rect l="0" t="0" r="r" b="b"/>
                <a:pathLst>
                  <a:path w="131" h="101">
                    <a:moveTo>
                      <a:pt x="1" y="3"/>
                    </a:moveTo>
                    <a:lnTo>
                      <a:pt x="3" y="3"/>
                    </a:lnTo>
                    <a:lnTo>
                      <a:pt x="4" y="2"/>
                    </a:lnTo>
                    <a:lnTo>
                      <a:pt x="6" y="2"/>
                    </a:lnTo>
                    <a:lnTo>
                      <a:pt x="7" y="1"/>
                    </a:lnTo>
                    <a:lnTo>
                      <a:pt x="10" y="1"/>
                    </a:lnTo>
                    <a:lnTo>
                      <a:pt x="12" y="1"/>
                    </a:lnTo>
                    <a:lnTo>
                      <a:pt x="15" y="1"/>
                    </a:lnTo>
                    <a:lnTo>
                      <a:pt x="18" y="1"/>
                    </a:lnTo>
                    <a:lnTo>
                      <a:pt x="20" y="1"/>
                    </a:lnTo>
                    <a:lnTo>
                      <a:pt x="22" y="0"/>
                    </a:lnTo>
                    <a:lnTo>
                      <a:pt x="24" y="1"/>
                    </a:lnTo>
                    <a:lnTo>
                      <a:pt x="26" y="0"/>
                    </a:lnTo>
                    <a:lnTo>
                      <a:pt x="27" y="1"/>
                    </a:lnTo>
                    <a:lnTo>
                      <a:pt x="29" y="0"/>
                    </a:lnTo>
                    <a:lnTo>
                      <a:pt x="30" y="0"/>
                    </a:lnTo>
                    <a:lnTo>
                      <a:pt x="67" y="11"/>
                    </a:lnTo>
                    <a:lnTo>
                      <a:pt x="68" y="7"/>
                    </a:lnTo>
                    <a:lnTo>
                      <a:pt x="79" y="18"/>
                    </a:lnTo>
                    <a:lnTo>
                      <a:pt x="119" y="26"/>
                    </a:lnTo>
                    <a:lnTo>
                      <a:pt x="131" y="47"/>
                    </a:lnTo>
                    <a:lnTo>
                      <a:pt x="130" y="47"/>
                    </a:lnTo>
                    <a:lnTo>
                      <a:pt x="115" y="51"/>
                    </a:lnTo>
                    <a:lnTo>
                      <a:pt x="101" y="47"/>
                    </a:lnTo>
                    <a:lnTo>
                      <a:pt x="76" y="63"/>
                    </a:lnTo>
                    <a:lnTo>
                      <a:pt x="86" y="74"/>
                    </a:lnTo>
                    <a:lnTo>
                      <a:pt x="81" y="86"/>
                    </a:lnTo>
                    <a:lnTo>
                      <a:pt x="66" y="101"/>
                    </a:lnTo>
                    <a:lnTo>
                      <a:pt x="44" y="95"/>
                    </a:lnTo>
                    <a:lnTo>
                      <a:pt x="35" y="101"/>
                    </a:lnTo>
                    <a:lnTo>
                      <a:pt x="11" y="86"/>
                    </a:lnTo>
                    <a:lnTo>
                      <a:pt x="18" y="58"/>
                    </a:lnTo>
                    <a:lnTo>
                      <a:pt x="2" y="23"/>
                    </a:lnTo>
                    <a:lnTo>
                      <a:pt x="0" y="24"/>
                    </a:lnTo>
                    <a:lnTo>
                      <a:pt x="8" y="13"/>
                    </a:lnTo>
                    <a:lnTo>
                      <a:pt x="1" y="3"/>
                    </a:lnTo>
                    <a:close/>
                  </a:path>
                </a:pathLst>
              </a:custGeom>
              <a:noFill/>
              <a:ln w="4763" cap="flat">
                <a:solidFill>
                  <a:srgbClr val="A5A5A5"/>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9047" name="Freeform 135"/>
              <p:cNvSpPr>
                <a:spLocks/>
              </p:cNvSpPr>
              <p:nvPr/>
            </p:nvSpPr>
            <p:spPr bwMode="auto">
              <a:xfrm>
                <a:off x="4329" y="1009"/>
                <a:ext cx="181" cy="207"/>
              </a:xfrm>
              <a:custGeom>
                <a:avLst/>
                <a:gdLst/>
                <a:ahLst/>
                <a:cxnLst>
                  <a:cxn ang="0">
                    <a:pos x="51" y="114"/>
                  </a:cxn>
                  <a:cxn ang="0">
                    <a:pos x="41" y="122"/>
                  </a:cxn>
                  <a:cxn ang="0">
                    <a:pos x="57" y="141"/>
                  </a:cxn>
                  <a:cxn ang="0">
                    <a:pos x="50" y="150"/>
                  </a:cxn>
                  <a:cxn ang="0">
                    <a:pos x="65" y="169"/>
                  </a:cxn>
                  <a:cxn ang="0">
                    <a:pos x="40" y="189"/>
                  </a:cxn>
                  <a:cxn ang="0">
                    <a:pos x="60" y="196"/>
                  </a:cxn>
                  <a:cxn ang="0">
                    <a:pos x="66" y="194"/>
                  </a:cxn>
                  <a:cxn ang="0">
                    <a:pos x="74" y="201"/>
                  </a:cxn>
                  <a:cxn ang="0">
                    <a:pos x="84" y="201"/>
                  </a:cxn>
                  <a:cxn ang="0">
                    <a:pos x="91" y="207"/>
                  </a:cxn>
                  <a:cxn ang="0">
                    <a:pos x="110" y="198"/>
                  </a:cxn>
                  <a:cxn ang="0">
                    <a:pos x="117" y="207"/>
                  </a:cxn>
                  <a:cxn ang="0">
                    <a:pos x="135" y="205"/>
                  </a:cxn>
                  <a:cxn ang="0">
                    <a:pos x="136" y="179"/>
                  </a:cxn>
                  <a:cxn ang="0">
                    <a:pos x="151" y="170"/>
                  </a:cxn>
                  <a:cxn ang="0">
                    <a:pos x="148" y="156"/>
                  </a:cxn>
                  <a:cxn ang="0">
                    <a:pos x="154" y="149"/>
                  </a:cxn>
                  <a:cxn ang="0">
                    <a:pos x="167" y="143"/>
                  </a:cxn>
                  <a:cxn ang="0">
                    <a:pos x="164" y="130"/>
                  </a:cxn>
                  <a:cxn ang="0">
                    <a:pos x="181" y="114"/>
                  </a:cxn>
                  <a:cxn ang="0">
                    <a:pos x="180" y="105"/>
                  </a:cxn>
                  <a:cxn ang="0">
                    <a:pos x="168" y="105"/>
                  </a:cxn>
                  <a:cxn ang="0">
                    <a:pos x="170" y="97"/>
                  </a:cxn>
                  <a:cxn ang="0">
                    <a:pos x="162" y="86"/>
                  </a:cxn>
                  <a:cxn ang="0">
                    <a:pos x="150" y="81"/>
                  </a:cxn>
                  <a:cxn ang="0">
                    <a:pos x="150" y="72"/>
                  </a:cxn>
                  <a:cxn ang="0">
                    <a:pos x="161" y="56"/>
                  </a:cxn>
                  <a:cxn ang="0">
                    <a:pos x="176" y="26"/>
                  </a:cxn>
                  <a:cxn ang="0">
                    <a:pos x="162" y="0"/>
                  </a:cxn>
                  <a:cxn ang="0">
                    <a:pos x="112" y="1"/>
                  </a:cxn>
                  <a:cxn ang="0">
                    <a:pos x="74" y="24"/>
                  </a:cxn>
                  <a:cxn ang="0">
                    <a:pos x="40" y="28"/>
                  </a:cxn>
                  <a:cxn ang="0">
                    <a:pos x="28" y="18"/>
                  </a:cxn>
                  <a:cxn ang="0">
                    <a:pos x="0" y="32"/>
                  </a:cxn>
                  <a:cxn ang="0">
                    <a:pos x="15" y="48"/>
                  </a:cxn>
                  <a:cxn ang="0">
                    <a:pos x="20" y="54"/>
                  </a:cxn>
                  <a:cxn ang="0">
                    <a:pos x="42" y="54"/>
                  </a:cxn>
                  <a:cxn ang="0">
                    <a:pos x="35" y="79"/>
                  </a:cxn>
                  <a:cxn ang="0">
                    <a:pos x="51" y="114"/>
                  </a:cxn>
                </a:cxnLst>
                <a:rect l="0" t="0" r="r" b="b"/>
                <a:pathLst>
                  <a:path w="181" h="207">
                    <a:moveTo>
                      <a:pt x="51" y="114"/>
                    </a:moveTo>
                    <a:lnTo>
                      <a:pt x="41" y="122"/>
                    </a:lnTo>
                    <a:lnTo>
                      <a:pt x="57" y="141"/>
                    </a:lnTo>
                    <a:lnTo>
                      <a:pt x="50" y="150"/>
                    </a:lnTo>
                    <a:lnTo>
                      <a:pt x="65" y="169"/>
                    </a:lnTo>
                    <a:lnTo>
                      <a:pt x="40" y="189"/>
                    </a:lnTo>
                    <a:lnTo>
                      <a:pt x="60" y="196"/>
                    </a:lnTo>
                    <a:lnTo>
                      <a:pt x="66" y="194"/>
                    </a:lnTo>
                    <a:lnTo>
                      <a:pt x="74" y="201"/>
                    </a:lnTo>
                    <a:lnTo>
                      <a:pt x="84" y="201"/>
                    </a:lnTo>
                    <a:lnTo>
                      <a:pt x="91" y="207"/>
                    </a:lnTo>
                    <a:lnTo>
                      <a:pt x="110" y="198"/>
                    </a:lnTo>
                    <a:lnTo>
                      <a:pt x="117" y="207"/>
                    </a:lnTo>
                    <a:lnTo>
                      <a:pt x="135" y="205"/>
                    </a:lnTo>
                    <a:lnTo>
                      <a:pt x="136" y="179"/>
                    </a:lnTo>
                    <a:lnTo>
                      <a:pt x="151" y="170"/>
                    </a:lnTo>
                    <a:lnTo>
                      <a:pt x="148" y="156"/>
                    </a:lnTo>
                    <a:lnTo>
                      <a:pt x="154" y="149"/>
                    </a:lnTo>
                    <a:lnTo>
                      <a:pt x="167" y="143"/>
                    </a:lnTo>
                    <a:lnTo>
                      <a:pt x="164" y="130"/>
                    </a:lnTo>
                    <a:lnTo>
                      <a:pt x="181" y="114"/>
                    </a:lnTo>
                    <a:lnTo>
                      <a:pt x="180" y="105"/>
                    </a:lnTo>
                    <a:lnTo>
                      <a:pt x="168" y="105"/>
                    </a:lnTo>
                    <a:lnTo>
                      <a:pt x="170" y="97"/>
                    </a:lnTo>
                    <a:lnTo>
                      <a:pt x="162" y="86"/>
                    </a:lnTo>
                    <a:lnTo>
                      <a:pt x="150" y="81"/>
                    </a:lnTo>
                    <a:lnTo>
                      <a:pt x="150" y="72"/>
                    </a:lnTo>
                    <a:lnTo>
                      <a:pt x="161" y="56"/>
                    </a:lnTo>
                    <a:lnTo>
                      <a:pt x="176" y="26"/>
                    </a:lnTo>
                    <a:lnTo>
                      <a:pt x="162" y="0"/>
                    </a:lnTo>
                    <a:lnTo>
                      <a:pt x="112" y="1"/>
                    </a:lnTo>
                    <a:lnTo>
                      <a:pt x="74" y="24"/>
                    </a:lnTo>
                    <a:lnTo>
                      <a:pt x="40" y="28"/>
                    </a:lnTo>
                    <a:lnTo>
                      <a:pt x="28" y="18"/>
                    </a:lnTo>
                    <a:lnTo>
                      <a:pt x="0" y="32"/>
                    </a:lnTo>
                    <a:lnTo>
                      <a:pt x="15" y="48"/>
                    </a:lnTo>
                    <a:lnTo>
                      <a:pt x="20" y="54"/>
                    </a:lnTo>
                    <a:lnTo>
                      <a:pt x="42" y="54"/>
                    </a:lnTo>
                    <a:lnTo>
                      <a:pt x="35" y="79"/>
                    </a:lnTo>
                    <a:lnTo>
                      <a:pt x="51" y="114"/>
                    </a:lnTo>
                    <a:close/>
                  </a:path>
                </a:pathLst>
              </a:custGeom>
              <a:solidFill>
                <a:srgbClr val="A5A5A5"/>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9048" name="Freeform 136"/>
              <p:cNvSpPr>
                <a:spLocks/>
              </p:cNvSpPr>
              <p:nvPr/>
            </p:nvSpPr>
            <p:spPr bwMode="auto">
              <a:xfrm>
                <a:off x="4329" y="1009"/>
                <a:ext cx="181" cy="207"/>
              </a:xfrm>
              <a:custGeom>
                <a:avLst/>
                <a:gdLst/>
                <a:ahLst/>
                <a:cxnLst>
                  <a:cxn ang="0">
                    <a:pos x="51" y="114"/>
                  </a:cxn>
                  <a:cxn ang="0">
                    <a:pos x="41" y="122"/>
                  </a:cxn>
                  <a:cxn ang="0">
                    <a:pos x="57" y="141"/>
                  </a:cxn>
                  <a:cxn ang="0">
                    <a:pos x="50" y="150"/>
                  </a:cxn>
                  <a:cxn ang="0">
                    <a:pos x="65" y="169"/>
                  </a:cxn>
                  <a:cxn ang="0">
                    <a:pos x="40" y="189"/>
                  </a:cxn>
                  <a:cxn ang="0">
                    <a:pos x="60" y="196"/>
                  </a:cxn>
                  <a:cxn ang="0">
                    <a:pos x="66" y="194"/>
                  </a:cxn>
                  <a:cxn ang="0">
                    <a:pos x="74" y="201"/>
                  </a:cxn>
                  <a:cxn ang="0">
                    <a:pos x="84" y="201"/>
                  </a:cxn>
                  <a:cxn ang="0">
                    <a:pos x="91" y="207"/>
                  </a:cxn>
                  <a:cxn ang="0">
                    <a:pos x="110" y="198"/>
                  </a:cxn>
                  <a:cxn ang="0">
                    <a:pos x="117" y="207"/>
                  </a:cxn>
                  <a:cxn ang="0">
                    <a:pos x="135" y="205"/>
                  </a:cxn>
                  <a:cxn ang="0">
                    <a:pos x="136" y="179"/>
                  </a:cxn>
                  <a:cxn ang="0">
                    <a:pos x="151" y="170"/>
                  </a:cxn>
                  <a:cxn ang="0">
                    <a:pos x="148" y="156"/>
                  </a:cxn>
                  <a:cxn ang="0">
                    <a:pos x="154" y="149"/>
                  </a:cxn>
                  <a:cxn ang="0">
                    <a:pos x="167" y="143"/>
                  </a:cxn>
                  <a:cxn ang="0">
                    <a:pos x="164" y="130"/>
                  </a:cxn>
                  <a:cxn ang="0">
                    <a:pos x="181" y="114"/>
                  </a:cxn>
                  <a:cxn ang="0">
                    <a:pos x="180" y="105"/>
                  </a:cxn>
                  <a:cxn ang="0">
                    <a:pos x="168" y="105"/>
                  </a:cxn>
                  <a:cxn ang="0">
                    <a:pos x="170" y="97"/>
                  </a:cxn>
                  <a:cxn ang="0">
                    <a:pos x="162" y="86"/>
                  </a:cxn>
                  <a:cxn ang="0">
                    <a:pos x="150" y="81"/>
                  </a:cxn>
                  <a:cxn ang="0">
                    <a:pos x="150" y="72"/>
                  </a:cxn>
                  <a:cxn ang="0">
                    <a:pos x="161" y="56"/>
                  </a:cxn>
                  <a:cxn ang="0">
                    <a:pos x="176" y="26"/>
                  </a:cxn>
                  <a:cxn ang="0">
                    <a:pos x="162" y="0"/>
                  </a:cxn>
                  <a:cxn ang="0">
                    <a:pos x="112" y="1"/>
                  </a:cxn>
                  <a:cxn ang="0">
                    <a:pos x="74" y="24"/>
                  </a:cxn>
                  <a:cxn ang="0">
                    <a:pos x="40" y="28"/>
                  </a:cxn>
                  <a:cxn ang="0">
                    <a:pos x="28" y="18"/>
                  </a:cxn>
                  <a:cxn ang="0">
                    <a:pos x="0" y="32"/>
                  </a:cxn>
                  <a:cxn ang="0">
                    <a:pos x="15" y="48"/>
                  </a:cxn>
                  <a:cxn ang="0">
                    <a:pos x="20" y="54"/>
                  </a:cxn>
                  <a:cxn ang="0">
                    <a:pos x="42" y="54"/>
                  </a:cxn>
                  <a:cxn ang="0">
                    <a:pos x="35" y="79"/>
                  </a:cxn>
                  <a:cxn ang="0">
                    <a:pos x="51" y="114"/>
                  </a:cxn>
                </a:cxnLst>
                <a:rect l="0" t="0" r="r" b="b"/>
                <a:pathLst>
                  <a:path w="181" h="207">
                    <a:moveTo>
                      <a:pt x="51" y="114"/>
                    </a:moveTo>
                    <a:lnTo>
                      <a:pt x="41" y="122"/>
                    </a:lnTo>
                    <a:lnTo>
                      <a:pt x="57" y="141"/>
                    </a:lnTo>
                    <a:lnTo>
                      <a:pt x="50" y="150"/>
                    </a:lnTo>
                    <a:lnTo>
                      <a:pt x="65" y="169"/>
                    </a:lnTo>
                    <a:lnTo>
                      <a:pt x="40" y="189"/>
                    </a:lnTo>
                    <a:lnTo>
                      <a:pt x="60" y="196"/>
                    </a:lnTo>
                    <a:lnTo>
                      <a:pt x="66" y="194"/>
                    </a:lnTo>
                    <a:lnTo>
                      <a:pt x="74" y="201"/>
                    </a:lnTo>
                    <a:lnTo>
                      <a:pt x="84" y="201"/>
                    </a:lnTo>
                    <a:lnTo>
                      <a:pt x="91" y="207"/>
                    </a:lnTo>
                    <a:lnTo>
                      <a:pt x="110" y="198"/>
                    </a:lnTo>
                    <a:lnTo>
                      <a:pt x="117" y="207"/>
                    </a:lnTo>
                    <a:lnTo>
                      <a:pt x="135" y="205"/>
                    </a:lnTo>
                    <a:lnTo>
                      <a:pt x="136" y="179"/>
                    </a:lnTo>
                    <a:lnTo>
                      <a:pt x="151" y="170"/>
                    </a:lnTo>
                    <a:lnTo>
                      <a:pt x="148" y="156"/>
                    </a:lnTo>
                    <a:lnTo>
                      <a:pt x="154" y="149"/>
                    </a:lnTo>
                    <a:lnTo>
                      <a:pt x="167" y="143"/>
                    </a:lnTo>
                    <a:lnTo>
                      <a:pt x="164" y="130"/>
                    </a:lnTo>
                    <a:lnTo>
                      <a:pt x="181" y="114"/>
                    </a:lnTo>
                    <a:lnTo>
                      <a:pt x="180" y="105"/>
                    </a:lnTo>
                    <a:lnTo>
                      <a:pt x="168" y="105"/>
                    </a:lnTo>
                    <a:lnTo>
                      <a:pt x="170" y="97"/>
                    </a:lnTo>
                    <a:lnTo>
                      <a:pt x="162" y="86"/>
                    </a:lnTo>
                    <a:lnTo>
                      <a:pt x="150" y="81"/>
                    </a:lnTo>
                    <a:lnTo>
                      <a:pt x="150" y="72"/>
                    </a:lnTo>
                    <a:lnTo>
                      <a:pt x="161" y="56"/>
                    </a:lnTo>
                    <a:lnTo>
                      <a:pt x="176" y="26"/>
                    </a:lnTo>
                    <a:lnTo>
                      <a:pt x="162" y="0"/>
                    </a:lnTo>
                    <a:lnTo>
                      <a:pt x="112" y="1"/>
                    </a:lnTo>
                    <a:lnTo>
                      <a:pt x="74" y="24"/>
                    </a:lnTo>
                    <a:lnTo>
                      <a:pt x="40" y="28"/>
                    </a:lnTo>
                    <a:lnTo>
                      <a:pt x="28" y="18"/>
                    </a:lnTo>
                    <a:lnTo>
                      <a:pt x="0" y="32"/>
                    </a:lnTo>
                    <a:lnTo>
                      <a:pt x="15" y="48"/>
                    </a:lnTo>
                    <a:lnTo>
                      <a:pt x="20" y="54"/>
                    </a:lnTo>
                    <a:lnTo>
                      <a:pt x="42" y="54"/>
                    </a:lnTo>
                    <a:lnTo>
                      <a:pt x="35" y="79"/>
                    </a:lnTo>
                    <a:lnTo>
                      <a:pt x="51" y="114"/>
                    </a:lnTo>
                    <a:close/>
                  </a:path>
                </a:pathLst>
              </a:custGeom>
              <a:noFill/>
              <a:ln w="4763" cap="flat">
                <a:solidFill>
                  <a:srgbClr val="A5A5A5"/>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9049" name="Freeform 137"/>
              <p:cNvSpPr>
                <a:spLocks/>
              </p:cNvSpPr>
              <p:nvPr/>
            </p:nvSpPr>
            <p:spPr bwMode="auto">
              <a:xfrm>
                <a:off x="5006" y="2532"/>
                <a:ext cx="265" cy="154"/>
              </a:xfrm>
              <a:custGeom>
                <a:avLst/>
                <a:gdLst/>
                <a:ahLst/>
                <a:cxnLst>
                  <a:cxn ang="0">
                    <a:pos x="259" y="101"/>
                  </a:cxn>
                  <a:cxn ang="0">
                    <a:pos x="260" y="77"/>
                  </a:cxn>
                  <a:cxn ang="0">
                    <a:pos x="265" y="56"/>
                  </a:cxn>
                  <a:cxn ang="0">
                    <a:pos x="238" y="43"/>
                  </a:cxn>
                  <a:cxn ang="0">
                    <a:pos x="241" y="0"/>
                  </a:cxn>
                  <a:cxn ang="0">
                    <a:pos x="189" y="0"/>
                  </a:cxn>
                  <a:cxn ang="0">
                    <a:pos x="155" y="0"/>
                  </a:cxn>
                  <a:cxn ang="0">
                    <a:pos x="119" y="10"/>
                  </a:cxn>
                  <a:cxn ang="0">
                    <a:pos x="74" y="24"/>
                  </a:cxn>
                  <a:cxn ang="0">
                    <a:pos x="56" y="36"/>
                  </a:cxn>
                  <a:cxn ang="0">
                    <a:pos x="11" y="48"/>
                  </a:cxn>
                  <a:cxn ang="0">
                    <a:pos x="0" y="80"/>
                  </a:cxn>
                  <a:cxn ang="0">
                    <a:pos x="16" y="118"/>
                  </a:cxn>
                  <a:cxn ang="0">
                    <a:pos x="59" y="115"/>
                  </a:cxn>
                  <a:cxn ang="0">
                    <a:pos x="61" y="141"/>
                  </a:cxn>
                  <a:cxn ang="0">
                    <a:pos x="89" y="146"/>
                  </a:cxn>
                  <a:cxn ang="0">
                    <a:pos x="117" y="132"/>
                  </a:cxn>
                  <a:cxn ang="0">
                    <a:pos x="160" y="154"/>
                  </a:cxn>
                  <a:cxn ang="0">
                    <a:pos x="166" y="139"/>
                  </a:cxn>
                  <a:cxn ang="0">
                    <a:pos x="208" y="105"/>
                  </a:cxn>
                  <a:cxn ang="0">
                    <a:pos x="235" y="98"/>
                  </a:cxn>
                  <a:cxn ang="0">
                    <a:pos x="259" y="101"/>
                  </a:cxn>
                </a:cxnLst>
                <a:rect l="0" t="0" r="r" b="b"/>
                <a:pathLst>
                  <a:path w="265" h="154">
                    <a:moveTo>
                      <a:pt x="259" y="101"/>
                    </a:moveTo>
                    <a:lnTo>
                      <a:pt x="260" y="77"/>
                    </a:lnTo>
                    <a:lnTo>
                      <a:pt x="265" y="56"/>
                    </a:lnTo>
                    <a:lnTo>
                      <a:pt x="238" y="43"/>
                    </a:lnTo>
                    <a:lnTo>
                      <a:pt x="241" y="0"/>
                    </a:lnTo>
                    <a:lnTo>
                      <a:pt x="189" y="0"/>
                    </a:lnTo>
                    <a:lnTo>
                      <a:pt x="155" y="0"/>
                    </a:lnTo>
                    <a:lnTo>
                      <a:pt x="119" y="10"/>
                    </a:lnTo>
                    <a:lnTo>
                      <a:pt x="74" y="24"/>
                    </a:lnTo>
                    <a:lnTo>
                      <a:pt x="56" y="36"/>
                    </a:lnTo>
                    <a:lnTo>
                      <a:pt x="11" y="48"/>
                    </a:lnTo>
                    <a:lnTo>
                      <a:pt x="0" y="80"/>
                    </a:lnTo>
                    <a:lnTo>
                      <a:pt x="16" y="118"/>
                    </a:lnTo>
                    <a:lnTo>
                      <a:pt x="59" y="115"/>
                    </a:lnTo>
                    <a:lnTo>
                      <a:pt x="61" y="141"/>
                    </a:lnTo>
                    <a:lnTo>
                      <a:pt x="89" y="146"/>
                    </a:lnTo>
                    <a:lnTo>
                      <a:pt x="117" y="132"/>
                    </a:lnTo>
                    <a:lnTo>
                      <a:pt x="160" y="154"/>
                    </a:lnTo>
                    <a:lnTo>
                      <a:pt x="166" y="139"/>
                    </a:lnTo>
                    <a:lnTo>
                      <a:pt x="208" y="105"/>
                    </a:lnTo>
                    <a:lnTo>
                      <a:pt x="235" y="98"/>
                    </a:lnTo>
                    <a:lnTo>
                      <a:pt x="259" y="101"/>
                    </a:lnTo>
                    <a:close/>
                  </a:path>
                </a:pathLst>
              </a:custGeom>
              <a:solidFill>
                <a:srgbClr val="A5A5A5"/>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9050" name="Freeform 138"/>
              <p:cNvSpPr>
                <a:spLocks/>
              </p:cNvSpPr>
              <p:nvPr/>
            </p:nvSpPr>
            <p:spPr bwMode="auto">
              <a:xfrm>
                <a:off x="5006" y="2532"/>
                <a:ext cx="265" cy="154"/>
              </a:xfrm>
              <a:custGeom>
                <a:avLst/>
                <a:gdLst/>
                <a:ahLst/>
                <a:cxnLst>
                  <a:cxn ang="0">
                    <a:pos x="259" y="101"/>
                  </a:cxn>
                  <a:cxn ang="0">
                    <a:pos x="260" y="77"/>
                  </a:cxn>
                  <a:cxn ang="0">
                    <a:pos x="265" y="56"/>
                  </a:cxn>
                  <a:cxn ang="0">
                    <a:pos x="238" y="43"/>
                  </a:cxn>
                  <a:cxn ang="0">
                    <a:pos x="241" y="0"/>
                  </a:cxn>
                  <a:cxn ang="0">
                    <a:pos x="189" y="0"/>
                  </a:cxn>
                  <a:cxn ang="0">
                    <a:pos x="155" y="0"/>
                  </a:cxn>
                  <a:cxn ang="0">
                    <a:pos x="119" y="10"/>
                  </a:cxn>
                  <a:cxn ang="0">
                    <a:pos x="74" y="24"/>
                  </a:cxn>
                  <a:cxn ang="0">
                    <a:pos x="56" y="36"/>
                  </a:cxn>
                  <a:cxn ang="0">
                    <a:pos x="11" y="48"/>
                  </a:cxn>
                  <a:cxn ang="0">
                    <a:pos x="0" y="80"/>
                  </a:cxn>
                  <a:cxn ang="0">
                    <a:pos x="16" y="118"/>
                  </a:cxn>
                  <a:cxn ang="0">
                    <a:pos x="59" y="115"/>
                  </a:cxn>
                  <a:cxn ang="0">
                    <a:pos x="61" y="141"/>
                  </a:cxn>
                  <a:cxn ang="0">
                    <a:pos x="89" y="146"/>
                  </a:cxn>
                  <a:cxn ang="0">
                    <a:pos x="117" y="132"/>
                  </a:cxn>
                  <a:cxn ang="0">
                    <a:pos x="160" y="154"/>
                  </a:cxn>
                  <a:cxn ang="0">
                    <a:pos x="166" y="139"/>
                  </a:cxn>
                  <a:cxn ang="0">
                    <a:pos x="208" y="105"/>
                  </a:cxn>
                  <a:cxn ang="0">
                    <a:pos x="235" y="98"/>
                  </a:cxn>
                  <a:cxn ang="0">
                    <a:pos x="259" y="101"/>
                  </a:cxn>
                </a:cxnLst>
                <a:rect l="0" t="0" r="r" b="b"/>
                <a:pathLst>
                  <a:path w="265" h="154">
                    <a:moveTo>
                      <a:pt x="259" y="101"/>
                    </a:moveTo>
                    <a:lnTo>
                      <a:pt x="260" y="77"/>
                    </a:lnTo>
                    <a:lnTo>
                      <a:pt x="265" y="56"/>
                    </a:lnTo>
                    <a:lnTo>
                      <a:pt x="238" y="43"/>
                    </a:lnTo>
                    <a:lnTo>
                      <a:pt x="241" y="0"/>
                    </a:lnTo>
                    <a:lnTo>
                      <a:pt x="189" y="0"/>
                    </a:lnTo>
                    <a:lnTo>
                      <a:pt x="155" y="0"/>
                    </a:lnTo>
                    <a:lnTo>
                      <a:pt x="119" y="10"/>
                    </a:lnTo>
                    <a:lnTo>
                      <a:pt x="74" y="24"/>
                    </a:lnTo>
                    <a:lnTo>
                      <a:pt x="56" y="36"/>
                    </a:lnTo>
                    <a:lnTo>
                      <a:pt x="11" y="48"/>
                    </a:lnTo>
                    <a:lnTo>
                      <a:pt x="0" y="80"/>
                    </a:lnTo>
                    <a:lnTo>
                      <a:pt x="16" y="118"/>
                    </a:lnTo>
                    <a:lnTo>
                      <a:pt x="59" y="115"/>
                    </a:lnTo>
                    <a:lnTo>
                      <a:pt x="61" y="141"/>
                    </a:lnTo>
                    <a:lnTo>
                      <a:pt x="89" y="146"/>
                    </a:lnTo>
                    <a:lnTo>
                      <a:pt x="117" y="132"/>
                    </a:lnTo>
                    <a:lnTo>
                      <a:pt x="160" y="154"/>
                    </a:lnTo>
                    <a:lnTo>
                      <a:pt x="166" y="139"/>
                    </a:lnTo>
                    <a:lnTo>
                      <a:pt x="208" y="105"/>
                    </a:lnTo>
                    <a:lnTo>
                      <a:pt x="235" y="98"/>
                    </a:lnTo>
                    <a:lnTo>
                      <a:pt x="259" y="101"/>
                    </a:lnTo>
                    <a:close/>
                  </a:path>
                </a:pathLst>
              </a:custGeom>
              <a:noFill/>
              <a:ln w="7938" cap="flat">
                <a:solidFill>
                  <a:srgbClr val="A5A5A5"/>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9051" name="Freeform 139"/>
              <p:cNvSpPr>
                <a:spLocks/>
              </p:cNvSpPr>
              <p:nvPr/>
            </p:nvSpPr>
            <p:spPr bwMode="auto">
              <a:xfrm>
                <a:off x="5124" y="2512"/>
                <a:ext cx="287" cy="166"/>
              </a:xfrm>
              <a:custGeom>
                <a:avLst/>
                <a:gdLst/>
                <a:ahLst/>
                <a:cxnLst>
                  <a:cxn ang="0">
                    <a:pos x="47" y="0"/>
                  </a:cxn>
                  <a:cxn ang="0">
                    <a:pos x="51" y="11"/>
                  </a:cxn>
                  <a:cxn ang="0">
                    <a:pos x="98" y="28"/>
                  </a:cxn>
                  <a:cxn ang="0">
                    <a:pos x="116" y="16"/>
                  </a:cxn>
                  <a:cxn ang="0">
                    <a:pos x="162" y="67"/>
                  </a:cxn>
                  <a:cxn ang="0">
                    <a:pos x="287" y="111"/>
                  </a:cxn>
                  <a:cxn ang="0">
                    <a:pos x="263" y="165"/>
                  </a:cxn>
                  <a:cxn ang="0">
                    <a:pos x="205" y="152"/>
                  </a:cxn>
                  <a:cxn ang="0">
                    <a:pos x="186" y="155"/>
                  </a:cxn>
                  <a:cxn ang="0">
                    <a:pos x="129" y="166"/>
                  </a:cxn>
                  <a:cxn ang="0">
                    <a:pos x="116" y="144"/>
                  </a:cxn>
                  <a:cxn ang="0">
                    <a:pos x="117" y="99"/>
                  </a:cxn>
                  <a:cxn ang="0">
                    <a:pos x="93" y="87"/>
                  </a:cxn>
                  <a:cxn ang="0">
                    <a:pos x="92" y="64"/>
                  </a:cxn>
                  <a:cxn ang="0">
                    <a:pos x="69" y="55"/>
                  </a:cxn>
                  <a:cxn ang="0">
                    <a:pos x="55" y="72"/>
                  </a:cxn>
                  <a:cxn ang="0">
                    <a:pos x="27" y="76"/>
                  </a:cxn>
                  <a:cxn ang="0">
                    <a:pos x="0" y="63"/>
                  </a:cxn>
                  <a:cxn ang="0">
                    <a:pos x="3" y="21"/>
                  </a:cxn>
                  <a:cxn ang="0">
                    <a:pos x="16" y="3"/>
                  </a:cxn>
                  <a:cxn ang="0">
                    <a:pos x="47" y="0"/>
                  </a:cxn>
                </a:cxnLst>
                <a:rect l="0" t="0" r="r" b="b"/>
                <a:pathLst>
                  <a:path w="287" h="166">
                    <a:moveTo>
                      <a:pt x="47" y="0"/>
                    </a:moveTo>
                    <a:lnTo>
                      <a:pt x="51" y="11"/>
                    </a:lnTo>
                    <a:lnTo>
                      <a:pt x="98" y="28"/>
                    </a:lnTo>
                    <a:lnTo>
                      <a:pt x="116" y="16"/>
                    </a:lnTo>
                    <a:lnTo>
                      <a:pt x="162" y="67"/>
                    </a:lnTo>
                    <a:lnTo>
                      <a:pt x="287" y="111"/>
                    </a:lnTo>
                    <a:lnTo>
                      <a:pt x="263" y="165"/>
                    </a:lnTo>
                    <a:lnTo>
                      <a:pt x="205" y="152"/>
                    </a:lnTo>
                    <a:lnTo>
                      <a:pt x="186" y="155"/>
                    </a:lnTo>
                    <a:lnTo>
                      <a:pt x="129" y="166"/>
                    </a:lnTo>
                    <a:lnTo>
                      <a:pt x="116" y="144"/>
                    </a:lnTo>
                    <a:lnTo>
                      <a:pt x="117" y="99"/>
                    </a:lnTo>
                    <a:lnTo>
                      <a:pt x="93" y="87"/>
                    </a:lnTo>
                    <a:lnTo>
                      <a:pt x="92" y="64"/>
                    </a:lnTo>
                    <a:lnTo>
                      <a:pt x="69" y="55"/>
                    </a:lnTo>
                    <a:lnTo>
                      <a:pt x="55" y="72"/>
                    </a:lnTo>
                    <a:lnTo>
                      <a:pt x="27" y="76"/>
                    </a:lnTo>
                    <a:lnTo>
                      <a:pt x="0" y="63"/>
                    </a:lnTo>
                    <a:lnTo>
                      <a:pt x="3" y="21"/>
                    </a:lnTo>
                    <a:lnTo>
                      <a:pt x="16" y="3"/>
                    </a:lnTo>
                    <a:lnTo>
                      <a:pt x="47" y="0"/>
                    </a:lnTo>
                    <a:close/>
                  </a:path>
                </a:pathLst>
              </a:custGeom>
              <a:solidFill>
                <a:srgbClr val="A5A5A5"/>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9052" name="Freeform 140"/>
              <p:cNvSpPr>
                <a:spLocks/>
              </p:cNvSpPr>
              <p:nvPr/>
            </p:nvSpPr>
            <p:spPr bwMode="auto">
              <a:xfrm>
                <a:off x="5124" y="2512"/>
                <a:ext cx="287" cy="166"/>
              </a:xfrm>
              <a:custGeom>
                <a:avLst/>
                <a:gdLst/>
                <a:ahLst/>
                <a:cxnLst>
                  <a:cxn ang="0">
                    <a:pos x="47" y="0"/>
                  </a:cxn>
                  <a:cxn ang="0">
                    <a:pos x="51" y="11"/>
                  </a:cxn>
                  <a:cxn ang="0">
                    <a:pos x="98" y="28"/>
                  </a:cxn>
                  <a:cxn ang="0">
                    <a:pos x="116" y="16"/>
                  </a:cxn>
                  <a:cxn ang="0">
                    <a:pos x="162" y="67"/>
                  </a:cxn>
                  <a:cxn ang="0">
                    <a:pos x="287" y="111"/>
                  </a:cxn>
                  <a:cxn ang="0">
                    <a:pos x="263" y="165"/>
                  </a:cxn>
                  <a:cxn ang="0">
                    <a:pos x="205" y="152"/>
                  </a:cxn>
                  <a:cxn ang="0">
                    <a:pos x="186" y="155"/>
                  </a:cxn>
                  <a:cxn ang="0">
                    <a:pos x="129" y="166"/>
                  </a:cxn>
                  <a:cxn ang="0">
                    <a:pos x="116" y="144"/>
                  </a:cxn>
                  <a:cxn ang="0">
                    <a:pos x="117" y="99"/>
                  </a:cxn>
                  <a:cxn ang="0">
                    <a:pos x="93" y="87"/>
                  </a:cxn>
                  <a:cxn ang="0">
                    <a:pos x="92" y="64"/>
                  </a:cxn>
                  <a:cxn ang="0">
                    <a:pos x="69" y="55"/>
                  </a:cxn>
                  <a:cxn ang="0">
                    <a:pos x="55" y="72"/>
                  </a:cxn>
                  <a:cxn ang="0">
                    <a:pos x="27" y="76"/>
                  </a:cxn>
                  <a:cxn ang="0">
                    <a:pos x="0" y="63"/>
                  </a:cxn>
                  <a:cxn ang="0">
                    <a:pos x="3" y="21"/>
                  </a:cxn>
                  <a:cxn ang="0">
                    <a:pos x="16" y="3"/>
                  </a:cxn>
                  <a:cxn ang="0">
                    <a:pos x="47" y="0"/>
                  </a:cxn>
                </a:cxnLst>
                <a:rect l="0" t="0" r="r" b="b"/>
                <a:pathLst>
                  <a:path w="287" h="166">
                    <a:moveTo>
                      <a:pt x="47" y="0"/>
                    </a:moveTo>
                    <a:lnTo>
                      <a:pt x="51" y="11"/>
                    </a:lnTo>
                    <a:lnTo>
                      <a:pt x="98" y="28"/>
                    </a:lnTo>
                    <a:lnTo>
                      <a:pt x="116" y="16"/>
                    </a:lnTo>
                    <a:lnTo>
                      <a:pt x="162" y="67"/>
                    </a:lnTo>
                    <a:lnTo>
                      <a:pt x="287" y="111"/>
                    </a:lnTo>
                    <a:lnTo>
                      <a:pt x="263" y="165"/>
                    </a:lnTo>
                    <a:lnTo>
                      <a:pt x="205" y="152"/>
                    </a:lnTo>
                    <a:lnTo>
                      <a:pt x="186" y="155"/>
                    </a:lnTo>
                    <a:lnTo>
                      <a:pt x="129" y="166"/>
                    </a:lnTo>
                    <a:lnTo>
                      <a:pt x="116" y="144"/>
                    </a:lnTo>
                    <a:lnTo>
                      <a:pt x="117" y="99"/>
                    </a:lnTo>
                    <a:lnTo>
                      <a:pt x="93" y="87"/>
                    </a:lnTo>
                    <a:lnTo>
                      <a:pt x="92" y="64"/>
                    </a:lnTo>
                    <a:lnTo>
                      <a:pt x="69" y="55"/>
                    </a:lnTo>
                    <a:lnTo>
                      <a:pt x="55" y="72"/>
                    </a:lnTo>
                    <a:lnTo>
                      <a:pt x="27" y="76"/>
                    </a:lnTo>
                    <a:lnTo>
                      <a:pt x="0" y="63"/>
                    </a:lnTo>
                    <a:lnTo>
                      <a:pt x="3" y="21"/>
                    </a:lnTo>
                    <a:lnTo>
                      <a:pt x="16" y="3"/>
                    </a:lnTo>
                    <a:lnTo>
                      <a:pt x="47" y="0"/>
                    </a:lnTo>
                    <a:close/>
                  </a:path>
                </a:pathLst>
              </a:custGeom>
              <a:noFill/>
              <a:ln w="7938" cap="flat">
                <a:solidFill>
                  <a:srgbClr val="A5A5A5"/>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9053" name="Freeform 141"/>
              <p:cNvSpPr>
                <a:spLocks/>
              </p:cNvSpPr>
              <p:nvPr/>
            </p:nvSpPr>
            <p:spPr bwMode="auto">
              <a:xfrm>
                <a:off x="4829" y="2476"/>
                <a:ext cx="320" cy="214"/>
              </a:xfrm>
              <a:custGeom>
                <a:avLst/>
                <a:gdLst/>
                <a:ahLst/>
                <a:cxnLst>
                  <a:cxn ang="0">
                    <a:pos x="217" y="22"/>
                  </a:cxn>
                  <a:cxn ang="0">
                    <a:pos x="236" y="66"/>
                  </a:cxn>
                  <a:cxn ang="0">
                    <a:pos x="285" y="61"/>
                  </a:cxn>
                  <a:cxn ang="0">
                    <a:pos x="287" y="91"/>
                  </a:cxn>
                  <a:cxn ang="0">
                    <a:pos x="319" y="96"/>
                  </a:cxn>
                  <a:cxn ang="0">
                    <a:pos x="319" y="98"/>
                  </a:cxn>
                  <a:cxn ang="0">
                    <a:pos x="320" y="116"/>
                  </a:cxn>
                  <a:cxn ang="0">
                    <a:pos x="295" y="140"/>
                  </a:cxn>
                  <a:cxn ang="0">
                    <a:pos x="318" y="175"/>
                  </a:cxn>
                  <a:cxn ang="0">
                    <a:pos x="275" y="195"/>
                  </a:cxn>
                  <a:cxn ang="0">
                    <a:pos x="272" y="213"/>
                  </a:cxn>
                  <a:cxn ang="0">
                    <a:pos x="272" y="214"/>
                  </a:cxn>
                  <a:cxn ang="0">
                    <a:pos x="49" y="198"/>
                  </a:cxn>
                  <a:cxn ang="0">
                    <a:pos x="16" y="182"/>
                  </a:cxn>
                  <a:cxn ang="0">
                    <a:pos x="52" y="153"/>
                  </a:cxn>
                  <a:cxn ang="0">
                    <a:pos x="39" y="141"/>
                  </a:cxn>
                  <a:cxn ang="0">
                    <a:pos x="55" y="89"/>
                  </a:cxn>
                  <a:cxn ang="0">
                    <a:pos x="0" y="90"/>
                  </a:cxn>
                  <a:cxn ang="0">
                    <a:pos x="26" y="35"/>
                  </a:cxn>
                  <a:cxn ang="0">
                    <a:pos x="70" y="41"/>
                  </a:cxn>
                  <a:cxn ang="0">
                    <a:pos x="83" y="0"/>
                  </a:cxn>
                  <a:cxn ang="0">
                    <a:pos x="112" y="3"/>
                  </a:cxn>
                  <a:cxn ang="0">
                    <a:pos x="118" y="22"/>
                  </a:cxn>
                  <a:cxn ang="0">
                    <a:pos x="145" y="34"/>
                  </a:cxn>
                  <a:cxn ang="0">
                    <a:pos x="175" y="8"/>
                  </a:cxn>
                  <a:cxn ang="0">
                    <a:pos x="217" y="22"/>
                  </a:cxn>
                </a:cxnLst>
                <a:rect l="0" t="0" r="r" b="b"/>
                <a:pathLst>
                  <a:path w="320" h="214">
                    <a:moveTo>
                      <a:pt x="217" y="22"/>
                    </a:moveTo>
                    <a:lnTo>
                      <a:pt x="236" y="66"/>
                    </a:lnTo>
                    <a:lnTo>
                      <a:pt x="285" y="61"/>
                    </a:lnTo>
                    <a:lnTo>
                      <a:pt x="287" y="91"/>
                    </a:lnTo>
                    <a:lnTo>
                      <a:pt x="319" y="96"/>
                    </a:lnTo>
                    <a:lnTo>
                      <a:pt x="319" y="98"/>
                    </a:lnTo>
                    <a:lnTo>
                      <a:pt x="320" y="116"/>
                    </a:lnTo>
                    <a:lnTo>
                      <a:pt x="295" y="140"/>
                    </a:lnTo>
                    <a:lnTo>
                      <a:pt x="318" y="175"/>
                    </a:lnTo>
                    <a:lnTo>
                      <a:pt x="275" y="195"/>
                    </a:lnTo>
                    <a:lnTo>
                      <a:pt x="272" y="213"/>
                    </a:lnTo>
                    <a:lnTo>
                      <a:pt x="272" y="214"/>
                    </a:lnTo>
                    <a:lnTo>
                      <a:pt x="49" y="198"/>
                    </a:lnTo>
                    <a:lnTo>
                      <a:pt x="16" y="182"/>
                    </a:lnTo>
                    <a:lnTo>
                      <a:pt x="52" y="153"/>
                    </a:lnTo>
                    <a:lnTo>
                      <a:pt x="39" y="141"/>
                    </a:lnTo>
                    <a:lnTo>
                      <a:pt x="55" y="89"/>
                    </a:lnTo>
                    <a:lnTo>
                      <a:pt x="0" y="90"/>
                    </a:lnTo>
                    <a:lnTo>
                      <a:pt x="26" y="35"/>
                    </a:lnTo>
                    <a:lnTo>
                      <a:pt x="70" y="41"/>
                    </a:lnTo>
                    <a:lnTo>
                      <a:pt x="83" y="0"/>
                    </a:lnTo>
                    <a:lnTo>
                      <a:pt x="112" y="3"/>
                    </a:lnTo>
                    <a:lnTo>
                      <a:pt x="118" y="22"/>
                    </a:lnTo>
                    <a:lnTo>
                      <a:pt x="145" y="34"/>
                    </a:lnTo>
                    <a:lnTo>
                      <a:pt x="175" y="8"/>
                    </a:lnTo>
                    <a:lnTo>
                      <a:pt x="217" y="22"/>
                    </a:lnTo>
                    <a:close/>
                  </a:path>
                </a:pathLst>
              </a:custGeom>
              <a:solidFill>
                <a:srgbClr val="A5A5A5"/>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9054" name="Freeform 142"/>
              <p:cNvSpPr>
                <a:spLocks/>
              </p:cNvSpPr>
              <p:nvPr/>
            </p:nvSpPr>
            <p:spPr bwMode="auto">
              <a:xfrm>
                <a:off x="4829" y="2476"/>
                <a:ext cx="320" cy="214"/>
              </a:xfrm>
              <a:custGeom>
                <a:avLst/>
                <a:gdLst/>
                <a:ahLst/>
                <a:cxnLst>
                  <a:cxn ang="0">
                    <a:pos x="217" y="22"/>
                  </a:cxn>
                  <a:cxn ang="0">
                    <a:pos x="236" y="66"/>
                  </a:cxn>
                  <a:cxn ang="0">
                    <a:pos x="285" y="61"/>
                  </a:cxn>
                  <a:cxn ang="0">
                    <a:pos x="287" y="91"/>
                  </a:cxn>
                  <a:cxn ang="0">
                    <a:pos x="319" y="96"/>
                  </a:cxn>
                  <a:cxn ang="0">
                    <a:pos x="319" y="98"/>
                  </a:cxn>
                  <a:cxn ang="0">
                    <a:pos x="320" y="116"/>
                  </a:cxn>
                  <a:cxn ang="0">
                    <a:pos x="295" y="140"/>
                  </a:cxn>
                  <a:cxn ang="0">
                    <a:pos x="318" y="175"/>
                  </a:cxn>
                  <a:cxn ang="0">
                    <a:pos x="275" y="195"/>
                  </a:cxn>
                  <a:cxn ang="0">
                    <a:pos x="272" y="213"/>
                  </a:cxn>
                  <a:cxn ang="0">
                    <a:pos x="272" y="214"/>
                  </a:cxn>
                  <a:cxn ang="0">
                    <a:pos x="49" y="198"/>
                  </a:cxn>
                  <a:cxn ang="0">
                    <a:pos x="16" y="182"/>
                  </a:cxn>
                  <a:cxn ang="0">
                    <a:pos x="52" y="153"/>
                  </a:cxn>
                  <a:cxn ang="0">
                    <a:pos x="39" y="141"/>
                  </a:cxn>
                  <a:cxn ang="0">
                    <a:pos x="55" y="89"/>
                  </a:cxn>
                  <a:cxn ang="0">
                    <a:pos x="0" y="90"/>
                  </a:cxn>
                  <a:cxn ang="0">
                    <a:pos x="26" y="35"/>
                  </a:cxn>
                  <a:cxn ang="0">
                    <a:pos x="70" y="41"/>
                  </a:cxn>
                  <a:cxn ang="0">
                    <a:pos x="83" y="0"/>
                  </a:cxn>
                  <a:cxn ang="0">
                    <a:pos x="112" y="3"/>
                  </a:cxn>
                  <a:cxn ang="0">
                    <a:pos x="118" y="22"/>
                  </a:cxn>
                  <a:cxn ang="0">
                    <a:pos x="145" y="34"/>
                  </a:cxn>
                  <a:cxn ang="0">
                    <a:pos x="175" y="8"/>
                  </a:cxn>
                  <a:cxn ang="0">
                    <a:pos x="217" y="22"/>
                  </a:cxn>
                </a:cxnLst>
                <a:rect l="0" t="0" r="r" b="b"/>
                <a:pathLst>
                  <a:path w="320" h="214">
                    <a:moveTo>
                      <a:pt x="217" y="22"/>
                    </a:moveTo>
                    <a:lnTo>
                      <a:pt x="236" y="66"/>
                    </a:lnTo>
                    <a:lnTo>
                      <a:pt x="285" y="61"/>
                    </a:lnTo>
                    <a:lnTo>
                      <a:pt x="287" y="91"/>
                    </a:lnTo>
                    <a:lnTo>
                      <a:pt x="319" y="96"/>
                    </a:lnTo>
                    <a:lnTo>
                      <a:pt x="319" y="98"/>
                    </a:lnTo>
                    <a:lnTo>
                      <a:pt x="320" y="116"/>
                    </a:lnTo>
                    <a:lnTo>
                      <a:pt x="295" y="140"/>
                    </a:lnTo>
                    <a:lnTo>
                      <a:pt x="318" y="175"/>
                    </a:lnTo>
                    <a:lnTo>
                      <a:pt x="275" y="195"/>
                    </a:lnTo>
                    <a:lnTo>
                      <a:pt x="272" y="213"/>
                    </a:lnTo>
                    <a:lnTo>
                      <a:pt x="272" y="214"/>
                    </a:lnTo>
                    <a:lnTo>
                      <a:pt x="49" y="198"/>
                    </a:lnTo>
                    <a:lnTo>
                      <a:pt x="16" y="182"/>
                    </a:lnTo>
                    <a:lnTo>
                      <a:pt x="52" y="153"/>
                    </a:lnTo>
                    <a:lnTo>
                      <a:pt x="39" y="141"/>
                    </a:lnTo>
                    <a:lnTo>
                      <a:pt x="55" y="89"/>
                    </a:lnTo>
                    <a:lnTo>
                      <a:pt x="0" y="90"/>
                    </a:lnTo>
                    <a:lnTo>
                      <a:pt x="26" y="35"/>
                    </a:lnTo>
                    <a:lnTo>
                      <a:pt x="70" y="41"/>
                    </a:lnTo>
                    <a:lnTo>
                      <a:pt x="83" y="0"/>
                    </a:lnTo>
                    <a:lnTo>
                      <a:pt x="112" y="3"/>
                    </a:lnTo>
                    <a:lnTo>
                      <a:pt x="118" y="22"/>
                    </a:lnTo>
                    <a:lnTo>
                      <a:pt x="145" y="34"/>
                    </a:lnTo>
                    <a:lnTo>
                      <a:pt x="175" y="8"/>
                    </a:lnTo>
                    <a:lnTo>
                      <a:pt x="217" y="22"/>
                    </a:lnTo>
                    <a:close/>
                  </a:path>
                </a:pathLst>
              </a:custGeom>
              <a:noFill/>
              <a:ln w="7938" cap="flat">
                <a:solidFill>
                  <a:srgbClr val="A5A5A5"/>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9055" name="Freeform 143"/>
              <p:cNvSpPr>
                <a:spLocks/>
              </p:cNvSpPr>
              <p:nvPr/>
            </p:nvSpPr>
            <p:spPr bwMode="auto">
              <a:xfrm>
                <a:off x="4800" y="2342"/>
                <a:ext cx="352" cy="296"/>
              </a:xfrm>
              <a:custGeom>
                <a:avLst/>
                <a:gdLst/>
                <a:ahLst/>
                <a:cxnLst>
                  <a:cxn ang="0">
                    <a:pos x="278" y="101"/>
                  </a:cxn>
                  <a:cxn ang="0">
                    <a:pos x="294" y="111"/>
                  </a:cxn>
                  <a:cxn ang="0">
                    <a:pos x="293" y="107"/>
                  </a:cxn>
                  <a:cxn ang="0">
                    <a:pos x="293" y="105"/>
                  </a:cxn>
                  <a:cxn ang="0">
                    <a:pos x="293" y="105"/>
                  </a:cxn>
                  <a:cxn ang="0">
                    <a:pos x="294" y="103"/>
                  </a:cxn>
                  <a:cxn ang="0">
                    <a:pos x="295" y="99"/>
                  </a:cxn>
                  <a:cxn ang="0">
                    <a:pos x="296" y="97"/>
                  </a:cxn>
                  <a:cxn ang="0">
                    <a:pos x="296" y="95"/>
                  </a:cxn>
                  <a:cxn ang="0">
                    <a:pos x="297" y="92"/>
                  </a:cxn>
                  <a:cxn ang="0">
                    <a:pos x="298" y="90"/>
                  </a:cxn>
                  <a:cxn ang="0">
                    <a:pos x="299" y="88"/>
                  </a:cxn>
                  <a:cxn ang="0">
                    <a:pos x="299" y="86"/>
                  </a:cxn>
                  <a:cxn ang="0">
                    <a:pos x="300" y="84"/>
                  </a:cxn>
                  <a:cxn ang="0">
                    <a:pos x="300" y="83"/>
                  </a:cxn>
                  <a:cxn ang="0">
                    <a:pos x="301" y="81"/>
                  </a:cxn>
                  <a:cxn ang="0">
                    <a:pos x="324" y="83"/>
                  </a:cxn>
                  <a:cxn ang="0">
                    <a:pos x="352" y="164"/>
                  </a:cxn>
                  <a:cxn ang="0">
                    <a:pos x="319" y="185"/>
                  </a:cxn>
                  <a:cxn ang="0">
                    <a:pos x="316" y="202"/>
                  </a:cxn>
                  <a:cxn ang="0">
                    <a:pos x="291" y="190"/>
                  </a:cxn>
                  <a:cxn ang="0">
                    <a:pos x="287" y="201"/>
                  </a:cxn>
                  <a:cxn ang="0">
                    <a:pos x="245" y="208"/>
                  </a:cxn>
                  <a:cxn ang="0">
                    <a:pos x="255" y="238"/>
                  </a:cxn>
                  <a:cxn ang="0">
                    <a:pos x="243" y="275"/>
                  </a:cxn>
                  <a:cxn ang="0">
                    <a:pos x="200" y="261"/>
                  </a:cxn>
                  <a:cxn ang="0">
                    <a:pos x="169" y="288"/>
                  </a:cxn>
                  <a:cxn ang="0">
                    <a:pos x="141" y="277"/>
                  </a:cxn>
                  <a:cxn ang="0">
                    <a:pos x="136" y="257"/>
                  </a:cxn>
                  <a:cxn ang="0">
                    <a:pos x="105" y="253"/>
                  </a:cxn>
                  <a:cxn ang="0">
                    <a:pos x="92" y="296"/>
                  </a:cxn>
                  <a:cxn ang="0">
                    <a:pos x="48" y="289"/>
                  </a:cxn>
                  <a:cxn ang="0">
                    <a:pos x="57" y="269"/>
                  </a:cxn>
                  <a:cxn ang="0">
                    <a:pos x="22" y="287"/>
                  </a:cxn>
                  <a:cxn ang="0">
                    <a:pos x="10" y="262"/>
                  </a:cxn>
                  <a:cxn ang="0">
                    <a:pos x="30" y="224"/>
                  </a:cxn>
                  <a:cxn ang="0">
                    <a:pos x="33" y="220"/>
                  </a:cxn>
                  <a:cxn ang="0">
                    <a:pos x="68" y="195"/>
                  </a:cxn>
                  <a:cxn ang="0">
                    <a:pos x="32" y="134"/>
                  </a:cxn>
                  <a:cxn ang="0">
                    <a:pos x="9" y="134"/>
                  </a:cxn>
                  <a:cxn ang="0">
                    <a:pos x="0" y="81"/>
                  </a:cxn>
                  <a:cxn ang="0">
                    <a:pos x="3" y="60"/>
                  </a:cxn>
                  <a:cxn ang="0">
                    <a:pos x="41" y="45"/>
                  </a:cxn>
                  <a:cxn ang="0">
                    <a:pos x="39" y="4"/>
                  </a:cxn>
                  <a:cxn ang="0">
                    <a:pos x="92" y="0"/>
                  </a:cxn>
                  <a:cxn ang="0">
                    <a:pos x="92" y="20"/>
                  </a:cxn>
                  <a:cxn ang="0">
                    <a:pos x="127" y="43"/>
                  </a:cxn>
                  <a:cxn ang="0">
                    <a:pos x="171" y="44"/>
                  </a:cxn>
                  <a:cxn ang="0">
                    <a:pos x="159" y="106"/>
                  </a:cxn>
                  <a:cxn ang="0">
                    <a:pos x="166" y="119"/>
                  </a:cxn>
                  <a:cxn ang="0">
                    <a:pos x="208" y="98"/>
                  </a:cxn>
                  <a:cxn ang="0">
                    <a:pos x="249" y="117"/>
                  </a:cxn>
                  <a:cxn ang="0">
                    <a:pos x="278" y="101"/>
                  </a:cxn>
                </a:cxnLst>
                <a:rect l="0" t="0" r="r" b="b"/>
                <a:pathLst>
                  <a:path w="352" h="296">
                    <a:moveTo>
                      <a:pt x="278" y="101"/>
                    </a:moveTo>
                    <a:lnTo>
                      <a:pt x="294" y="111"/>
                    </a:lnTo>
                    <a:lnTo>
                      <a:pt x="293" y="107"/>
                    </a:lnTo>
                    <a:lnTo>
                      <a:pt x="293" y="105"/>
                    </a:lnTo>
                    <a:lnTo>
                      <a:pt x="293" y="105"/>
                    </a:lnTo>
                    <a:lnTo>
                      <a:pt x="294" y="103"/>
                    </a:lnTo>
                    <a:lnTo>
                      <a:pt x="295" y="99"/>
                    </a:lnTo>
                    <a:lnTo>
                      <a:pt x="296" y="97"/>
                    </a:lnTo>
                    <a:lnTo>
                      <a:pt x="296" y="95"/>
                    </a:lnTo>
                    <a:lnTo>
                      <a:pt x="297" y="92"/>
                    </a:lnTo>
                    <a:lnTo>
                      <a:pt x="298" y="90"/>
                    </a:lnTo>
                    <a:lnTo>
                      <a:pt x="299" y="88"/>
                    </a:lnTo>
                    <a:lnTo>
                      <a:pt x="299" y="86"/>
                    </a:lnTo>
                    <a:lnTo>
                      <a:pt x="300" y="84"/>
                    </a:lnTo>
                    <a:lnTo>
                      <a:pt x="300" y="83"/>
                    </a:lnTo>
                    <a:lnTo>
                      <a:pt x="301" y="81"/>
                    </a:lnTo>
                    <a:lnTo>
                      <a:pt x="324" y="83"/>
                    </a:lnTo>
                    <a:lnTo>
                      <a:pt x="352" y="164"/>
                    </a:lnTo>
                    <a:lnTo>
                      <a:pt x="319" y="185"/>
                    </a:lnTo>
                    <a:lnTo>
                      <a:pt x="316" y="202"/>
                    </a:lnTo>
                    <a:lnTo>
                      <a:pt x="291" y="190"/>
                    </a:lnTo>
                    <a:lnTo>
                      <a:pt x="287" y="201"/>
                    </a:lnTo>
                    <a:lnTo>
                      <a:pt x="245" y="208"/>
                    </a:lnTo>
                    <a:lnTo>
                      <a:pt x="255" y="238"/>
                    </a:lnTo>
                    <a:lnTo>
                      <a:pt x="243" y="275"/>
                    </a:lnTo>
                    <a:lnTo>
                      <a:pt x="200" y="261"/>
                    </a:lnTo>
                    <a:lnTo>
                      <a:pt x="169" y="288"/>
                    </a:lnTo>
                    <a:lnTo>
                      <a:pt x="141" y="277"/>
                    </a:lnTo>
                    <a:lnTo>
                      <a:pt x="136" y="257"/>
                    </a:lnTo>
                    <a:lnTo>
                      <a:pt x="105" y="253"/>
                    </a:lnTo>
                    <a:lnTo>
                      <a:pt x="92" y="296"/>
                    </a:lnTo>
                    <a:lnTo>
                      <a:pt x="48" y="289"/>
                    </a:lnTo>
                    <a:lnTo>
                      <a:pt x="57" y="269"/>
                    </a:lnTo>
                    <a:lnTo>
                      <a:pt x="22" y="287"/>
                    </a:lnTo>
                    <a:lnTo>
                      <a:pt x="10" y="262"/>
                    </a:lnTo>
                    <a:lnTo>
                      <a:pt x="30" y="224"/>
                    </a:lnTo>
                    <a:lnTo>
                      <a:pt x="33" y="220"/>
                    </a:lnTo>
                    <a:lnTo>
                      <a:pt x="68" y="195"/>
                    </a:lnTo>
                    <a:lnTo>
                      <a:pt x="32" y="134"/>
                    </a:lnTo>
                    <a:lnTo>
                      <a:pt x="9" y="134"/>
                    </a:lnTo>
                    <a:lnTo>
                      <a:pt x="0" y="81"/>
                    </a:lnTo>
                    <a:lnTo>
                      <a:pt x="3" y="60"/>
                    </a:lnTo>
                    <a:lnTo>
                      <a:pt x="41" y="45"/>
                    </a:lnTo>
                    <a:lnTo>
                      <a:pt x="39" y="4"/>
                    </a:lnTo>
                    <a:lnTo>
                      <a:pt x="92" y="0"/>
                    </a:lnTo>
                    <a:lnTo>
                      <a:pt x="92" y="20"/>
                    </a:lnTo>
                    <a:lnTo>
                      <a:pt x="127" y="43"/>
                    </a:lnTo>
                    <a:lnTo>
                      <a:pt x="171" y="44"/>
                    </a:lnTo>
                    <a:lnTo>
                      <a:pt x="159" y="106"/>
                    </a:lnTo>
                    <a:lnTo>
                      <a:pt x="166" y="119"/>
                    </a:lnTo>
                    <a:lnTo>
                      <a:pt x="208" y="98"/>
                    </a:lnTo>
                    <a:lnTo>
                      <a:pt x="249" y="117"/>
                    </a:lnTo>
                    <a:lnTo>
                      <a:pt x="278" y="101"/>
                    </a:lnTo>
                    <a:close/>
                  </a:path>
                </a:pathLst>
              </a:custGeom>
              <a:solidFill>
                <a:srgbClr val="A5A5A5"/>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9056" name="Freeform 144"/>
              <p:cNvSpPr>
                <a:spLocks/>
              </p:cNvSpPr>
              <p:nvPr/>
            </p:nvSpPr>
            <p:spPr bwMode="auto">
              <a:xfrm>
                <a:off x="4800" y="2342"/>
                <a:ext cx="352" cy="296"/>
              </a:xfrm>
              <a:custGeom>
                <a:avLst/>
                <a:gdLst/>
                <a:ahLst/>
                <a:cxnLst>
                  <a:cxn ang="0">
                    <a:pos x="278" y="101"/>
                  </a:cxn>
                  <a:cxn ang="0">
                    <a:pos x="294" y="111"/>
                  </a:cxn>
                  <a:cxn ang="0">
                    <a:pos x="293" y="107"/>
                  </a:cxn>
                  <a:cxn ang="0">
                    <a:pos x="293" y="105"/>
                  </a:cxn>
                  <a:cxn ang="0">
                    <a:pos x="293" y="105"/>
                  </a:cxn>
                  <a:cxn ang="0">
                    <a:pos x="294" y="103"/>
                  </a:cxn>
                  <a:cxn ang="0">
                    <a:pos x="295" y="99"/>
                  </a:cxn>
                  <a:cxn ang="0">
                    <a:pos x="296" y="97"/>
                  </a:cxn>
                  <a:cxn ang="0">
                    <a:pos x="296" y="95"/>
                  </a:cxn>
                  <a:cxn ang="0">
                    <a:pos x="297" y="92"/>
                  </a:cxn>
                  <a:cxn ang="0">
                    <a:pos x="298" y="90"/>
                  </a:cxn>
                  <a:cxn ang="0">
                    <a:pos x="299" y="88"/>
                  </a:cxn>
                  <a:cxn ang="0">
                    <a:pos x="299" y="86"/>
                  </a:cxn>
                  <a:cxn ang="0">
                    <a:pos x="300" y="84"/>
                  </a:cxn>
                  <a:cxn ang="0">
                    <a:pos x="300" y="83"/>
                  </a:cxn>
                  <a:cxn ang="0">
                    <a:pos x="301" y="81"/>
                  </a:cxn>
                  <a:cxn ang="0">
                    <a:pos x="324" y="83"/>
                  </a:cxn>
                  <a:cxn ang="0">
                    <a:pos x="352" y="164"/>
                  </a:cxn>
                  <a:cxn ang="0">
                    <a:pos x="319" y="185"/>
                  </a:cxn>
                  <a:cxn ang="0">
                    <a:pos x="316" y="202"/>
                  </a:cxn>
                  <a:cxn ang="0">
                    <a:pos x="291" y="190"/>
                  </a:cxn>
                  <a:cxn ang="0">
                    <a:pos x="287" y="201"/>
                  </a:cxn>
                  <a:cxn ang="0">
                    <a:pos x="245" y="208"/>
                  </a:cxn>
                  <a:cxn ang="0">
                    <a:pos x="255" y="238"/>
                  </a:cxn>
                  <a:cxn ang="0">
                    <a:pos x="243" y="275"/>
                  </a:cxn>
                  <a:cxn ang="0">
                    <a:pos x="200" y="261"/>
                  </a:cxn>
                  <a:cxn ang="0">
                    <a:pos x="169" y="288"/>
                  </a:cxn>
                  <a:cxn ang="0">
                    <a:pos x="141" y="277"/>
                  </a:cxn>
                  <a:cxn ang="0">
                    <a:pos x="136" y="257"/>
                  </a:cxn>
                  <a:cxn ang="0">
                    <a:pos x="105" y="253"/>
                  </a:cxn>
                  <a:cxn ang="0">
                    <a:pos x="92" y="296"/>
                  </a:cxn>
                  <a:cxn ang="0">
                    <a:pos x="48" y="289"/>
                  </a:cxn>
                  <a:cxn ang="0">
                    <a:pos x="57" y="269"/>
                  </a:cxn>
                  <a:cxn ang="0">
                    <a:pos x="22" y="287"/>
                  </a:cxn>
                  <a:cxn ang="0">
                    <a:pos x="10" y="262"/>
                  </a:cxn>
                  <a:cxn ang="0">
                    <a:pos x="30" y="224"/>
                  </a:cxn>
                  <a:cxn ang="0">
                    <a:pos x="33" y="220"/>
                  </a:cxn>
                  <a:cxn ang="0">
                    <a:pos x="68" y="195"/>
                  </a:cxn>
                  <a:cxn ang="0">
                    <a:pos x="32" y="134"/>
                  </a:cxn>
                  <a:cxn ang="0">
                    <a:pos x="9" y="134"/>
                  </a:cxn>
                  <a:cxn ang="0">
                    <a:pos x="0" y="81"/>
                  </a:cxn>
                  <a:cxn ang="0">
                    <a:pos x="3" y="60"/>
                  </a:cxn>
                  <a:cxn ang="0">
                    <a:pos x="41" y="45"/>
                  </a:cxn>
                  <a:cxn ang="0">
                    <a:pos x="39" y="4"/>
                  </a:cxn>
                  <a:cxn ang="0">
                    <a:pos x="92" y="0"/>
                  </a:cxn>
                  <a:cxn ang="0">
                    <a:pos x="92" y="20"/>
                  </a:cxn>
                  <a:cxn ang="0">
                    <a:pos x="127" y="43"/>
                  </a:cxn>
                  <a:cxn ang="0">
                    <a:pos x="171" y="44"/>
                  </a:cxn>
                  <a:cxn ang="0">
                    <a:pos x="159" y="106"/>
                  </a:cxn>
                  <a:cxn ang="0">
                    <a:pos x="166" y="119"/>
                  </a:cxn>
                  <a:cxn ang="0">
                    <a:pos x="208" y="98"/>
                  </a:cxn>
                  <a:cxn ang="0">
                    <a:pos x="249" y="117"/>
                  </a:cxn>
                  <a:cxn ang="0">
                    <a:pos x="278" y="101"/>
                  </a:cxn>
                </a:cxnLst>
                <a:rect l="0" t="0" r="r" b="b"/>
                <a:pathLst>
                  <a:path w="352" h="296">
                    <a:moveTo>
                      <a:pt x="278" y="101"/>
                    </a:moveTo>
                    <a:lnTo>
                      <a:pt x="294" y="111"/>
                    </a:lnTo>
                    <a:lnTo>
                      <a:pt x="293" y="107"/>
                    </a:lnTo>
                    <a:lnTo>
                      <a:pt x="293" y="105"/>
                    </a:lnTo>
                    <a:lnTo>
                      <a:pt x="293" y="105"/>
                    </a:lnTo>
                    <a:lnTo>
                      <a:pt x="294" y="103"/>
                    </a:lnTo>
                    <a:lnTo>
                      <a:pt x="295" y="99"/>
                    </a:lnTo>
                    <a:lnTo>
                      <a:pt x="296" y="97"/>
                    </a:lnTo>
                    <a:lnTo>
                      <a:pt x="296" y="95"/>
                    </a:lnTo>
                    <a:lnTo>
                      <a:pt x="297" y="92"/>
                    </a:lnTo>
                    <a:lnTo>
                      <a:pt x="298" y="90"/>
                    </a:lnTo>
                    <a:lnTo>
                      <a:pt x="299" y="88"/>
                    </a:lnTo>
                    <a:lnTo>
                      <a:pt x="299" y="86"/>
                    </a:lnTo>
                    <a:lnTo>
                      <a:pt x="300" y="84"/>
                    </a:lnTo>
                    <a:lnTo>
                      <a:pt x="300" y="83"/>
                    </a:lnTo>
                    <a:lnTo>
                      <a:pt x="301" y="81"/>
                    </a:lnTo>
                    <a:lnTo>
                      <a:pt x="324" y="83"/>
                    </a:lnTo>
                    <a:lnTo>
                      <a:pt x="352" y="164"/>
                    </a:lnTo>
                    <a:lnTo>
                      <a:pt x="319" y="185"/>
                    </a:lnTo>
                    <a:lnTo>
                      <a:pt x="316" y="202"/>
                    </a:lnTo>
                    <a:lnTo>
                      <a:pt x="291" y="190"/>
                    </a:lnTo>
                    <a:lnTo>
                      <a:pt x="287" y="201"/>
                    </a:lnTo>
                    <a:lnTo>
                      <a:pt x="245" y="208"/>
                    </a:lnTo>
                    <a:lnTo>
                      <a:pt x="255" y="238"/>
                    </a:lnTo>
                    <a:lnTo>
                      <a:pt x="243" y="275"/>
                    </a:lnTo>
                    <a:lnTo>
                      <a:pt x="200" y="261"/>
                    </a:lnTo>
                    <a:lnTo>
                      <a:pt x="169" y="288"/>
                    </a:lnTo>
                    <a:lnTo>
                      <a:pt x="141" y="277"/>
                    </a:lnTo>
                    <a:lnTo>
                      <a:pt x="136" y="257"/>
                    </a:lnTo>
                    <a:lnTo>
                      <a:pt x="105" y="253"/>
                    </a:lnTo>
                    <a:lnTo>
                      <a:pt x="92" y="296"/>
                    </a:lnTo>
                    <a:lnTo>
                      <a:pt x="48" y="289"/>
                    </a:lnTo>
                    <a:lnTo>
                      <a:pt x="57" y="269"/>
                    </a:lnTo>
                    <a:lnTo>
                      <a:pt x="22" y="287"/>
                    </a:lnTo>
                    <a:lnTo>
                      <a:pt x="10" y="262"/>
                    </a:lnTo>
                    <a:lnTo>
                      <a:pt x="30" y="224"/>
                    </a:lnTo>
                    <a:lnTo>
                      <a:pt x="33" y="220"/>
                    </a:lnTo>
                    <a:lnTo>
                      <a:pt x="68" y="195"/>
                    </a:lnTo>
                    <a:lnTo>
                      <a:pt x="32" y="134"/>
                    </a:lnTo>
                    <a:lnTo>
                      <a:pt x="9" y="134"/>
                    </a:lnTo>
                    <a:lnTo>
                      <a:pt x="0" y="81"/>
                    </a:lnTo>
                    <a:lnTo>
                      <a:pt x="3" y="60"/>
                    </a:lnTo>
                    <a:lnTo>
                      <a:pt x="41" y="45"/>
                    </a:lnTo>
                    <a:lnTo>
                      <a:pt x="39" y="4"/>
                    </a:lnTo>
                    <a:lnTo>
                      <a:pt x="92" y="0"/>
                    </a:lnTo>
                    <a:lnTo>
                      <a:pt x="92" y="20"/>
                    </a:lnTo>
                    <a:lnTo>
                      <a:pt x="127" y="43"/>
                    </a:lnTo>
                    <a:lnTo>
                      <a:pt x="171" y="44"/>
                    </a:lnTo>
                    <a:lnTo>
                      <a:pt x="159" y="106"/>
                    </a:lnTo>
                    <a:lnTo>
                      <a:pt x="166" y="119"/>
                    </a:lnTo>
                    <a:lnTo>
                      <a:pt x="208" y="98"/>
                    </a:lnTo>
                    <a:lnTo>
                      <a:pt x="249" y="117"/>
                    </a:lnTo>
                    <a:lnTo>
                      <a:pt x="278" y="101"/>
                    </a:lnTo>
                    <a:close/>
                  </a:path>
                </a:pathLst>
              </a:custGeom>
              <a:noFill/>
              <a:ln w="7938" cap="flat">
                <a:solidFill>
                  <a:srgbClr val="A5A5A5"/>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9057" name="Freeform 145"/>
              <p:cNvSpPr>
                <a:spLocks/>
              </p:cNvSpPr>
              <p:nvPr/>
            </p:nvSpPr>
            <p:spPr bwMode="auto">
              <a:xfrm>
                <a:off x="4961" y="2386"/>
                <a:ext cx="314" cy="234"/>
              </a:xfrm>
              <a:custGeom>
                <a:avLst/>
                <a:gdLst/>
                <a:ahLst/>
                <a:cxnLst>
                  <a:cxn ang="0">
                    <a:pos x="28" y="97"/>
                  </a:cxn>
                  <a:cxn ang="0">
                    <a:pos x="32" y="103"/>
                  </a:cxn>
                  <a:cxn ang="0">
                    <a:pos x="47" y="113"/>
                  </a:cxn>
                  <a:cxn ang="0">
                    <a:pos x="45" y="110"/>
                  </a:cxn>
                  <a:cxn ang="0">
                    <a:pos x="46" y="108"/>
                  </a:cxn>
                  <a:cxn ang="0">
                    <a:pos x="46" y="107"/>
                  </a:cxn>
                  <a:cxn ang="0">
                    <a:pos x="47" y="105"/>
                  </a:cxn>
                  <a:cxn ang="0">
                    <a:pos x="48" y="102"/>
                  </a:cxn>
                  <a:cxn ang="0">
                    <a:pos x="48" y="100"/>
                  </a:cxn>
                  <a:cxn ang="0">
                    <a:pos x="49" y="98"/>
                  </a:cxn>
                  <a:cxn ang="0">
                    <a:pos x="50" y="95"/>
                  </a:cxn>
                  <a:cxn ang="0">
                    <a:pos x="50" y="93"/>
                  </a:cxn>
                  <a:cxn ang="0">
                    <a:pos x="51" y="92"/>
                  </a:cxn>
                  <a:cxn ang="0">
                    <a:pos x="51" y="90"/>
                  </a:cxn>
                  <a:cxn ang="0">
                    <a:pos x="52" y="87"/>
                  </a:cxn>
                  <a:cxn ang="0">
                    <a:pos x="52" y="87"/>
                  </a:cxn>
                  <a:cxn ang="0">
                    <a:pos x="53" y="85"/>
                  </a:cxn>
                  <a:cxn ang="0">
                    <a:pos x="74" y="87"/>
                  </a:cxn>
                  <a:cxn ang="0">
                    <a:pos x="101" y="162"/>
                  </a:cxn>
                  <a:cxn ang="0">
                    <a:pos x="71" y="183"/>
                  </a:cxn>
                  <a:cxn ang="0">
                    <a:pos x="68" y="200"/>
                  </a:cxn>
                  <a:cxn ang="0">
                    <a:pos x="43" y="188"/>
                  </a:cxn>
                  <a:cxn ang="0">
                    <a:pos x="39" y="198"/>
                  </a:cxn>
                  <a:cxn ang="0">
                    <a:pos x="0" y="206"/>
                  </a:cxn>
                  <a:cxn ang="0">
                    <a:pos x="10" y="234"/>
                  </a:cxn>
                  <a:cxn ang="0">
                    <a:pos x="62" y="220"/>
                  </a:cxn>
                  <a:cxn ang="0">
                    <a:pos x="81" y="207"/>
                  </a:cxn>
                  <a:cxn ang="0">
                    <a:pos x="130" y="191"/>
                  </a:cxn>
                  <a:cxn ang="0">
                    <a:pos x="169" y="180"/>
                  </a:cxn>
                  <a:cxn ang="0">
                    <a:pos x="207" y="179"/>
                  </a:cxn>
                  <a:cxn ang="0">
                    <a:pos x="265" y="179"/>
                  </a:cxn>
                  <a:cxn ang="0">
                    <a:pos x="279" y="160"/>
                  </a:cxn>
                  <a:cxn ang="0">
                    <a:pos x="314" y="157"/>
                  </a:cxn>
                  <a:cxn ang="0">
                    <a:pos x="297" y="88"/>
                  </a:cxn>
                  <a:cxn ang="0">
                    <a:pos x="279" y="104"/>
                  </a:cxn>
                  <a:cxn ang="0">
                    <a:pos x="263" y="73"/>
                  </a:cxn>
                  <a:cxn ang="0">
                    <a:pos x="225" y="73"/>
                  </a:cxn>
                  <a:cxn ang="0">
                    <a:pos x="234" y="41"/>
                  </a:cxn>
                  <a:cxn ang="0">
                    <a:pos x="188" y="27"/>
                  </a:cxn>
                  <a:cxn ang="0">
                    <a:pos x="181" y="0"/>
                  </a:cxn>
                  <a:cxn ang="0">
                    <a:pos x="149" y="29"/>
                  </a:cxn>
                  <a:cxn ang="0">
                    <a:pos x="80" y="18"/>
                  </a:cxn>
                  <a:cxn ang="0">
                    <a:pos x="68" y="15"/>
                  </a:cxn>
                  <a:cxn ang="0">
                    <a:pos x="61" y="36"/>
                  </a:cxn>
                  <a:cxn ang="0">
                    <a:pos x="17" y="37"/>
                  </a:cxn>
                  <a:cxn ang="0">
                    <a:pos x="34" y="53"/>
                  </a:cxn>
                  <a:cxn ang="0">
                    <a:pos x="28" y="97"/>
                  </a:cxn>
                </a:cxnLst>
                <a:rect l="0" t="0" r="r" b="b"/>
                <a:pathLst>
                  <a:path w="314" h="234">
                    <a:moveTo>
                      <a:pt x="28" y="97"/>
                    </a:moveTo>
                    <a:lnTo>
                      <a:pt x="32" y="103"/>
                    </a:lnTo>
                    <a:lnTo>
                      <a:pt x="47" y="113"/>
                    </a:lnTo>
                    <a:lnTo>
                      <a:pt x="45" y="110"/>
                    </a:lnTo>
                    <a:lnTo>
                      <a:pt x="46" y="108"/>
                    </a:lnTo>
                    <a:lnTo>
                      <a:pt x="46" y="107"/>
                    </a:lnTo>
                    <a:lnTo>
                      <a:pt x="47" y="105"/>
                    </a:lnTo>
                    <a:lnTo>
                      <a:pt x="48" y="102"/>
                    </a:lnTo>
                    <a:lnTo>
                      <a:pt x="48" y="100"/>
                    </a:lnTo>
                    <a:lnTo>
                      <a:pt x="49" y="98"/>
                    </a:lnTo>
                    <a:lnTo>
                      <a:pt x="50" y="95"/>
                    </a:lnTo>
                    <a:lnTo>
                      <a:pt x="50" y="93"/>
                    </a:lnTo>
                    <a:lnTo>
                      <a:pt x="51" y="92"/>
                    </a:lnTo>
                    <a:lnTo>
                      <a:pt x="51" y="90"/>
                    </a:lnTo>
                    <a:lnTo>
                      <a:pt x="52" y="87"/>
                    </a:lnTo>
                    <a:lnTo>
                      <a:pt x="52" y="87"/>
                    </a:lnTo>
                    <a:lnTo>
                      <a:pt x="53" y="85"/>
                    </a:lnTo>
                    <a:lnTo>
                      <a:pt x="74" y="87"/>
                    </a:lnTo>
                    <a:lnTo>
                      <a:pt x="101" y="162"/>
                    </a:lnTo>
                    <a:lnTo>
                      <a:pt x="71" y="183"/>
                    </a:lnTo>
                    <a:lnTo>
                      <a:pt x="68" y="200"/>
                    </a:lnTo>
                    <a:lnTo>
                      <a:pt x="43" y="188"/>
                    </a:lnTo>
                    <a:lnTo>
                      <a:pt x="39" y="198"/>
                    </a:lnTo>
                    <a:lnTo>
                      <a:pt x="0" y="206"/>
                    </a:lnTo>
                    <a:lnTo>
                      <a:pt x="10" y="234"/>
                    </a:lnTo>
                    <a:lnTo>
                      <a:pt x="62" y="220"/>
                    </a:lnTo>
                    <a:lnTo>
                      <a:pt x="81" y="207"/>
                    </a:lnTo>
                    <a:lnTo>
                      <a:pt x="130" y="191"/>
                    </a:lnTo>
                    <a:lnTo>
                      <a:pt x="169" y="180"/>
                    </a:lnTo>
                    <a:lnTo>
                      <a:pt x="207" y="179"/>
                    </a:lnTo>
                    <a:lnTo>
                      <a:pt x="265" y="179"/>
                    </a:lnTo>
                    <a:lnTo>
                      <a:pt x="279" y="160"/>
                    </a:lnTo>
                    <a:lnTo>
                      <a:pt x="314" y="157"/>
                    </a:lnTo>
                    <a:lnTo>
                      <a:pt x="297" y="88"/>
                    </a:lnTo>
                    <a:lnTo>
                      <a:pt x="279" y="104"/>
                    </a:lnTo>
                    <a:lnTo>
                      <a:pt x="263" y="73"/>
                    </a:lnTo>
                    <a:lnTo>
                      <a:pt x="225" y="73"/>
                    </a:lnTo>
                    <a:lnTo>
                      <a:pt x="234" y="41"/>
                    </a:lnTo>
                    <a:lnTo>
                      <a:pt x="188" y="27"/>
                    </a:lnTo>
                    <a:lnTo>
                      <a:pt x="181" y="0"/>
                    </a:lnTo>
                    <a:lnTo>
                      <a:pt x="149" y="29"/>
                    </a:lnTo>
                    <a:lnTo>
                      <a:pt x="80" y="18"/>
                    </a:lnTo>
                    <a:lnTo>
                      <a:pt x="68" y="15"/>
                    </a:lnTo>
                    <a:lnTo>
                      <a:pt x="61" y="36"/>
                    </a:lnTo>
                    <a:lnTo>
                      <a:pt x="17" y="37"/>
                    </a:lnTo>
                    <a:lnTo>
                      <a:pt x="34" y="53"/>
                    </a:lnTo>
                    <a:lnTo>
                      <a:pt x="28" y="97"/>
                    </a:lnTo>
                    <a:close/>
                  </a:path>
                </a:pathLst>
              </a:custGeom>
              <a:solidFill>
                <a:srgbClr val="A5A5A5"/>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9058" name="Freeform 146"/>
              <p:cNvSpPr>
                <a:spLocks/>
              </p:cNvSpPr>
              <p:nvPr/>
            </p:nvSpPr>
            <p:spPr bwMode="auto">
              <a:xfrm>
                <a:off x="4961" y="2386"/>
                <a:ext cx="314" cy="234"/>
              </a:xfrm>
              <a:custGeom>
                <a:avLst/>
                <a:gdLst/>
                <a:ahLst/>
                <a:cxnLst>
                  <a:cxn ang="0">
                    <a:pos x="28" y="97"/>
                  </a:cxn>
                  <a:cxn ang="0">
                    <a:pos x="32" y="103"/>
                  </a:cxn>
                  <a:cxn ang="0">
                    <a:pos x="47" y="113"/>
                  </a:cxn>
                  <a:cxn ang="0">
                    <a:pos x="45" y="110"/>
                  </a:cxn>
                  <a:cxn ang="0">
                    <a:pos x="46" y="108"/>
                  </a:cxn>
                  <a:cxn ang="0">
                    <a:pos x="46" y="107"/>
                  </a:cxn>
                  <a:cxn ang="0">
                    <a:pos x="47" y="105"/>
                  </a:cxn>
                  <a:cxn ang="0">
                    <a:pos x="48" y="102"/>
                  </a:cxn>
                  <a:cxn ang="0">
                    <a:pos x="48" y="100"/>
                  </a:cxn>
                  <a:cxn ang="0">
                    <a:pos x="49" y="98"/>
                  </a:cxn>
                  <a:cxn ang="0">
                    <a:pos x="50" y="95"/>
                  </a:cxn>
                  <a:cxn ang="0">
                    <a:pos x="50" y="93"/>
                  </a:cxn>
                  <a:cxn ang="0">
                    <a:pos x="51" y="92"/>
                  </a:cxn>
                  <a:cxn ang="0">
                    <a:pos x="51" y="90"/>
                  </a:cxn>
                  <a:cxn ang="0">
                    <a:pos x="52" y="87"/>
                  </a:cxn>
                  <a:cxn ang="0">
                    <a:pos x="52" y="87"/>
                  </a:cxn>
                  <a:cxn ang="0">
                    <a:pos x="53" y="85"/>
                  </a:cxn>
                  <a:cxn ang="0">
                    <a:pos x="74" y="87"/>
                  </a:cxn>
                  <a:cxn ang="0">
                    <a:pos x="101" y="162"/>
                  </a:cxn>
                  <a:cxn ang="0">
                    <a:pos x="71" y="183"/>
                  </a:cxn>
                  <a:cxn ang="0">
                    <a:pos x="68" y="200"/>
                  </a:cxn>
                  <a:cxn ang="0">
                    <a:pos x="43" y="188"/>
                  </a:cxn>
                  <a:cxn ang="0">
                    <a:pos x="39" y="198"/>
                  </a:cxn>
                  <a:cxn ang="0">
                    <a:pos x="0" y="206"/>
                  </a:cxn>
                  <a:cxn ang="0">
                    <a:pos x="10" y="234"/>
                  </a:cxn>
                  <a:cxn ang="0">
                    <a:pos x="62" y="220"/>
                  </a:cxn>
                  <a:cxn ang="0">
                    <a:pos x="81" y="207"/>
                  </a:cxn>
                  <a:cxn ang="0">
                    <a:pos x="130" y="191"/>
                  </a:cxn>
                  <a:cxn ang="0">
                    <a:pos x="169" y="180"/>
                  </a:cxn>
                  <a:cxn ang="0">
                    <a:pos x="207" y="179"/>
                  </a:cxn>
                  <a:cxn ang="0">
                    <a:pos x="265" y="179"/>
                  </a:cxn>
                  <a:cxn ang="0">
                    <a:pos x="279" y="160"/>
                  </a:cxn>
                  <a:cxn ang="0">
                    <a:pos x="314" y="157"/>
                  </a:cxn>
                  <a:cxn ang="0">
                    <a:pos x="297" y="88"/>
                  </a:cxn>
                  <a:cxn ang="0">
                    <a:pos x="279" y="104"/>
                  </a:cxn>
                  <a:cxn ang="0">
                    <a:pos x="263" y="73"/>
                  </a:cxn>
                  <a:cxn ang="0">
                    <a:pos x="225" y="73"/>
                  </a:cxn>
                  <a:cxn ang="0">
                    <a:pos x="234" y="41"/>
                  </a:cxn>
                  <a:cxn ang="0">
                    <a:pos x="188" y="27"/>
                  </a:cxn>
                  <a:cxn ang="0">
                    <a:pos x="181" y="0"/>
                  </a:cxn>
                  <a:cxn ang="0">
                    <a:pos x="149" y="29"/>
                  </a:cxn>
                  <a:cxn ang="0">
                    <a:pos x="80" y="18"/>
                  </a:cxn>
                  <a:cxn ang="0">
                    <a:pos x="68" y="15"/>
                  </a:cxn>
                  <a:cxn ang="0">
                    <a:pos x="61" y="36"/>
                  </a:cxn>
                  <a:cxn ang="0">
                    <a:pos x="17" y="37"/>
                  </a:cxn>
                  <a:cxn ang="0">
                    <a:pos x="34" y="53"/>
                  </a:cxn>
                  <a:cxn ang="0">
                    <a:pos x="28" y="97"/>
                  </a:cxn>
                </a:cxnLst>
                <a:rect l="0" t="0" r="r" b="b"/>
                <a:pathLst>
                  <a:path w="314" h="234">
                    <a:moveTo>
                      <a:pt x="28" y="97"/>
                    </a:moveTo>
                    <a:lnTo>
                      <a:pt x="32" y="103"/>
                    </a:lnTo>
                    <a:lnTo>
                      <a:pt x="47" y="113"/>
                    </a:lnTo>
                    <a:lnTo>
                      <a:pt x="45" y="110"/>
                    </a:lnTo>
                    <a:lnTo>
                      <a:pt x="46" y="108"/>
                    </a:lnTo>
                    <a:lnTo>
                      <a:pt x="46" y="107"/>
                    </a:lnTo>
                    <a:lnTo>
                      <a:pt x="47" y="105"/>
                    </a:lnTo>
                    <a:lnTo>
                      <a:pt x="48" y="102"/>
                    </a:lnTo>
                    <a:lnTo>
                      <a:pt x="48" y="100"/>
                    </a:lnTo>
                    <a:lnTo>
                      <a:pt x="49" y="98"/>
                    </a:lnTo>
                    <a:lnTo>
                      <a:pt x="50" y="95"/>
                    </a:lnTo>
                    <a:lnTo>
                      <a:pt x="50" y="93"/>
                    </a:lnTo>
                    <a:lnTo>
                      <a:pt x="51" y="92"/>
                    </a:lnTo>
                    <a:lnTo>
                      <a:pt x="51" y="90"/>
                    </a:lnTo>
                    <a:lnTo>
                      <a:pt x="52" y="87"/>
                    </a:lnTo>
                    <a:lnTo>
                      <a:pt x="52" y="87"/>
                    </a:lnTo>
                    <a:lnTo>
                      <a:pt x="53" y="85"/>
                    </a:lnTo>
                    <a:lnTo>
                      <a:pt x="74" y="87"/>
                    </a:lnTo>
                    <a:lnTo>
                      <a:pt x="101" y="162"/>
                    </a:lnTo>
                    <a:lnTo>
                      <a:pt x="71" y="183"/>
                    </a:lnTo>
                    <a:lnTo>
                      <a:pt x="68" y="200"/>
                    </a:lnTo>
                    <a:lnTo>
                      <a:pt x="43" y="188"/>
                    </a:lnTo>
                    <a:lnTo>
                      <a:pt x="39" y="198"/>
                    </a:lnTo>
                    <a:lnTo>
                      <a:pt x="0" y="206"/>
                    </a:lnTo>
                    <a:lnTo>
                      <a:pt x="10" y="234"/>
                    </a:lnTo>
                    <a:lnTo>
                      <a:pt x="62" y="220"/>
                    </a:lnTo>
                    <a:lnTo>
                      <a:pt x="81" y="207"/>
                    </a:lnTo>
                    <a:lnTo>
                      <a:pt x="130" y="191"/>
                    </a:lnTo>
                    <a:lnTo>
                      <a:pt x="169" y="180"/>
                    </a:lnTo>
                    <a:lnTo>
                      <a:pt x="207" y="179"/>
                    </a:lnTo>
                    <a:lnTo>
                      <a:pt x="265" y="179"/>
                    </a:lnTo>
                    <a:lnTo>
                      <a:pt x="279" y="160"/>
                    </a:lnTo>
                    <a:lnTo>
                      <a:pt x="314" y="157"/>
                    </a:lnTo>
                    <a:lnTo>
                      <a:pt x="297" y="88"/>
                    </a:lnTo>
                    <a:lnTo>
                      <a:pt x="279" y="104"/>
                    </a:lnTo>
                    <a:lnTo>
                      <a:pt x="263" y="73"/>
                    </a:lnTo>
                    <a:lnTo>
                      <a:pt x="225" y="73"/>
                    </a:lnTo>
                    <a:lnTo>
                      <a:pt x="234" y="41"/>
                    </a:lnTo>
                    <a:lnTo>
                      <a:pt x="188" y="27"/>
                    </a:lnTo>
                    <a:lnTo>
                      <a:pt x="181" y="0"/>
                    </a:lnTo>
                    <a:lnTo>
                      <a:pt x="149" y="29"/>
                    </a:lnTo>
                    <a:lnTo>
                      <a:pt x="80" y="18"/>
                    </a:lnTo>
                    <a:lnTo>
                      <a:pt x="68" y="15"/>
                    </a:lnTo>
                    <a:lnTo>
                      <a:pt x="61" y="36"/>
                    </a:lnTo>
                    <a:lnTo>
                      <a:pt x="17" y="37"/>
                    </a:lnTo>
                    <a:lnTo>
                      <a:pt x="34" y="53"/>
                    </a:lnTo>
                    <a:lnTo>
                      <a:pt x="28" y="97"/>
                    </a:lnTo>
                    <a:close/>
                  </a:path>
                </a:pathLst>
              </a:custGeom>
              <a:noFill/>
              <a:ln w="7938" cap="flat">
                <a:solidFill>
                  <a:srgbClr val="A5A5A5"/>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grpSp>
            <p:nvGrpSpPr>
              <p:cNvPr id="39069" name="Group 157"/>
              <p:cNvGrpSpPr>
                <a:grpSpLocks/>
              </p:cNvGrpSpPr>
              <p:nvPr/>
            </p:nvGrpSpPr>
            <p:grpSpPr bwMode="auto">
              <a:xfrm>
                <a:off x="3906" y="1580"/>
                <a:ext cx="711" cy="451"/>
                <a:chOff x="3906" y="1580"/>
                <a:chExt cx="711" cy="451"/>
              </a:xfrm>
            </p:grpSpPr>
            <p:sp>
              <p:nvSpPr>
                <p:cNvPr id="39059" name="Freeform 147"/>
                <p:cNvSpPr>
                  <a:spLocks/>
                </p:cNvSpPr>
                <p:nvPr/>
              </p:nvSpPr>
              <p:spPr bwMode="auto">
                <a:xfrm>
                  <a:off x="4345" y="1735"/>
                  <a:ext cx="272" cy="264"/>
                </a:xfrm>
                <a:custGeom>
                  <a:avLst/>
                  <a:gdLst/>
                  <a:ahLst/>
                  <a:cxnLst>
                    <a:cxn ang="0">
                      <a:pos x="66" y="118"/>
                    </a:cxn>
                    <a:cxn ang="0">
                      <a:pos x="50" y="122"/>
                    </a:cxn>
                    <a:cxn ang="0">
                      <a:pos x="53" y="151"/>
                    </a:cxn>
                    <a:cxn ang="0">
                      <a:pos x="39" y="158"/>
                    </a:cxn>
                    <a:cxn ang="0">
                      <a:pos x="41" y="186"/>
                    </a:cxn>
                    <a:cxn ang="0">
                      <a:pos x="0" y="195"/>
                    </a:cxn>
                    <a:cxn ang="0">
                      <a:pos x="17" y="213"/>
                    </a:cxn>
                    <a:cxn ang="0">
                      <a:pos x="24" y="215"/>
                    </a:cxn>
                    <a:cxn ang="0">
                      <a:pos x="28" y="226"/>
                    </a:cxn>
                    <a:cxn ang="0">
                      <a:pos x="39" y="231"/>
                    </a:cxn>
                    <a:cxn ang="0">
                      <a:pos x="43" y="242"/>
                    </a:cxn>
                    <a:cxn ang="0">
                      <a:pos x="70" y="242"/>
                    </a:cxn>
                    <a:cxn ang="0">
                      <a:pos x="70" y="256"/>
                    </a:cxn>
                    <a:cxn ang="0">
                      <a:pos x="92" y="264"/>
                    </a:cxn>
                    <a:cxn ang="0">
                      <a:pos x="112" y="234"/>
                    </a:cxn>
                    <a:cxn ang="0">
                      <a:pos x="135" y="233"/>
                    </a:cxn>
                    <a:cxn ang="0">
                      <a:pos x="142" y="217"/>
                    </a:cxn>
                    <a:cxn ang="0">
                      <a:pos x="153" y="212"/>
                    </a:cxn>
                    <a:cxn ang="0">
                      <a:pos x="172" y="213"/>
                    </a:cxn>
                    <a:cxn ang="0">
                      <a:pos x="178" y="196"/>
                    </a:cxn>
                    <a:cxn ang="0">
                      <a:pos x="209" y="189"/>
                    </a:cxn>
                    <a:cxn ang="0">
                      <a:pos x="215" y="177"/>
                    </a:cxn>
                    <a:cxn ang="0">
                      <a:pos x="202" y="171"/>
                    </a:cxn>
                    <a:cxn ang="0">
                      <a:pos x="209" y="164"/>
                    </a:cxn>
                    <a:cxn ang="0">
                      <a:pos x="209" y="147"/>
                    </a:cxn>
                    <a:cxn ang="0">
                      <a:pos x="200" y="136"/>
                    </a:cxn>
                    <a:cxn ang="0">
                      <a:pos x="206" y="125"/>
                    </a:cxn>
                    <a:cxn ang="0">
                      <a:pos x="230" y="114"/>
                    </a:cxn>
                    <a:cxn ang="0">
                      <a:pos x="267" y="89"/>
                    </a:cxn>
                    <a:cxn ang="0">
                      <a:pos x="272" y="53"/>
                    </a:cxn>
                    <a:cxn ang="0">
                      <a:pos x="216" y="27"/>
                    </a:cxn>
                    <a:cxn ang="0">
                      <a:pos x="158" y="31"/>
                    </a:cxn>
                    <a:cxn ang="0">
                      <a:pos x="119" y="17"/>
                    </a:cxn>
                    <a:cxn ang="0">
                      <a:pos x="112" y="0"/>
                    </a:cxn>
                    <a:cxn ang="0">
                      <a:pos x="70" y="0"/>
                    </a:cxn>
                    <a:cxn ang="0">
                      <a:pos x="75" y="27"/>
                    </a:cxn>
                    <a:cxn ang="0">
                      <a:pos x="76" y="36"/>
                    </a:cxn>
                    <a:cxn ang="0">
                      <a:pos x="100" y="48"/>
                    </a:cxn>
                    <a:cxn ang="0">
                      <a:pos x="74" y="72"/>
                    </a:cxn>
                    <a:cxn ang="0">
                      <a:pos x="66" y="118"/>
                    </a:cxn>
                  </a:cxnLst>
                  <a:rect l="0" t="0" r="r" b="b"/>
                  <a:pathLst>
                    <a:path w="272" h="264">
                      <a:moveTo>
                        <a:pt x="66" y="118"/>
                      </a:moveTo>
                      <a:lnTo>
                        <a:pt x="50" y="122"/>
                      </a:lnTo>
                      <a:lnTo>
                        <a:pt x="53" y="151"/>
                      </a:lnTo>
                      <a:lnTo>
                        <a:pt x="39" y="158"/>
                      </a:lnTo>
                      <a:lnTo>
                        <a:pt x="41" y="186"/>
                      </a:lnTo>
                      <a:lnTo>
                        <a:pt x="0" y="195"/>
                      </a:lnTo>
                      <a:lnTo>
                        <a:pt x="17" y="213"/>
                      </a:lnTo>
                      <a:lnTo>
                        <a:pt x="24" y="215"/>
                      </a:lnTo>
                      <a:lnTo>
                        <a:pt x="28" y="226"/>
                      </a:lnTo>
                      <a:lnTo>
                        <a:pt x="39" y="231"/>
                      </a:lnTo>
                      <a:lnTo>
                        <a:pt x="43" y="242"/>
                      </a:lnTo>
                      <a:lnTo>
                        <a:pt x="70" y="242"/>
                      </a:lnTo>
                      <a:lnTo>
                        <a:pt x="70" y="256"/>
                      </a:lnTo>
                      <a:lnTo>
                        <a:pt x="92" y="264"/>
                      </a:lnTo>
                      <a:lnTo>
                        <a:pt x="112" y="234"/>
                      </a:lnTo>
                      <a:lnTo>
                        <a:pt x="135" y="233"/>
                      </a:lnTo>
                      <a:lnTo>
                        <a:pt x="142" y="217"/>
                      </a:lnTo>
                      <a:lnTo>
                        <a:pt x="153" y="212"/>
                      </a:lnTo>
                      <a:lnTo>
                        <a:pt x="172" y="213"/>
                      </a:lnTo>
                      <a:lnTo>
                        <a:pt x="178" y="196"/>
                      </a:lnTo>
                      <a:lnTo>
                        <a:pt x="209" y="189"/>
                      </a:lnTo>
                      <a:lnTo>
                        <a:pt x="215" y="177"/>
                      </a:lnTo>
                      <a:lnTo>
                        <a:pt x="202" y="171"/>
                      </a:lnTo>
                      <a:lnTo>
                        <a:pt x="209" y="164"/>
                      </a:lnTo>
                      <a:lnTo>
                        <a:pt x="209" y="147"/>
                      </a:lnTo>
                      <a:lnTo>
                        <a:pt x="200" y="136"/>
                      </a:lnTo>
                      <a:lnTo>
                        <a:pt x="206" y="125"/>
                      </a:lnTo>
                      <a:lnTo>
                        <a:pt x="230" y="114"/>
                      </a:lnTo>
                      <a:lnTo>
                        <a:pt x="267" y="89"/>
                      </a:lnTo>
                      <a:lnTo>
                        <a:pt x="272" y="53"/>
                      </a:lnTo>
                      <a:lnTo>
                        <a:pt x="216" y="27"/>
                      </a:lnTo>
                      <a:lnTo>
                        <a:pt x="158" y="31"/>
                      </a:lnTo>
                      <a:lnTo>
                        <a:pt x="119" y="17"/>
                      </a:lnTo>
                      <a:lnTo>
                        <a:pt x="112" y="0"/>
                      </a:lnTo>
                      <a:lnTo>
                        <a:pt x="70" y="0"/>
                      </a:lnTo>
                      <a:lnTo>
                        <a:pt x="75" y="27"/>
                      </a:lnTo>
                      <a:lnTo>
                        <a:pt x="76" y="36"/>
                      </a:lnTo>
                      <a:lnTo>
                        <a:pt x="100" y="48"/>
                      </a:lnTo>
                      <a:lnTo>
                        <a:pt x="74" y="72"/>
                      </a:lnTo>
                      <a:lnTo>
                        <a:pt x="66" y="118"/>
                      </a:lnTo>
                      <a:close/>
                    </a:path>
                  </a:pathLst>
                </a:custGeom>
                <a:solidFill>
                  <a:srgbClr val="A5A5A5"/>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9060" name="Freeform 148"/>
                <p:cNvSpPr>
                  <a:spLocks/>
                </p:cNvSpPr>
                <p:nvPr/>
              </p:nvSpPr>
              <p:spPr bwMode="auto">
                <a:xfrm>
                  <a:off x="4345" y="1735"/>
                  <a:ext cx="272" cy="264"/>
                </a:xfrm>
                <a:custGeom>
                  <a:avLst/>
                  <a:gdLst/>
                  <a:ahLst/>
                  <a:cxnLst>
                    <a:cxn ang="0">
                      <a:pos x="66" y="118"/>
                    </a:cxn>
                    <a:cxn ang="0">
                      <a:pos x="50" y="122"/>
                    </a:cxn>
                    <a:cxn ang="0">
                      <a:pos x="53" y="151"/>
                    </a:cxn>
                    <a:cxn ang="0">
                      <a:pos x="39" y="158"/>
                    </a:cxn>
                    <a:cxn ang="0">
                      <a:pos x="41" y="186"/>
                    </a:cxn>
                    <a:cxn ang="0">
                      <a:pos x="0" y="195"/>
                    </a:cxn>
                    <a:cxn ang="0">
                      <a:pos x="17" y="213"/>
                    </a:cxn>
                    <a:cxn ang="0">
                      <a:pos x="24" y="215"/>
                    </a:cxn>
                    <a:cxn ang="0">
                      <a:pos x="28" y="226"/>
                    </a:cxn>
                    <a:cxn ang="0">
                      <a:pos x="39" y="231"/>
                    </a:cxn>
                    <a:cxn ang="0">
                      <a:pos x="43" y="242"/>
                    </a:cxn>
                    <a:cxn ang="0">
                      <a:pos x="70" y="242"/>
                    </a:cxn>
                    <a:cxn ang="0">
                      <a:pos x="70" y="256"/>
                    </a:cxn>
                    <a:cxn ang="0">
                      <a:pos x="92" y="264"/>
                    </a:cxn>
                    <a:cxn ang="0">
                      <a:pos x="112" y="234"/>
                    </a:cxn>
                    <a:cxn ang="0">
                      <a:pos x="135" y="233"/>
                    </a:cxn>
                    <a:cxn ang="0">
                      <a:pos x="142" y="217"/>
                    </a:cxn>
                    <a:cxn ang="0">
                      <a:pos x="153" y="212"/>
                    </a:cxn>
                    <a:cxn ang="0">
                      <a:pos x="172" y="213"/>
                    </a:cxn>
                    <a:cxn ang="0">
                      <a:pos x="178" y="196"/>
                    </a:cxn>
                    <a:cxn ang="0">
                      <a:pos x="209" y="189"/>
                    </a:cxn>
                    <a:cxn ang="0">
                      <a:pos x="215" y="177"/>
                    </a:cxn>
                    <a:cxn ang="0">
                      <a:pos x="202" y="171"/>
                    </a:cxn>
                    <a:cxn ang="0">
                      <a:pos x="209" y="164"/>
                    </a:cxn>
                    <a:cxn ang="0">
                      <a:pos x="209" y="147"/>
                    </a:cxn>
                    <a:cxn ang="0">
                      <a:pos x="200" y="136"/>
                    </a:cxn>
                    <a:cxn ang="0">
                      <a:pos x="206" y="125"/>
                    </a:cxn>
                    <a:cxn ang="0">
                      <a:pos x="230" y="114"/>
                    </a:cxn>
                    <a:cxn ang="0">
                      <a:pos x="267" y="89"/>
                    </a:cxn>
                    <a:cxn ang="0">
                      <a:pos x="272" y="53"/>
                    </a:cxn>
                    <a:cxn ang="0">
                      <a:pos x="216" y="27"/>
                    </a:cxn>
                    <a:cxn ang="0">
                      <a:pos x="158" y="31"/>
                    </a:cxn>
                    <a:cxn ang="0">
                      <a:pos x="119" y="17"/>
                    </a:cxn>
                    <a:cxn ang="0">
                      <a:pos x="112" y="0"/>
                    </a:cxn>
                    <a:cxn ang="0">
                      <a:pos x="70" y="0"/>
                    </a:cxn>
                    <a:cxn ang="0">
                      <a:pos x="75" y="27"/>
                    </a:cxn>
                    <a:cxn ang="0">
                      <a:pos x="76" y="36"/>
                    </a:cxn>
                    <a:cxn ang="0">
                      <a:pos x="100" y="48"/>
                    </a:cxn>
                    <a:cxn ang="0">
                      <a:pos x="74" y="72"/>
                    </a:cxn>
                    <a:cxn ang="0">
                      <a:pos x="66" y="118"/>
                    </a:cxn>
                  </a:cxnLst>
                  <a:rect l="0" t="0" r="r" b="b"/>
                  <a:pathLst>
                    <a:path w="272" h="264">
                      <a:moveTo>
                        <a:pt x="66" y="118"/>
                      </a:moveTo>
                      <a:lnTo>
                        <a:pt x="50" y="122"/>
                      </a:lnTo>
                      <a:lnTo>
                        <a:pt x="53" y="151"/>
                      </a:lnTo>
                      <a:lnTo>
                        <a:pt x="39" y="158"/>
                      </a:lnTo>
                      <a:lnTo>
                        <a:pt x="41" y="186"/>
                      </a:lnTo>
                      <a:lnTo>
                        <a:pt x="0" y="195"/>
                      </a:lnTo>
                      <a:lnTo>
                        <a:pt x="17" y="213"/>
                      </a:lnTo>
                      <a:lnTo>
                        <a:pt x="24" y="215"/>
                      </a:lnTo>
                      <a:lnTo>
                        <a:pt x="28" y="226"/>
                      </a:lnTo>
                      <a:lnTo>
                        <a:pt x="39" y="231"/>
                      </a:lnTo>
                      <a:lnTo>
                        <a:pt x="43" y="242"/>
                      </a:lnTo>
                      <a:lnTo>
                        <a:pt x="70" y="242"/>
                      </a:lnTo>
                      <a:lnTo>
                        <a:pt x="70" y="256"/>
                      </a:lnTo>
                      <a:lnTo>
                        <a:pt x="92" y="264"/>
                      </a:lnTo>
                      <a:lnTo>
                        <a:pt x="112" y="234"/>
                      </a:lnTo>
                      <a:lnTo>
                        <a:pt x="135" y="233"/>
                      </a:lnTo>
                      <a:lnTo>
                        <a:pt x="142" y="217"/>
                      </a:lnTo>
                      <a:lnTo>
                        <a:pt x="153" y="212"/>
                      </a:lnTo>
                      <a:lnTo>
                        <a:pt x="172" y="213"/>
                      </a:lnTo>
                      <a:lnTo>
                        <a:pt x="178" y="196"/>
                      </a:lnTo>
                      <a:lnTo>
                        <a:pt x="209" y="189"/>
                      </a:lnTo>
                      <a:lnTo>
                        <a:pt x="215" y="177"/>
                      </a:lnTo>
                      <a:lnTo>
                        <a:pt x="202" y="171"/>
                      </a:lnTo>
                      <a:lnTo>
                        <a:pt x="209" y="164"/>
                      </a:lnTo>
                      <a:lnTo>
                        <a:pt x="209" y="147"/>
                      </a:lnTo>
                      <a:lnTo>
                        <a:pt x="200" y="136"/>
                      </a:lnTo>
                      <a:lnTo>
                        <a:pt x="206" y="125"/>
                      </a:lnTo>
                      <a:lnTo>
                        <a:pt x="230" y="114"/>
                      </a:lnTo>
                      <a:lnTo>
                        <a:pt x="267" y="89"/>
                      </a:lnTo>
                      <a:lnTo>
                        <a:pt x="272" y="53"/>
                      </a:lnTo>
                      <a:lnTo>
                        <a:pt x="216" y="27"/>
                      </a:lnTo>
                      <a:lnTo>
                        <a:pt x="158" y="31"/>
                      </a:lnTo>
                      <a:lnTo>
                        <a:pt x="119" y="17"/>
                      </a:lnTo>
                      <a:lnTo>
                        <a:pt x="112" y="0"/>
                      </a:lnTo>
                      <a:lnTo>
                        <a:pt x="70" y="0"/>
                      </a:lnTo>
                      <a:lnTo>
                        <a:pt x="75" y="27"/>
                      </a:lnTo>
                      <a:lnTo>
                        <a:pt x="76" y="36"/>
                      </a:lnTo>
                      <a:lnTo>
                        <a:pt x="100" y="48"/>
                      </a:lnTo>
                      <a:lnTo>
                        <a:pt x="74" y="72"/>
                      </a:lnTo>
                      <a:lnTo>
                        <a:pt x="66" y="118"/>
                      </a:lnTo>
                      <a:close/>
                    </a:path>
                  </a:pathLst>
                </a:custGeom>
                <a:noFill/>
                <a:ln w="7938" cap="flat">
                  <a:solidFill>
                    <a:srgbClr val="A5A5A5"/>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9061" name="Freeform 149"/>
                <p:cNvSpPr>
                  <a:spLocks/>
                </p:cNvSpPr>
                <p:nvPr/>
              </p:nvSpPr>
              <p:spPr bwMode="auto">
                <a:xfrm>
                  <a:off x="4293" y="1919"/>
                  <a:ext cx="233" cy="112"/>
                </a:xfrm>
                <a:custGeom>
                  <a:avLst/>
                  <a:gdLst/>
                  <a:ahLst/>
                  <a:cxnLst>
                    <a:cxn ang="0">
                      <a:pos x="69" y="99"/>
                    </a:cxn>
                    <a:cxn ang="0">
                      <a:pos x="94" y="106"/>
                    </a:cxn>
                    <a:cxn ang="0">
                      <a:pos x="122" y="97"/>
                    </a:cxn>
                    <a:cxn ang="0">
                      <a:pos x="148" y="112"/>
                    </a:cxn>
                    <a:cxn ang="0">
                      <a:pos x="170" y="112"/>
                    </a:cxn>
                    <a:cxn ang="0">
                      <a:pos x="190" y="97"/>
                    </a:cxn>
                    <a:cxn ang="0">
                      <a:pos x="222" y="96"/>
                    </a:cxn>
                    <a:cxn ang="0">
                      <a:pos x="233" y="58"/>
                    </a:cxn>
                    <a:cxn ang="0">
                      <a:pos x="178" y="59"/>
                    </a:cxn>
                    <a:cxn ang="0">
                      <a:pos x="101" y="0"/>
                    </a:cxn>
                    <a:cxn ang="0">
                      <a:pos x="52" y="11"/>
                    </a:cxn>
                    <a:cxn ang="0">
                      <a:pos x="0" y="43"/>
                    </a:cxn>
                    <a:cxn ang="0">
                      <a:pos x="10" y="59"/>
                    </a:cxn>
                    <a:cxn ang="0">
                      <a:pos x="34" y="57"/>
                    </a:cxn>
                    <a:cxn ang="0">
                      <a:pos x="58" y="77"/>
                    </a:cxn>
                    <a:cxn ang="0">
                      <a:pos x="69" y="99"/>
                    </a:cxn>
                  </a:cxnLst>
                  <a:rect l="0" t="0" r="r" b="b"/>
                  <a:pathLst>
                    <a:path w="233" h="112">
                      <a:moveTo>
                        <a:pt x="69" y="99"/>
                      </a:moveTo>
                      <a:lnTo>
                        <a:pt x="94" y="106"/>
                      </a:lnTo>
                      <a:lnTo>
                        <a:pt x="122" y="97"/>
                      </a:lnTo>
                      <a:lnTo>
                        <a:pt x="148" y="112"/>
                      </a:lnTo>
                      <a:lnTo>
                        <a:pt x="170" y="112"/>
                      </a:lnTo>
                      <a:lnTo>
                        <a:pt x="190" y="97"/>
                      </a:lnTo>
                      <a:lnTo>
                        <a:pt x="222" y="96"/>
                      </a:lnTo>
                      <a:lnTo>
                        <a:pt x="233" y="58"/>
                      </a:lnTo>
                      <a:lnTo>
                        <a:pt x="178" y="59"/>
                      </a:lnTo>
                      <a:lnTo>
                        <a:pt x="101" y="0"/>
                      </a:lnTo>
                      <a:lnTo>
                        <a:pt x="52" y="11"/>
                      </a:lnTo>
                      <a:lnTo>
                        <a:pt x="0" y="43"/>
                      </a:lnTo>
                      <a:lnTo>
                        <a:pt x="10" y="59"/>
                      </a:lnTo>
                      <a:lnTo>
                        <a:pt x="34" y="57"/>
                      </a:lnTo>
                      <a:lnTo>
                        <a:pt x="58" y="77"/>
                      </a:lnTo>
                      <a:lnTo>
                        <a:pt x="69" y="99"/>
                      </a:lnTo>
                      <a:close/>
                    </a:path>
                  </a:pathLst>
                </a:custGeom>
                <a:solidFill>
                  <a:srgbClr val="A5A5A5"/>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9062" name="Freeform 150"/>
                <p:cNvSpPr>
                  <a:spLocks/>
                </p:cNvSpPr>
                <p:nvPr/>
              </p:nvSpPr>
              <p:spPr bwMode="auto">
                <a:xfrm>
                  <a:off x="4293" y="1919"/>
                  <a:ext cx="233" cy="112"/>
                </a:xfrm>
                <a:custGeom>
                  <a:avLst/>
                  <a:gdLst/>
                  <a:ahLst/>
                  <a:cxnLst>
                    <a:cxn ang="0">
                      <a:pos x="69" y="99"/>
                    </a:cxn>
                    <a:cxn ang="0">
                      <a:pos x="94" y="106"/>
                    </a:cxn>
                    <a:cxn ang="0">
                      <a:pos x="122" y="97"/>
                    </a:cxn>
                    <a:cxn ang="0">
                      <a:pos x="148" y="112"/>
                    </a:cxn>
                    <a:cxn ang="0">
                      <a:pos x="170" y="112"/>
                    </a:cxn>
                    <a:cxn ang="0">
                      <a:pos x="190" y="97"/>
                    </a:cxn>
                    <a:cxn ang="0">
                      <a:pos x="222" y="96"/>
                    </a:cxn>
                    <a:cxn ang="0">
                      <a:pos x="233" y="58"/>
                    </a:cxn>
                    <a:cxn ang="0">
                      <a:pos x="178" y="59"/>
                    </a:cxn>
                    <a:cxn ang="0">
                      <a:pos x="101" y="0"/>
                    </a:cxn>
                    <a:cxn ang="0">
                      <a:pos x="52" y="11"/>
                    </a:cxn>
                    <a:cxn ang="0">
                      <a:pos x="0" y="43"/>
                    </a:cxn>
                    <a:cxn ang="0">
                      <a:pos x="10" y="59"/>
                    </a:cxn>
                    <a:cxn ang="0">
                      <a:pos x="34" y="57"/>
                    </a:cxn>
                    <a:cxn ang="0">
                      <a:pos x="58" y="77"/>
                    </a:cxn>
                    <a:cxn ang="0">
                      <a:pos x="69" y="99"/>
                    </a:cxn>
                  </a:cxnLst>
                  <a:rect l="0" t="0" r="r" b="b"/>
                  <a:pathLst>
                    <a:path w="233" h="112">
                      <a:moveTo>
                        <a:pt x="69" y="99"/>
                      </a:moveTo>
                      <a:lnTo>
                        <a:pt x="94" y="106"/>
                      </a:lnTo>
                      <a:lnTo>
                        <a:pt x="122" y="97"/>
                      </a:lnTo>
                      <a:lnTo>
                        <a:pt x="148" y="112"/>
                      </a:lnTo>
                      <a:lnTo>
                        <a:pt x="170" y="112"/>
                      </a:lnTo>
                      <a:lnTo>
                        <a:pt x="190" y="97"/>
                      </a:lnTo>
                      <a:lnTo>
                        <a:pt x="222" y="96"/>
                      </a:lnTo>
                      <a:lnTo>
                        <a:pt x="233" y="58"/>
                      </a:lnTo>
                      <a:lnTo>
                        <a:pt x="178" y="59"/>
                      </a:lnTo>
                      <a:lnTo>
                        <a:pt x="101" y="0"/>
                      </a:lnTo>
                      <a:lnTo>
                        <a:pt x="52" y="11"/>
                      </a:lnTo>
                      <a:lnTo>
                        <a:pt x="0" y="43"/>
                      </a:lnTo>
                      <a:lnTo>
                        <a:pt x="10" y="59"/>
                      </a:lnTo>
                      <a:lnTo>
                        <a:pt x="34" y="57"/>
                      </a:lnTo>
                      <a:lnTo>
                        <a:pt x="58" y="77"/>
                      </a:lnTo>
                      <a:lnTo>
                        <a:pt x="69" y="99"/>
                      </a:lnTo>
                      <a:close/>
                    </a:path>
                  </a:pathLst>
                </a:custGeom>
                <a:noFill/>
                <a:ln w="7938" cap="flat">
                  <a:solidFill>
                    <a:srgbClr val="A5A5A5"/>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9063" name="Freeform 151"/>
                <p:cNvSpPr>
                  <a:spLocks/>
                </p:cNvSpPr>
                <p:nvPr/>
              </p:nvSpPr>
              <p:spPr bwMode="auto">
                <a:xfrm>
                  <a:off x="4193" y="1906"/>
                  <a:ext cx="232" cy="112"/>
                </a:xfrm>
                <a:custGeom>
                  <a:avLst/>
                  <a:gdLst/>
                  <a:ahLst/>
                  <a:cxnLst>
                    <a:cxn ang="0">
                      <a:pos x="68" y="99"/>
                    </a:cxn>
                    <a:cxn ang="0">
                      <a:pos x="94" y="106"/>
                    </a:cxn>
                    <a:cxn ang="0">
                      <a:pos x="121" y="97"/>
                    </a:cxn>
                    <a:cxn ang="0">
                      <a:pos x="148" y="112"/>
                    </a:cxn>
                    <a:cxn ang="0">
                      <a:pos x="169" y="112"/>
                    </a:cxn>
                    <a:cxn ang="0">
                      <a:pos x="190" y="97"/>
                    </a:cxn>
                    <a:cxn ang="0">
                      <a:pos x="222" y="95"/>
                    </a:cxn>
                    <a:cxn ang="0">
                      <a:pos x="232" y="58"/>
                    </a:cxn>
                    <a:cxn ang="0">
                      <a:pos x="178" y="58"/>
                    </a:cxn>
                    <a:cxn ang="0">
                      <a:pos x="100" y="0"/>
                    </a:cxn>
                    <a:cxn ang="0">
                      <a:pos x="52" y="10"/>
                    </a:cxn>
                    <a:cxn ang="0">
                      <a:pos x="0" y="42"/>
                    </a:cxn>
                    <a:cxn ang="0">
                      <a:pos x="10" y="58"/>
                    </a:cxn>
                    <a:cxn ang="0">
                      <a:pos x="33" y="56"/>
                    </a:cxn>
                    <a:cxn ang="0">
                      <a:pos x="57" y="76"/>
                    </a:cxn>
                    <a:cxn ang="0">
                      <a:pos x="68" y="99"/>
                    </a:cxn>
                  </a:cxnLst>
                  <a:rect l="0" t="0" r="r" b="b"/>
                  <a:pathLst>
                    <a:path w="232" h="112">
                      <a:moveTo>
                        <a:pt x="68" y="99"/>
                      </a:moveTo>
                      <a:lnTo>
                        <a:pt x="94" y="106"/>
                      </a:lnTo>
                      <a:lnTo>
                        <a:pt x="121" y="97"/>
                      </a:lnTo>
                      <a:lnTo>
                        <a:pt x="148" y="112"/>
                      </a:lnTo>
                      <a:lnTo>
                        <a:pt x="169" y="112"/>
                      </a:lnTo>
                      <a:lnTo>
                        <a:pt x="190" y="97"/>
                      </a:lnTo>
                      <a:lnTo>
                        <a:pt x="222" y="95"/>
                      </a:lnTo>
                      <a:lnTo>
                        <a:pt x="232" y="58"/>
                      </a:lnTo>
                      <a:lnTo>
                        <a:pt x="178" y="58"/>
                      </a:lnTo>
                      <a:lnTo>
                        <a:pt x="100" y="0"/>
                      </a:lnTo>
                      <a:lnTo>
                        <a:pt x="52" y="10"/>
                      </a:lnTo>
                      <a:lnTo>
                        <a:pt x="0" y="42"/>
                      </a:lnTo>
                      <a:lnTo>
                        <a:pt x="10" y="58"/>
                      </a:lnTo>
                      <a:lnTo>
                        <a:pt x="33" y="56"/>
                      </a:lnTo>
                      <a:lnTo>
                        <a:pt x="57" y="76"/>
                      </a:lnTo>
                      <a:lnTo>
                        <a:pt x="68" y="99"/>
                      </a:lnTo>
                      <a:close/>
                    </a:path>
                  </a:pathLst>
                </a:custGeom>
                <a:solidFill>
                  <a:srgbClr val="A5A5A5"/>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9064" name="Freeform 152"/>
                <p:cNvSpPr>
                  <a:spLocks/>
                </p:cNvSpPr>
                <p:nvPr/>
              </p:nvSpPr>
              <p:spPr bwMode="auto">
                <a:xfrm>
                  <a:off x="4193" y="1906"/>
                  <a:ext cx="232" cy="112"/>
                </a:xfrm>
                <a:custGeom>
                  <a:avLst/>
                  <a:gdLst/>
                  <a:ahLst/>
                  <a:cxnLst>
                    <a:cxn ang="0">
                      <a:pos x="68" y="99"/>
                    </a:cxn>
                    <a:cxn ang="0">
                      <a:pos x="94" y="106"/>
                    </a:cxn>
                    <a:cxn ang="0">
                      <a:pos x="121" y="97"/>
                    </a:cxn>
                    <a:cxn ang="0">
                      <a:pos x="148" y="112"/>
                    </a:cxn>
                    <a:cxn ang="0">
                      <a:pos x="169" y="112"/>
                    </a:cxn>
                    <a:cxn ang="0">
                      <a:pos x="190" y="97"/>
                    </a:cxn>
                    <a:cxn ang="0">
                      <a:pos x="222" y="95"/>
                    </a:cxn>
                    <a:cxn ang="0">
                      <a:pos x="232" y="58"/>
                    </a:cxn>
                    <a:cxn ang="0">
                      <a:pos x="178" y="58"/>
                    </a:cxn>
                    <a:cxn ang="0">
                      <a:pos x="100" y="0"/>
                    </a:cxn>
                    <a:cxn ang="0">
                      <a:pos x="52" y="10"/>
                    </a:cxn>
                    <a:cxn ang="0">
                      <a:pos x="0" y="42"/>
                    </a:cxn>
                    <a:cxn ang="0">
                      <a:pos x="10" y="58"/>
                    </a:cxn>
                    <a:cxn ang="0">
                      <a:pos x="33" y="56"/>
                    </a:cxn>
                    <a:cxn ang="0">
                      <a:pos x="57" y="76"/>
                    </a:cxn>
                    <a:cxn ang="0">
                      <a:pos x="68" y="99"/>
                    </a:cxn>
                  </a:cxnLst>
                  <a:rect l="0" t="0" r="r" b="b"/>
                  <a:pathLst>
                    <a:path w="232" h="112">
                      <a:moveTo>
                        <a:pt x="68" y="99"/>
                      </a:moveTo>
                      <a:lnTo>
                        <a:pt x="94" y="106"/>
                      </a:lnTo>
                      <a:lnTo>
                        <a:pt x="121" y="97"/>
                      </a:lnTo>
                      <a:lnTo>
                        <a:pt x="148" y="112"/>
                      </a:lnTo>
                      <a:lnTo>
                        <a:pt x="169" y="112"/>
                      </a:lnTo>
                      <a:lnTo>
                        <a:pt x="190" y="97"/>
                      </a:lnTo>
                      <a:lnTo>
                        <a:pt x="222" y="95"/>
                      </a:lnTo>
                      <a:lnTo>
                        <a:pt x="232" y="58"/>
                      </a:lnTo>
                      <a:lnTo>
                        <a:pt x="178" y="58"/>
                      </a:lnTo>
                      <a:lnTo>
                        <a:pt x="100" y="0"/>
                      </a:lnTo>
                      <a:lnTo>
                        <a:pt x="52" y="10"/>
                      </a:lnTo>
                      <a:lnTo>
                        <a:pt x="0" y="42"/>
                      </a:lnTo>
                      <a:lnTo>
                        <a:pt x="10" y="58"/>
                      </a:lnTo>
                      <a:lnTo>
                        <a:pt x="33" y="56"/>
                      </a:lnTo>
                      <a:lnTo>
                        <a:pt x="57" y="76"/>
                      </a:lnTo>
                      <a:lnTo>
                        <a:pt x="68" y="99"/>
                      </a:lnTo>
                      <a:close/>
                    </a:path>
                  </a:pathLst>
                </a:custGeom>
                <a:noFill/>
                <a:ln w="7938" cap="flat">
                  <a:solidFill>
                    <a:srgbClr val="A5A5A5"/>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9065" name="Freeform 153"/>
                <p:cNvSpPr>
                  <a:spLocks/>
                </p:cNvSpPr>
                <p:nvPr/>
              </p:nvSpPr>
              <p:spPr bwMode="auto">
                <a:xfrm>
                  <a:off x="4115" y="1756"/>
                  <a:ext cx="232" cy="112"/>
                </a:xfrm>
                <a:custGeom>
                  <a:avLst/>
                  <a:gdLst/>
                  <a:ahLst/>
                  <a:cxnLst>
                    <a:cxn ang="0">
                      <a:pos x="68" y="99"/>
                    </a:cxn>
                    <a:cxn ang="0">
                      <a:pos x="94" y="106"/>
                    </a:cxn>
                    <a:cxn ang="0">
                      <a:pos x="121" y="97"/>
                    </a:cxn>
                    <a:cxn ang="0">
                      <a:pos x="148" y="112"/>
                    </a:cxn>
                    <a:cxn ang="0">
                      <a:pos x="169" y="112"/>
                    </a:cxn>
                    <a:cxn ang="0">
                      <a:pos x="190" y="97"/>
                    </a:cxn>
                    <a:cxn ang="0">
                      <a:pos x="222" y="96"/>
                    </a:cxn>
                    <a:cxn ang="0">
                      <a:pos x="232" y="58"/>
                    </a:cxn>
                    <a:cxn ang="0">
                      <a:pos x="178" y="59"/>
                    </a:cxn>
                    <a:cxn ang="0">
                      <a:pos x="101" y="0"/>
                    </a:cxn>
                    <a:cxn ang="0">
                      <a:pos x="52" y="10"/>
                    </a:cxn>
                    <a:cxn ang="0">
                      <a:pos x="0" y="42"/>
                    </a:cxn>
                    <a:cxn ang="0">
                      <a:pos x="10" y="59"/>
                    </a:cxn>
                    <a:cxn ang="0">
                      <a:pos x="33" y="57"/>
                    </a:cxn>
                    <a:cxn ang="0">
                      <a:pos x="57" y="76"/>
                    </a:cxn>
                    <a:cxn ang="0">
                      <a:pos x="68" y="99"/>
                    </a:cxn>
                  </a:cxnLst>
                  <a:rect l="0" t="0" r="r" b="b"/>
                  <a:pathLst>
                    <a:path w="232" h="112">
                      <a:moveTo>
                        <a:pt x="68" y="99"/>
                      </a:moveTo>
                      <a:lnTo>
                        <a:pt x="94" y="106"/>
                      </a:lnTo>
                      <a:lnTo>
                        <a:pt x="121" y="97"/>
                      </a:lnTo>
                      <a:lnTo>
                        <a:pt x="148" y="112"/>
                      </a:lnTo>
                      <a:lnTo>
                        <a:pt x="169" y="112"/>
                      </a:lnTo>
                      <a:lnTo>
                        <a:pt x="190" y="97"/>
                      </a:lnTo>
                      <a:lnTo>
                        <a:pt x="222" y="96"/>
                      </a:lnTo>
                      <a:lnTo>
                        <a:pt x="232" y="58"/>
                      </a:lnTo>
                      <a:lnTo>
                        <a:pt x="178" y="59"/>
                      </a:lnTo>
                      <a:lnTo>
                        <a:pt x="101" y="0"/>
                      </a:lnTo>
                      <a:lnTo>
                        <a:pt x="52" y="10"/>
                      </a:lnTo>
                      <a:lnTo>
                        <a:pt x="0" y="42"/>
                      </a:lnTo>
                      <a:lnTo>
                        <a:pt x="10" y="59"/>
                      </a:lnTo>
                      <a:lnTo>
                        <a:pt x="33" y="57"/>
                      </a:lnTo>
                      <a:lnTo>
                        <a:pt x="57" y="76"/>
                      </a:lnTo>
                      <a:lnTo>
                        <a:pt x="68" y="99"/>
                      </a:lnTo>
                      <a:close/>
                    </a:path>
                  </a:pathLst>
                </a:custGeom>
                <a:solidFill>
                  <a:srgbClr val="A5A5A5"/>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9066" name="Freeform 154"/>
                <p:cNvSpPr>
                  <a:spLocks/>
                </p:cNvSpPr>
                <p:nvPr/>
              </p:nvSpPr>
              <p:spPr bwMode="auto">
                <a:xfrm>
                  <a:off x="4115" y="1756"/>
                  <a:ext cx="232" cy="112"/>
                </a:xfrm>
                <a:custGeom>
                  <a:avLst/>
                  <a:gdLst/>
                  <a:ahLst/>
                  <a:cxnLst>
                    <a:cxn ang="0">
                      <a:pos x="68" y="99"/>
                    </a:cxn>
                    <a:cxn ang="0">
                      <a:pos x="94" y="106"/>
                    </a:cxn>
                    <a:cxn ang="0">
                      <a:pos x="121" y="97"/>
                    </a:cxn>
                    <a:cxn ang="0">
                      <a:pos x="148" y="112"/>
                    </a:cxn>
                    <a:cxn ang="0">
                      <a:pos x="169" y="112"/>
                    </a:cxn>
                    <a:cxn ang="0">
                      <a:pos x="190" y="97"/>
                    </a:cxn>
                    <a:cxn ang="0">
                      <a:pos x="222" y="96"/>
                    </a:cxn>
                    <a:cxn ang="0">
                      <a:pos x="232" y="58"/>
                    </a:cxn>
                    <a:cxn ang="0">
                      <a:pos x="178" y="59"/>
                    </a:cxn>
                    <a:cxn ang="0">
                      <a:pos x="101" y="0"/>
                    </a:cxn>
                    <a:cxn ang="0">
                      <a:pos x="52" y="10"/>
                    </a:cxn>
                    <a:cxn ang="0">
                      <a:pos x="0" y="42"/>
                    </a:cxn>
                    <a:cxn ang="0">
                      <a:pos x="10" y="59"/>
                    </a:cxn>
                    <a:cxn ang="0">
                      <a:pos x="33" y="57"/>
                    </a:cxn>
                    <a:cxn ang="0">
                      <a:pos x="57" y="76"/>
                    </a:cxn>
                    <a:cxn ang="0">
                      <a:pos x="68" y="99"/>
                    </a:cxn>
                  </a:cxnLst>
                  <a:rect l="0" t="0" r="r" b="b"/>
                  <a:pathLst>
                    <a:path w="232" h="112">
                      <a:moveTo>
                        <a:pt x="68" y="99"/>
                      </a:moveTo>
                      <a:lnTo>
                        <a:pt x="94" y="106"/>
                      </a:lnTo>
                      <a:lnTo>
                        <a:pt x="121" y="97"/>
                      </a:lnTo>
                      <a:lnTo>
                        <a:pt x="148" y="112"/>
                      </a:lnTo>
                      <a:lnTo>
                        <a:pt x="169" y="112"/>
                      </a:lnTo>
                      <a:lnTo>
                        <a:pt x="190" y="97"/>
                      </a:lnTo>
                      <a:lnTo>
                        <a:pt x="222" y="96"/>
                      </a:lnTo>
                      <a:lnTo>
                        <a:pt x="232" y="58"/>
                      </a:lnTo>
                      <a:lnTo>
                        <a:pt x="178" y="59"/>
                      </a:lnTo>
                      <a:lnTo>
                        <a:pt x="101" y="0"/>
                      </a:lnTo>
                      <a:lnTo>
                        <a:pt x="52" y="10"/>
                      </a:lnTo>
                      <a:lnTo>
                        <a:pt x="0" y="42"/>
                      </a:lnTo>
                      <a:lnTo>
                        <a:pt x="10" y="59"/>
                      </a:lnTo>
                      <a:lnTo>
                        <a:pt x="33" y="57"/>
                      </a:lnTo>
                      <a:lnTo>
                        <a:pt x="57" y="76"/>
                      </a:lnTo>
                      <a:lnTo>
                        <a:pt x="68" y="99"/>
                      </a:lnTo>
                      <a:close/>
                    </a:path>
                  </a:pathLst>
                </a:custGeom>
                <a:noFill/>
                <a:ln w="7938" cap="flat">
                  <a:solidFill>
                    <a:srgbClr val="A5A5A5"/>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9067" name="Freeform 155"/>
                <p:cNvSpPr>
                  <a:spLocks/>
                </p:cNvSpPr>
                <p:nvPr/>
              </p:nvSpPr>
              <p:spPr bwMode="auto">
                <a:xfrm>
                  <a:off x="3906" y="1580"/>
                  <a:ext cx="279" cy="188"/>
                </a:xfrm>
                <a:custGeom>
                  <a:avLst/>
                  <a:gdLst/>
                  <a:ahLst/>
                  <a:cxnLst>
                    <a:cxn ang="0">
                      <a:pos x="215" y="87"/>
                    </a:cxn>
                    <a:cxn ang="0">
                      <a:pos x="170" y="47"/>
                    </a:cxn>
                    <a:cxn ang="0">
                      <a:pos x="112" y="30"/>
                    </a:cxn>
                    <a:cxn ang="0">
                      <a:pos x="107" y="1"/>
                    </a:cxn>
                    <a:cxn ang="0">
                      <a:pos x="13" y="0"/>
                    </a:cxn>
                    <a:cxn ang="0">
                      <a:pos x="0" y="22"/>
                    </a:cxn>
                    <a:cxn ang="0">
                      <a:pos x="41" y="76"/>
                    </a:cxn>
                    <a:cxn ang="0">
                      <a:pos x="44" y="101"/>
                    </a:cxn>
                    <a:cxn ang="0">
                      <a:pos x="71" y="116"/>
                    </a:cxn>
                    <a:cxn ang="0">
                      <a:pos x="79" y="136"/>
                    </a:cxn>
                    <a:cxn ang="0">
                      <a:pos x="107" y="148"/>
                    </a:cxn>
                    <a:cxn ang="0">
                      <a:pos x="128" y="182"/>
                    </a:cxn>
                    <a:cxn ang="0">
                      <a:pos x="132" y="188"/>
                    </a:cxn>
                    <a:cxn ang="0">
                      <a:pos x="180" y="173"/>
                    </a:cxn>
                    <a:cxn ang="0">
                      <a:pos x="201" y="187"/>
                    </a:cxn>
                    <a:cxn ang="0">
                      <a:pos x="218" y="168"/>
                    </a:cxn>
                    <a:cxn ang="0">
                      <a:pos x="266" y="162"/>
                    </a:cxn>
                    <a:cxn ang="0">
                      <a:pos x="279" y="143"/>
                    </a:cxn>
                    <a:cxn ang="0">
                      <a:pos x="263" y="112"/>
                    </a:cxn>
                    <a:cxn ang="0">
                      <a:pos x="228" y="101"/>
                    </a:cxn>
                    <a:cxn ang="0">
                      <a:pos x="215" y="87"/>
                    </a:cxn>
                  </a:cxnLst>
                  <a:rect l="0" t="0" r="r" b="b"/>
                  <a:pathLst>
                    <a:path w="279" h="188">
                      <a:moveTo>
                        <a:pt x="215" y="87"/>
                      </a:moveTo>
                      <a:lnTo>
                        <a:pt x="170" y="47"/>
                      </a:lnTo>
                      <a:lnTo>
                        <a:pt x="112" y="30"/>
                      </a:lnTo>
                      <a:lnTo>
                        <a:pt x="107" y="1"/>
                      </a:lnTo>
                      <a:lnTo>
                        <a:pt x="13" y="0"/>
                      </a:lnTo>
                      <a:lnTo>
                        <a:pt x="0" y="22"/>
                      </a:lnTo>
                      <a:lnTo>
                        <a:pt x="41" y="76"/>
                      </a:lnTo>
                      <a:lnTo>
                        <a:pt x="44" y="101"/>
                      </a:lnTo>
                      <a:lnTo>
                        <a:pt x="71" y="116"/>
                      </a:lnTo>
                      <a:lnTo>
                        <a:pt x="79" y="136"/>
                      </a:lnTo>
                      <a:lnTo>
                        <a:pt x="107" y="148"/>
                      </a:lnTo>
                      <a:lnTo>
                        <a:pt x="128" y="182"/>
                      </a:lnTo>
                      <a:lnTo>
                        <a:pt x="132" y="188"/>
                      </a:lnTo>
                      <a:lnTo>
                        <a:pt x="180" y="173"/>
                      </a:lnTo>
                      <a:lnTo>
                        <a:pt x="201" y="187"/>
                      </a:lnTo>
                      <a:lnTo>
                        <a:pt x="218" y="168"/>
                      </a:lnTo>
                      <a:lnTo>
                        <a:pt x="266" y="162"/>
                      </a:lnTo>
                      <a:lnTo>
                        <a:pt x="279" y="143"/>
                      </a:lnTo>
                      <a:lnTo>
                        <a:pt x="263" y="112"/>
                      </a:lnTo>
                      <a:lnTo>
                        <a:pt x="228" y="101"/>
                      </a:lnTo>
                      <a:lnTo>
                        <a:pt x="215" y="87"/>
                      </a:lnTo>
                      <a:close/>
                    </a:path>
                  </a:pathLst>
                </a:custGeom>
                <a:solidFill>
                  <a:srgbClr val="A5A5A5"/>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9068" name="Freeform 156"/>
                <p:cNvSpPr>
                  <a:spLocks/>
                </p:cNvSpPr>
                <p:nvPr/>
              </p:nvSpPr>
              <p:spPr bwMode="auto">
                <a:xfrm>
                  <a:off x="3906" y="1580"/>
                  <a:ext cx="279" cy="188"/>
                </a:xfrm>
                <a:custGeom>
                  <a:avLst/>
                  <a:gdLst/>
                  <a:ahLst/>
                  <a:cxnLst>
                    <a:cxn ang="0">
                      <a:pos x="215" y="87"/>
                    </a:cxn>
                    <a:cxn ang="0">
                      <a:pos x="170" y="47"/>
                    </a:cxn>
                    <a:cxn ang="0">
                      <a:pos x="112" y="30"/>
                    </a:cxn>
                    <a:cxn ang="0">
                      <a:pos x="107" y="1"/>
                    </a:cxn>
                    <a:cxn ang="0">
                      <a:pos x="13" y="0"/>
                    </a:cxn>
                    <a:cxn ang="0">
                      <a:pos x="0" y="22"/>
                    </a:cxn>
                    <a:cxn ang="0">
                      <a:pos x="41" y="76"/>
                    </a:cxn>
                    <a:cxn ang="0">
                      <a:pos x="44" y="101"/>
                    </a:cxn>
                    <a:cxn ang="0">
                      <a:pos x="71" y="116"/>
                    </a:cxn>
                    <a:cxn ang="0">
                      <a:pos x="79" y="136"/>
                    </a:cxn>
                    <a:cxn ang="0">
                      <a:pos x="107" y="148"/>
                    </a:cxn>
                    <a:cxn ang="0">
                      <a:pos x="128" y="182"/>
                    </a:cxn>
                    <a:cxn ang="0">
                      <a:pos x="132" y="188"/>
                    </a:cxn>
                    <a:cxn ang="0">
                      <a:pos x="180" y="173"/>
                    </a:cxn>
                    <a:cxn ang="0">
                      <a:pos x="201" y="187"/>
                    </a:cxn>
                    <a:cxn ang="0">
                      <a:pos x="218" y="168"/>
                    </a:cxn>
                    <a:cxn ang="0">
                      <a:pos x="266" y="162"/>
                    </a:cxn>
                    <a:cxn ang="0">
                      <a:pos x="279" y="143"/>
                    </a:cxn>
                    <a:cxn ang="0">
                      <a:pos x="263" y="112"/>
                    </a:cxn>
                    <a:cxn ang="0">
                      <a:pos x="228" y="101"/>
                    </a:cxn>
                    <a:cxn ang="0">
                      <a:pos x="215" y="87"/>
                    </a:cxn>
                  </a:cxnLst>
                  <a:rect l="0" t="0" r="r" b="b"/>
                  <a:pathLst>
                    <a:path w="279" h="188">
                      <a:moveTo>
                        <a:pt x="215" y="87"/>
                      </a:moveTo>
                      <a:lnTo>
                        <a:pt x="170" y="47"/>
                      </a:lnTo>
                      <a:lnTo>
                        <a:pt x="112" y="30"/>
                      </a:lnTo>
                      <a:lnTo>
                        <a:pt x="107" y="1"/>
                      </a:lnTo>
                      <a:lnTo>
                        <a:pt x="13" y="0"/>
                      </a:lnTo>
                      <a:lnTo>
                        <a:pt x="0" y="22"/>
                      </a:lnTo>
                      <a:lnTo>
                        <a:pt x="41" y="76"/>
                      </a:lnTo>
                      <a:lnTo>
                        <a:pt x="44" y="101"/>
                      </a:lnTo>
                      <a:lnTo>
                        <a:pt x="71" y="116"/>
                      </a:lnTo>
                      <a:lnTo>
                        <a:pt x="79" y="136"/>
                      </a:lnTo>
                      <a:lnTo>
                        <a:pt x="107" y="148"/>
                      </a:lnTo>
                      <a:lnTo>
                        <a:pt x="128" y="182"/>
                      </a:lnTo>
                      <a:lnTo>
                        <a:pt x="132" y="188"/>
                      </a:lnTo>
                      <a:lnTo>
                        <a:pt x="180" y="173"/>
                      </a:lnTo>
                      <a:lnTo>
                        <a:pt x="201" y="187"/>
                      </a:lnTo>
                      <a:lnTo>
                        <a:pt x="218" y="168"/>
                      </a:lnTo>
                      <a:lnTo>
                        <a:pt x="266" y="162"/>
                      </a:lnTo>
                      <a:lnTo>
                        <a:pt x="279" y="143"/>
                      </a:lnTo>
                      <a:lnTo>
                        <a:pt x="263" y="112"/>
                      </a:lnTo>
                      <a:lnTo>
                        <a:pt x="228" y="101"/>
                      </a:lnTo>
                      <a:lnTo>
                        <a:pt x="215" y="87"/>
                      </a:lnTo>
                      <a:close/>
                    </a:path>
                  </a:pathLst>
                </a:custGeom>
                <a:noFill/>
                <a:ln w="7938" cap="flat">
                  <a:solidFill>
                    <a:srgbClr val="A5A5A5"/>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grpSp>
        </p:grpSp>
        <p:sp>
          <p:nvSpPr>
            <p:cNvPr id="39071" name="Rectangle 159"/>
            <p:cNvSpPr>
              <a:spLocks noChangeArrowheads="1"/>
            </p:cNvSpPr>
            <p:nvPr/>
          </p:nvSpPr>
          <p:spPr bwMode="auto">
            <a:xfrm>
              <a:off x="3338" y="2637"/>
              <a:ext cx="274" cy="21"/>
            </a:xfrm>
            <a:prstGeom prst="rect">
              <a:avLst/>
            </a:prstGeom>
            <a:solidFill>
              <a:srgbClr val="F2F2F2"/>
            </a:solidFill>
            <a:ln w="9525">
              <a:noFill/>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9072" name="Rectangle 160"/>
            <p:cNvSpPr>
              <a:spLocks noChangeArrowheads="1"/>
            </p:cNvSpPr>
            <p:nvPr/>
          </p:nvSpPr>
          <p:spPr bwMode="auto">
            <a:xfrm>
              <a:off x="3338" y="2658"/>
              <a:ext cx="274" cy="42"/>
            </a:xfrm>
            <a:prstGeom prst="rect">
              <a:avLst/>
            </a:prstGeom>
            <a:solidFill>
              <a:srgbClr val="F0F0F0"/>
            </a:solidFill>
            <a:ln w="9525">
              <a:noFill/>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9073" name="Rectangle 161"/>
            <p:cNvSpPr>
              <a:spLocks noChangeArrowheads="1"/>
            </p:cNvSpPr>
            <p:nvPr/>
          </p:nvSpPr>
          <p:spPr bwMode="auto">
            <a:xfrm>
              <a:off x="3338" y="2700"/>
              <a:ext cx="274" cy="29"/>
            </a:xfrm>
            <a:prstGeom prst="rect">
              <a:avLst/>
            </a:prstGeom>
            <a:solidFill>
              <a:srgbClr val="EEEEEE"/>
            </a:solidFill>
            <a:ln w="9525">
              <a:noFill/>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9074" name="Rectangle 162"/>
            <p:cNvSpPr>
              <a:spLocks noChangeArrowheads="1"/>
            </p:cNvSpPr>
            <p:nvPr/>
          </p:nvSpPr>
          <p:spPr bwMode="auto">
            <a:xfrm>
              <a:off x="3338" y="2729"/>
              <a:ext cx="274" cy="42"/>
            </a:xfrm>
            <a:prstGeom prst="rect">
              <a:avLst/>
            </a:prstGeom>
            <a:solidFill>
              <a:srgbClr val="ECECEC"/>
            </a:solidFill>
            <a:ln w="9525">
              <a:noFill/>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9075" name="Rectangle 163"/>
            <p:cNvSpPr>
              <a:spLocks noChangeArrowheads="1"/>
            </p:cNvSpPr>
            <p:nvPr/>
          </p:nvSpPr>
          <p:spPr bwMode="auto">
            <a:xfrm>
              <a:off x="3338" y="2771"/>
              <a:ext cx="274" cy="27"/>
            </a:xfrm>
            <a:prstGeom prst="rect">
              <a:avLst/>
            </a:prstGeom>
            <a:solidFill>
              <a:srgbClr val="EAEAEA"/>
            </a:solidFill>
            <a:ln w="9525">
              <a:noFill/>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9076" name="Rectangle 164"/>
            <p:cNvSpPr>
              <a:spLocks noChangeArrowheads="1"/>
            </p:cNvSpPr>
            <p:nvPr/>
          </p:nvSpPr>
          <p:spPr bwMode="auto">
            <a:xfrm>
              <a:off x="3338" y="2798"/>
              <a:ext cx="274" cy="42"/>
            </a:xfrm>
            <a:prstGeom prst="rect">
              <a:avLst/>
            </a:prstGeom>
            <a:solidFill>
              <a:srgbClr val="E8E8E8"/>
            </a:solidFill>
            <a:ln w="9525">
              <a:noFill/>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9077" name="Rectangle 165"/>
            <p:cNvSpPr>
              <a:spLocks noChangeArrowheads="1"/>
            </p:cNvSpPr>
            <p:nvPr/>
          </p:nvSpPr>
          <p:spPr bwMode="auto">
            <a:xfrm>
              <a:off x="3338" y="2840"/>
              <a:ext cx="274" cy="21"/>
            </a:xfrm>
            <a:prstGeom prst="rect">
              <a:avLst/>
            </a:prstGeom>
            <a:solidFill>
              <a:srgbClr val="E6E6E6"/>
            </a:solidFill>
            <a:ln w="9525">
              <a:noFill/>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9078" name="Rectangle 166"/>
            <p:cNvSpPr>
              <a:spLocks noChangeArrowheads="1"/>
            </p:cNvSpPr>
            <p:nvPr/>
          </p:nvSpPr>
          <p:spPr bwMode="auto">
            <a:xfrm>
              <a:off x="3338" y="2861"/>
              <a:ext cx="274" cy="1"/>
            </a:xfrm>
            <a:prstGeom prst="rect">
              <a:avLst/>
            </a:prstGeom>
            <a:solidFill>
              <a:srgbClr val="F2F2F2"/>
            </a:solidFill>
            <a:ln w="9525">
              <a:noFill/>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9079" name="Freeform 167"/>
            <p:cNvSpPr>
              <a:spLocks/>
            </p:cNvSpPr>
            <p:nvPr/>
          </p:nvSpPr>
          <p:spPr bwMode="auto">
            <a:xfrm>
              <a:off x="3338" y="2637"/>
              <a:ext cx="273" cy="224"/>
            </a:xfrm>
            <a:custGeom>
              <a:avLst/>
              <a:gdLst/>
              <a:ahLst/>
              <a:cxnLst>
                <a:cxn ang="0">
                  <a:pos x="190" y="224"/>
                </a:cxn>
                <a:cxn ang="0">
                  <a:pos x="198" y="217"/>
                </a:cxn>
                <a:cxn ang="0">
                  <a:pos x="190" y="184"/>
                </a:cxn>
                <a:cxn ang="0">
                  <a:pos x="213" y="178"/>
                </a:cxn>
                <a:cxn ang="0">
                  <a:pos x="198" y="149"/>
                </a:cxn>
                <a:cxn ang="0">
                  <a:pos x="213" y="142"/>
                </a:cxn>
                <a:cxn ang="0">
                  <a:pos x="239" y="161"/>
                </a:cxn>
                <a:cxn ang="0">
                  <a:pos x="231" y="142"/>
                </a:cxn>
                <a:cxn ang="0">
                  <a:pos x="246" y="142"/>
                </a:cxn>
                <a:cxn ang="0">
                  <a:pos x="252" y="132"/>
                </a:cxn>
                <a:cxn ang="0">
                  <a:pos x="265" y="132"/>
                </a:cxn>
                <a:cxn ang="0">
                  <a:pos x="252" y="103"/>
                </a:cxn>
                <a:cxn ang="0">
                  <a:pos x="273" y="103"/>
                </a:cxn>
                <a:cxn ang="0">
                  <a:pos x="273" y="97"/>
                </a:cxn>
                <a:cxn ang="0">
                  <a:pos x="239" y="80"/>
                </a:cxn>
                <a:cxn ang="0">
                  <a:pos x="258" y="40"/>
                </a:cxn>
                <a:cxn ang="0">
                  <a:pos x="231" y="29"/>
                </a:cxn>
                <a:cxn ang="0">
                  <a:pos x="219" y="34"/>
                </a:cxn>
                <a:cxn ang="0">
                  <a:pos x="198" y="17"/>
                </a:cxn>
                <a:cxn ang="0">
                  <a:pos x="152" y="17"/>
                </a:cxn>
                <a:cxn ang="0">
                  <a:pos x="85" y="4"/>
                </a:cxn>
                <a:cxn ang="0">
                  <a:pos x="52" y="4"/>
                </a:cxn>
                <a:cxn ang="0">
                  <a:pos x="39" y="23"/>
                </a:cxn>
                <a:cxn ang="0">
                  <a:pos x="11" y="0"/>
                </a:cxn>
                <a:cxn ang="0">
                  <a:pos x="0" y="40"/>
                </a:cxn>
                <a:cxn ang="0">
                  <a:pos x="19" y="51"/>
                </a:cxn>
                <a:cxn ang="0">
                  <a:pos x="26" y="85"/>
                </a:cxn>
                <a:cxn ang="0">
                  <a:pos x="85" y="142"/>
                </a:cxn>
                <a:cxn ang="0">
                  <a:pos x="105" y="149"/>
                </a:cxn>
                <a:cxn ang="0">
                  <a:pos x="105" y="161"/>
                </a:cxn>
                <a:cxn ang="0">
                  <a:pos x="138" y="189"/>
                </a:cxn>
                <a:cxn ang="0">
                  <a:pos x="190" y="224"/>
                </a:cxn>
              </a:cxnLst>
              <a:rect l="0" t="0" r="r" b="b"/>
              <a:pathLst>
                <a:path w="273" h="224">
                  <a:moveTo>
                    <a:pt x="190" y="224"/>
                  </a:moveTo>
                  <a:lnTo>
                    <a:pt x="198" y="217"/>
                  </a:lnTo>
                  <a:lnTo>
                    <a:pt x="190" y="184"/>
                  </a:lnTo>
                  <a:lnTo>
                    <a:pt x="213" y="178"/>
                  </a:lnTo>
                  <a:lnTo>
                    <a:pt x="198" y="149"/>
                  </a:lnTo>
                  <a:lnTo>
                    <a:pt x="213" y="142"/>
                  </a:lnTo>
                  <a:lnTo>
                    <a:pt x="239" y="161"/>
                  </a:lnTo>
                  <a:lnTo>
                    <a:pt x="231" y="142"/>
                  </a:lnTo>
                  <a:lnTo>
                    <a:pt x="246" y="142"/>
                  </a:lnTo>
                  <a:lnTo>
                    <a:pt x="252" y="132"/>
                  </a:lnTo>
                  <a:lnTo>
                    <a:pt x="265" y="132"/>
                  </a:lnTo>
                  <a:lnTo>
                    <a:pt x="252" y="103"/>
                  </a:lnTo>
                  <a:lnTo>
                    <a:pt x="273" y="103"/>
                  </a:lnTo>
                  <a:lnTo>
                    <a:pt x="273" y="97"/>
                  </a:lnTo>
                  <a:lnTo>
                    <a:pt x="239" y="80"/>
                  </a:lnTo>
                  <a:lnTo>
                    <a:pt x="258" y="40"/>
                  </a:lnTo>
                  <a:lnTo>
                    <a:pt x="231" y="29"/>
                  </a:lnTo>
                  <a:lnTo>
                    <a:pt x="219" y="34"/>
                  </a:lnTo>
                  <a:lnTo>
                    <a:pt x="198" y="17"/>
                  </a:lnTo>
                  <a:lnTo>
                    <a:pt x="152" y="17"/>
                  </a:lnTo>
                  <a:lnTo>
                    <a:pt x="85" y="4"/>
                  </a:lnTo>
                  <a:lnTo>
                    <a:pt x="52" y="4"/>
                  </a:lnTo>
                  <a:lnTo>
                    <a:pt x="39" y="23"/>
                  </a:lnTo>
                  <a:lnTo>
                    <a:pt x="11" y="0"/>
                  </a:lnTo>
                  <a:lnTo>
                    <a:pt x="0" y="40"/>
                  </a:lnTo>
                  <a:lnTo>
                    <a:pt x="19" y="51"/>
                  </a:lnTo>
                  <a:lnTo>
                    <a:pt x="26" y="85"/>
                  </a:lnTo>
                  <a:lnTo>
                    <a:pt x="85" y="142"/>
                  </a:lnTo>
                  <a:lnTo>
                    <a:pt x="105" y="149"/>
                  </a:lnTo>
                  <a:lnTo>
                    <a:pt x="105" y="161"/>
                  </a:lnTo>
                  <a:lnTo>
                    <a:pt x="138" y="189"/>
                  </a:lnTo>
                  <a:lnTo>
                    <a:pt x="190" y="224"/>
                  </a:lnTo>
                  <a:close/>
                </a:path>
              </a:pathLst>
            </a:custGeom>
            <a:noFill/>
            <a:ln w="7938" cap="flat">
              <a:solidFill>
                <a:srgbClr val="7F7F7F"/>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pic>
          <p:nvPicPr>
            <p:cNvPr id="39080" name="Picture 168"/>
            <p:cNvPicPr>
              <a:picLocks noChangeAspect="1" noChangeArrowheads="1"/>
            </p:cNvPicPr>
            <p:nvPr/>
          </p:nvPicPr>
          <p:blipFill>
            <a:blip r:embed="rId5" cstate="print"/>
            <a:srcRect/>
            <a:stretch>
              <a:fillRect/>
            </a:stretch>
          </p:blipFill>
          <p:spPr bwMode="auto">
            <a:xfrm>
              <a:off x="2061" y="2119"/>
              <a:ext cx="794" cy="708"/>
            </a:xfrm>
            <a:prstGeom prst="rect">
              <a:avLst/>
            </a:prstGeom>
            <a:noFill/>
            <a:ln w="9525">
              <a:noFill/>
              <a:miter lim="800000"/>
              <a:headEnd/>
              <a:tailEnd/>
            </a:ln>
          </p:spPr>
        </p:pic>
        <p:sp>
          <p:nvSpPr>
            <p:cNvPr id="39081" name="Freeform 169"/>
            <p:cNvSpPr>
              <a:spLocks/>
            </p:cNvSpPr>
            <p:nvPr/>
          </p:nvSpPr>
          <p:spPr bwMode="auto">
            <a:xfrm>
              <a:off x="2061" y="2119"/>
              <a:ext cx="793" cy="707"/>
            </a:xfrm>
            <a:custGeom>
              <a:avLst/>
              <a:gdLst/>
              <a:ahLst/>
              <a:cxnLst>
                <a:cxn ang="0">
                  <a:pos x="99" y="547"/>
                </a:cxn>
                <a:cxn ang="0">
                  <a:pos x="172" y="385"/>
                </a:cxn>
                <a:cxn ang="0">
                  <a:pos x="140" y="322"/>
                </a:cxn>
                <a:cxn ang="0">
                  <a:pos x="145" y="277"/>
                </a:cxn>
                <a:cxn ang="0">
                  <a:pos x="79" y="212"/>
                </a:cxn>
                <a:cxn ang="0">
                  <a:pos x="20" y="178"/>
                </a:cxn>
                <a:cxn ang="0">
                  <a:pos x="5" y="120"/>
                </a:cxn>
                <a:cxn ang="0">
                  <a:pos x="79" y="115"/>
                </a:cxn>
                <a:cxn ang="0">
                  <a:pos x="132" y="149"/>
                </a:cxn>
                <a:cxn ang="0">
                  <a:pos x="206" y="160"/>
                </a:cxn>
                <a:cxn ang="0">
                  <a:pos x="206" y="68"/>
                </a:cxn>
                <a:cxn ang="0">
                  <a:pos x="247" y="110"/>
                </a:cxn>
                <a:cxn ang="0">
                  <a:pos x="307" y="120"/>
                </a:cxn>
                <a:cxn ang="0">
                  <a:pos x="352" y="81"/>
                </a:cxn>
                <a:cxn ang="0">
                  <a:pos x="413" y="74"/>
                </a:cxn>
                <a:cxn ang="0">
                  <a:pos x="446" y="16"/>
                </a:cxn>
                <a:cxn ang="0">
                  <a:pos x="513" y="6"/>
                </a:cxn>
                <a:cxn ang="0">
                  <a:pos x="535" y="35"/>
                </a:cxn>
                <a:cxn ang="0">
                  <a:pos x="573" y="74"/>
                </a:cxn>
                <a:cxn ang="0">
                  <a:pos x="599" y="110"/>
                </a:cxn>
                <a:cxn ang="0">
                  <a:pos x="625" y="120"/>
                </a:cxn>
                <a:cxn ang="0">
                  <a:pos x="640" y="143"/>
                </a:cxn>
                <a:cxn ang="0">
                  <a:pos x="680" y="155"/>
                </a:cxn>
                <a:cxn ang="0">
                  <a:pos x="713" y="173"/>
                </a:cxn>
                <a:cxn ang="0">
                  <a:pos x="782" y="201"/>
                </a:cxn>
                <a:cxn ang="0">
                  <a:pos x="774" y="242"/>
                </a:cxn>
                <a:cxn ang="0">
                  <a:pos x="753" y="316"/>
                </a:cxn>
                <a:cxn ang="0">
                  <a:pos x="713" y="322"/>
                </a:cxn>
                <a:cxn ang="0">
                  <a:pos x="673" y="368"/>
                </a:cxn>
                <a:cxn ang="0">
                  <a:pos x="647" y="425"/>
                </a:cxn>
                <a:cxn ang="0">
                  <a:pos x="686" y="408"/>
                </a:cxn>
                <a:cxn ang="0">
                  <a:pos x="699" y="453"/>
                </a:cxn>
                <a:cxn ang="0">
                  <a:pos x="673" y="535"/>
                </a:cxn>
                <a:cxn ang="0">
                  <a:pos x="680" y="581"/>
                </a:cxn>
                <a:cxn ang="0">
                  <a:pos x="713" y="598"/>
                </a:cxn>
                <a:cxn ang="0">
                  <a:pos x="707" y="637"/>
                </a:cxn>
                <a:cxn ang="0">
                  <a:pos x="625" y="679"/>
                </a:cxn>
                <a:cxn ang="0">
                  <a:pos x="555" y="654"/>
                </a:cxn>
                <a:cxn ang="0">
                  <a:pos x="467" y="627"/>
                </a:cxn>
                <a:cxn ang="0">
                  <a:pos x="394" y="654"/>
                </a:cxn>
                <a:cxn ang="0">
                  <a:pos x="319" y="696"/>
                </a:cxn>
                <a:cxn ang="0">
                  <a:pos x="273" y="673"/>
                </a:cxn>
                <a:cxn ang="0">
                  <a:pos x="220" y="654"/>
                </a:cxn>
                <a:cxn ang="0">
                  <a:pos x="160" y="637"/>
                </a:cxn>
                <a:cxn ang="0">
                  <a:pos x="93" y="592"/>
                </a:cxn>
              </a:cxnLst>
              <a:rect l="0" t="0" r="r" b="b"/>
              <a:pathLst>
                <a:path w="793" h="707">
                  <a:moveTo>
                    <a:pt x="72" y="569"/>
                  </a:moveTo>
                  <a:lnTo>
                    <a:pt x="99" y="547"/>
                  </a:lnTo>
                  <a:lnTo>
                    <a:pt x="140" y="471"/>
                  </a:lnTo>
                  <a:lnTo>
                    <a:pt x="172" y="385"/>
                  </a:lnTo>
                  <a:lnTo>
                    <a:pt x="167" y="345"/>
                  </a:lnTo>
                  <a:lnTo>
                    <a:pt x="140" y="322"/>
                  </a:lnTo>
                  <a:lnTo>
                    <a:pt x="132" y="299"/>
                  </a:lnTo>
                  <a:lnTo>
                    <a:pt x="145" y="277"/>
                  </a:lnTo>
                  <a:lnTo>
                    <a:pt x="119" y="229"/>
                  </a:lnTo>
                  <a:lnTo>
                    <a:pt x="79" y="212"/>
                  </a:lnTo>
                  <a:lnTo>
                    <a:pt x="46" y="183"/>
                  </a:lnTo>
                  <a:lnTo>
                    <a:pt x="20" y="178"/>
                  </a:lnTo>
                  <a:lnTo>
                    <a:pt x="0" y="160"/>
                  </a:lnTo>
                  <a:lnTo>
                    <a:pt x="5" y="120"/>
                  </a:lnTo>
                  <a:lnTo>
                    <a:pt x="39" y="120"/>
                  </a:lnTo>
                  <a:lnTo>
                    <a:pt x="79" y="115"/>
                  </a:lnTo>
                  <a:lnTo>
                    <a:pt x="119" y="120"/>
                  </a:lnTo>
                  <a:lnTo>
                    <a:pt x="132" y="149"/>
                  </a:lnTo>
                  <a:lnTo>
                    <a:pt x="172" y="149"/>
                  </a:lnTo>
                  <a:lnTo>
                    <a:pt x="206" y="160"/>
                  </a:lnTo>
                  <a:lnTo>
                    <a:pt x="213" y="110"/>
                  </a:lnTo>
                  <a:lnTo>
                    <a:pt x="206" y="68"/>
                  </a:lnTo>
                  <a:lnTo>
                    <a:pt x="240" y="74"/>
                  </a:lnTo>
                  <a:lnTo>
                    <a:pt x="247" y="110"/>
                  </a:lnTo>
                  <a:lnTo>
                    <a:pt x="273" y="110"/>
                  </a:lnTo>
                  <a:lnTo>
                    <a:pt x="307" y="120"/>
                  </a:lnTo>
                  <a:lnTo>
                    <a:pt x="326" y="92"/>
                  </a:lnTo>
                  <a:lnTo>
                    <a:pt x="352" y="81"/>
                  </a:lnTo>
                  <a:lnTo>
                    <a:pt x="386" y="81"/>
                  </a:lnTo>
                  <a:lnTo>
                    <a:pt x="413" y="74"/>
                  </a:lnTo>
                  <a:lnTo>
                    <a:pt x="426" y="39"/>
                  </a:lnTo>
                  <a:lnTo>
                    <a:pt x="446" y="16"/>
                  </a:lnTo>
                  <a:lnTo>
                    <a:pt x="513" y="0"/>
                  </a:lnTo>
                  <a:lnTo>
                    <a:pt x="513" y="6"/>
                  </a:lnTo>
                  <a:lnTo>
                    <a:pt x="505" y="29"/>
                  </a:lnTo>
                  <a:lnTo>
                    <a:pt x="535" y="35"/>
                  </a:lnTo>
                  <a:lnTo>
                    <a:pt x="546" y="58"/>
                  </a:lnTo>
                  <a:lnTo>
                    <a:pt x="573" y="74"/>
                  </a:lnTo>
                  <a:lnTo>
                    <a:pt x="580" y="103"/>
                  </a:lnTo>
                  <a:lnTo>
                    <a:pt x="599" y="110"/>
                  </a:lnTo>
                  <a:lnTo>
                    <a:pt x="620" y="97"/>
                  </a:lnTo>
                  <a:lnTo>
                    <a:pt x="625" y="120"/>
                  </a:lnTo>
                  <a:lnTo>
                    <a:pt x="620" y="126"/>
                  </a:lnTo>
                  <a:lnTo>
                    <a:pt x="640" y="143"/>
                  </a:lnTo>
                  <a:lnTo>
                    <a:pt x="661" y="149"/>
                  </a:lnTo>
                  <a:lnTo>
                    <a:pt x="680" y="155"/>
                  </a:lnTo>
                  <a:lnTo>
                    <a:pt x="694" y="155"/>
                  </a:lnTo>
                  <a:lnTo>
                    <a:pt x="713" y="173"/>
                  </a:lnTo>
                  <a:lnTo>
                    <a:pt x="726" y="183"/>
                  </a:lnTo>
                  <a:lnTo>
                    <a:pt x="782" y="201"/>
                  </a:lnTo>
                  <a:lnTo>
                    <a:pt x="793" y="223"/>
                  </a:lnTo>
                  <a:lnTo>
                    <a:pt x="774" y="242"/>
                  </a:lnTo>
                  <a:lnTo>
                    <a:pt x="753" y="299"/>
                  </a:lnTo>
                  <a:lnTo>
                    <a:pt x="753" y="316"/>
                  </a:lnTo>
                  <a:lnTo>
                    <a:pt x="733" y="328"/>
                  </a:lnTo>
                  <a:lnTo>
                    <a:pt x="713" y="322"/>
                  </a:lnTo>
                  <a:lnTo>
                    <a:pt x="699" y="339"/>
                  </a:lnTo>
                  <a:lnTo>
                    <a:pt x="673" y="368"/>
                  </a:lnTo>
                  <a:lnTo>
                    <a:pt x="640" y="402"/>
                  </a:lnTo>
                  <a:lnTo>
                    <a:pt x="647" y="425"/>
                  </a:lnTo>
                  <a:lnTo>
                    <a:pt x="667" y="408"/>
                  </a:lnTo>
                  <a:lnTo>
                    <a:pt x="686" y="408"/>
                  </a:lnTo>
                  <a:lnTo>
                    <a:pt x="686" y="438"/>
                  </a:lnTo>
                  <a:lnTo>
                    <a:pt x="699" y="453"/>
                  </a:lnTo>
                  <a:lnTo>
                    <a:pt x="694" y="489"/>
                  </a:lnTo>
                  <a:lnTo>
                    <a:pt x="673" y="535"/>
                  </a:lnTo>
                  <a:lnTo>
                    <a:pt x="680" y="558"/>
                  </a:lnTo>
                  <a:lnTo>
                    <a:pt x="680" y="581"/>
                  </a:lnTo>
                  <a:lnTo>
                    <a:pt x="694" y="592"/>
                  </a:lnTo>
                  <a:lnTo>
                    <a:pt x="713" y="598"/>
                  </a:lnTo>
                  <a:lnTo>
                    <a:pt x="713" y="627"/>
                  </a:lnTo>
                  <a:lnTo>
                    <a:pt x="707" y="637"/>
                  </a:lnTo>
                  <a:lnTo>
                    <a:pt x="661" y="654"/>
                  </a:lnTo>
                  <a:lnTo>
                    <a:pt x="625" y="679"/>
                  </a:lnTo>
                  <a:lnTo>
                    <a:pt x="588" y="683"/>
                  </a:lnTo>
                  <a:lnTo>
                    <a:pt x="555" y="654"/>
                  </a:lnTo>
                  <a:lnTo>
                    <a:pt x="505" y="644"/>
                  </a:lnTo>
                  <a:lnTo>
                    <a:pt x="467" y="627"/>
                  </a:lnTo>
                  <a:lnTo>
                    <a:pt x="433" y="644"/>
                  </a:lnTo>
                  <a:lnTo>
                    <a:pt x="394" y="654"/>
                  </a:lnTo>
                  <a:lnTo>
                    <a:pt x="400" y="707"/>
                  </a:lnTo>
                  <a:lnTo>
                    <a:pt x="319" y="696"/>
                  </a:lnTo>
                  <a:lnTo>
                    <a:pt x="292" y="683"/>
                  </a:lnTo>
                  <a:lnTo>
                    <a:pt x="273" y="673"/>
                  </a:lnTo>
                  <a:lnTo>
                    <a:pt x="247" y="650"/>
                  </a:lnTo>
                  <a:lnTo>
                    <a:pt x="220" y="654"/>
                  </a:lnTo>
                  <a:lnTo>
                    <a:pt x="193" y="650"/>
                  </a:lnTo>
                  <a:lnTo>
                    <a:pt x="160" y="637"/>
                  </a:lnTo>
                  <a:lnTo>
                    <a:pt x="106" y="603"/>
                  </a:lnTo>
                  <a:lnTo>
                    <a:pt x="93" y="592"/>
                  </a:lnTo>
                  <a:lnTo>
                    <a:pt x="72" y="569"/>
                  </a:lnTo>
                  <a:close/>
                </a:path>
              </a:pathLst>
            </a:custGeom>
            <a:noFill/>
            <a:ln w="7938" cap="flat">
              <a:solidFill>
                <a:srgbClr val="A5A5A5"/>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pic>
          <p:nvPicPr>
            <p:cNvPr id="39082" name="Picture 170"/>
            <p:cNvPicPr>
              <a:picLocks noChangeAspect="1" noChangeArrowheads="1"/>
            </p:cNvPicPr>
            <p:nvPr/>
          </p:nvPicPr>
          <p:blipFill>
            <a:blip r:embed="rId6" cstate="print"/>
            <a:srcRect/>
            <a:stretch>
              <a:fillRect/>
            </a:stretch>
          </p:blipFill>
          <p:spPr bwMode="auto">
            <a:xfrm>
              <a:off x="1588" y="2546"/>
              <a:ext cx="875" cy="655"/>
            </a:xfrm>
            <a:prstGeom prst="rect">
              <a:avLst/>
            </a:prstGeom>
            <a:noFill/>
            <a:ln w="9525">
              <a:noFill/>
              <a:miter lim="800000"/>
              <a:headEnd/>
              <a:tailEnd/>
            </a:ln>
          </p:spPr>
        </p:pic>
        <p:sp>
          <p:nvSpPr>
            <p:cNvPr id="39083" name="Freeform 171"/>
            <p:cNvSpPr>
              <a:spLocks/>
            </p:cNvSpPr>
            <p:nvPr/>
          </p:nvSpPr>
          <p:spPr bwMode="auto">
            <a:xfrm>
              <a:off x="1588" y="2545"/>
              <a:ext cx="874" cy="655"/>
            </a:xfrm>
            <a:custGeom>
              <a:avLst/>
              <a:gdLst/>
              <a:ahLst/>
              <a:cxnLst>
                <a:cxn ang="0">
                  <a:pos x="766" y="253"/>
                </a:cxn>
                <a:cxn ang="0">
                  <a:pos x="747" y="243"/>
                </a:cxn>
                <a:cxn ang="0">
                  <a:pos x="721" y="220"/>
                </a:cxn>
                <a:cxn ang="0">
                  <a:pos x="694" y="224"/>
                </a:cxn>
                <a:cxn ang="0">
                  <a:pos x="668" y="220"/>
                </a:cxn>
                <a:cxn ang="0">
                  <a:pos x="634" y="206"/>
                </a:cxn>
                <a:cxn ang="0">
                  <a:pos x="580" y="172"/>
                </a:cxn>
                <a:cxn ang="0">
                  <a:pos x="567" y="161"/>
                </a:cxn>
                <a:cxn ang="0">
                  <a:pos x="546" y="138"/>
                </a:cxn>
                <a:cxn ang="0">
                  <a:pos x="520" y="133"/>
                </a:cxn>
                <a:cxn ang="0">
                  <a:pos x="425" y="98"/>
                </a:cxn>
                <a:cxn ang="0">
                  <a:pos x="367" y="98"/>
                </a:cxn>
                <a:cxn ang="0">
                  <a:pos x="326" y="75"/>
                </a:cxn>
                <a:cxn ang="0">
                  <a:pos x="280" y="59"/>
                </a:cxn>
                <a:cxn ang="0">
                  <a:pos x="227" y="46"/>
                </a:cxn>
                <a:cxn ang="0">
                  <a:pos x="179" y="36"/>
                </a:cxn>
                <a:cxn ang="0">
                  <a:pos x="139" y="0"/>
                </a:cxn>
                <a:cxn ang="0">
                  <a:pos x="106" y="30"/>
                </a:cxn>
                <a:cxn ang="0">
                  <a:pos x="67" y="23"/>
                </a:cxn>
                <a:cxn ang="0">
                  <a:pos x="41" y="36"/>
                </a:cxn>
                <a:cxn ang="0">
                  <a:pos x="46" y="91"/>
                </a:cxn>
                <a:cxn ang="0">
                  <a:pos x="33" y="121"/>
                </a:cxn>
                <a:cxn ang="0">
                  <a:pos x="33" y="138"/>
                </a:cxn>
                <a:cxn ang="0">
                  <a:pos x="41" y="138"/>
                </a:cxn>
                <a:cxn ang="0">
                  <a:pos x="72" y="127"/>
                </a:cxn>
                <a:cxn ang="0">
                  <a:pos x="94" y="155"/>
                </a:cxn>
                <a:cxn ang="0">
                  <a:pos x="121" y="161"/>
                </a:cxn>
                <a:cxn ang="0">
                  <a:pos x="160" y="167"/>
                </a:cxn>
                <a:cxn ang="0">
                  <a:pos x="200" y="178"/>
                </a:cxn>
                <a:cxn ang="0">
                  <a:pos x="205" y="213"/>
                </a:cxn>
                <a:cxn ang="0">
                  <a:pos x="146" y="253"/>
                </a:cxn>
                <a:cxn ang="0">
                  <a:pos x="121" y="317"/>
                </a:cxn>
                <a:cxn ang="0">
                  <a:pos x="99" y="334"/>
                </a:cxn>
                <a:cxn ang="0">
                  <a:pos x="72" y="340"/>
                </a:cxn>
                <a:cxn ang="0">
                  <a:pos x="72" y="368"/>
                </a:cxn>
                <a:cxn ang="0">
                  <a:pos x="67" y="397"/>
                </a:cxn>
                <a:cxn ang="0">
                  <a:pos x="46" y="420"/>
                </a:cxn>
                <a:cxn ang="0">
                  <a:pos x="52" y="455"/>
                </a:cxn>
                <a:cxn ang="0">
                  <a:pos x="41" y="471"/>
                </a:cxn>
                <a:cxn ang="0">
                  <a:pos x="7" y="489"/>
                </a:cxn>
                <a:cxn ang="0">
                  <a:pos x="0" y="523"/>
                </a:cxn>
                <a:cxn ang="0">
                  <a:pos x="46" y="551"/>
                </a:cxn>
                <a:cxn ang="0">
                  <a:pos x="60" y="623"/>
                </a:cxn>
                <a:cxn ang="0">
                  <a:pos x="94" y="645"/>
                </a:cxn>
                <a:cxn ang="0">
                  <a:pos x="146" y="623"/>
                </a:cxn>
                <a:cxn ang="0">
                  <a:pos x="186" y="623"/>
                </a:cxn>
                <a:cxn ang="0">
                  <a:pos x="231" y="627"/>
                </a:cxn>
                <a:cxn ang="0">
                  <a:pos x="367" y="655"/>
                </a:cxn>
                <a:cxn ang="0">
                  <a:pos x="398" y="627"/>
                </a:cxn>
                <a:cxn ang="0">
                  <a:pos x="448" y="593"/>
                </a:cxn>
                <a:cxn ang="0">
                  <a:pos x="486" y="604"/>
                </a:cxn>
                <a:cxn ang="0">
                  <a:pos x="508" y="570"/>
                </a:cxn>
                <a:cxn ang="0">
                  <a:pos x="540" y="551"/>
                </a:cxn>
                <a:cxn ang="0">
                  <a:pos x="593" y="535"/>
                </a:cxn>
                <a:cxn ang="0">
                  <a:pos x="561" y="501"/>
                </a:cxn>
                <a:cxn ang="0">
                  <a:pos x="561" y="466"/>
                </a:cxn>
                <a:cxn ang="0">
                  <a:pos x="687" y="361"/>
                </a:cxn>
                <a:cxn ang="0">
                  <a:pos x="774" y="351"/>
                </a:cxn>
                <a:cxn ang="0">
                  <a:pos x="861" y="317"/>
                </a:cxn>
                <a:cxn ang="0">
                  <a:pos x="874" y="277"/>
                </a:cxn>
                <a:cxn ang="0">
                  <a:pos x="793" y="265"/>
                </a:cxn>
                <a:cxn ang="0">
                  <a:pos x="766" y="253"/>
                </a:cxn>
              </a:cxnLst>
              <a:rect l="0" t="0" r="r" b="b"/>
              <a:pathLst>
                <a:path w="874" h="655">
                  <a:moveTo>
                    <a:pt x="766" y="253"/>
                  </a:moveTo>
                  <a:lnTo>
                    <a:pt x="747" y="243"/>
                  </a:lnTo>
                  <a:lnTo>
                    <a:pt x="721" y="220"/>
                  </a:lnTo>
                  <a:lnTo>
                    <a:pt x="694" y="224"/>
                  </a:lnTo>
                  <a:lnTo>
                    <a:pt x="668" y="220"/>
                  </a:lnTo>
                  <a:lnTo>
                    <a:pt x="634" y="206"/>
                  </a:lnTo>
                  <a:lnTo>
                    <a:pt x="580" y="172"/>
                  </a:lnTo>
                  <a:lnTo>
                    <a:pt x="567" y="161"/>
                  </a:lnTo>
                  <a:lnTo>
                    <a:pt x="546" y="138"/>
                  </a:lnTo>
                  <a:lnTo>
                    <a:pt x="520" y="133"/>
                  </a:lnTo>
                  <a:lnTo>
                    <a:pt x="425" y="98"/>
                  </a:lnTo>
                  <a:lnTo>
                    <a:pt x="367" y="98"/>
                  </a:lnTo>
                  <a:lnTo>
                    <a:pt x="326" y="75"/>
                  </a:lnTo>
                  <a:lnTo>
                    <a:pt x="280" y="59"/>
                  </a:lnTo>
                  <a:lnTo>
                    <a:pt x="227" y="46"/>
                  </a:lnTo>
                  <a:lnTo>
                    <a:pt x="179" y="36"/>
                  </a:lnTo>
                  <a:lnTo>
                    <a:pt x="139" y="0"/>
                  </a:lnTo>
                  <a:lnTo>
                    <a:pt x="106" y="30"/>
                  </a:lnTo>
                  <a:lnTo>
                    <a:pt x="67" y="23"/>
                  </a:lnTo>
                  <a:lnTo>
                    <a:pt x="41" y="36"/>
                  </a:lnTo>
                  <a:lnTo>
                    <a:pt x="46" y="91"/>
                  </a:lnTo>
                  <a:lnTo>
                    <a:pt x="33" y="121"/>
                  </a:lnTo>
                  <a:lnTo>
                    <a:pt x="33" y="138"/>
                  </a:lnTo>
                  <a:lnTo>
                    <a:pt x="41" y="138"/>
                  </a:lnTo>
                  <a:lnTo>
                    <a:pt x="72" y="127"/>
                  </a:lnTo>
                  <a:lnTo>
                    <a:pt x="94" y="155"/>
                  </a:lnTo>
                  <a:lnTo>
                    <a:pt x="121" y="161"/>
                  </a:lnTo>
                  <a:lnTo>
                    <a:pt x="160" y="167"/>
                  </a:lnTo>
                  <a:lnTo>
                    <a:pt x="200" y="178"/>
                  </a:lnTo>
                  <a:lnTo>
                    <a:pt x="205" y="213"/>
                  </a:lnTo>
                  <a:lnTo>
                    <a:pt x="146" y="253"/>
                  </a:lnTo>
                  <a:lnTo>
                    <a:pt x="121" y="317"/>
                  </a:lnTo>
                  <a:lnTo>
                    <a:pt x="99" y="334"/>
                  </a:lnTo>
                  <a:lnTo>
                    <a:pt x="72" y="340"/>
                  </a:lnTo>
                  <a:lnTo>
                    <a:pt x="72" y="368"/>
                  </a:lnTo>
                  <a:lnTo>
                    <a:pt x="67" y="397"/>
                  </a:lnTo>
                  <a:lnTo>
                    <a:pt x="46" y="420"/>
                  </a:lnTo>
                  <a:lnTo>
                    <a:pt x="52" y="455"/>
                  </a:lnTo>
                  <a:lnTo>
                    <a:pt x="41" y="471"/>
                  </a:lnTo>
                  <a:lnTo>
                    <a:pt x="7" y="489"/>
                  </a:lnTo>
                  <a:lnTo>
                    <a:pt x="0" y="523"/>
                  </a:lnTo>
                  <a:lnTo>
                    <a:pt x="46" y="551"/>
                  </a:lnTo>
                  <a:lnTo>
                    <a:pt x="60" y="623"/>
                  </a:lnTo>
                  <a:lnTo>
                    <a:pt x="94" y="645"/>
                  </a:lnTo>
                  <a:lnTo>
                    <a:pt x="146" y="623"/>
                  </a:lnTo>
                  <a:lnTo>
                    <a:pt x="186" y="623"/>
                  </a:lnTo>
                  <a:lnTo>
                    <a:pt x="231" y="627"/>
                  </a:lnTo>
                  <a:lnTo>
                    <a:pt x="367" y="655"/>
                  </a:lnTo>
                  <a:lnTo>
                    <a:pt x="398" y="627"/>
                  </a:lnTo>
                  <a:lnTo>
                    <a:pt x="448" y="593"/>
                  </a:lnTo>
                  <a:lnTo>
                    <a:pt x="486" y="604"/>
                  </a:lnTo>
                  <a:lnTo>
                    <a:pt x="508" y="570"/>
                  </a:lnTo>
                  <a:lnTo>
                    <a:pt x="540" y="551"/>
                  </a:lnTo>
                  <a:lnTo>
                    <a:pt x="593" y="535"/>
                  </a:lnTo>
                  <a:lnTo>
                    <a:pt x="561" y="501"/>
                  </a:lnTo>
                  <a:lnTo>
                    <a:pt x="561" y="466"/>
                  </a:lnTo>
                  <a:lnTo>
                    <a:pt x="687" y="361"/>
                  </a:lnTo>
                  <a:lnTo>
                    <a:pt x="774" y="351"/>
                  </a:lnTo>
                  <a:lnTo>
                    <a:pt x="861" y="317"/>
                  </a:lnTo>
                  <a:lnTo>
                    <a:pt x="874" y="277"/>
                  </a:lnTo>
                  <a:lnTo>
                    <a:pt x="793" y="265"/>
                  </a:lnTo>
                  <a:lnTo>
                    <a:pt x="766" y="253"/>
                  </a:lnTo>
                  <a:close/>
                </a:path>
              </a:pathLst>
            </a:custGeom>
            <a:noFill/>
            <a:ln w="7938" cap="flat">
              <a:solidFill>
                <a:srgbClr val="7F7F7F"/>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9084" name="Freeform 172"/>
            <p:cNvSpPr>
              <a:spLocks/>
            </p:cNvSpPr>
            <p:nvPr/>
          </p:nvSpPr>
          <p:spPr bwMode="auto">
            <a:xfrm>
              <a:off x="1781" y="594"/>
              <a:ext cx="399" cy="287"/>
            </a:xfrm>
            <a:custGeom>
              <a:avLst/>
              <a:gdLst/>
              <a:ahLst/>
              <a:cxnLst>
                <a:cxn ang="0">
                  <a:pos x="26" y="32"/>
                </a:cxn>
                <a:cxn ang="0">
                  <a:pos x="60" y="23"/>
                </a:cxn>
                <a:cxn ang="0">
                  <a:pos x="79" y="6"/>
                </a:cxn>
                <a:cxn ang="0">
                  <a:pos x="106" y="16"/>
                </a:cxn>
                <a:cxn ang="0">
                  <a:pos x="112" y="0"/>
                </a:cxn>
                <a:cxn ang="0">
                  <a:pos x="131" y="16"/>
                </a:cxn>
                <a:cxn ang="0">
                  <a:pos x="146" y="51"/>
                </a:cxn>
                <a:cxn ang="0">
                  <a:pos x="121" y="91"/>
                </a:cxn>
                <a:cxn ang="0">
                  <a:pos x="166" y="103"/>
                </a:cxn>
                <a:cxn ang="0">
                  <a:pos x="191" y="68"/>
                </a:cxn>
                <a:cxn ang="0">
                  <a:pos x="200" y="91"/>
                </a:cxn>
                <a:cxn ang="0">
                  <a:pos x="226" y="81"/>
                </a:cxn>
                <a:cxn ang="0">
                  <a:pos x="266" y="91"/>
                </a:cxn>
                <a:cxn ang="0">
                  <a:pos x="280" y="114"/>
                </a:cxn>
                <a:cxn ang="0">
                  <a:pos x="315" y="114"/>
                </a:cxn>
                <a:cxn ang="0">
                  <a:pos x="346" y="97"/>
                </a:cxn>
                <a:cxn ang="0">
                  <a:pos x="359" y="126"/>
                </a:cxn>
                <a:cxn ang="0">
                  <a:pos x="394" y="131"/>
                </a:cxn>
                <a:cxn ang="0">
                  <a:pos x="373" y="177"/>
                </a:cxn>
                <a:cxn ang="0">
                  <a:pos x="399" y="206"/>
                </a:cxn>
                <a:cxn ang="0">
                  <a:pos x="379" y="251"/>
                </a:cxn>
                <a:cxn ang="0">
                  <a:pos x="326" y="274"/>
                </a:cxn>
                <a:cxn ang="0">
                  <a:pos x="266" y="274"/>
                </a:cxn>
                <a:cxn ang="0">
                  <a:pos x="218" y="287"/>
                </a:cxn>
                <a:cxn ang="0">
                  <a:pos x="179" y="274"/>
                </a:cxn>
                <a:cxn ang="0">
                  <a:pos x="125" y="281"/>
                </a:cxn>
                <a:cxn ang="0">
                  <a:pos x="86" y="247"/>
                </a:cxn>
                <a:cxn ang="0">
                  <a:pos x="60" y="213"/>
                </a:cxn>
                <a:cxn ang="0">
                  <a:pos x="0" y="183"/>
                </a:cxn>
                <a:cxn ang="0">
                  <a:pos x="46" y="167"/>
                </a:cxn>
                <a:cxn ang="0">
                  <a:pos x="46" y="120"/>
                </a:cxn>
                <a:cxn ang="0">
                  <a:pos x="0" y="97"/>
                </a:cxn>
                <a:cxn ang="0">
                  <a:pos x="52" y="91"/>
                </a:cxn>
                <a:cxn ang="0">
                  <a:pos x="98" y="81"/>
                </a:cxn>
                <a:cxn ang="0">
                  <a:pos x="86" y="58"/>
                </a:cxn>
                <a:cxn ang="0">
                  <a:pos x="46" y="58"/>
                </a:cxn>
                <a:cxn ang="0">
                  <a:pos x="26" y="32"/>
                </a:cxn>
              </a:cxnLst>
              <a:rect l="0" t="0" r="r" b="b"/>
              <a:pathLst>
                <a:path w="399" h="287">
                  <a:moveTo>
                    <a:pt x="26" y="32"/>
                  </a:moveTo>
                  <a:lnTo>
                    <a:pt x="60" y="23"/>
                  </a:lnTo>
                  <a:lnTo>
                    <a:pt x="79" y="6"/>
                  </a:lnTo>
                  <a:lnTo>
                    <a:pt x="106" y="16"/>
                  </a:lnTo>
                  <a:lnTo>
                    <a:pt x="112" y="0"/>
                  </a:lnTo>
                  <a:lnTo>
                    <a:pt x="131" y="16"/>
                  </a:lnTo>
                  <a:lnTo>
                    <a:pt x="146" y="51"/>
                  </a:lnTo>
                  <a:lnTo>
                    <a:pt x="121" y="91"/>
                  </a:lnTo>
                  <a:lnTo>
                    <a:pt x="166" y="103"/>
                  </a:lnTo>
                  <a:lnTo>
                    <a:pt x="191" y="68"/>
                  </a:lnTo>
                  <a:lnTo>
                    <a:pt x="200" y="91"/>
                  </a:lnTo>
                  <a:lnTo>
                    <a:pt x="226" y="81"/>
                  </a:lnTo>
                  <a:lnTo>
                    <a:pt x="266" y="91"/>
                  </a:lnTo>
                  <a:lnTo>
                    <a:pt x="280" y="114"/>
                  </a:lnTo>
                  <a:lnTo>
                    <a:pt x="315" y="114"/>
                  </a:lnTo>
                  <a:lnTo>
                    <a:pt x="346" y="97"/>
                  </a:lnTo>
                  <a:lnTo>
                    <a:pt x="359" y="126"/>
                  </a:lnTo>
                  <a:lnTo>
                    <a:pt x="394" y="131"/>
                  </a:lnTo>
                  <a:lnTo>
                    <a:pt x="373" y="177"/>
                  </a:lnTo>
                  <a:lnTo>
                    <a:pt x="399" y="206"/>
                  </a:lnTo>
                  <a:lnTo>
                    <a:pt x="379" y="251"/>
                  </a:lnTo>
                  <a:lnTo>
                    <a:pt x="326" y="274"/>
                  </a:lnTo>
                  <a:lnTo>
                    <a:pt x="266" y="274"/>
                  </a:lnTo>
                  <a:lnTo>
                    <a:pt x="218" y="287"/>
                  </a:lnTo>
                  <a:lnTo>
                    <a:pt x="179" y="274"/>
                  </a:lnTo>
                  <a:lnTo>
                    <a:pt x="125" y="281"/>
                  </a:lnTo>
                  <a:lnTo>
                    <a:pt x="86" y="247"/>
                  </a:lnTo>
                  <a:lnTo>
                    <a:pt x="60" y="213"/>
                  </a:lnTo>
                  <a:lnTo>
                    <a:pt x="0" y="183"/>
                  </a:lnTo>
                  <a:lnTo>
                    <a:pt x="46" y="167"/>
                  </a:lnTo>
                  <a:lnTo>
                    <a:pt x="46" y="120"/>
                  </a:lnTo>
                  <a:lnTo>
                    <a:pt x="0" y="97"/>
                  </a:lnTo>
                  <a:lnTo>
                    <a:pt x="52" y="91"/>
                  </a:lnTo>
                  <a:lnTo>
                    <a:pt x="98" y="81"/>
                  </a:lnTo>
                  <a:lnTo>
                    <a:pt x="86" y="58"/>
                  </a:lnTo>
                  <a:lnTo>
                    <a:pt x="46" y="58"/>
                  </a:lnTo>
                  <a:lnTo>
                    <a:pt x="26" y="32"/>
                  </a:lnTo>
                  <a:close/>
                </a:path>
              </a:pathLst>
            </a:custGeom>
            <a:solidFill>
              <a:srgbClr val="F2F2F2"/>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9085" name="Freeform 173"/>
            <p:cNvSpPr>
              <a:spLocks/>
            </p:cNvSpPr>
            <p:nvPr/>
          </p:nvSpPr>
          <p:spPr bwMode="auto">
            <a:xfrm>
              <a:off x="1781" y="594"/>
              <a:ext cx="399" cy="287"/>
            </a:xfrm>
            <a:custGeom>
              <a:avLst/>
              <a:gdLst/>
              <a:ahLst/>
              <a:cxnLst>
                <a:cxn ang="0">
                  <a:pos x="26" y="32"/>
                </a:cxn>
                <a:cxn ang="0">
                  <a:pos x="60" y="23"/>
                </a:cxn>
                <a:cxn ang="0">
                  <a:pos x="79" y="6"/>
                </a:cxn>
                <a:cxn ang="0">
                  <a:pos x="106" y="16"/>
                </a:cxn>
                <a:cxn ang="0">
                  <a:pos x="112" y="0"/>
                </a:cxn>
                <a:cxn ang="0">
                  <a:pos x="131" y="16"/>
                </a:cxn>
                <a:cxn ang="0">
                  <a:pos x="146" y="51"/>
                </a:cxn>
                <a:cxn ang="0">
                  <a:pos x="121" y="91"/>
                </a:cxn>
                <a:cxn ang="0">
                  <a:pos x="166" y="103"/>
                </a:cxn>
                <a:cxn ang="0">
                  <a:pos x="191" y="68"/>
                </a:cxn>
                <a:cxn ang="0">
                  <a:pos x="200" y="91"/>
                </a:cxn>
                <a:cxn ang="0">
                  <a:pos x="226" y="81"/>
                </a:cxn>
                <a:cxn ang="0">
                  <a:pos x="266" y="91"/>
                </a:cxn>
                <a:cxn ang="0">
                  <a:pos x="280" y="114"/>
                </a:cxn>
                <a:cxn ang="0">
                  <a:pos x="315" y="114"/>
                </a:cxn>
                <a:cxn ang="0">
                  <a:pos x="346" y="97"/>
                </a:cxn>
                <a:cxn ang="0">
                  <a:pos x="359" y="126"/>
                </a:cxn>
                <a:cxn ang="0">
                  <a:pos x="394" y="131"/>
                </a:cxn>
                <a:cxn ang="0">
                  <a:pos x="373" y="177"/>
                </a:cxn>
                <a:cxn ang="0">
                  <a:pos x="399" y="206"/>
                </a:cxn>
                <a:cxn ang="0">
                  <a:pos x="379" y="251"/>
                </a:cxn>
                <a:cxn ang="0">
                  <a:pos x="326" y="274"/>
                </a:cxn>
                <a:cxn ang="0">
                  <a:pos x="266" y="274"/>
                </a:cxn>
                <a:cxn ang="0">
                  <a:pos x="218" y="287"/>
                </a:cxn>
                <a:cxn ang="0">
                  <a:pos x="179" y="274"/>
                </a:cxn>
                <a:cxn ang="0">
                  <a:pos x="125" y="281"/>
                </a:cxn>
                <a:cxn ang="0">
                  <a:pos x="86" y="247"/>
                </a:cxn>
                <a:cxn ang="0">
                  <a:pos x="60" y="213"/>
                </a:cxn>
                <a:cxn ang="0">
                  <a:pos x="0" y="183"/>
                </a:cxn>
                <a:cxn ang="0">
                  <a:pos x="46" y="167"/>
                </a:cxn>
                <a:cxn ang="0">
                  <a:pos x="46" y="120"/>
                </a:cxn>
                <a:cxn ang="0">
                  <a:pos x="0" y="97"/>
                </a:cxn>
                <a:cxn ang="0">
                  <a:pos x="52" y="91"/>
                </a:cxn>
                <a:cxn ang="0">
                  <a:pos x="98" y="81"/>
                </a:cxn>
                <a:cxn ang="0">
                  <a:pos x="86" y="58"/>
                </a:cxn>
                <a:cxn ang="0">
                  <a:pos x="46" y="58"/>
                </a:cxn>
                <a:cxn ang="0">
                  <a:pos x="26" y="32"/>
                </a:cxn>
              </a:cxnLst>
              <a:rect l="0" t="0" r="r" b="b"/>
              <a:pathLst>
                <a:path w="399" h="287">
                  <a:moveTo>
                    <a:pt x="26" y="32"/>
                  </a:moveTo>
                  <a:lnTo>
                    <a:pt x="60" y="23"/>
                  </a:lnTo>
                  <a:lnTo>
                    <a:pt x="79" y="6"/>
                  </a:lnTo>
                  <a:lnTo>
                    <a:pt x="106" y="16"/>
                  </a:lnTo>
                  <a:lnTo>
                    <a:pt x="112" y="0"/>
                  </a:lnTo>
                  <a:lnTo>
                    <a:pt x="131" y="16"/>
                  </a:lnTo>
                  <a:lnTo>
                    <a:pt x="146" y="51"/>
                  </a:lnTo>
                  <a:lnTo>
                    <a:pt x="121" y="91"/>
                  </a:lnTo>
                  <a:lnTo>
                    <a:pt x="166" y="103"/>
                  </a:lnTo>
                  <a:lnTo>
                    <a:pt x="191" y="68"/>
                  </a:lnTo>
                  <a:lnTo>
                    <a:pt x="200" y="91"/>
                  </a:lnTo>
                  <a:lnTo>
                    <a:pt x="226" y="81"/>
                  </a:lnTo>
                  <a:lnTo>
                    <a:pt x="266" y="91"/>
                  </a:lnTo>
                  <a:lnTo>
                    <a:pt x="280" y="114"/>
                  </a:lnTo>
                  <a:lnTo>
                    <a:pt x="315" y="114"/>
                  </a:lnTo>
                  <a:lnTo>
                    <a:pt x="346" y="97"/>
                  </a:lnTo>
                  <a:lnTo>
                    <a:pt x="359" y="126"/>
                  </a:lnTo>
                  <a:lnTo>
                    <a:pt x="394" y="131"/>
                  </a:lnTo>
                  <a:lnTo>
                    <a:pt x="373" y="177"/>
                  </a:lnTo>
                  <a:lnTo>
                    <a:pt x="399" y="206"/>
                  </a:lnTo>
                  <a:lnTo>
                    <a:pt x="379" y="251"/>
                  </a:lnTo>
                  <a:lnTo>
                    <a:pt x="326" y="274"/>
                  </a:lnTo>
                  <a:lnTo>
                    <a:pt x="266" y="274"/>
                  </a:lnTo>
                  <a:lnTo>
                    <a:pt x="218" y="287"/>
                  </a:lnTo>
                  <a:lnTo>
                    <a:pt x="179" y="274"/>
                  </a:lnTo>
                  <a:lnTo>
                    <a:pt x="125" y="281"/>
                  </a:lnTo>
                  <a:lnTo>
                    <a:pt x="86" y="247"/>
                  </a:lnTo>
                  <a:lnTo>
                    <a:pt x="60" y="213"/>
                  </a:lnTo>
                  <a:lnTo>
                    <a:pt x="0" y="183"/>
                  </a:lnTo>
                  <a:lnTo>
                    <a:pt x="46" y="167"/>
                  </a:lnTo>
                  <a:lnTo>
                    <a:pt x="46" y="120"/>
                  </a:lnTo>
                  <a:lnTo>
                    <a:pt x="0" y="97"/>
                  </a:lnTo>
                  <a:lnTo>
                    <a:pt x="52" y="91"/>
                  </a:lnTo>
                  <a:lnTo>
                    <a:pt x="98" y="81"/>
                  </a:lnTo>
                  <a:lnTo>
                    <a:pt x="86" y="58"/>
                  </a:lnTo>
                  <a:lnTo>
                    <a:pt x="46" y="58"/>
                  </a:lnTo>
                  <a:lnTo>
                    <a:pt x="26" y="32"/>
                  </a:lnTo>
                  <a:close/>
                </a:path>
              </a:pathLst>
            </a:custGeom>
            <a:noFill/>
            <a:ln w="7938" cap="flat">
              <a:solidFill>
                <a:srgbClr val="C7C7C7"/>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9086" name="Freeform 174"/>
            <p:cNvSpPr>
              <a:spLocks/>
            </p:cNvSpPr>
            <p:nvPr/>
          </p:nvSpPr>
          <p:spPr bwMode="auto">
            <a:xfrm>
              <a:off x="2316" y="1129"/>
              <a:ext cx="52" cy="29"/>
            </a:xfrm>
            <a:custGeom>
              <a:avLst/>
              <a:gdLst/>
              <a:ahLst/>
              <a:cxnLst>
                <a:cxn ang="0">
                  <a:pos x="0" y="11"/>
                </a:cxn>
                <a:cxn ang="0">
                  <a:pos x="11" y="0"/>
                </a:cxn>
                <a:cxn ang="0">
                  <a:pos x="52" y="6"/>
                </a:cxn>
                <a:cxn ang="0">
                  <a:pos x="11" y="29"/>
                </a:cxn>
                <a:cxn ang="0">
                  <a:pos x="0" y="11"/>
                </a:cxn>
              </a:cxnLst>
              <a:rect l="0" t="0" r="r" b="b"/>
              <a:pathLst>
                <a:path w="52" h="29">
                  <a:moveTo>
                    <a:pt x="0" y="11"/>
                  </a:moveTo>
                  <a:lnTo>
                    <a:pt x="11" y="0"/>
                  </a:lnTo>
                  <a:lnTo>
                    <a:pt x="52" y="6"/>
                  </a:lnTo>
                  <a:lnTo>
                    <a:pt x="11" y="29"/>
                  </a:lnTo>
                  <a:lnTo>
                    <a:pt x="0" y="11"/>
                  </a:lnTo>
                  <a:close/>
                </a:path>
              </a:pathLst>
            </a:custGeom>
            <a:solidFill>
              <a:srgbClr val="F2F2F2"/>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9087" name="Freeform 175"/>
            <p:cNvSpPr>
              <a:spLocks/>
            </p:cNvSpPr>
            <p:nvPr/>
          </p:nvSpPr>
          <p:spPr bwMode="auto">
            <a:xfrm>
              <a:off x="2316" y="1129"/>
              <a:ext cx="52" cy="29"/>
            </a:xfrm>
            <a:custGeom>
              <a:avLst/>
              <a:gdLst/>
              <a:ahLst/>
              <a:cxnLst>
                <a:cxn ang="0">
                  <a:pos x="0" y="11"/>
                </a:cxn>
                <a:cxn ang="0">
                  <a:pos x="11" y="0"/>
                </a:cxn>
                <a:cxn ang="0">
                  <a:pos x="52" y="6"/>
                </a:cxn>
                <a:cxn ang="0">
                  <a:pos x="11" y="29"/>
                </a:cxn>
                <a:cxn ang="0">
                  <a:pos x="0" y="11"/>
                </a:cxn>
              </a:cxnLst>
              <a:rect l="0" t="0" r="r" b="b"/>
              <a:pathLst>
                <a:path w="52" h="29">
                  <a:moveTo>
                    <a:pt x="0" y="11"/>
                  </a:moveTo>
                  <a:lnTo>
                    <a:pt x="11" y="0"/>
                  </a:lnTo>
                  <a:lnTo>
                    <a:pt x="52" y="6"/>
                  </a:lnTo>
                  <a:lnTo>
                    <a:pt x="11" y="29"/>
                  </a:lnTo>
                  <a:lnTo>
                    <a:pt x="0" y="11"/>
                  </a:lnTo>
                  <a:close/>
                </a:path>
              </a:pathLst>
            </a:custGeom>
            <a:noFill/>
            <a:ln w="7938" cap="flat">
              <a:solidFill>
                <a:srgbClr val="C7C7C7"/>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9088" name="Freeform 176"/>
            <p:cNvSpPr>
              <a:spLocks/>
            </p:cNvSpPr>
            <p:nvPr/>
          </p:nvSpPr>
          <p:spPr bwMode="auto">
            <a:xfrm>
              <a:off x="3450" y="1612"/>
              <a:ext cx="53" cy="75"/>
            </a:xfrm>
            <a:custGeom>
              <a:avLst/>
              <a:gdLst/>
              <a:ahLst/>
              <a:cxnLst>
                <a:cxn ang="0">
                  <a:pos x="0" y="39"/>
                </a:cxn>
                <a:cxn ang="0">
                  <a:pos x="13" y="16"/>
                </a:cxn>
                <a:cxn ang="0">
                  <a:pos x="53" y="0"/>
                </a:cxn>
                <a:cxn ang="0">
                  <a:pos x="33" y="22"/>
                </a:cxn>
                <a:cxn ang="0">
                  <a:pos x="33" y="56"/>
                </a:cxn>
                <a:cxn ang="0">
                  <a:pos x="7" y="75"/>
                </a:cxn>
                <a:cxn ang="0">
                  <a:pos x="0" y="39"/>
                </a:cxn>
              </a:cxnLst>
              <a:rect l="0" t="0" r="r" b="b"/>
              <a:pathLst>
                <a:path w="53" h="75">
                  <a:moveTo>
                    <a:pt x="0" y="39"/>
                  </a:moveTo>
                  <a:lnTo>
                    <a:pt x="13" y="16"/>
                  </a:lnTo>
                  <a:lnTo>
                    <a:pt x="53" y="0"/>
                  </a:lnTo>
                  <a:lnTo>
                    <a:pt x="33" y="22"/>
                  </a:lnTo>
                  <a:lnTo>
                    <a:pt x="33" y="56"/>
                  </a:lnTo>
                  <a:lnTo>
                    <a:pt x="7" y="75"/>
                  </a:lnTo>
                  <a:lnTo>
                    <a:pt x="0" y="39"/>
                  </a:lnTo>
                  <a:close/>
                </a:path>
              </a:pathLst>
            </a:custGeom>
            <a:solidFill>
              <a:srgbClr val="F2F2F2"/>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9089" name="Freeform 177"/>
            <p:cNvSpPr>
              <a:spLocks/>
            </p:cNvSpPr>
            <p:nvPr/>
          </p:nvSpPr>
          <p:spPr bwMode="auto">
            <a:xfrm>
              <a:off x="3450" y="1612"/>
              <a:ext cx="53" cy="75"/>
            </a:xfrm>
            <a:custGeom>
              <a:avLst/>
              <a:gdLst/>
              <a:ahLst/>
              <a:cxnLst>
                <a:cxn ang="0">
                  <a:pos x="0" y="39"/>
                </a:cxn>
                <a:cxn ang="0">
                  <a:pos x="13" y="16"/>
                </a:cxn>
                <a:cxn ang="0">
                  <a:pos x="53" y="0"/>
                </a:cxn>
                <a:cxn ang="0">
                  <a:pos x="33" y="22"/>
                </a:cxn>
                <a:cxn ang="0">
                  <a:pos x="33" y="56"/>
                </a:cxn>
                <a:cxn ang="0">
                  <a:pos x="7" y="75"/>
                </a:cxn>
                <a:cxn ang="0">
                  <a:pos x="0" y="39"/>
                </a:cxn>
              </a:cxnLst>
              <a:rect l="0" t="0" r="r" b="b"/>
              <a:pathLst>
                <a:path w="53" h="75">
                  <a:moveTo>
                    <a:pt x="0" y="39"/>
                  </a:moveTo>
                  <a:lnTo>
                    <a:pt x="13" y="16"/>
                  </a:lnTo>
                  <a:lnTo>
                    <a:pt x="53" y="0"/>
                  </a:lnTo>
                  <a:lnTo>
                    <a:pt x="33" y="22"/>
                  </a:lnTo>
                  <a:lnTo>
                    <a:pt x="33" y="56"/>
                  </a:lnTo>
                  <a:lnTo>
                    <a:pt x="7" y="75"/>
                  </a:lnTo>
                  <a:lnTo>
                    <a:pt x="0" y="39"/>
                  </a:lnTo>
                  <a:close/>
                </a:path>
              </a:pathLst>
            </a:custGeom>
            <a:noFill/>
            <a:ln w="7938" cap="flat">
              <a:solidFill>
                <a:srgbClr val="9D9D9D"/>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9090" name="Freeform 178"/>
            <p:cNvSpPr>
              <a:spLocks/>
            </p:cNvSpPr>
            <p:nvPr/>
          </p:nvSpPr>
          <p:spPr bwMode="auto">
            <a:xfrm>
              <a:off x="3631" y="1548"/>
              <a:ext cx="65" cy="40"/>
            </a:xfrm>
            <a:custGeom>
              <a:avLst/>
              <a:gdLst/>
              <a:ahLst/>
              <a:cxnLst>
                <a:cxn ang="0">
                  <a:pos x="0" y="22"/>
                </a:cxn>
                <a:cxn ang="0">
                  <a:pos x="20" y="0"/>
                </a:cxn>
                <a:cxn ang="0">
                  <a:pos x="65" y="6"/>
                </a:cxn>
                <a:cxn ang="0">
                  <a:pos x="20" y="40"/>
                </a:cxn>
                <a:cxn ang="0">
                  <a:pos x="0" y="22"/>
                </a:cxn>
              </a:cxnLst>
              <a:rect l="0" t="0" r="r" b="b"/>
              <a:pathLst>
                <a:path w="65" h="40">
                  <a:moveTo>
                    <a:pt x="0" y="22"/>
                  </a:moveTo>
                  <a:lnTo>
                    <a:pt x="20" y="0"/>
                  </a:lnTo>
                  <a:lnTo>
                    <a:pt x="65" y="6"/>
                  </a:lnTo>
                  <a:lnTo>
                    <a:pt x="20" y="40"/>
                  </a:lnTo>
                  <a:lnTo>
                    <a:pt x="0" y="22"/>
                  </a:lnTo>
                  <a:close/>
                </a:path>
              </a:pathLst>
            </a:custGeom>
            <a:solidFill>
              <a:srgbClr val="F2F2F2"/>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9091" name="Freeform 179"/>
            <p:cNvSpPr>
              <a:spLocks/>
            </p:cNvSpPr>
            <p:nvPr/>
          </p:nvSpPr>
          <p:spPr bwMode="auto">
            <a:xfrm>
              <a:off x="3631" y="1548"/>
              <a:ext cx="65" cy="40"/>
            </a:xfrm>
            <a:custGeom>
              <a:avLst/>
              <a:gdLst/>
              <a:ahLst/>
              <a:cxnLst>
                <a:cxn ang="0">
                  <a:pos x="0" y="22"/>
                </a:cxn>
                <a:cxn ang="0">
                  <a:pos x="20" y="0"/>
                </a:cxn>
                <a:cxn ang="0">
                  <a:pos x="65" y="6"/>
                </a:cxn>
                <a:cxn ang="0">
                  <a:pos x="20" y="40"/>
                </a:cxn>
                <a:cxn ang="0">
                  <a:pos x="0" y="22"/>
                </a:cxn>
              </a:cxnLst>
              <a:rect l="0" t="0" r="r" b="b"/>
              <a:pathLst>
                <a:path w="65" h="40">
                  <a:moveTo>
                    <a:pt x="0" y="22"/>
                  </a:moveTo>
                  <a:lnTo>
                    <a:pt x="20" y="0"/>
                  </a:lnTo>
                  <a:lnTo>
                    <a:pt x="65" y="6"/>
                  </a:lnTo>
                  <a:lnTo>
                    <a:pt x="20" y="40"/>
                  </a:lnTo>
                  <a:lnTo>
                    <a:pt x="0" y="22"/>
                  </a:lnTo>
                  <a:close/>
                </a:path>
              </a:pathLst>
            </a:custGeom>
            <a:noFill/>
            <a:ln w="7938" cap="flat">
              <a:solidFill>
                <a:srgbClr val="D6D6D6"/>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9092" name="Freeform 180"/>
            <p:cNvSpPr>
              <a:spLocks/>
            </p:cNvSpPr>
            <p:nvPr/>
          </p:nvSpPr>
          <p:spPr bwMode="auto">
            <a:xfrm>
              <a:off x="3651" y="1509"/>
              <a:ext cx="33" cy="29"/>
            </a:xfrm>
            <a:custGeom>
              <a:avLst/>
              <a:gdLst/>
              <a:ahLst/>
              <a:cxnLst>
                <a:cxn ang="0">
                  <a:pos x="0" y="16"/>
                </a:cxn>
                <a:cxn ang="0">
                  <a:pos x="5" y="0"/>
                </a:cxn>
                <a:cxn ang="0">
                  <a:pos x="33" y="16"/>
                </a:cxn>
                <a:cxn ang="0">
                  <a:pos x="5" y="29"/>
                </a:cxn>
                <a:cxn ang="0">
                  <a:pos x="0" y="16"/>
                </a:cxn>
              </a:cxnLst>
              <a:rect l="0" t="0" r="r" b="b"/>
              <a:pathLst>
                <a:path w="33" h="29">
                  <a:moveTo>
                    <a:pt x="0" y="16"/>
                  </a:moveTo>
                  <a:lnTo>
                    <a:pt x="5" y="0"/>
                  </a:lnTo>
                  <a:lnTo>
                    <a:pt x="33" y="16"/>
                  </a:lnTo>
                  <a:lnTo>
                    <a:pt x="5" y="29"/>
                  </a:lnTo>
                  <a:lnTo>
                    <a:pt x="0" y="16"/>
                  </a:lnTo>
                  <a:close/>
                </a:path>
              </a:pathLst>
            </a:custGeom>
            <a:solidFill>
              <a:srgbClr val="A5A5A5"/>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9093" name="Freeform 181"/>
            <p:cNvSpPr>
              <a:spLocks/>
            </p:cNvSpPr>
            <p:nvPr/>
          </p:nvSpPr>
          <p:spPr bwMode="auto">
            <a:xfrm>
              <a:off x="3651" y="1509"/>
              <a:ext cx="33" cy="29"/>
            </a:xfrm>
            <a:custGeom>
              <a:avLst/>
              <a:gdLst/>
              <a:ahLst/>
              <a:cxnLst>
                <a:cxn ang="0">
                  <a:pos x="0" y="16"/>
                </a:cxn>
                <a:cxn ang="0">
                  <a:pos x="5" y="0"/>
                </a:cxn>
                <a:cxn ang="0">
                  <a:pos x="33" y="16"/>
                </a:cxn>
                <a:cxn ang="0">
                  <a:pos x="5" y="29"/>
                </a:cxn>
                <a:cxn ang="0">
                  <a:pos x="0" y="16"/>
                </a:cxn>
              </a:cxnLst>
              <a:rect l="0" t="0" r="r" b="b"/>
              <a:pathLst>
                <a:path w="33" h="29">
                  <a:moveTo>
                    <a:pt x="0" y="16"/>
                  </a:moveTo>
                  <a:lnTo>
                    <a:pt x="5" y="0"/>
                  </a:lnTo>
                  <a:lnTo>
                    <a:pt x="33" y="16"/>
                  </a:lnTo>
                  <a:lnTo>
                    <a:pt x="5" y="29"/>
                  </a:lnTo>
                  <a:lnTo>
                    <a:pt x="0" y="16"/>
                  </a:lnTo>
                  <a:close/>
                </a:path>
              </a:pathLst>
            </a:custGeom>
            <a:noFill/>
            <a:ln w="7938" cap="flat">
              <a:solidFill>
                <a:srgbClr val="D6D6D6"/>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pic>
          <p:nvPicPr>
            <p:cNvPr id="39094" name="Picture 182"/>
            <p:cNvPicPr>
              <a:picLocks noChangeAspect="1" noChangeArrowheads="1"/>
            </p:cNvPicPr>
            <p:nvPr/>
          </p:nvPicPr>
          <p:blipFill>
            <a:blip r:embed="rId7" cstate="print"/>
            <a:srcRect/>
            <a:stretch>
              <a:fillRect/>
            </a:stretch>
          </p:blipFill>
          <p:spPr bwMode="auto">
            <a:xfrm>
              <a:off x="2836" y="2828"/>
              <a:ext cx="66" cy="133"/>
            </a:xfrm>
            <a:prstGeom prst="rect">
              <a:avLst/>
            </a:prstGeom>
            <a:noFill/>
            <a:ln w="9525">
              <a:noFill/>
              <a:miter lim="800000"/>
              <a:headEnd/>
              <a:tailEnd/>
            </a:ln>
          </p:spPr>
        </p:pic>
        <p:sp>
          <p:nvSpPr>
            <p:cNvPr id="39095" name="Freeform 183"/>
            <p:cNvSpPr>
              <a:spLocks/>
            </p:cNvSpPr>
            <p:nvPr/>
          </p:nvSpPr>
          <p:spPr bwMode="auto">
            <a:xfrm>
              <a:off x="2836" y="2827"/>
              <a:ext cx="65" cy="133"/>
            </a:xfrm>
            <a:custGeom>
              <a:avLst/>
              <a:gdLst/>
              <a:ahLst/>
              <a:cxnLst>
                <a:cxn ang="0">
                  <a:pos x="7" y="35"/>
                </a:cxn>
                <a:cxn ang="0">
                  <a:pos x="44" y="23"/>
                </a:cxn>
                <a:cxn ang="0">
                  <a:pos x="65" y="0"/>
                </a:cxn>
                <a:cxn ang="0">
                  <a:pos x="59" y="40"/>
                </a:cxn>
                <a:cxn ang="0">
                  <a:pos x="65" y="63"/>
                </a:cxn>
                <a:cxn ang="0">
                  <a:pos x="44" y="91"/>
                </a:cxn>
                <a:cxn ang="0">
                  <a:pos x="33" y="133"/>
                </a:cxn>
                <a:cxn ang="0">
                  <a:pos x="0" y="97"/>
                </a:cxn>
                <a:cxn ang="0">
                  <a:pos x="0" y="69"/>
                </a:cxn>
                <a:cxn ang="0">
                  <a:pos x="7" y="35"/>
                </a:cxn>
              </a:cxnLst>
              <a:rect l="0" t="0" r="r" b="b"/>
              <a:pathLst>
                <a:path w="65" h="133">
                  <a:moveTo>
                    <a:pt x="7" y="35"/>
                  </a:moveTo>
                  <a:lnTo>
                    <a:pt x="44" y="23"/>
                  </a:lnTo>
                  <a:lnTo>
                    <a:pt x="65" y="0"/>
                  </a:lnTo>
                  <a:lnTo>
                    <a:pt x="59" y="40"/>
                  </a:lnTo>
                  <a:lnTo>
                    <a:pt x="65" y="63"/>
                  </a:lnTo>
                  <a:lnTo>
                    <a:pt x="44" y="91"/>
                  </a:lnTo>
                  <a:lnTo>
                    <a:pt x="33" y="133"/>
                  </a:lnTo>
                  <a:lnTo>
                    <a:pt x="0" y="97"/>
                  </a:lnTo>
                  <a:lnTo>
                    <a:pt x="0" y="69"/>
                  </a:lnTo>
                  <a:lnTo>
                    <a:pt x="7" y="35"/>
                  </a:lnTo>
                  <a:close/>
                </a:path>
              </a:pathLst>
            </a:custGeom>
            <a:noFill/>
            <a:ln w="7938" cap="flat">
              <a:solidFill>
                <a:srgbClr val="A5A5A5"/>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pic>
          <p:nvPicPr>
            <p:cNvPr id="39096" name="Picture 184"/>
            <p:cNvPicPr>
              <a:picLocks noChangeAspect="1" noChangeArrowheads="1"/>
            </p:cNvPicPr>
            <p:nvPr/>
          </p:nvPicPr>
          <p:blipFill>
            <a:blip r:embed="rId8" cstate="print"/>
            <a:srcRect/>
            <a:stretch>
              <a:fillRect/>
            </a:stretch>
          </p:blipFill>
          <p:spPr bwMode="auto">
            <a:xfrm>
              <a:off x="2343" y="3017"/>
              <a:ext cx="87" cy="53"/>
            </a:xfrm>
            <a:prstGeom prst="rect">
              <a:avLst/>
            </a:prstGeom>
            <a:noFill/>
            <a:ln w="9525">
              <a:noFill/>
              <a:miter lim="800000"/>
              <a:headEnd/>
              <a:tailEnd/>
            </a:ln>
          </p:spPr>
        </p:pic>
        <p:sp>
          <p:nvSpPr>
            <p:cNvPr id="39097" name="Freeform 185"/>
            <p:cNvSpPr>
              <a:spLocks/>
            </p:cNvSpPr>
            <p:nvPr/>
          </p:nvSpPr>
          <p:spPr bwMode="auto">
            <a:xfrm>
              <a:off x="2343" y="3017"/>
              <a:ext cx="86" cy="52"/>
            </a:xfrm>
            <a:custGeom>
              <a:avLst/>
              <a:gdLst/>
              <a:ahLst/>
              <a:cxnLst>
                <a:cxn ang="0">
                  <a:pos x="0" y="18"/>
                </a:cxn>
                <a:cxn ang="0">
                  <a:pos x="53" y="0"/>
                </a:cxn>
                <a:cxn ang="0">
                  <a:pos x="86" y="22"/>
                </a:cxn>
                <a:cxn ang="0">
                  <a:pos x="60" y="52"/>
                </a:cxn>
                <a:cxn ang="0">
                  <a:pos x="30" y="29"/>
                </a:cxn>
                <a:cxn ang="0">
                  <a:pos x="0" y="18"/>
                </a:cxn>
              </a:cxnLst>
              <a:rect l="0" t="0" r="r" b="b"/>
              <a:pathLst>
                <a:path w="86" h="52">
                  <a:moveTo>
                    <a:pt x="0" y="18"/>
                  </a:moveTo>
                  <a:lnTo>
                    <a:pt x="53" y="0"/>
                  </a:lnTo>
                  <a:lnTo>
                    <a:pt x="86" y="22"/>
                  </a:lnTo>
                  <a:lnTo>
                    <a:pt x="60" y="52"/>
                  </a:lnTo>
                  <a:lnTo>
                    <a:pt x="30" y="29"/>
                  </a:lnTo>
                  <a:lnTo>
                    <a:pt x="0" y="18"/>
                  </a:lnTo>
                  <a:close/>
                </a:path>
              </a:pathLst>
            </a:custGeom>
            <a:noFill/>
            <a:ln w="7938" cap="flat">
              <a:solidFill>
                <a:srgbClr val="7F7F7F"/>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9098" name="Freeform 186"/>
            <p:cNvSpPr>
              <a:spLocks/>
            </p:cNvSpPr>
            <p:nvPr/>
          </p:nvSpPr>
          <p:spPr bwMode="auto">
            <a:xfrm>
              <a:off x="1853" y="1675"/>
              <a:ext cx="287" cy="260"/>
            </a:xfrm>
            <a:custGeom>
              <a:avLst/>
              <a:gdLst/>
              <a:ahLst/>
              <a:cxnLst>
                <a:cxn ang="0">
                  <a:pos x="287" y="115"/>
                </a:cxn>
                <a:cxn ang="0">
                  <a:pos x="274" y="157"/>
                </a:cxn>
                <a:cxn ang="0">
                  <a:pos x="268" y="189"/>
                </a:cxn>
                <a:cxn ang="0">
                  <a:pos x="220" y="253"/>
                </a:cxn>
                <a:cxn ang="0">
                  <a:pos x="168" y="248"/>
                </a:cxn>
                <a:cxn ang="0">
                  <a:pos x="119" y="260"/>
                </a:cxn>
                <a:cxn ang="0">
                  <a:pos x="74" y="260"/>
                </a:cxn>
                <a:cxn ang="0">
                  <a:pos x="22" y="253"/>
                </a:cxn>
                <a:cxn ang="0">
                  <a:pos x="0" y="225"/>
                </a:cxn>
                <a:cxn ang="0">
                  <a:pos x="0" y="189"/>
                </a:cxn>
                <a:cxn ang="0">
                  <a:pos x="34" y="196"/>
                </a:cxn>
                <a:cxn ang="0">
                  <a:pos x="67" y="160"/>
                </a:cxn>
                <a:cxn ang="0">
                  <a:pos x="107" y="134"/>
                </a:cxn>
                <a:cxn ang="0">
                  <a:pos x="80" y="127"/>
                </a:cxn>
                <a:cxn ang="0">
                  <a:pos x="67" y="92"/>
                </a:cxn>
                <a:cxn ang="0">
                  <a:pos x="101" y="81"/>
                </a:cxn>
                <a:cxn ang="0">
                  <a:pos x="80" y="58"/>
                </a:cxn>
                <a:cxn ang="0">
                  <a:pos x="101" y="39"/>
                </a:cxn>
                <a:cxn ang="0">
                  <a:pos x="168" y="58"/>
                </a:cxn>
                <a:cxn ang="0">
                  <a:pos x="193" y="47"/>
                </a:cxn>
                <a:cxn ang="0">
                  <a:pos x="174" y="24"/>
                </a:cxn>
                <a:cxn ang="0">
                  <a:pos x="208" y="0"/>
                </a:cxn>
                <a:cxn ang="0">
                  <a:pos x="247" y="17"/>
                </a:cxn>
                <a:cxn ang="0">
                  <a:pos x="208" y="47"/>
                </a:cxn>
                <a:cxn ang="0">
                  <a:pos x="213" y="62"/>
                </a:cxn>
                <a:cxn ang="0">
                  <a:pos x="228" y="85"/>
                </a:cxn>
                <a:cxn ang="0">
                  <a:pos x="247" y="76"/>
                </a:cxn>
                <a:cxn ang="0">
                  <a:pos x="268" y="76"/>
                </a:cxn>
                <a:cxn ang="0">
                  <a:pos x="287" y="81"/>
                </a:cxn>
                <a:cxn ang="0">
                  <a:pos x="287" y="108"/>
                </a:cxn>
                <a:cxn ang="0">
                  <a:pos x="287" y="115"/>
                </a:cxn>
              </a:cxnLst>
              <a:rect l="0" t="0" r="r" b="b"/>
              <a:pathLst>
                <a:path w="287" h="260">
                  <a:moveTo>
                    <a:pt x="287" y="115"/>
                  </a:moveTo>
                  <a:lnTo>
                    <a:pt x="274" y="157"/>
                  </a:lnTo>
                  <a:lnTo>
                    <a:pt x="268" y="189"/>
                  </a:lnTo>
                  <a:lnTo>
                    <a:pt x="220" y="253"/>
                  </a:lnTo>
                  <a:lnTo>
                    <a:pt x="168" y="248"/>
                  </a:lnTo>
                  <a:lnTo>
                    <a:pt x="119" y="260"/>
                  </a:lnTo>
                  <a:lnTo>
                    <a:pt x="74" y="260"/>
                  </a:lnTo>
                  <a:lnTo>
                    <a:pt x="22" y="253"/>
                  </a:lnTo>
                  <a:lnTo>
                    <a:pt x="0" y="225"/>
                  </a:lnTo>
                  <a:lnTo>
                    <a:pt x="0" y="189"/>
                  </a:lnTo>
                  <a:lnTo>
                    <a:pt x="34" y="196"/>
                  </a:lnTo>
                  <a:lnTo>
                    <a:pt x="67" y="160"/>
                  </a:lnTo>
                  <a:lnTo>
                    <a:pt x="107" y="134"/>
                  </a:lnTo>
                  <a:lnTo>
                    <a:pt x="80" y="127"/>
                  </a:lnTo>
                  <a:lnTo>
                    <a:pt x="67" y="92"/>
                  </a:lnTo>
                  <a:lnTo>
                    <a:pt x="101" y="81"/>
                  </a:lnTo>
                  <a:lnTo>
                    <a:pt x="80" y="58"/>
                  </a:lnTo>
                  <a:lnTo>
                    <a:pt x="101" y="39"/>
                  </a:lnTo>
                  <a:lnTo>
                    <a:pt x="168" y="58"/>
                  </a:lnTo>
                  <a:lnTo>
                    <a:pt x="193" y="47"/>
                  </a:lnTo>
                  <a:lnTo>
                    <a:pt x="174" y="24"/>
                  </a:lnTo>
                  <a:lnTo>
                    <a:pt x="208" y="0"/>
                  </a:lnTo>
                  <a:lnTo>
                    <a:pt x="247" y="17"/>
                  </a:lnTo>
                  <a:lnTo>
                    <a:pt x="208" y="47"/>
                  </a:lnTo>
                  <a:lnTo>
                    <a:pt x="213" y="62"/>
                  </a:lnTo>
                  <a:lnTo>
                    <a:pt x="228" y="85"/>
                  </a:lnTo>
                  <a:lnTo>
                    <a:pt x="247" y="76"/>
                  </a:lnTo>
                  <a:lnTo>
                    <a:pt x="268" y="76"/>
                  </a:lnTo>
                  <a:lnTo>
                    <a:pt x="287" y="81"/>
                  </a:lnTo>
                  <a:lnTo>
                    <a:pt x="287" y="108"/>
                  </a:lnTo>
                  <a:lnTo>
                    <a:pt x="287" y="115"/>
                  </a:lnTo>
                  <a:close/>
                </a:path>
              </a:pathLst>
            </a:custGeom>
            <a:solidFill>
              <a:srgbClr val="F2F2F2"/>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9099" name="Freeform 187"/>
            <p:cNvSpPr>
              <a:spLocks/>
            </p:cNvSpPr>
            <p:nvPr/>
          </p:nvSpPr>
          <p:spPr bwMode="auto">
            <a:xfrm>
              <a:off x="1853" y="1675"/>
              <a:ext cx="287" cy="260"/>
            </a:xfrm>
            <a:custGeom>
              <a:avLst/>
              <a:gdLst/>
              <a:ahLst/>
              <a:cxnLst>
                <a:cxn ang="0">
                  <a:pos x="287" y="115"/>
                </a:cxn>
                <a:cxn ang="0">
                  <a:pos x="274" y="157"/>
                </a:cxn>
                <a:cxn ang="0">
                  <a:pos x="268" y="189"/>
                </a:cxn>
                <a:cxn ang="0">
                  <a:pos x="220" y="253"/>
                </a:cxn>
                <a:cxn ang="0">
                  <a:pos x="168" y="248"/>
                </a:cxn>
                <a:cxn ang="0">
                  <a:pos x="119" y="260"/>
                </a:cxn>
                <a:cxn ang="0">
                  <a:pos x="74" y="260"/>
                </a:cxn>
                <a:cxn ang="0">
                  <a:pos x="22" y="253"/>
                </a:cxn>
                <a:cxn ang="0">
                  <a:pos x="0" y="225"/>
                </a:cxn>
                <a:cxn ang="0">
                  <a:pos x="0" y="189"/>
                </a:cxn>
                <a:cxn ang="0">
                  <a:pos x="34" y="196"/>
                </a:cxn>
                <a:cxn ang="0">
                  <a:pos x="67" y="160"/>
                </a:cxn>
                <a:cxn ang="0">
                  <a:pos x="107" y="134"/>
                </a:cxn>
                <a:cxn ang="0">
                  <a:pos x="80" y="127"/>
                </a:cxn>
                <a:cxn ang="0">
                  <a:pos x="67" y="92"/>
                </a:cxn>
                <a:cxn ang="0">
                  <a:pos x="101" y="81"/>
                </a:cxn>
                <a:cxn ang="0">
                  <a:pos x="80" y="58"/>
                </a:cxn>
                <a:cxn ang="0">
                  <a:pos x="101" y="39"/>
                </a:cxn>
                <a:cxn ang="0">
                  <a:pos x="168" y="58"/>
                </a:cxn>
                <a:cxn ang="0">
                  <a:pos x="193" y="47"/>
                </a:cxn>
                <a:cxn ang="0">
                  <a:pos x="174" y="24"/>
                </a:cxn>
                <a:cxn ang="0">
                  <a:pos x="208" y="0"/>
                </a:cxn>
                <a:cxn ang="0">
                  <a:pos x="247" y="17"/>
                </a:cxn>
                <a:cxn ang="0">
                  <a:pos x="208" y="47"/>
                </a:cxn>
                <a:cxn ang="0">
                  <a:pos x="213" y="62"/>
                </a:cxn>
                <a:cxn ang="0">
                  <a:pos x="228" y="85"/>
                </a:cxn>
                <a:cxn ang="0">
                  <a:pos x="247" y="76"/>
                </a:cxn>
                <a:cxn ang="0">
                  <a:pos x="268" y="76"/>
                </a:cxn>
                <a:cxn ang="0">
                  <a:pos x="287" y="81"/>
                </a:cxn>
                <a:cxn ang="0">
                  <a:pos x="287" y="108"/>
                </a:cxn>
                <a:cxn ang="0">
                  <a:pos x="287" y="115"/>
                </a:cxn>
              </a:cxnLst>
              <a:rect l="0" t="0" r="r" b="b"/>
              <a:pathLst>
                <a:path w="287" h="260">
                  <a:moveTo>
                    <a:pt x="287" y="115"/>
                  </a:moveTo>
                  <a:lnTo>
                    <a:pt x="274" y="157"/>
                  </a:lnTo>
                  <a:lnTo>
                    <a:pt x="268" y="189"/>
                  </a:lnTo>
                  <a:lnTo>
                    <a:pt x="220" y="253"/>
                  </a:lnTo>
                  <a:lnTo>
                    <a:pt x="168" y="248"/>
                  </a:lnTo>
                  <a:lnTo>
                    <a:pt x="119" y="260"/>
                  </a:lnTo>
                  <a:lnTo>
                    <a:pt x="74" y="260"/>
                  </a:lnTo>
                  <a:lnTo>
                    <a:pt x="22" y="253"/>
                  </a:lnTo>
                  <a:lnTo>
                    <a:pt x="0" y="225"/>
                  </a:lnTo>
                  <a:lnTo>
                    <a:pt x="0" y="189"/>
                  </a:lnTo>
                  <a:lnTo>
                    <a:pt x="34" y="196"/>
                  </a:lnTo>
                  <a:lnTo>
                    <a:pt x="67" y="160"/>
                  </a:lnTo>
                  <a:lnTo>
                    <a:pt x="107" y="134"/>
                  </a:lnTo>
                  <a:lnTo>
                    <a:pt x="80" y="127"/>
                  </a:lnTo>
                  <a:lnTo>
                    <a:pt x="67" y="92"/>
                  </a:lnTo>
                  <a:lnTo>
                    <a:pt x="101" y="81"/>
                  </a:lnTo>
                  <a:lnTo>
                    <a:pt x="80" y="58"/>
                  </a:lnTo>
                  <a:lnTo>
                    <a:pt x="101" y="39"/>
                  </a:lnTo>
                  <a:lnTo>
                    <a:pt x="168" y="58"/>
                  </a:lnTo>
                  <a:lnTo>
                    <a:pt x="193" y="47"/>
                  </a:lnTo>
                  <a:lnTo>
                    <a:pt x="174" y="24"/>
                  </a:lnTo>
                  <a:lnTo>
                    <a:pt x="208" y="0"/>
                  </a:lnTo>
                  <a:lnTo>
                    <a:pt x="247" y="17"/>
                  </a:lnTo>
                  <a:lnTo>
                    <a:pt x="208" y="47"/>
                  </a:lnTo>
                  <a:lnTo>
                    <a:pt x="213" y="62"/>
                  </a:lnTo>
                  <a:lnTo>
                    <a:pt x="228" y="85"/>
                  </a:lnTo>
                  <a:lnTo>
                    <a:pt x="247" y="76"/>
                  </a:lnTo>
                  <a:lnTo>
                    <a:pt x="268" y="76"/>
                  </a:lnTo>
                  <a:lnTo>
                    <a:pt x="287" y="81"/>
                  </a:lnTo>
                  <a:lnTo>
                    <a:pt x="287" y="108"/>
                  </a:lnTo>
                  <a:lnTo>
                    <a:pt x="287" y="115"/>
                  </a:lnTo>
                  <a:close/>
                </a:path>
              </a:pathLst>
            </a:custGeom>
            <a:noFill/>
            <a:ln w="7938" cap="flat">
              <a:solidFill>
                <a:srgbClr val="D6D6D6"/>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pic>
          <p:nvPicPr>
            <p:cNvPr id="39100" name="Picture 188"/>
            <p:cNvPicPr>
              <a:picLocks noChangeAspect="1" noChangeArrowheads="1"/>
            </p:cNvPicPr>
            <p:nvPr/>
          </p:nvPicPr>
          <p:blipFill>
            <a:blip r:embed="rId9" cstate="print"/>
            <a:srcRect/>
            <a:stretch>
              <a:fillRect/>
            </a:stretch>
          </p:blipFill>
          <p:spPr bwMode="auto">
            <a:xfrm>
              <a:off x="1454" y="2673"/>
              <a:ext cx="339" cy="397"/>
            </a:xfrm>
            <a:prstGeom prst="rect">
              <a:avLst/>
            </a:prstGeom>
            <a:noFill/>
            <a:ln w="9525">
              <a:noFill/>
              <a:miter lim="800000"/>
              <a:headEnd/>
              <a:tailEnd/>
            </a:ln>
          </p:spPr>
        </p:pic>
        <p:pic>
          <p:nvPicPr>
            <p:cNvPr id="39101" name="Picture 189"/>
            <p:cNvPicPr>
              <a:picLocks noChangeAspect="1" noChangeArrowheads="1"/>
            </p:cNvPicPr>
            <p:nvPr/>
          </p:nvPicPr>
          <p:blipFill>
            <a:blip r:embed="rId10" cstate="print"/>
            <a:srcRect/>
            <a:stretch>
              <a:fillRect/>
            </a:stretch>
          </p:blipFill>
          <p:spPr bwMode="auto">
            <a:xfrm>
              <a:off x="1454" y="2673"/>
              <a:ext cx="339" cy="397"/>
            </a:xfrm>
            <a:prstGeom prst="rect">
              <a:avLst/>
            </a:prstGeom>
            <a:noFill/>
            <a:ln w="9525">
              <a:noFill/>
              <a:miter lim="800000"/>
              <a:headEnd/>
              <a:tailEnd/>
            </a:ln>
          </p:spPr>
        </p:pic>
        <p:sp>
          <p:nvSpPr>
            <p:cNvPr id="39103" name="Freeform 191"/>
            <p:cNvSpPr>
              <a:spLocks/>
            </p:cNvSpPr>
            <p:nvPr/>
          </p:nvSpPr>
          <p:spPr bwMode="auto">
            <a:xfrm>
              <a:off x="1428" y="2659"/>
              <a:ext cx="339" cy="396"/>
            </a:xfrm>
            <a:custGeom>
              <a:avLst/>
              <a:gdLst/>
              <a:ahLst/>
              <a:cxnLst>
                <a:cxn ang="0">
                  <a:pos x="175" y="11"/>
                </a:cxn>
                <a:cxn ang="0">
                  <a:pos x="167" y="11"/>
                </a:cxn>
                <a:cxn ang="0">
                  <a:pos x="153" y="62"/>
                </a:cxn>
                <a:cxn ang="0">
                  <a:pos x="134" y="92"/>
                </a:cxn>
                <a:cxn ang="0">
                  <a:pos x="107" y="125"/>
                </a:cxn>
                <a:cxn ang="0">
                  <a:pos x="86" y="172"/>
                </a:cxn>
                <a:cxn ang="0">
                  <a:pos x="47" y="189"/>
                </a:cxn>
                <a:cxn ang="0">
                  <a:pos x="26" y="223"/>
                </a:cxn>
                <a:cxn ang="0">
                  <a:pos x="34" y="259"/>
                </a:cxn>
                <a:cxn ang="0">
                  <a:pos x="66" y="262"/>
                </a:cxn>
                <a:cxn ang="0">
                  <a:pos x="39" y="304"/>
                </a:cxn>
                <a:cxn ang="0">
                  <a:pos x="26" y="338"/>
                </a:cxn>
                <a:cxn ang="0">
                  <a:pos x="0" y="366"/>
                </a:cxn>
                <a:cxn ang="0">
                  <a:pos x="47" y="373"/>
                </a:cxn>
                <a:cxn ang="0">
                  <a:pos x="81" y="390"/>
                </a:cxn>
                <a:cxn ang="0">
                  <a:pos x="119" y="390"/>
                </a:cxn>
                <a:cxn ang="0">
                  <a:pos x="134" y="396"/>
                </a:cxn>
                <a:cxn ang="0">
                  <a:pos x="141" y="361"/>
                </a:cxn>
                <a:cxn ang="0">
                  <a:pos x="175" y="343"/>
                </a:cxn>
                <a:cxn ang="0">
                  <a:pos x="186" y="327"/>
                </a:cxn>
                <a:cxn ang="0">
                  <a:pos x="180" y="292"/>
                </a:cxn>
                <a:cxn ang="0">
                  <a:pos x="201" y="269"/>
                </a:cxn>
                <a:cxn ang="0">
                  <a:pos x="207" y="240"/>
                </a:cxn>
                <a:cxn ang="0">
                  <a:pos x="207" y="212"/>
                </a:cxn>
                <a:cxn ang="0">
                  <a:pos x="233" y="206"/>
                </a:cxn>
                <a:cxn ang="0">
                  <a:pos x="255" y="189"/>
                </a:cxn>
                <a:cxn ang="0">
                  <a:pos x="281" y="125"/>
                </a:cxn>
                <a:cxn ang="0">
                  <a:pos x="339" y="85"/>
                </a:cxn>
                <a:cxn ang="0">
                  <a:pos x="334" y="50"/>
                </a:cxn>
                <a:cxn ang="0">
                  <a:pos x="294" y="39"/>
                </a:cxn>
                <a:cxn ang="0">
                  <a:pos x="255" y="34"/>
                </a:cxn>
                <a:cxn ang="0">
                  <a:pos x="228" y="27"/>
                </a:cxn>
                <a:cxn ang="0">
                  <a:pos x="207" y="0"/>
                </a:cxn>
                <a:cxn ang="0">
                  <a:pos x="175" y="11"/>
                </a:cxn>
              </a:cxnLst>
              <a:rect l="0" t="0" r="r" b="b"/>
              <a:pathLst>
                <a:path w="339" h="396">
                  <a:moveTo>
                    <a:pt x="175" y="11"/>
                  </a:moveTo>
                  <a:lnTo>
                    <a:pt x="167" y="11"/>
                  </a:lnTo>
                  <a:lnTo>
                    <a:pt x="153" y="62"/>
                  </a:lnTo>
                  <a:lnTo>
                    <a:pt x="134" y="92"/>
                  </a:lnTo>
                  <a:lnTo>
                    <a:pt x="107" y="125"/>
                  </a:lnTo>
                  <a:lnTo>
                    <a:pt x="86" y="172"/>
                  </a:lnTo>
                  <a:lnTo>
                    <a:pt x="47" y="189"/>
                  </a:lnTo>
                  <a:lnTo>
                    <a:pt x="26" y="223"/>
                  </a:lnTo>
                  <a:lnTo>
                    <a:pt x="34" y="259"/>
                  </a:lnTo>
                  <a:lnTo>
                    <a:pt x="66" y="262"/>
                  </a:lnTo>
                  <a:lnTo>
                    <a:pt x="39" y="304"/>
                  </a:lnTo>
                  <a:lnTo>
                    <a:pt x="26" y="338"/>
                  </a:lnTo>
                  <a:lnTo>
                    <a:pt x="0" y="366"/>
                  </a:lnTo>
                  <a:lnTo>
                    <a:pt x="47" y="373"/>
                  </a:lnTo>
                  <a:lnTo>
                    <a:pt x="81" y="390"/>
                  </a:lnTo>
                  <a:lnTo>
                    <a:pt x="119" y="390"/>
                  </a:lnTo>
                  <a:lnTo>
                    <a:pt x="134" y="396"/>
                  </a:lnTo>
                  <a:lnTo>
                    <a:pt x="141" y="361"/>
                  </a:lnTo>
                  <a:lnTo>
                    <a:pt x="175" y="343"/>
                  </a:lnTo>
                  <a:lnTo>
                    <a:pt x="186" y="327"/>
                  </a:lnTo>
                  <a:lnTo>
                    <a:pt x="180" y="292"/>
                  </a:lnTo>
                  <a:lnTo>
                    <a:pt x="201" y="269"/>
                  </a:lnTo>
                  <a:lnTo>
                    <a:pt x="207" y="240"/>
                  </a:lnTo>
                  <a:lnTo>
                    <a:pt x="207" y="212"/>
                  </a:lnTo>
                  <a:lnTo>
                    <a:pt x="233" y="206"/>
                  </a:lnTo>
                  <a:lnTo>
                    <a:pt x="255" y="189"/>
                  </a:lnTo>
                  <a:lnTo>
                    <a:pt x="281" y="125"/>
                  </a:lnTo>
                  <a:lnTo>
                    <a:pt x="339" y="85"/>
                  </a:lnTo>
                  <a:lnTo>
                    <a:pt x="334" y="50"/>
                  </a:lnTo>
                  <a:lnTo>
                    <a:pt x="294" y="39"/>
                  </a:lnTo>
                  <a:lnTo>
                    <a:pt x="255" y="34"/>
                  </a:lnTo>
                  <a:lnTo>
                    <a:pt x="228" y="27"/>
                  </a:lnTo>
                  <a:lnTo>
                    <a:pt x="207" y="0"/>
                  </a:lnTo>
                  <a:lnTo>
                    <a:pt x="175" y="11"/>
                  </a:lnTo>
                  <a:close/>
                </a:path>
              </a:pathLst>
            </a:custGeom>
            <a:noFill/>
            <a:ln w="7938" cap="flat">
              <a:solidFill>
                <a:srgbClr val="3B608D"/>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pt-PT"/>
            </a:p>
          </p:txBody>
        </p:sp>
        <p:sp>
          <p:nvSpPr>
            <p:cNvPr id="39104" name="Freeform 192"/>
            <p:cNvSpPr>
              <a:spLocks/>
            </p:cNvSpPr>
            <p:nvPr/>
          </p:nvSpPr>
          <p:spPr bwMode="auto">
            <a:xfrm>
              <a:off x="2567" y="2103"/>
              <a:ext cx="194" cy="165"/>
            </a:xfrm>
            <a:custGeom>
              <a:avLst/>
              <a:gdLst/>
              <a:ahLst/>
              <a:cxnLst>
                <a:cxn ang="0">
                  <a:pos x="141" y="16"/>
                </a:cxn>
                <a:cxn ang="0">
                  <a:pos x="120" y="4"/>
                </a:cxn>
                <a:cxn ang="0">
                  <a:pos x="67" y="16"/>
                </a:cxn>
                <a:cxn ang="0">
                  <a:pos x="55" y="0"/>
                </a:cxn>
                <a:cxn ang="0">
                  <a:pos x="7" y="16"/>
                </a:cxn>
                <a:cxn ang="0">
                  <a:pos x="7" y="23"/>
                </a:cxn>
                <a:cxn ang="0">
                  <a:pos x="0" y="45"/>
                </a:cxn>
                <a:cxn ang="0">
                  <a:pos x="29" y="51"/>
                </a:cxn>
                <a:cxn ang="0">
                  <a:pos x="40" y="74"/>
                </a:cxn>
                <a:cxn ang="0">
                  <a:pos x="67" y="91"/>
                </a:cxn>
                <a:cxn ang="0">
                  <a:pos x="75" y="119"/>
                </a:cxn>
                <a:cxn ang="0">
                  <a:pos x="93" y="126"/>
                </a:cxn>
                <a:cxn ang="0">
                  <a:pos x="114" y="114"/>
                </a:cxn>
                <a:cxn ang="0">
                  <a:pos x="120" y="136"/>
                </a:cxn>
                <a:cxn ang="0">
                  <a:pos x="114" y="142"/>
                </a:cxn>
                <a:cxn ang="0">
                  <a:pos x="135" y="159"/>
                </a:cxn>
                <a:cxn ang="0">
                  <a:pos x="155" y="165"/>
                </a:cxn>
                <a:cxn ang="0">
                  <a:pos x="155" y="136"/>
                </a:cxn>
                <a:cxn ang="0">
                  <a:pos x="174" y="119"/>
                </a:cxn>
                <a:cxn ang="0">
                  <a:pos x="181" y="119"/>
                </a:cxn>
                <a:cxn ang="0">
                  <a:pos x="194" y="97"/>
                </a:cxn>
                <a:cxn ang="0">
                  <a:pos x="188" y="74"/>
                </a:cxn>
                <a:cxn ang="0">
                  <a:pos x="168" y="61"/>
                </a:cxn>
                <a:cxn ang="0">
                  <a:pos x="168" y="32"/>
                </a:cxn>
                <a:cxn ang="0">
                  <a:pos x="155" y="28"/>
                </a:cxn>
                <a:cxn ang="0">
                  <a:pos x="141" y="16"/>
                </a:cxn>
              </a:cxnLst>
              <a:rect l="0" t="0" r="r" b="b"/>
              <a:pathLst>
                <a:path w="194" h="165">
                  <a:moveTo>
                    <a:pt x="141" y="16"/>
                  </a:moveTo>
                  <a:lnTo>
                    <a:pt x="120" y="4"/>
                  </a:lnTo>
                  <a:lnTo>
                    <a:pt x="67" y="16"/>
                  </a:lnTo>
                  <a:lnTo>
                    <a:pt x="55" y="0"/>
                  </a:lnTo>
                  <a:lnTo>
                    <a:pt x="7" y="16"/>
                  </a:lnTo>
                  <a:lnTo>
                    <a:pt x="7" y="23"/>
                  </a:lnTo>
                  <a:lnTo>
                    <a:pt x="0" y="45"/>
                  </a:lnTo>
                  <a:lnTo>
                    <a:pt x="29" y="51"/>
                  </a:lnTo>
                  <a:lnTo>
                    <a:pt x="40" y="74"/>
                  </a:lnTo>
                  <a:lnTo>
                    <a:pt x="67" y="91"/>
                  </a:lnTo>
                  <a:lnTo>
                    <a:pt x="75" y="119"/>
                  </a:lnTo>
                  <a:lnTo>
                    <a:pt x="93" y="126"/>
                  </a:lnTo>
                  <a:lnTo>
                    <a:pt x="114" y="114"/>
                  </a:lnTo>
                  <a:lnTo>
                    <a:pt x="120" y="136"/>
                  </a:lnTo>
                  <a:lnTo>
                    <a:pt x="114" y="142"/>
                  </a:lnTo>
                  <a:lnTo>
                    <a:pt x="135" y="159"/>
                  </a:lnTo>
                  <a:lnTo>
                    <a:pt x="155" y="165"/>
                  </a:lnTo>
                  <a:lnTo>
                    <a:pt x="155" y="136"/>
                  </a:lnTo>
                  <a:lnTo>
                    <a:pt x="174" y="119"/>
                  </a:lnTo>
                  <a:lnTo>
                    <a:pt x="181" y="119"/>
                  </a:lnTo>
                  <a:lnTo>
                    <a:pt x="194" y="97"/>
                  </a:lnTo>
                  <a:lnTo>
                    <a:pt x="188" y="74"/>
                  </a:lnTo>
                  <a:lnTo>
                    <a:pt x="168" y="61"/>
                  </a:lnTo>
                  <a:lnTo>
                    <a:pt x="168" y="32"/>
                  </a:lnTo>
                  <a:lnTo>
                    <a:pt x="155" y="28"/>
                  </a:lnTo>
                  <a:lnTo>
                    <a:pt x="141" y="16"/>
                  </a:lnTo>
                  <a:close/>
                </a:path>
              </a:pathLst>
            </a:custGeom>
            <a:solidFill>
              <a:srgbClr val="FFC000"/>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pic>
          <p:nvPicPr>
            <p:cNvPr id="39105" name="Picture 193"/>
            <p:cNvPicPr>
              <a:picLocks noChangeAspect="1" noChangeArrowheads="1"/>
            </p:cNvPicPr>
            <p:nvPr/>
          </p:nvPicPr>
          <p:blipFill>
            <a:blip r:embed="rId11" cstate="print"/>
            <a:srcRect/>
            <a:stretch>
              <a:fillRect/>
            </a:stretch>
          </p:blipFill>
          <p:spPr bwMode="auto">
            <a:xfrm>
              <a:off x="2567" y="2103"/>
              <a:ext cx="195" cy="165"/>
            </a:xfrm>
            <a:prstGeom prst="rect">
              <a:avLst/>
            </a:prstGeom>
            <a:noFill/>
            <a:ln w="9525">
              <a:noFill/>
              <a:miter lim="800000"/>
              <a:headEnd/>
              <a:tailEnd/>
            </a:ln>
          </p:spPr>
        </p:pic>
        <p:pic>
          <p:nvPicPr>
            <p:cNvPr id="39106" name="Picture 194"/>
            <p:cNvPicPr>
              <a:picLocks noChangeAspect="1" noChangeArrowheads="1"/>
            </p:cNvPicPr>
            <p:nvPr/>
          </p:nvPicPr>
          <p:blipFill>
            <a:blip r:embed="rId12" cstate="print"/>
            <a:srcRect/>
            <a:stretch>
              <a:fillRect/>
            </a:stretch>
          </p:blipFill>
          <p:spPr bwMode="auto">
            <a:xfrm>
              <a:off x="2567" y="2103"/>
              <a:ext cx="195" cy="165"/>
            </a:xfrm>
            <a:prstGeom prst="rect">
              <a:avLst/>
            </a:prstGeom>
            <a:noFill/>
            <a:ln w="9525">
              <a:noFill/>
              <a:miter lim="800000"/>
              <a:headEnd/>
              <a:tailEnd/>
            </a:ln>
          </p:spPr>
        </p:pic>
        <p:sp>
          <p:nvSpPr>
            <p:cNvPr id="39107" name="Freeform 195"/>
            <p:cNvSpPr>
              <a:spLocks/>
            </p:cNvSpPr>
            <p:nvPr/>
          </p:nvSpPr>
          <p:spPr bwMode="auto">
            <a:xfrm>
              <a:off x="2567" y="2103"/>
              <a:ext cx="194" cy="165"/>
            </a:xfrm>
            <a:custGeom>
              <a:avLst/>
              <a:gdLst/>
              <a:ahLst/>
              <a:cxnLst>
                <a:cxn ang="0">
                  <a:pos x="141" y="16"/>
                </a:cxn>
                <a:cxn ang="0">
                  <a:pos x="120" y="4"/>
                </a:cxn>
                <a:cxn ang="0">
                  <a:pos x="67" y="16"/>
                </a:cxn>
                <a:cxn ang="0">
                  <a:pos x="55" y="0"/>
                </a:cxn>
                <a:cxn ang="0">
                  <a:pos x="7" y="16"/>
                </a:cxn>
                <a:cxn ang="0">
                  <a:pos x="7" y="23"/>
                </a:cxn>
                <a:cxn ang="0">
                  <a:pos x="0" y="45"/>
                </a:cxn>
                <a:cxn ang="0">
                  <a:pos x="29" y="51"/>
                </a:cxn>
                <a:cxn ang="0">
                  <a:pos x="40" y="74"/>
                </a:cxn>
                <a:cxn ang="0">
                  <a:pos x="67" y="91"/>
                </a:cxn>
                <a:cxn ang="0">
                  <a:pos x="75" y="119"/>
                </a:cxn>
                <a:cxn ang="0">
                  <a:pos x="93" y="126"/>
                </a:cxn>
                <a:cxn ang="0">
                  <a:pos x="114" y="114"/>
                </a:cxn>
                <a:cxn ang="0">
                  <a:pos x="120" y="136"/>
                </a:cxn>
                <a:cxn ang="0">
                  <a:pos x="114" y="142"/>
                </a:cxn>
                <a:cxn ang="0">
                  <a:pos x="135" y="159"/>
                </a:cxn>
                <a:cxn ang="0">
                  <a:pos x="155" y="165"/>
                </a:cxn>
                <a:cxn ang="0">
                  <a:pos x="155" y="136"/>
                </a:cxn>
                <a:cxn ang="0">
                  <a:pos x="174" y="119"/>
                </a:cxn>
                <a:cxn ang="0">
                  <a:pos x="181" y="119"/>
                </a:cxn>
                <a:cxn ang="0">
                  <a:pos x="194" y="97"/>
                </a:cxn>
                <a:cxn ang="0">
                  <a:pos x="188" y="74"/>
                </a:cxn>
                <a:cxn ang="0">
                  <a:pos x="168" y="61"/>
                </a:cxn>
                <a:cxn ang="0">
                  <a:pos x="168" y="32"/>
                </a:cxn>
                <a:cxn ang="0">
                  <a:pos x="155" y="28"/>
                </a:cxn>
                <a:cxn ang="0">
                  <a:pos x="141" y="16"/>
                </a:cxn>
              </a:cxnLst>
              <a:rect l="0" t="0" r="r" b="b"/>
              <a:pathLst>
                <a:path w="194" h="165">
                  <a:moveTo>
                    <a:pt x="141" y="16"/>
                  </a:moveTo>
                  <a:lnTo>
                    <a:pt x="120" y="4"/>
                  </a:lnTo>
                  <a:lnTo>
                    <a:pt x="67" y="16"/>
                  </a:lnTo>
                  <a:lnTo>
                    <a:pt x="55" y="0"/>
                  </a:lnTo>
                  <a:lnTo>
                    <a:pt x="7" y="16"/>
                  </a:lnTo>
                  <a:lnTo>
                    <a:pt x="7" y="23"/>
                  </a:lnTo>
                  <a:lnTo>
                    <a:pt x="0" y="45"/>
                  </a:lnTo>
                  <a:lnTo>
                    <a:pt x="29" y="51"/>
                  </a:lnTo>
                  <a:lnTo>
                    <a:pt x="40" y="74"/>
                  </a:lnTo>
                  <a:lnTo>
                    <a:pt x="67" y="91"/>
                  </a:lnTo>
                  <a:lnTo>
                    <a:pt x="75" y="119"/>
                  </a:lnTo>
                  <a:lnTo>
                    <a:pt x="93" y="126"/>
                  </a:lnTo>
                  <a:lnTo>
                    <a:pt x="114" y="114"/>
                  </a:lnTo>
                  <a:lnTo>
                    <a:pt x="120" y="136"/>
                  </a:lnTo>
                  <a:lnTo>
                    <a:pt x="114" y="142"/>
                  </a:lnTo>
                  <a:lnTo>
                    <a:pt x="135" y="159"/>
                  </a:lnTo>
                  <a:lnTo>
                    <a:pt x="155" y="165"/>
                  </a:lnTo>
                  <a:lnTo>
                    <a:pt x="155" y="136"/>
                  </a:lnTo>
                  <a:lnTo>
                    <a:pt x="174" y="119"/>
                  </a:lnTo>
                  <a:lnTo>
                    <a:pt x="181" y="119"/>
                  </a:lnTo>
                  <a:lnTo>
                    <a:pt x="194" y="97"/>
                  </a:lnTo>
                  <a:lnTo>
                    <a:pt x="188" y="74"/>
                  </a:lnTo>
                  <a:lnTo>
                    <a:pt x="168" y="61"/>
                  </a:lnTo>
                  <a:lnTo>
                    <a:pt x="168" y="32"/>
                  </a:lnTo>
                  <a:lnTo>
                    <a:pt x="155" y="28"/>
                  </a:lnTo>
                  <a:lnTo>
                    <a:pt x="141" y="16"/>
                  </a:lnTo>
                  <a:close/>
                </a:path>
              </a:pathLst>
            </a:custGeom>
            <a:noFill/>
            <a:ln w="7938" cap="flat">
              <a:solidFill>
                <a:srgbClr val="3B608D"/>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9108" name="Freeform 196"/>
            <p:cNvSpPr>
              <a:spLocks/>
            </p:cNvSpPr>
            <p:nvPr/>
          </p:nvSpPr>
          <p:spPr bwMode="auto">
            <a:xfrm>
              <a:off x="2623" y="1958"/>
              <a:ext cx="225" cy="219"/>
            </a:xfrm>
            <a:custGeom>
              <a:avLst/>
              <a:gdLst/>
              <a:ahLst/>
              <a:cxnLst>
                <a:cxn ang="0">
                  <a:pos x="225" y="23"/>
                </a:cxn>
                <a:cxn ang="0">
                  <a:pos x="171" y="0"/>
                </a:cxn>
                <a:cxn ang="0">
                  <a:pos x="132" y="12"/>
                </a:cxn>
                <a:cxn ang="0">
                  <a:pos x="132" y="46"/>
                </a:cxn>
                <a:cxn ang="0">
                  <a:pos x="152" y="58"/>
                </a:cxn>
                <a:cxn ang="0">
                  <a:pos x="145" y="74"/>
                </a:cxn>
                <a:cxn ang="0">
                  <a:pos x="118" y="92"/>
                </a:cxn>
                <a:cxn ang="0">
                  <a:pos x="99" y="74"/>
                </a:cxn>
                <a:cxn ang="0">
                  <a:pos x="106" y="35"/>
                </a:cxn>
                <a:cxn ang="0">
                  <a:pos x="85" y="38"/>
                </a:cxn>
                <a:cxn ang="0">
                  <a:pos x="72" y="74"/>
                </a:cxn>
                <a:cxn ang="0">
                  <a:pos x="52" y="97"/>
                </a:cxn>
                <a:cxn ang="0">
                  <a:pos x="26" y="119"/>
                </a:cxn>
                <a:cxn ang="0">
                  <a:pos x="0" y="144"/>
                </a:cxn>
                <a:cxn ang="0">
                  <a:pos x="11" y="160"/>
                </a:cxn>
                <a:cxn ang="0">
                  <a:pos x="64" y="149"/>
                </a:cxn>
                <a:cxn ang="0">
                  <a:pos x="85" y="160"/>
                </a:cxn>
                <a:cxn ang="0">
                  <a:pos x="99" y="173"/>
                </a:cxn>
                <a:cxn ang="0">
                  <a:pos x="112" y="177"/>
                </a:cxn>
                <a:cxn ang="0">
                  <a:pos x="112" y="205"/>
                </a:cxn>
                <a:cxn ang="0">
                  <a:pos x="132" y="219"/>
                </a:cxn>
                <a:cxn ang="0">
                  <a:pos x="132" y="190"/>
                </a:cxn>
                <a:cxn ang="0">
                  <a:pos x="138" y="167"/>
                </a:cxn>
                <a:cxn ang="0">
                  <a:pos x="145" y="131"/>
                </a:cxn>
                <a:cxn ang="0">
                  <a:pos x="165" y="131"/>
                </a:cxn>
                <a:cxn ang="0">
                  <a:pos x="186" y="108"/>
                </a:cxn>
                <a:cxn ang="0">
                  <a:pos x="205" y="97"/>
                </a:cxn>
                <a:cxn ang="0">
                  <a:pos x="191" y="74"/>
                </a:cxn>
                <a:cxn ang="0">
                  <a:pos x="205" y="63"/>
                </a:cxn>
                <a:cxn ang="0">
                  <a:pos x="225" y="23"/>
                </a:cxn>
              </a:cxnLst>
              <a:rect l="0" t="0" r="r" b="b"/>
              <a:pathLst>
                <a:path w="225" h="219">
                  <a:moveTo>
                    <a:pt x="225" y="23"/>
                  </a:moveTo>
                  <a:lnTo>
                    <a:pt x="171" y="0"/>
                  </a:lnTo>
                  <a:lnTo>
                    <a:pt x="132" y="12"/>
                  </a:lnTo>
                  <a:lnTo>
                    <a:pt x="132" y="46"/>
                  </a:lnTo>
                  <a:lnTo>
                    <a:pt x="152" y="58"/>
                  </a:lnTo>
                  <a:lnTo>
                    <a:pt x="145" y="74"/>
                  </a:lnTo>
                  <a:lnTo>
                    <a:pt x="118" y="92"/>
                  </a:lnTo>
                  <a:lnTo>
                    <a:pt x="99" y="74"/>
                  </a:lnTo>
                  <a:lnTo>
                    <a:pt x="106" y="35"/>
                  </a:lnTo>
                  <a:lnTo>
                    <a:pt x="85" y="38"/>
                  </a:lnTo>
                  <a:lnTo>
                    <a:pt x="72" y="74"/>
                  </a:lnTo>
                  <a:lnTo>
                    <a:pt x="52" y="97"/>
                  </a:lnTo>
                  <a:lnTo>
                    <a:pt x="26" y="119"/>
                  </a:lnTo>
                  <a:lnTo>
                    <a:pt x="0" y="144"/>
                  </a:lnTo>
                  <a:lnTo>
                    <a:pt x="11" y="160"/>
                  </a:lnTo>
                  <a:lnTo>
                    <a:pt x="64" y="149"/>
                  </a:lnTo>
                  <a:lnTo>
                    <a:pt x="85" y="160"/>
                  </a:lnTo>
                  <a:lnTo>
                    <a:pt x="99" y="173"/>
                  </a:lnTo>
                  <a:lnTo>
                    <a:pt x="112" y="177"/>
                  </a:lnTo>
                  <a:lnTo>
                    <a:pt x="112" y="205"/>
                  </a:lnTo>
                  <a:lnTo>
                    <a:pt x="132" y="219"/>
                  </a:lnTo>
                  <a:lnTo>
                    <a:pt x="132" y="190"/>
                  </a:lnTo>
                  <a:lnTo>
                    <a:pt x="138" y="167"/>
                  </a:lnTo>
                  <a:lnTo>
                    <a:pt x="145" y="131"/>
                  </a:lnTo>
                  <a:lnTo>
                    <a:pt x="165" y="131"/>
                  </a:lnTo>
                  <a:lnTo>
                    <a:pt x="186" y="108"/>
                  </a:lnTo>
                  <a:lnTo>
                    <a:pt x="205" y="97"/>
                  </a:lnTo>
                  <a:lnTo>
                    <a:pt x="191" y="74"/>
                  </a:lnTo>
                  <a:lnTo>
                    <a:pt x="205" y="63"/>
                  </a:lnTo>
                  <a:lnTo>
                    <a:pt x="225" y="23"/>
                  </a:lnTo>
                  <a:close/>
                </a:path>
              </a:pathLst>
            </a:custGeom>
            <a:solidFill>
              <a:srgbClr val="A5A5A5"/>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9109" name="Freeform 197"/>
            <p:cNvSpPr>
              <a:spLocks/>
            </p:cNvSpPr>
            <p:nvPr/>
          </p:nvSpPr>
          <p:spPr bwMode="auto">
            <a:xfrm>
              <a:off x="2623" y="1958"/>
              <a:ext cx="225" cy="219"/>
            </a:xfrm>
            <a:custGeom>
              <a:avLst/>
              <a:gdLst/>
              <a:ahLst/>
              <a:cxnLst>
                <a:cxn ang="0">
                  <a:pos x="225" y="23"/>
                </a:cxn>
                <a:cxn ang="0">
                  <a:pos x="171" y="0"/>
                </a:cxn>
                <a:cxn ang="0">
                  <a:pos x="132" y="12"/>
                </a:cxn>
                <a:cxn ang="0">
                  <a:pos x="132" y="46"/>
                </a:cxn>
                <a:cxn ang="0">
                  <a:pos x="152" y="58"/>
                </a:cxn>
                <a:cxn ang="0">
                  <a:pos x="145" y="74"/>
                </a:cxn>
                <a:cxn ang="0">
                  <a:pos x="118" y="92"/>
                </a:cxn>
                <a:cxn ang="0">
                  <a:pos x="99" y="74"/>
                </a:cxn>
                <a:cxn ang="0">
                  <a:pos x="106" y="35"/>
                </a:cxn>
                <a:cxn ang="0">
                  <a:pos x="85" y="38"/>
                </a:cxn>
                <a:cxn ang="0">
                  <a:pos x="72" y="74"/>
                </a:cxn>
                <a:cxn ang="0">
                  <a:pos x="52" y="97"/>
                </a:cxn>
                <a:cxn ang="0">
                  <a:pos x="26" y="119"/>
                </a:cxn>
                <a:cxn ang="0">
                  <a:pos x="0" y="144"/>
                </a:cxn>
                <a:cxn ang="0">
                  <a:pos x="11" y="160"/>
                </a:cxn>
                <a:cxn ang="0">
                  <a:pos x="64" y="149"/>
                </a:cxn>
                <a:cxn ang="0">
                  <a:pos x="85" y="160"/>
                </a:cxn>
                <a:cxn ang="0">
                  <a:pos x="99" y="173"/>
                </a:cxn>
                <a:cxn ang="0">
                  <a:pos x="112" y="177"/>
                </a:cxn>
                <a:cxn ang="0">
                  <a:pos x="112" y="205"/>
                </a:cxn>
                <a:cxn ang="0">
                  <a:pos x="132" y="219"/>
                </a:cxn>
                <a:cxn ang="0">
                  <a:pos x="132" y="190"/>
                </a:cxn>
                <a:cxn ang="0">
                  <a:pos x="138" y="167"/>
                </a:cxn>
                <a:cxn ang="0">
                  <a:pos x="145" y="131"/>
                </a:cxn>
                <a:cxn ang="0">
                  <a:pos x="165" y="131"/>
                </a:cxn>
                <a:cxn ang="0">
                  <a:pos x="186" y="108"/>
                </a:cxn>
                <a:cxn ang="0">
                  <a:pos x="205" y="97"/>
                </a:cxn>
                <a:cxn ang="0">
                  <a:pos x="191" y="74"/>
                </a:cxn>
                <a:cxn ang="0">
                  <a:pos x="205" y="63"/>
                </a:cxn>
                <a:cxn ang="0">
                  <a:pos x="225" y="23"/>
                </a:cxn>
              </a:cxnLst>
              <a:rect l="0" t="0" r="r" b="b"/>
              <a:pathLst>
                <a:path w="225" h="219">
                  <a:moveTo>
                    <a:pt x="225" y="23"/>
                  </a:moveTo>
                  <a:lnTo>
                    <a:pt x="171" y="0"/>
                  </a:lnTo>
                  <a:lnTo>
                    <a:pt x="132" y="12"/>
                  </a:lnTo>
                  <a:lnTo>
                    <a:pt x="132" y="46"/>
                  </a:lnTo>
                  <a:lnTo>
                    <a:pt x="152" y="58"/>
                  </a:lnTo>
                  <a:lnTo>
                    <a:pt x="145" y="74"/>
                  </a:lnTo>
                  <a:lnTo>
                    <a:pt x="118" y="92"/>
                  </a:lnTo>
                  <a:lnTo>
                    <a:pt x="99" y="74"/>
                  </a:lnTo>
                  <a:lnTo>
                    <a:pt x="106" y="35"/>
                  </a:lnTo>
                  <a:lnTo>
                    <a:pt x="85" y="38"/>
                  </a:lnTo>
                  <a:lnTo>
                    <a:pt x="72" y="74"/>
                  </a:lnTo>
                  <a:lnTo>
                    <a:pt x="52" y="97"/>
                  </a:lnTo>
                  <a:lnTo>
                    <a:pt x="26" y="119"/>
                  </a:lnTo>
                  <a:lnTo>
                    <a:pt x="0" y="144"/>
                  </a:lnTo>
                  <a:lnTo>
                    <a:pt x="11" y="160"/>
                  </a:lnTo>
                  <a:lnTo>
                    <a:pt x="64" y="149"/>
                  </a:lnTo>
                  <a:lnTo>
                    <a:pt x="85" y="160"/>
                  </a:lnTo>
                  <a:lnTo>
                    <a:pt x="99" y="173"/>
                  </a:lnTo>
                  <a:lnTo>
                    <a:pt x="112" y="177"/>
                  </a:lnTo>
                  <a:lnTo>
                    <a:pt x="112" y="205"/>
                  </a:lnTo>
                  <a:lnTo>
                    <a:pt x="132" y="219"/>
                  </a:lnTo>
                  <a:lnTo>
                    <a:pt x="132" y="190"/>
                  </a:lnTo>
                  <a:lnTo>
                    <a:pt x="138" y="167"/>
                  </a:lnTo>
                  <a:lnTo>
                    <a:pt x="145" y="131"/>
                  </a:lnTo>
                  <a:lnTo>
                    <a:pt x="165" y="131"/>
                  </a:lnTo>
                  <a:lnTo>
                    <a:pt x="186" y="108"/>
                  </a:lnTo>
                  <a:lnTo>
                    <a:pt x="205" y="97"/>
                  </a:lnTo>
                  <a:lnTo>
                    <a:pt x="191" y="74"/>
                  </a:lnTo>
                  <a:lnTo>
                    <a:pt x="205" y="63"/>
                  </a:lnTo>
                  <a:lnTo>
                    <a:pt x="225" y="23"/>
                  </a:lnTo>
                  <a:close/>
                </a:path>
              </a:pathLst>
            </a:custGeom>
            <a:noFill/>
            <a:ln w="7938" cap="flat">
              <a:solidFill>
                <a:srgbClr val="3B608D"/>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pic>
          <p:nvPicPr>
            <p:cNvPr id="39110" name="Picture 198"/>
            <p:cNvPicPr>
              <a:picLocks noChangeAspect="1" noChangeArrowheads="1"/>
            </p:cNvPicPr>
            <p:nvPr/>
          </p:nvPicPr>
          <p:blipFill>
            <a:blip r:embed="rId13" cstate="print"/>
            <a:srcRect/>
            <a:stretch>
              <a:fillRect/>
            </a:stretch>
          </p:blipFill>
          <p:spPr bwMode="auto">
            <a:xfrm>
              <a:off x="2723" y="2223"/>
              <a:ext cx="32" cy="52"/>
            </a:xfrm>
            <a:prstGeom prst="rect">
              <a:avLst/>
            </a:prstGeom>
            <a:noFill/>
            <a:ln w="9525">
              <a:noFill/>
              <a:miter lim="800000"/>
              <a:headEnd/>
              <a:tailEnd/>
            </a:ln>
          </p:spPr>
        </p:pic>
        <p:sp>
          <p:nvSpPr>
            <p:cNvPr id="39111" name="Freeform 199"/>
            <p:cNvSpPr>
              <a:spLocks/>
            </p:cNvSpPr>
            <p:nvPr/>
          </p:nvSpPr>
          <p:spPr bwMode="auto">
            <a:xfrm>
              <a:off x="2723" y="2223"/>
              <a:ext cx="32" cy="51"/>
            </a:xfrm>
            <a:custGeom>
              <a:avLst/>
              <a:gdLst/>
              <a:ahLst/>
              <a:cxnLst>
                <a:cxn ang="0">
                  <a:pos x="32" y="51"/>
                </a:cxn>
                <a:cxn ang="0">
                  <a:pos x="19" y="51"/>
                </a:cxn>
                <a:cxn ang="0">
                  <a:pos x="0" y="45"/>
                </a:cxn>
                <a:cxn ang="0">
                  <a:pos x="0" y="16"/>
                </a:cxn>
                <a:cxn ang="0">
                  <a:pos x="19" y="0"/>
                </a:cxn>
                <a:cxn ang="0">
                  <a:pos x="25" y="0"/>
                </a:cxn>
                <a:cxn ang="0">
                  <a:pos x="32" y="28"/>
                </a:cxn>
                <a:cxn ang="0">
                  <a:pos x="32" y="51"/>
                </a:cxn>
              </a:cxnLst>
              <a:rect l="0" t="0" r="r" b="b"/>
              <a:pathLst>
                <a:path w="32" h="51">
                  <a:moveTo>
                    <a:pt x="32" y="51"/>
                  </a:moveTo>
                  <a:lnTo>
                    <a:pt x="19" y="51"/>
                  </a:lnTo>
                  <a:lnTo>
                    <a:pt x="0" y="45"/>
                  </a:lnTo>
                  <a:lnTo>
                    <a:pt x="0" y="16"/>
                  </a:lnTo>
                  <a:lnTo>
                    <a:pt x="19" y="0"/>
                  </a:lnTo>
                  <a:lnTo>
                    <a:pt x="25" y="0"/>
                  </a:lnTo>
                  <a:lnTo>
                    <a:pt x="32" y="28"/>
                  </a:lnTo>
                  <a:lnTo>
                    <a:pt x="32" y="51"/>
                  </a:lnTo>
                  <a:close/>
                </a:path>
              </a:pathLst>
            </a:custGeom>
            <a:noFill/>
            <a:ln w="7938" cap="flat">
              <a:solidFill>
                <a:srgbClr val="9D9D9D"/>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9112" name="Freeform 200"/>
            <p:cNvSpPr>
              <a:spLocks/>
            </p:cNvSpPr>
            <p:nvPr/>
          </p:nvSpPr>
          <p:spPr bwMode="auto">
            <a:xfrm>
              <a:off x="2709" y="2435"/>
              <a:ext cx="286" cy="145"/>
            </a:xfrm>
            <a:custGeom>
              <a:avLst/>
              <a:gdLst/>
              <a:ahLst/>
              <a:cxnLst>
                <a:cxn ang="0">
                  <a:pos x="58" y="137"/>
                </a:cxn>
                <a:cxn ang="0">
                  <a:pos x="118" y="137"/>
                </a:cxn>
                <a:cxn ang="0">
                  <a:pos x="133" y="115"/>
                </a:cxn>
                <a:cxn ang="0">
                  <a:pos x="160" y="108"/>
                </a:cxn>
                <a:cxn ang="0">
                  <a:pos x="171" y="131"/>
                </a:cxn>
                <a:cxn ang="0">
                  <a:pos x="193" y="145"/>
                </a:cxn>
                <a:cxn ang="0">
                  <a:pos x="204" y="121"/>
                </a:cxn>
                <a:cxn ang="0">
                  <a:pos x="219" y="108"/>
                </a:cxn>
                <a:cxn ang="0">
                  <a:pos x="265" y="121"/>
                </a:cxn>
                <a:cxn ang="0">
                  <a:pos x="265" y="97"/>
                </a:cxn>
                <a:cxn ang="0">
                  <a:pos x="286" y="74"/>
                </a:cxn>
                <a:cxn ang="0">
                  <a:pos x="273" y="74"/>
                </a:cxn>
                <a:cxn ang="0">
                  <a:pos x="239" y="63"/>
                </a:cxn>
                <a:cxn ang="0">
                  <a:pos x="233" y="52"/>
                </a:cxn>
                <a:cxn ang="0">
                  <a:pos x="233" y="23"/>
                </a:cxn>
                <a:cxn ang="0">
                  <a:pos x="199" y="6"/>
                </a:cxn>
                <a:cxn ang="0">
                  <a:pos x="145" y="6"/>
                </a:cxn>
                <a:cxn ang="0">
                  <a:pos x="111" y="0"/>
                </a:cxn>
                <a:cxn ang="0">
                  <a:pos x="92" y="12"/>
                </a:cxn>
                <a:cxn ang="0">
                  <a:pos x="72" y="6"/>
                </a:cxn>
                <a:cxn ang="0">
                  <a:pos x="58" y="23"/>
                </a:cxn>
                <a:cxn ang="0">
                  <a:pos x="32" y="52"/>
                </a:cxn>
                <a:cxn ang="0">
                  <a:pos x="0" y="86"/>
                </a:cxn>
                <a:cxn ang="0">
                  <a:pos x="6" y="108"/>
                </a:cxn>
                <a:cxn ang="0">
                  <a:pos x="26" y="92"/>
                </a:cxn>
                <a:cxn ang="0">
                  <a:pos x="46" y="92"/>
                </a:cxn>
                <a:cxn ang="0">
                  <a:pos x="46" y="121"/>
                </a:cxn>
                <a:cxn ang="0">
                  <a:pos x="58" y="137"/>
                </a:cxn>
              </a:cxnLst>
              <a:rect l="0" t="0" r="r" b="b"/>
              <a:pathLst>
                <a:path w="286" h="145">
                  <a:moveTo>
                    <a:pt x="58" y="137"/>
                  </a:moveTo>
                  <a:lnTo>
                    <a:pt x="118" y="137"/>
                  </a:lnTo>
                  <a:lnTo>
                    <a:pt x="133" y="115"/>
                  </a:lnTo>
                  <a:lnTo>
                    <a:pt x="160" y="108"/>
                  </a:lnTo>
                  <a:lnTo>
                    <a:pt x="171" y="131"/>
                  </a:lnTo>
                  <a:lnTo>
                    <a:pt x="193" y="145"/>
                  </a:lnTo>
                  <a:lnTo>
                    <a:pt x="204" y="121"/>
                  </a:lnTo>
                  <a:lnTo>
                    <a:pt x="219" y="108"/>
                  </a:lnTo>
                  <a:lnTo>
                    <a:pt x="265" y="121"/>
                  </a:lnTo>
                  <a:lnTo>
                    <a:pt x="265" y="97"/>
                  </a:lnTo>
                  <a:lnTo>
                    <a:pt x="286" y="74"/>
                  </a:lnTo>
                  <a:lnTo>
                    <a:pt x="273" y="74"/>
                  </a:lnTo>
                  <a:lnTo>
                    <a:pt x="239" y="63"/>
                  </a:lnTo>
                  <a:lnTo>
                    <a:pt x="233" y="52"/>
                  </a:lnTo>
                  <a:lnTo>
                    <a:pt x="233" y="23"/>
                  </a:lnTo>
                  <a:lnTo>
                    <a:pt x="199" y="6"/>
                  </a:lnTo>
                  <a:lnTo>
                    <a:pt x="145" y="6"/>
                  </a:lnTo>
                  <a:lnTo>
                    <a:pt x="111" y="0"/>
                  </a:lnTo>
                  <a:lnTo>
                    <a:pt x="92" y="12"/>
                  </a:lnTo>
                  <a:lnTo>
                    <a:pt x="72" y="6"/>
                  </a:lnTo>
                  <a:lnTo>
                    <a:pt x="58" y="23"/>
                  </a:lnTo>
                  <a:lnTo>
                    <a:pt x="32" y="52"/>
                  </a:lnTo>
                  <a:lnTo>
                    <a:pt x="0" y="86"/>
                  </a:lnTo>
                  <a:lnTo>
                    <a:pt x="6" y="108"/>
                  </a:lnTo>
                  <a:lnTo>
                    <a:pt x="26" y="92"/>
                  </a:lnTo>
                  <a:lnTo>
                    <a:pt x="46" y="92"/>
                  </a:lnTo>
                  <a:lnTo>
                    <a:pt x="46" y="121"/>
                  </a:lnTo>
                  <a:lnTo>
                    <a:pt x="58" y="137"/>
                  </a:lnTo>
                  <a:close/>
                </a:path>
              </a:pathLst>
            </a:custGeom>
            <a:solidFill>
              <a:srgbClr val="F2F2F2"/>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9113" name="Freeform 201"/>
            <p:cNvSpPr>
              <a:spLocks/>
            </p:cNvSpPr>
            <p:nvPr/>
          </p:nvSpPr>
          <p:spPr bwMode="auto">
            <a:xfrm>
              <a:off x="2709" y="2435"/>
              <a:ext cx="286" cy="145"/>
            </a:xfrm>
            <a:custGeom>
              <a:avLst/>
              <a:gdLst/>
              <a:ahLst/>
              <a:cxnLst>
                <a:cxn ang="0">
                  <a:pos x="58" y="137"/>
                </a:cxn>
                <a:cxn ang="0">
                  <a:pos x="118" y="137"/>
                </a:cxn>
                <a:cxn ang="0">
                  <a:pos x="133" y="115"/>
                </a:cxn>
                <a:cxn ang="0">
                  <a:pos x="160" y="108"/>
                </a:cxn>
                <a:cxn ang="0">
                  <a:pos x="171" y="131"/>
                </a:cxn>
                <a:cxn ang="0">
                  <a:pos x="193" y="145"/>
                </a:cxn>
                <a:cxn ang="0">
                  <a:pos x="204" y="121"/>
                </a:cxn>
                <a:cxn ang="0">
                  <a:pos x="219" y="108"/>
                </a:cxn>
                <a:cxn ang="0">
                  <a:pos x="265" y="121"/>
                </a:cxn>
                <a:cxn ang="0">
                  <a:pos x="265" y="97"/>
                </a:cxn>
                <a:cxn ang="0">
                  <a:pos x="286" y="74"/>
                </a:cxn>
                <a:cxn ang="0">
                  <a:pos x="273" y="74"/>
                </a:cxn>
                <a:cxn ang="0">
                  <a:pos x="239" y="63"/>
                </a:cxn>
                <a:cxn ang="0">
                  <a:pos x="233" y="52"/>
                </a:cxn>
                <a:cxn ang="0">
                  <a:pos x="233" y="23"/>
                </a:cxn>
                <a:cxn ang="0">
                  <a:pos x="199" y="6"/>
                </a:cxn>
                <a:cxn ang="0">
                  <a:pos x="145" y="6"/>
                </a:cxn>
                <a:cxn ang="0">
                  <a:pos x="111" y="0"/>
                </a:cxn>
                <a:cxn ang="0">
                  <a:pos x="92" y="12"/>
                </a:cxn>
                <a:cxn ang="0">
                  <a:pos x="72" y="6"/>
                </a:cxn>
                <a:cxn ang="0">
                  <a:pos x="58" y="23"/>
                </a:cxn>
                <a:cxn ang="0">
                  <a:pos x="32" y="52"/>
                </a:cxn>
                <a:cxn ang="0">
                  <a:pos x="0" y="86"/>
                </a:cxn>
                <a:cxn ang="0">
                  <a:pos x="6" y="108"/>
                </a:cxn>
                <a:cxn ang="0">
                  <a:pos x="26" y="92"/>
                </a:cxn>
                <a:cxn ang="0">
                  <a:pos x="46" y="92"/>
                </a:cxn>
                <a:cxn ang="0">
                  <a:pos x="46" y="121"/>
                </a:cxn>
                <a:cxn ang="0">
                  <a:pos x="58" y="137"/>
                </a:cxn>
              </a:cxnLst>
              <a:rect l="0" t="0" r="r" b="b"/>
              <a:pathLst>
                <a:path w="286" h="145">
                  <a:moveTo>
                    <a:pt x="58" y="137"/>
                  </a:moveTo>
                  <a:lnTo>
                    <a:pt x="118" y="137"/>
                  </a:lnTo>
                  <a:lnTo>
                    <a:pt x="133" y="115"/>
                  </a:lnTo>
                  <a:lnTo>
                    <a:pt x="160" y="108"/>
                  </a:lnTo>
                  <a:lnTo>
                    <a:pt x="171" y="131"/>
                  </a:lnTo>
                  <a:lnTo>
                    <a:pt x="193" y="145"/>
                  </a:lnTo>
                  <a:lnTo>
                    <a:pt x="204" y="121"/>
                  </a:lnTo>
                  <a:lnTo>
                    <a:pt x="219" y="108"/>
                  </a:lnTo>
                  <a:lnTo>
                    <a:pt x="265" y="121"/>
                  </a:lnTo>
                  <a:lnTo>
                    <a:pt x="265" y="97"/>
                  </a:lnTo>
                  <a:lnTo>
                    <a:pt x="286" y="74"/>
                  </a:lnTo>
                  <a:lnTo>
                    <a:pt x="273" y="74"/>
                  </a:lnTo>
                  <a:lnTo>
                    <a:pt x="239" y="63"/>
                  </a:lnTo>
                  <a:lnTo>
                    <a:pt x="233" y="52"/>
                  </a:lnTo>
                  <a:lnTo>
                    <a:pt x="233" y="23"/>
                  </a:lnTo>
                  <a:lnTo>
                    <a:pt x="199" y="6"/>
                  </a:lnTo>
                  <a:lnTo>
                    <a:pt x="145" y="6"/>
                  </a:lnTo>
                  <a:lnTo>
                    <a:pt x="111" y="0"/>
                  </a:lnTo>
                  <a:lnTo>
                    <a:pt x="92" y="12"/>
                  </a:lnTo>
                  <a:lnTo>
                    <a:pt x="72" y="6"/>
                  </a:lnTo>
                  <a:lnTo>
                    <a:pt x="58" y="23"/>
                  </a:lnTo>
                  <a:lnTo>
                    <a:pt x="32" y="52"/>
                  </a:lnTo>
                  <a:lnTo>
                    <a:pt x="0" y="86"/>
                  </a:lnTo>
                  <a:lnTo>
                    <a:pt x="6" y="108"/>
                  </a:lnTo>
                  <a:lnTo>
                    <a:pt x="26" y="92"/>
                  </a:lnTo>
                  <a:lnTo>
                    <a:pt x="46" y="92"/>
                  </a:lnTo>
                  <a:lnTo>
                    <a:pt x="46" y="121"/>
                  </a:lnTo>
                  <a:lnTo>
                    <a:pt x="58" y="137"/>
                  </a:lnTo>
                  <a:close/>
                </a:path>
              </a:pathLst>
            </a:custGeom>
            <a:noFill/>
            <a:ln w="7938" cap="flat">
              <a:solidFill>
                <a:srgbClr val="9D9D9D"/>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9114" name="Freeform 202"/>
            <p:cNvSpPr>
              <a:spLocks/>
            </p:cNvSpPr>
            <p:nvPr/>
          </p:nvSpPr>
          <p:spPr bwMode="auto">
            <a:xfrm>
              <a:off x="3184" y="2516"/>
              <a:ext cx="194" cy="125"/>
            </a:xfrm>
            <a:custGeom>
              <a:avLst/>
              <a:gdLst/>
              <a:ahLst/>
              <a:cxnLst>
                <a:cxn ang="0">
                  <a:pos x="0" y="120"/>
                </a:cxn>
                <a:cxn ang="0">
                  <a:pos x="19" y="125"/>
                </a:cxn>
                <a:cxn ang="0">
                  <a:pos x="66" y="103"/>
                </a:cxn>
                <a:cxn ang="0">
                  <a:pos x="112" y="115"/>
                </a:cxn>
                <a:cxn ang="0">
                  <a:pos x="131" y="47"/>
                </a:cxn>
                <a:cxn ang="0">
                  <a:pos x="180" y="28"/>
                </a:cxn>
                <a:cxn ang="0">
                  <a:pos x="180" y="17"/>
                </a:cxn>
                <a:cxn ang="0">
                  <a:pos x="194" y="12"/>
                </a:cxn>
                <a:cxn ang="0">
                  <a:pos x="180" y="0"/>
                </a:cxn>
                <a:cxn ang="0">
                  <a:pos x="154" y="12"/>
                </a:cxn>
                <a:cxn ang="0">
                  <a:pos x="131" y="17"/>
                </a:cxn>
                <a:cxn ang="0">
                  <a:pos x="112" y="17"/>
                </a:cxn>
                <a:cxn ang="0">
                  <a:pos x="66" y="41"/>
                </a:cxn>
                <a:cxn ang="0">
                  <a:pos x="19" y="34"/>
                </a:cxn>
                <a:cxn ang="0">
                  <a:pos x="12" y="41"/>
                </a:cxn>
                <a:cxn ang="0">
                  <a:pos x="12" y="64"/>
                </a:cxn>
                <a:cxn ang="0">
                  <a:pos x="19" y="93"/>
                </a:cxn>
                <a:cxn ang="0">
                  <a:pos x="33" y="103"/>
                </a:cxn>
                <a:cxn ang="0">
                  <a:pos x="19" y="109"/>
                </a:cxn>
                <a:cxn ang="0">
                  <a:pos x="19" y="115"/>
                </a:cxn>
                <a:cxn ang="0">
                  <a:pos x="0" y="120"/>
                </a:cxn>
              </a:cxnLst>
              <a:rect l="0" t="0" r="r" b="b"/>
              <a:pathLst>
                <a:path w="194" h="125">
                  <a:moveTo>
                    <a:pt x="0" y="120"/>
                  </a:moveTo>
                  <a:lnTo>
                    <a:pt x="19" y="125"/>
                  </a:lnTo>
                  <a:lnTo>
                    <a:pt x="66" y="103"/>
                  </a:lnTo>
                  <a:lnTo>
                    <a:pt x="112" y="115"/>
                  </a:lnTo>
                  <a:lnTo>
                    <a:pt x="131" y="47"/>
                  </a:lnTo>
                  <a:lnTo>
                    <a:pt x="180" y="28"/>
                  </a:lnTo>
                  <a:lnTo>
                    <a:pt x="180" y="17"/>
                  </a:lnTo>
                  <a:lnTo>
                    <a:pt x="194" y="12"/>
                  </a:lnTo>
                  <a:lnTo>
                    <a:pt x="180" y="0"/>
                  </a:lnTo>
                  <a:lnTo>
                    <a:pt x="154" y="12"/>
                  </a:lnTo>
                  <a:lnTo>
                    <a:pt x="131" y="17"/>
                  </a:lnTo>
                  <a:lnTo>
                    <a:pt x="112" y="17"/>
                  </a:lnTo>
                  <a:lnTo>
                    <a:pt x="66" y="41"/>
                  </a:lnTo>
                  <a:lnTo>
                    <a:pt x="19" y="34"/>
                  </a:lnTo>
                  <a:lnTo>
                    <a:pt x="12" y="41"/>
                  </a:lnTo>
                  <a:lnTo>
                    <a:pt x="12" y="64"/>
                  </a:lnTo>
                  <a:lnTo>
                    <a:pt x="19" y="93"/>
                  </a:lnTo>
                  <a:lnTo>
                    <a:pt x="33" y="103"/>
                  </a:lnTo>
                  <a:lnTo>
                    <a:pt x="19" y="109"/>
                  </a:lnTo>
                  <a:lnTo>
                    <a:pt x="19" y="115"/>
                  </a:lnTo>
                  <a:lnTo>
                    <a:pt x="0" y="120"/>
                  </a:lnTo>
                  <a:close/>
                </a:path>
              </a:pathLst>
            </a:custGeom>
            <a:solidFill>
              <a:srgbClr val="3B608D"/>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9115" name="Freeform 203"/>
            <p:cNvSpPr>
              <a:spLocks/>
            </p:cNvSpPr>
            <p:nvPr/>
          </p:nvSpPr>
          <p:spPr bwMode="auto">
            <a:xfrm>
              <a:off x="3184" y="2516"/>
              <a:ext cx="194" cy="125"/>
            </a:xfrm>
            <a:custGeom>
              <a:avLst/>
              <a:gdLst/>
              <a:ahLst/>
              <a:cxnLst>
                <a:cxn ang="0">
                  <a:pos x="0" y="120"/>
                </a:cxn>
                <a:cxn ang="0">
                  <a:pos x="19" y="125"/>
                </a:cxn>
                <a:cxn ang="0">
                  <a:pos x="66" y="103"/>
                </a:cxn>
                <a:cxn ang="0">
                  <a:pos x="112" y="115"/>
                </a:cxn>
                <a:cxn ang="0">
                  <a:pos x="131" y="47"/>
                </a:cxn>
                <a:cxn ang="0">
                  <a:pos x="180" y="28"/>
                </a:cxn>
                <a:cxn ang="0">
                  <a:pos x="180" y="17"/>
                </a:cxn>
                <a:cxn ang="0">
                  <a:pos x="194" y="12"/>
                </a:cxn>
                <a:cxn ang="0">
                  <a:pos x="180" y="0"/>
                </a:cxn>
                <a:cxn ang="0">
                  <a:pos x="154" y="12"/>
                </a:cxn>
                <a:cxn ang="0">
                  <a:pos x="131" y="17"/>
                </a:cxn>
                <a:cxn ang="0">
                  <a:pos x="112" y="17"/>
                </a:cxn>
                <a:cxn ang="0">
                  <a:pos x="66" y="41"/>
                </a:cxn>
                <a:cxn ang="0">
                  <a:pos x="19" y="34"/>
                </a:cxn>
                <a:cxn ang="0">
                  <a:pos x="12" y="41"/>
                </a:cxn>
                <a:cxn ang="0">
                  <a:pos x="12" y="64"/>
                </a:cxn>
                <a:cxn ang="0">
                  <a:pos x="19" y="93"/>
                </a:cxn>
                <a:cxn ang="0">
                  <a:pos x="33" y="103"/>
                </a:cxn>
                <a:cxn ang="0">
                  <a:pos x="19" y="109"/>
                </a:cxn>
                <a:cxn ang="0">
                  <a:pos x="19" y="115"/>
                </a:cxn>
                <a:cxn ang="0">
                  <a:pos x="0" y="120"/>
                </a:cxn>
              </a:cxnLst>
              <a:rect l="0" t="0" r="r" b="b"/>
              <a:pathLst>
                <a:path w="194" h="125">
                  <a:moveTo>
                    <a:pt x="0" y="120"/>
                  </a:moveTo>
                  <a:lnTo>
                    <a:pt x="19" y="125"/>
                  </a:lnTo>
                  <a:lnTo>
                    <a:pt x="66" y="103"/>
                  </a:lnTo>
                  <a:lnTo>
                    <a:pt x="112" y="115"/>
                  </a:lnTo>
                  <a:lnTo>
                    <a:pt x="131" y="47"/>
                  </a:lnTo>
                  <a:lnTo>
                    <a:pt x="180" y="28"/>
                  </a:lnTo>
                  <a:lnTo>
                    <a:pt x="180" y="17"/>
                  </a:lnTo>
                  <a:lnTo>
                    <a:pt x="194" y="12"/>
                  </a:lnTo>
                  <a:lnTo>
                    <a:pt x="180" y="0"/>
                  </a:lnTo>
                  <a:lnTo>
                    <a:pt x="154" y="12"/>
                  </a:lnTo>
                  <a:lnTo>
                    <a:pt x="131" y="17"/>
                  </a:lnTo>
                  <a:lnTo>
                    <a:pt x="112" y="17"/>
                  </a:lnTo>
                  <a:lnTo>
                    <a:pt x="66" y="41"/>
                  </a:lnTo>
                  <a:lnTo>
                    <a:pt x="19" y="34"/>
                  </a:lnTo>
                  <a:lnTo>
                    <a:pt x="12" y="41"/>
                  </a:lnTo>
                  <a:lnTo>
                    <a:pt x="12" y="64"/>
                  </a:lnTo>
                  <a:lnTo>
                    <a:pt x="19" y="93"/>
                  </a:lnTo>
                  <a:lnTo>
                    <a:pt x="33" y="103"/>
                  </a:lnTo>
                  <a:lnTo>
                    <a:pt x="19" y="109"/>
                  </a:lnTo>
                  <a:lnTo>
                    <a:pt x="19" y="115"/>
                  </a:lnTo>
                  <a:lnTo>
                    <a:pt x="0" y="120"/>
                  </a:lnTo>
                  <a:close/>
                </a:path>
              </a:pathLst>
            </a:custGeom>
            <a:noFill/>
            <a:ln w="7938" cap="flat">
              <a:solidFill>
                <a:srgbClr val="7F7F7F"/>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9116" name="Freeform 204"/>
            <p:cNvSpPr>
              <a:spLocks/>
            </p:cNvSpPr>
            <p:nvPr/>
          </p:nvSpPr>
          <p:spPr bwMode="auto">
            <a:xfrm>
              <a:off x="3181" y="2526"/>
              <a:ext cx="417" cy="355"/>
            </a:xfrm>
            <a:custGeom>
              <a:avLst/>
              <a:gdLst/>
              <a:ahLst/>
              <a:cxnLst>
                <a:cxn ang="0">
                  <a:pos x="336" y="355"/>
                </a:cxn>
                <a:cxn ang="0">
                  <a:pos x="349" y="336"/>
                </a:cxn>
                <a:cxn ang="0">
                  <a:pos x="296" y="302"/>
                </a:cxn>
                <a:cxn ang="0">
                  <a:pos x="262" y="273"/>
                </a:cxn>
                <a:cxn ang="0">
                  <a:pos x="262" y="260"/>
                </a:cxn>
                <a:cxn ang="0">
                  <a:pos x="242" y="254"/>
                </a:cxn>
                <a:cxn ang="0">
                  <a:pos x="182" y="196"/>
                </a:cxn>
                <a:cxn ang="0">
                  <a:pos x="175" y="162"/>
                </a:cxn>
                <a:cxn ang="0">
                  <a:pos x="156" y="150"/>
                </a:cxn>
                <a:cxn ang="0">
                  <a:pos x="167" y="109"/>
                </a:cxn>
                <a:cxn ang="0">
                  <a:pos x="195" y="133"/>
                </a:cxn>
                <a:cxn ang="0">
                  <a:pos x="209" y="114"/>
                </a:cxn>
                <a:cxn ang="0">
                  <a:pos x="242" y="114"/>
                </a:cxn>
                <a:cxn ang="0">
                  <a:pos x="310" y="127"/>
                </a:cxn>
                <a:cxn ang="0">
                  <a:pos x="357" y="127"/>
                </a:cxn>
                <a:cxn ang="0">
                  <a:pos x="378" y="144"/>
                </a:cxn>
                <a:cxn ang="0">
                  <a:pos x="390" y="139"/>
                </a:cxn>
                <a:cxn ang="0">
                  <a:pos x="397" y="127"/>
                </a:cxn>
                <a:cxn ang="0">
                  <a:pos x="417" y="122"/>
                </a:cxn>
                <a:cxn ang="0">
                  <a:pos x="378" y="104"/>
                </a:cxn>
                <a:cxn ang="0">
                  <a:pos x="371" y="75"/>
                </a:cxn>
                <a:cxn ang="0">
                  <a:pos x="357" y="62"/>
                </a:cxn>
                <a:cxn ang="0">
                  <a:pos x="322" y="75"/>
                </a:cxn>
                <a:cxn ang="0">
                  <a:pos x="302" y="81"/>
                </a:cxn>
                <a:cxn ang="0">
                  <a:pos x="255" y="51"/>
                </a:cxn>
                <a:cxn ang="0">
                  <a:pos x="195" y="0"/>
                </a:cxn>
                <a:cxn ang="0">
                  <a:pos x="182" y="5"/>
                </a:cxn>
                <a:cxn ang="0">
                  <a:pos x="182" y="16"/>
                </a:cxn>
                <a:cxn ang="0">
                  <a:pos x="133" y="35"/>
                </a:cxn>
                <a:cxn ang="0">
                  <a:pos x="114" y="104"/>
                </a:cxn>
                <a:cxn ang="0">
                  <a:pos x="66" y="91"/>
                </a:cxn>
                <a:cxn ang="0">
                  <a:pos x="20" y="114"/>
                </a:cxn>
                <a:cxn ang="0">
                  <a:pos x="0" y="109"/>
                </a:cxn>
                <a:cxn ang="0">
                  <a:pos x="6" y="139"/>
                </a:cxn>
                <a:cxn ang="0">
                  <a:pos x="26" y="162"/>
                </a:cxn>
                <a:cxn ang="0">
                  <a:pos x="46" y="144"/>
                </a:cxn>
                <a:cxn ang="0">
                  <a:pos x="53" y="122"/>
                </a:cxn>
                <a:cxn ang="0">
                  <a:pos x="99" y="150"/>
                </a:cxn>
                <a:cxn ang="0">
                  <a:pos x="99" y="179"/>
                </a:cxn>
                <a:cxn ang="0">
                  <a:pos x="121" y="202"/>
                </a:cxn>
                <a:cxn ang="0">
                  <a:pos x="121" y="230"/>
                </a:cxn>
                <a:cxn ang="0">
                  <a:pos x="160" y="248"/>
                </a:cxn>
                <a:cxn ang="0">
                  <a:pos x="182" y="273"/>
                </a:cxn>
                <a:cxn ang="0">
                  <a:pos x="223" y="277"/>
                </a:cxn>
                <a:cxn ang="0">
                  <a:pos x="275" y="306"/>
                </a:cxn>
                <a:cxn ang="0">
                  <a:pos x="317" y="342"/>
                </a:cxn>
                <a:cxn ang="0">
                  <a:pos x="336" y="355"/>
                </a:cxn>
              </a:cxnLst>
              <a:rect l="0" t="0" r="r" b="b"/>
              <a:pathLst>
                <a:path w="417" h="355">
                  <a:moveTo>
                    <a:pt x="336" y="355"/>
                  </a:moveTo>
                  <a:lnTo>
                    <a:pt x="349" y="336"/>
                  </a:lnTo>
                  <a:lnTo>
                    <a:pt x="296" y="302"/>
                  </a:lnTo>
                  <a:lnTo>
                    <a:pt x="262" y="273"/>
                  </a:lnTo>
                  <a:lnTo>
                    <a:pt x="262" y="260"/>
                  </a:lnTo>
                  <a:lnTo>
                    <a:pt x="242" y="254"/>
                  </a:lnTo>
                  <a:lnTo>
                    <a:pt x="182" y="196"/>
                  </a:lnTo>
                  <a:lnTo>
                    <a:pt x="175" y="162"/>
                  </a:lnTo>
                  <a:lnTo>
                    <a:pt x="156" y="150"/>
                  </a:lnTo>
                  <a:lnTo>
                    <a:pt x="167" y="109"/>
                  </a:lnTo>
                  <a:lnTo>
                    <a:pt x="195" y="133"/>
                  </a:lnTo>
                  <a:lnTo>
                    <a:pt x="209" y="114"/>
                  </a:lnTo>
                  <a:lnTo>
                    <a:pt x="242" y="114"/>
                  </a:lnTo>
                  <a:lnTo>
                    <a:pt x="310" y="127"/>
                  </a:lnTo>
                  <a:lnTo>
                    <a:pt x="357" y="127"/>
                  </a:lnTo>
                  <a:lnTo>
                    <a:pt x="378" y="144"/>
                  </a:lnTo>
                  <a:lnTo>
                    <a:pt x="390" y="139"/>
                  </a:lnTo>
                  <a:lnTo>
                    <a:pt x="397" y="127"/>
                  </a:lnTo>
                  <a:lnTo>
                    <a:pt x="417" y="122"/>
                  </a:lnTo>
                  <a:lnTo>
                    <a:pt x="378" y="104"/>
                  </a:lnTo>
                  <a:lnTo>
                    <a:pt x="371" y="75"/>
                  </a:lnTo>
                  <a:lnTo>
                    <a:pt x="357" y="62"/>
                  </a:lnTo>
                  <a:lnTo>
                    <a:pt x="322" y="75"/>
                  </a:lnTo>
                  <a:lnTo>
                    <a:pt x="302" y="81"/>
                  </a:lnTo>
                  <a:lnTo>
                    <a:pt x="255" y="51"/>
                  </a:lnTo>
                  <a:lnTo>
                    <a:pt x="195" y="0"/>
                  </a:lnTo>
                  <a:lnTo>
                    <a:pt x="182" y="5"/>
                  </a:lnTo>
                  <a:lnTo>
                    <a:pt x="182" y="16"/>
                  </a:lnTo>
                  <a:lnTo>
                    <a:pt x="133" y="35"/>
                  </a:lnTo>
                  <a:lnTo>
                    <a:pt x="114" y="104"/>
                  </a:lnTo>
                  <a:lnTo>
                    <a:pt x="66" y="91"/>
                  </a:lnTo>
                  <a:lnTo>
                    <a:pt x="20" y="114"/>
                  </a:lnTo>
                  <a:lnTo>
                    <a:pt x="0" y="109"/>
                  </a:lnTo>
                  <a:lnTo>
                    <a:pt x="6" y="139"/>
                  </a:lnTo>
                  <a:lnTo>
                    <a:pt x="26" y="162"/>
                  </a:lnTo>
                  <a:lnTo>
                    <a:pt x="46" y="144"/>
                  </a:lnTo>
                  <a:lnTo>
                    <a:pt x="53" y="122"/>
                  </a:lnTo>
                  <a:lnTo>
                    <a:pt x="99" y="150"/>
                  </a:lnTo>
                  <a:lnTo>
                    <a:pt x="99" y="179"/>
                  </a:lnTo>
                  <a:lnTo>
                    <a:pt x="121" y="202"/>
                  </a:lnTo>
                  <a:lnTo>
                    <a:pt x="121" y="230"/>
                  </a:lnTo>
                  <a:lnTo>
                    <a:pt x="160" y="248"/>
                  </a:lnTo>
                  <a:lnTo>
                    <a:pt x="182" y="273"/>
                  </a:lnTo>
                  <a:lnTo>
                    <a:pt x="223" y="277"/>
                  </a:lnTo>
                  <a:lnTo>
                    <a:pt x="275" y="306"/>
                  </a:lnTo>
                  <a:lnTo>
                    <a:pt x="317" y="342"/>
                  </a:lnTo>
                  <a:lnTo>
                    <a:pt x="336" y="355"/>
                  </a:lnTo>
                  <a:close/>
                </a:path>
              </a:pathLst>
            </a:custGeom>
            <a:solidFill>
              <a:srgbClr val="A5A5A5"/>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9117" name="Freeform 205"/>
            <p:cNvSpPr>
              <a:spLocks/>
            </p:cNvSpPr>
            <p:nvPr/>
          </p:nvSpPr>
          <p:spPr bwMode="auto">
            <a:xfrm>
              <a:off x="3181" y="2526"/>
              <a:ext cx="417" cy="355"/>
            </a:xfrm>
            <a:custGeom>
              <a:avLst/>
              <a:gdLst/>
              <a:ahLst/>
              <a:cxnLst>
                <a:cxn ang="0">
                  <a:pos x="336" y="355"/>
                </a:cxn>
                <a:cxn ang="0">
                  <a:pos x="349" y="336"/>
                </a:cxn>
                <a:cxn ang="0">
                  <a:pos x="296" y="302"/>
                </a:cxn>
                <a:cxn ang="0">
                  <a:pos x="262" y="273"/>
                </a:cxn>
                <a:cxn ang="0">
                  <a:pos x="262" y="260"/>
                </a:cxn>
                <a:cxn ang="0">
                  <a:pos x="242" y="254"/>
                </a:cxn>
                <a:cxn ang="0">
                  <a:pos x="182" y="196"/>
                </a:cxn>
                <a:cxn ang="0">
                  <a:pos x="175" y="162"/>
                </a:cxn>
                <a:cxn ang="0">
                  <a:pos x="156" y="150"/>
                </a:cxn>
                <a:cxn ang="0">
                  <a:pos x="167" y="109"/>
                </a:cxn>
                <a:cxn ang="0">
                  <a:pos x="195" y="133"/>
                </a:cxn>
                <a:cxn ang="0">
                  <a:pos x="209" y="114"/>
                </a:cxn>
                <a:cxn ang="0">
                  <a:pos x="242" y="114"/>
                </a:cxn>
                <a:cxn ang="0">
                  <a:pos x="310" y="127"/>
                </a:cxn>
                <a:cxn ang="0">
                  <a:pos x="357" y="127"/>
                </a:cxn>
                <a:cxn ang="0">
                  <a:pos x="378" y="144"/>
                </a:cxn>
                <a:cxn ang="0">
                  <a:pos x="390" y="139"/>
                </a:cxn>
                <a:cxn ang="0">
                  <a:pos x="397" y="127"/>
                </a:cxn>
                <a:cxn ang="0">
                  <a:pos x="417" y="122"/>
                </a:cxn>
                <a:cxn ang="0">
                  <a:pos x="378" y="104"/>
                </a:cxn>
                <a:cxn ang="0">
                  <a:pos x="371" y="75"/>
                </a:cxn>
                <a:cxn ang="0">
                  <a:pos x="357" y="62"/>
                </a:cxn>
                <a:cxn ang="0">
                  <a:pos x="322" y="75"/>
                </a:cxn>
                <a:cxn ang="0">
                  <a:pos x="302" y="81"/>
                </a:cxn>
                <a:cxn ang="0">
                  <a:pos x="255" y="51"/>
                </a:cxn>
                <a:cxn ang="0">
                  <a:pos x="195" y="0"/>
                </a:cxn>
                <a:cxn ang="0">
                  <a:pos x="182" y="5"/>
                </a:cxn>
                <a:cxn ang="0">
                  <a:pos x="182" y="16"/>
                </a:cxn>
                <a:cxn ang="0">
                  <a:pos x="133" y="35"/>
                </a:cxn>
                <a:cxn ang="0">
                  <a:pos x="114" y="104"/>
                </a:cxn>
                <a:cxn ang="0">
                  <a:pos x="66" y="91"/>
                </a:cxn>
                <a:cxn ang="0">
                  <a:pos x="20" y="114"/>
                </a:cxn>
                <a:cxn ang="0">
                  <a:pos x="0" y="109"/>
                </a:cxn>
                <a:cxn ang="0">
                  <a:pos x="6" y="139"/>
                </a:cxn>
                <a:cxn ang="0">
                  <a:pos x="26" y="162"/>
                </a:cxn>
                <a:cxn ang="0">
                  <a:pos x="46" y="144"/>
                </a:cxn>
                <a:cxn ang="0">
                  <a:pos x="53" y="122"/>
                </a:cxn>
                <a:cxn ang="0">
                  <a:pos x="99" y="150"/>
                </a:cxn>
                <a:cxn ang="0">
                  <a:pos x="99" y="179"/>
                </a:cxn>
                <a:cxn ang="0">
                  <a:pos x="121" y="202"/>
                </a:cxn>
                <a:cxn ang="0">
                  <a:pos x="121" y="230"/>
                </a:cxn>
                <a:cxn ang="0">
                  <a:pos x="160" y="248"/>
                </a:cxn>
                <a:cxn ang="0">
                  <a:pos x="182" y="273"/>
                </a:cxn>
                <a:cxn ang="0">
                  <a:pos x="223" y="277"/>
                </a:cxn>
                <a:cxn ang="0">
                  <a:pos x="275" y="306"/>
                </a:cxn>
                <a:cxn ang="0">
                  <a:pos x="317" y="342"/>
                </a:cxn>
                <a:cxn ang="0">
                  <a:pos x="336" y="355"/>
                </a:cxn>
              </a:cxnLst>
              <a:rect l="0" t="0" r="r" b="b"/>
              <a:pathLst>
                <a:path w="417" h="355">
                  <a:moveTo>
                    <a:pt x="336" y="355"/>
                  </a:moveTo>
                  <a:lnTo>
                    <a:pt x="349" y="336"/>
                  </a:lnTo>
                  <a:lnTo>
                    <a:pt x="296" y="302"/>
                  </a:lnTo>
                  <a:lnTo>
                    <a:pt x="262" y="273"/>
                  </a:lnTo>
                  <a:lnTo>
                    <a:pt x="262" y="260"/>
                  </a:lnTo>
                  <a:lnTo>
                    <a:pt x="242" y="254"/>
                  </a:lnTo>
                  <a:lnTo>
                    <a:pt x="182" y="196"/>
                  </a:lnTo>
                  <a:lnTo>
                    <a:pt x="175" y="162"/>
                  </a:lnTo>
                  <a:lnTo>
                    <a:pt x="156" y="150"/>
                  </a:lnTo>
                  <a:lnTo>
                    <a:pt x="167" y="109"/>
                  </a:lnTo>
                  <a:lnTo>
                    <a:pt x="195" y="133"/>
                  </a:lnTo>
                  <a:lnTo>
                    <a:pt x="209" y="114"/>
                  </a:lnTo>
                  <a:lnTo>
                    <a:pt x="242" y="114"/>
                  </a:lnTo>
                  <a:lnTo>
                    <a:pt x="310" y="127"/>
                  </a:lnTo>
                  <a:lnTo>
                    <a:pt x="357" y="127"/>
                  </a:lnTo>
                  <a:lnTo>
                    <a:pt x="378" y="144"/>
                  </a:lnTo>
                  <a:lnTo>
                    <a:pt x="390" y="139"/>
                  </a:lnTo>
                  <a:lnTo>
                    <a:pt x="397" y="127"/>
                  </a:lnTo>
                  <a:lnTo>
                    <a:pt x="417" y="122"/>
                  </a:lnTo>
                  <a:lnTo>
                    <a:pt x="378" y="104"/>
                  </a:lnTo>
                  <a:lnTo>
                    <a:pt x="371" y="75"/>
                  </a:lnTo>
                  <a:lnTo>
                    <a:pt x="357" y="62"/>
                  </a:lnTo>
                  <a:lnTo>
                    <a:pt x="322" y="75"/>
                  </a:lnTo>
                  <a:lnTo>
                    <a:pt x="302" y="81"/>
                  </a:lnTo>
                  <a:lnTo>
                    <a:pt x="255" y="51"/>
                  </a:lnTo>
                  <a:lnTo>
                    <a:pt x="195" y="0"/>
                  </a:lnTo>
                  <a:lnTo>
                    <a:pt x="182" y="5"/>
                  </a:lnTo>
                  <a:lnTo>
                    <a:pt x="182" y="16"/>
                  </a:lnTo>
                  <a:lnTo>
                    <a:pt x="133" y="35"/>
                  </a:lnTo>
                  <a:lnTo>
                    <a:pt x="114" y="104"/>
                  </a:lnTo>
                  <a:lnTo>
                    <a:pt x="66" y="91"/>
                  </a:lnTo>
                  <a:lnTo>
                    <a:pt x="20" y="114"/>
                  </a:lnTo>
                  <a:lnTo>
                    <a:pt x="0" y="109"/>
                  </a:lnTo>
                  <a:lnTo>
                    <a:pt x="6" y="139"/>
                  </a:lnTo>
                  <a:lnTo>
                    <a:pt x="26" y="162"/>
                  </a:lnTo>
                  <a:lnTo>
                    <a:pt x="46" y="144"/>
                  </a:lnTo>
                  <a:lnTo>
                    <a:pt x="53" y="122"/>
                  </a:lnTo>
                  <a:lnTo>
                    <a:pt x="99" y="150"/>
                  </a:lnTo>
                  <a:lnTo>
                    <a:pt x="99" y="179"/>
                  </a:lnTo>
                  <a:lnTo>
                    <a:pt x="121" y="202"/>
                  </a:lnTo>
                  <a:lnTo>
                    <a:pt x="121" y="230"/>
                  </a:lnTo>
                  <a:lnTo>
                    <a:pt x="160" y="248"/>
                  </a:lnTo>
                  <a:lnTo>
                    <a:pt x="182" y="273"/>
                  </a:lnTo>
                  <a:lnTo>
                    <a:pt x="223" y="277"/>
                  </a:lnTo>
                  <a:lnTo>
                    <a:pt x="275" y="306"/>
                  </a:lnTo>
                  <a:lnTo>
                    <a:pt x="317" y="342"/>
                  </a:lnTo>
                  <a:lnTo>
                    <a:pt x="336" y="355"/>
                  </a:lnTo>
                  <a:close/>
                </a:path>
              </a:pathLst>
            </a:custGeom>
            <a:noFill/>
            <a:ln w="7938" cap="flat">
              <a:solidFill>
                <a:srgbClr val="3B608D"/>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9118" name="Freeform 206"/>
            <p:cNvSpPr>
              <a:spLocks/>
            </p:cNvSpPr>
            <p:nvPr/>
          </p:nvSpPr>
          <p:spPr bwMode="auto">
            <a:xfrm>
              <a:off x="3517" y="2781"/>
              <a:ext cx="146" cy="137"/>
            </a:xfrm>
            <a:custGeom>
              <a:avLst/>
              <a:gdLst/>
              <a:ahLst/>
              <a:cxnLst>
                <a:cxn ang="0">
                  <a:pos x="11" y="81"/>
                </a:cxn>
                <a:cxn ang="0">
                  <a:pos x="0" y="98"/>
                </a:cxn>
                <a:cxn ang="0">
                  <a:pos x="26" y="103"/>
                </a:cxn>
                <a:cxn ang="0">
                  <a:pos x="60" y="130"/>
                </a:cxn>
                <a:cxn ang="0">
                  <a:pos x="86" y="137"/>
                </a:cxn>
                <a:cxn ang="0">
                  <a:pos x="93" y="120"/>
                </a:cxn>
                <a:cxn ang="0">
                  <a:pos x="93" y="92"/>
                </a:cxn>
                <a:cxn ang="0">
                  <a:pos x="105" y="73"/>
                </a:cxn>
                <a:cxn ang="0">
                  <a:pos x="120" y="73"/>
                </a:cxn>
                <a:cxn ang="0">
                  <a:pos x="120" y="58"/>
                </a:cxn>
                <a:cxn ang="0">
                  <a:pos x="133" y="64"/>
                </a:cxn>
                <a:cxn ang="0">
                  <a:pos x="146" y="51"/>
                </a:cxn>
                <a:cxn ang="0">
                  <a:pos x="67" y="12"/>
                </a:cxn>
                <a:cxn ang="0">
                  <a:pos x="67" y="0"/>
                </a:cxn>
                <a:cxn ang="0">
                  <a:pos x="52" y="0"/>
                </a:cxn>
                <a:cxn ang="0">
                  <a:pos x="60" y="18"/>
                </a:cxn>
                <a:cxn ang="0">
                  <a:pos x="34" y="0"/>
                </a:cxn>
                <a:cxn ang="0">
                  <a:pos x="19" y="5"/>
                </a:cxn>
                <a:cxn ang="0">
                  <a:pos x="34" y="35"/>
                </a:cxn>
                <a:cxn ang="0">
                  <a:pos x="11" y="41"/>
                </a:cxn>
                <a:cxn ang="0">
                  <a:pos x="19" y="73"/>
                </a:cxn>
                <a:cxn ang="0">
                  <a:pos x="11" y="81"/>
                </a:cxn>
              </a:cxnLst>
              <a:rect l="0" t="0" r="r" b="b"/>
              <a:pathLst>
                <a:path w="146" h="137">
                  <a:moveTo>
                    <a:pt x="11" y="81"/>
                  </a:moveTo>
                  <a:lnTo>
                    <a:pt x="0" y="98"/>
                  </a:lnTo>
                  <a:lnTo>
                    <a:pt x="26" y="103"/>
                  </a:lnTo>
                  <a:lnTo>
                    <a:pt x="60" y="130"/>
                  </a:lnTo>
                  <a:lnTo>
                    <a:pt x="86" y="137"/>
                  </a:lnTo>
                  <a:lnTo>
                    <a:pt x="93" y="120"/>
                  </a:lnTo>
                  <a:lnTo>
                    <a:pt x="93" y="92"/>
                  </a:lnTo>
                  <a:lnTo>
                    <a:pt x="105" y="73"/>
                  </a:lnTo>
                  <a:lnTo>
                    <a:pt x="120" y="73"/>
                  </a:lnTo>
                  <a:lnTo>
                    <a:pt x="120" y="58"/>
                  </a:lnTo>
                  <a:lnTo>
                    <a:pt x="133" y="64"/>
                  </a:lnTo>
                  <a:lnTo>
                    <a:pt x="146" y="51"/>
                  </a:lnTo>
                  <a:lnTo>
                    <a:pt x="67" y="12"/>
                  </a:lnTo>
                  <a:lnTo>
                    <a:pt x="67" y="0"/>
                  </a:lnTo>
                  <a:lnTo>
                    <a:pt x="52" y="0"/>
                  </a:lnTo>
                  <a:lnTo>
                    <a:pt x="60" y="18"/>
                  </a:lnTo>
                  <a:lnTo>
                    <a:pt x="34" y="0"/>
                  </a:lnTo>
                  <a:lnTo>
                    <a:pt x="19" y="5"/>
                  </a:lnTo>
                  <a:lnTo>
                    <a:pt x="34" y="35"/>
                  </a:lnTo>
                  <a:lnTo>
                    <a:pt x="11" y="41"/>
                  </a:lnTo>
                  <a:lnTo>
                    <a:pt x="19" y="73"/>
                  </a:lnTo>
                  <a:lnTo>
                    <a:pt x="11" y="81"/>
                  </a:lnTo>
                  <a:close/>
                </a:path>
              </a:pathLst>
            </a:custGeom>
            <a:solidFill>
              <a:srgbClr val="A5A5A5"/>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9119" name="Freeform 207"/>
            <p:cNvSpPr>
              <a:spLocks/>
            </p:cNvSpPr>
            <p:nvPr/>
          </p:nvSpPr>
          <p:spPr bwMode="auto">
            <a:xfrm>
              <a:off x="3517" y="2781"/>
              <a:ext cx="146" cy="137"/>
            </a:xfrm>
            <a:custGeom>
              <a:avLst/>
              <a:gdLst/>
              <a:ahLst/>
              <a:cxnLst>
                <a:cxn ang="0">
                  <a:pos x="11" y="81"/>
                </a:cxn>
                <a:cxn ang="0">
                  <a:pos x="0" y="98"/>
                </a:cxn>
                <a:cxn ang="0">
                  <a:pos x="26" y="103"/>
                </a:cxn>
                <a:cxn ang="0">
                  <a:pos x="60" y="130"/>
                </a:cxn>
                <a:cxn ang="0">
                  <a:pos x="86" y="137"/>
                </a:cxn>
                <a:cxn ang="0">
                  <a:pos x="93" y="120"/>
                </a:cxn>
                <a:cxn ang="0">
                  <a:pos x="93" y="92"/>
                </a:cxn>
                <a:cxn ang="0">
                  <a:pos x="105" y="73"/>
                </a:cxn>
                <a:cxn ang="0">
                  <a:pos x="120" y="73"/>
                </a:cxn>
                <a:cxn ang="0">
                  <a:pos x="120" y="58"/>
                </a:cxn>
                <a:cxn ang="0">
                  <a:pos x="133" y="64"/>
                </a:cxn>
                <a:cxn ang="0">
                  <a:pos x="146" y="51"/>
                </a:cxn>
                <a:cxn ang="0">
                  <a:pos x="67" y="12"/>
                </a:cxn>
                <a:cxn ang="0">
                  <a:pos x="67" y="0"/>
                </a:cxn>
                <a:cxn ang="0">
                  <a:pos x="52" y="0"/>
                </a:cxn>
                <a:cxn ang="0">
                  <a:pos x="60" y="18"/>
                </a:cxn>
                <a:cxn ang="0">
                  <a:pos x="34" y="0"/>
                </a:cxn>
                <a:cxn ang="0">
                  <a:pos x="19" y="5"/>
                </a:cxn>
                <a:cxn ang="0">
                  <a:pos x="34" y="35"/>
                </a:cxn>
                <a:cxn ang="0">
                  <a:pos x="11" y="41"/>
                </a:cxn>
                <a:cxn ang="0">
                  <a:pos x="19" y="73"/>
                </a:cxn>
                <a:cxn ang="0">
                  <a:pos x="11" y="81"/>
                </a:cxn>
              </a:cxnLst>
              <a:rect l="0" t="0" r="r" b="b"/>
              <a:pathLst>
                <a:path w="146" h="137">
                  <a:moveTo>
                    <a:pt x="11" y="81"/>
                  </a:moveTo>
                  <a:lnTo>
                    <a:pt x="0" y="98"/>
                  </a:lnTo>
                  <a:lnTo>
                    <a:pt x="26" y="103"/>
                  </a:lnTo>
                  <a:lnTo>
                    <a:pt x="60" y="130"/>
                  </a:lnTo>
                  <a:lnTo>
                    <a:pt x="86" y="137"/>
                  </a:lnTo>
                  <a:lnTo>
                    <a:pt x="93" y="120"/>
                  </a:lnTo>
                  <a:lnTo>
                    <a:pt x="93" y="92"/>
                  </a:lnTo>
                  <a:lnTo>
                    <a:pt x="105" y="73"/>
                  </a:lnTo>
                  <a:lnTo>
                    <a:pt x="120" y="73"/>
                  </a:lnTo>
                  <a:lnTo>
                    <a:pt x="120" y="58"/>
                  </a:lnTo>
                  <a:lnTo>
                    <a:pt x="133" y="64"/>
                  </a:lnTo>
                  <a:lnTo>
                    <a:pt x="146" y="51"/>
                  </a:lnTo>
                  <a:lnTo>
                    <a:pt x="67" y="12"/>
                  </a:lnTo>
                  <a:lnTo>
                    <a:pt x="67" y="0"/>
                  </a:lnTo>
                  <a:lnTo>
                    <a:pt x="52" y="0"/>
                  </a:lnTo>
                  <a:lnTo>
                    <a:pt x="60" y="18"/>
                  </a:lnTo>
                  <a:lnTo>
                    <a:pt x="34" y="0"/>
                  </a:lnTo>
                  <a:lnTo>
                    <a:pt x="19" y="5"/>
                  </a:lnTo>
                  <a:lnTo>
                    <a:pt x="34" y="35"/>
                  </a:lnTo>
                  <a:lnTo>
                    <a:pt x="11" y="41"/>
                  </a:lnTo>
                  <a:lnTo>
                    <a:pt x="19" y="73"/>
                  </a:lnTo>
                  <a:lnTo>
                    <a:pt x="11" y="81"/>
                  </a:lnTo>
                  <a:close/>
                </a:path>
              </a:pathLst>
            </a:custGeom>
            <a:noFill/>
            <a:ln w="7938" cap="flat">
              <a:solidFill>
                <a:srgbClr val="3B608D"/>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9120" name="Freeform 208"/>
            <p:cNvSpPr>
              <a:spLocks/>
            </p:cNvSpPr>
            <p:nvPr/>
          </p:nvSpPr>
          <p:spPr bwMode="auto">
            <a:xfrm>
              <a:off x="2936" y="2349"/>
              <a:ext cx="487" cy="209"/>
            </a:xfrm>
            <a:custGeom>
              <a:avLst/>
              <a:gdLst/>
              <a:ahLst/>
              <a:cxnLst>
                <a:cxn ang="0">
                  <a:pos x="0" y="110"/>
                </a:cxn>
                <a:cxn ang="0">
                  <a:pos x="12" y="103"/>
                </a:cxn>
                <a:cxn ang="0">
                  <a:pos x="32" y="110"/>
                </a:cxn>
                <a:cxn ang="0">
                  <a:pos x="46" y="121"/>
                </a:cxn>
                <a:cxn ang="0">
                  <a:pos x="67" y="110"/>
                </a:cxn>
                <a:cxn ang="0">
                  <a:pos x="98" y="121"/>
                </a:cxn>
                <a:cxn ang="0">
                  <a:pos x="180" y="98"/>
                </a:cxn>
                <a:cxn ang="0">
                  <a:pos x="200" y="103"/>
                </a:cxn>
                <a:cxn ang="0">
                  <a:pos x="226" y="103"/>
                </a:cxn>
                <a:cxn ang="0">
                  <a:pos x="213" y="70"/>
                </a:cxn>
                <a:cxn ang="0">
                  <a:pos x="253" y="28"/>
                </a:cxn>
                <a:cxn ang="0">
                  <a:pos x="280" y="18"/>
                </a:cxn>
                <a:cxn ang="0">
                  <a:pos x="313" y="28"/>
                </a:cxn>
                <a:cxn ang="0">
                  <a:pos x="333" y="25"/>
                </a:cxn>
                <a:cxn ang="0">
                  <a:pos x="359" y="0"/>
                </a:cxn>
                <a:cxn ang="0">
                  <a:pos x="405" y="5"/>
                </a:cxn>
                <a:cxn ang="0">
                  <a:pos x="420" y="18"/>
                </a:cxn>
                <a:cxn ang="0">
                  <a:pos x="460" y="13"/>
                </a:cxn>
                <a:cxn ang="0">
                  <a:pos x="487" y="70"/>
                </a:cxn>
                <a:cxn ang="0">
                  <a:pos x="487" y="98"/>
                </a:cxn>
                <a:cxn ang="0">
                  <a:pos x="467" y="98"/>
                </a:cxn>
                <a:cxn ang="0">
                  <a:pos x="447" y="133"/>
                </a:cxn>
                <a:cxn ang="0">
                  <a:pos x="447" y="156"/>
                </a:cxn>
                <a:cxn ang="0">
                  <a:pos x="427" y="167"/>
                </a:cxn>
                <a:cxn ang="0">
                  <a:pos x="401" y="179"/>
                </a:cxn>
                <a:cxn ang="0">
                  <a:pos x="379" y="184"/>
                </a:cxn>
                <a:cxn ang="0">
                  <a:pos x="359" y="184"/>
                </a:cxn>
                <a:cxn ang="0">
                  <a:pos x="313" y="209"/>
                </a:cxn>
                <a:cxn ang="0">
                  <a:pos x="266" y="201"/>
                </a:cxn>
                <a:cxn ang="0">
                  <a:pos x="213" y="189"/>
                </a:cxn>
                <a:cxn ang="0">
                  <a:pos x="173" y="172"/>
                </a:cxn>
                <a:cxn ang="0">
                  <a:pos x="165" y="150"/>
                </a:cxn>
                <a:cxn ang="0">
                  <a:pos x="139" y="156"/>
                </a:cxn>
                <a:cxn ang="0">
                  <a:pos x="121" y="156"/>
                </a:cxn>
                <a:cxn ang="0">
                  <a:pos x="71" y="167"/>
                </a:cxn>
                <a:cxn ang="0">
                  <a:pos x="52" y="161"/>
                </a:cxn>
                <a:cxn ang="0">
                  <a:pos x="39" y="161"/>
                </a:cxn>
                <a:cxn ang="0">
                  <a:pos x="6" y="150"/>
                </a:cxn>
                <a:cxn ang="0">
                  <a:pos x="19" y="133"/>
                </a:cxn>
                <a:cxn ang="0">
                  <a:pos x="0" y="110"/>
                </a:cxn>
              </a:cxnLst>
              <a:rect l="0" t="0" r="r" b="b"/>
              <a:pathLst>
                <a:path w="487" h="209">
                  <a:moveTo>
                    <a:pt x="0" y="110"/>
                  </a:moveTo>
                  <a:lnTo>
                    <a:pt x="12" y="103"/>
                  </a:lnTo>
                  <a:lnTo>
                    <a:pt x="32" y="110"/>
                  </a:lnTo>
                  <a:lnTo>
                    <a:pt x="46" y="121"/>
                  </a:lnTo>
                  <a:lnTo>
                    <a:pt x="67" y="110"/>
                  </a:lnTo>
                  <a:lnTo>
                    <a:pt x="98" y="121"/>
                  </a:lnTo>
                  <a:lnTo>
                    <a:pt x="180" y="98"/>
                  </a:lnTo>
                  <a:lnTo>
                    <a:pt x="200" y="103"/>
                  </a:lnTo>
                  <a:lnTo>
                    <a:pt x="226" y="103"/>
                  </a:lnTo>
                  <a:lnTo>
                    <a:pt x="213" y="70"/>
                  </a:lnTo>
                  <a:lnTo>
                    <a:pt x="253" y="28"/>
                  </a:lnTo>
                  <a:lnTo>
                    <a:pt x="280" y="18"/>
                  </a:lnTo>
                  <a:lnTo>
                    <a:pt x="313" y="28"/>
                  </a:lnTo>
                  <a:lnTo>
                    <a:pt x="333" y="25"/>
                  </a:lnTo>
                  <a:lnTo>
                    <a:pt x="359" y="0"/>
                  </a:lnTo>
                  <a:lnTo>
                    <a:pt x="405" y="5"/>
                  </a:lnTo>
                  <a:lnTo>
                    <a:pt x="420" y="18"/>
                  </a:lnTo>
                  <a:lnTo>
                    <a:pt x="460" y="13"/>
                  </a:lnTo>
                  <a:lnTo>
                    <a:pt x="487" y="70"/>
                  </a:lnTo>
                  <a:lnTo>
                    <a:pt x="487" y="98"/>
                  </a:lnTo>
                  <a:lnTo>
                    <a:pt x="467" y="98"/>
                  </a:lnTo>
                  <a:lnTo>
                    <a:pt x="447" y="133"/>
                  </a:lnTo>
                  <a:lnTo>
                    <a:pt x="447" y="156"/>
                  </a:lnTo>
                  <a:lnTo>
                    <a:pt x="427" y="167"/>
                  </a:lnTo>
                  <a:lnTo>
                    <a:pt x="401" y="179"/>
                  </a:lnTo>
                  <a:lnTo>
                    <a:pt x="379" y="184"/>
                  </a:lnTo>
                  <a:lnTo>
                    <a:pt x="359" y="184"/>
                  </a:lnTo>
                  <a:lnTo>
                    <a:pt x="313" y="209"/>
                  </a:lnTo>
                  <a:lnTo>
                    <a:pt x="266" y="201"/>
                  </a:lnTo>
                  <a:lnTo>
                    <a:pt x="213" y="189"/>
                  </a:lnTo>
                  <a:lnTo>
                    <a:pt x="173" y="172"/>
                  </a:lnTo>
                  <a:lnTo>
                    <a:pt x="165" y="150"/>
                  </a:lnTo>
                  <a:lnTo>
                    <a:pt x="139" y="156"/>
                  </a:lnTo>
                  <a:lnTo>
                    <a:pt x="121" y="156"/>
                  </a:lnTo>
                  <a:lnTo>
                    <a:pt x="71" y="167"/>
                  </a:lnTo>
                  <a:lnTo>
                    <a:pt x="52" y="161"/>
                  </a:lnTo>
                  <a:lnTo>
                    <a:pt x="39" y="161"/>
                  </a:lnTo>
                  <a:lnTo>
                    <a:pt x="6" y="150"/>
                  </a:lnTo>
                  <a:lnTo>
                    <a:pt x="19" y="133"/>
                  </a:lnTo>
                  <a:lnTo>
                    <a:pt x="0" y="110"/>
                  </a:lnTo>
                  <a:close/>
                </a:path>
              </a:pathLst>
            </a:custGeom>
            <a:solidFill>
              <a:srgbClr val="3B608D"/>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9121" name="Freeform 209"/>
            <p:cNvSpPr>
              <a:spLocks/>
            </p:cNvSpPr>
            <p:nvPr/>
          </p:nvSpPr>
          <p:spPr bwMode="auto">
            <a:xfrm>
              <a:off x="2936" y="2349"/>
              <a:ext cx="487" cy="209"/>
            </a:xfrm>
            <a:custGeom>
              <a:avLst/>
              <a:gdLst/>
              <a:ahLst/>
              <a:cxnLst>
                <a:cxn ang="0">
                  <a:pos x="0" y="110"/>
                </a:cxn>
                <a:cxn ang="0">
                  <a:pos x="12" y="103"/>
                </a:cxn>
                <a:cxn ang="0">
                  <a:pos x="32" y="110"/>
                </a:cxn>
                <a:cxn ang="0">
                  <a:pos x="46" y="121"/>
                </a:cxn>
                <a:cxn ang="0">
                  <a:pos x="67" y="110"/>
                </a:cxn>
                <a:cxn ang="0">
                  <a:pos x="98" y="121"/>
                </a:cxn>
                <a:cxn ang="0">
                  <a:pos x="180" y="98"/>
                </a:cxn>
                <a:cxn ang="0">
                  <a:pos x="200" y="103"/>
                </a:cxn>
                <a:cxn ang="0">
                  <a:pos x="226" y="103"/>
                </a:cxn>
                <a:cxn ang="0">
                  <a:pos x="213" y="70"/>
                </a:cxn>
                <a:cxn ang="0">
                  <a:pos x="253" y="28"/>
                </a:cxn>
                <a:cxn ang="0">
                  <a:pos x="280" y="18"/>
                </a:cxn>
                <a:cxn ang="0">
                  <a:pos x="313" y="28"/>
                </a:cxn>
                <a:cxn ang="0">
                  <a:pos x="333" y="25"/>
                </a:cxn>
                <a:cxn ang="0">
                  <a:pos x="359" y="0"/>
                </a:cxn>
                <a:cxn ang="0">
                  <a:pos x="405" y="5"/>
                </a:cxn>
                <a:cxn ang="0">
                  <a:pos x="420" y="18"/>
                </a:cxn>
                <a:cxn ang="0">
                  <a:pos x="460" y="13"/>
                </a:cxn>
                <a:cxn ang="0">
                  <a:pos x="487" y="70"/>
                </a:cxn>
                <a:cxn ang="0">
                  <a:pos x="487" y="98"/>
                </a:cxn>
                <a:cxn ang="0">
                  <a:pos x="467" y="98"/>
                </a:cxn>
                <a:cxn ang="0">
                  <a:pos x="447" y="133"/>
                </a:cxn>
                <a:cxn ang="0">
                  <a:pos x="447" y="156"/>
                </a:cxn>
                <a:cxn ang="0">
                  <a:pos x="427" y="167"/>
                </a:cxn>
                <a:cxn ang="0">
                  <a:pos x="401" y="179"/>
                </a:cxn>
                <a:cxn ang="0">
                  <a:pos x="379" y="184"/>
                </a:cxn>
                <a:cxn ang="0">
                  <a:pos x="359" y="184"/>
                </a:cxn>
                <a:cxn ang="0">
                  <a:pos x="313" y="209"/>
                </a:cxn>
                <a:cxn ang="0">
                  <a:pos x="266" y="201"/>
                </a:cxn>
                <a:cxn ang="0">
                  <a:pos x="213" y="189"/>
                </a:cxn>
                <a:cxn ang="0">
                  <a:pos x="173" y="172"/>
                </a:cxn>
                <a:cxn ang="0">
                  <a:pos x="165" y="150"/>
                </a:cxn>
                <a:cxn ang="0">
                  <a:pos x="139" y="156"/>
                </a:cxn>
                <a:cxn ang="0">
                  <a:pos x="121" y="156"/>
                </a:cxn>
                <a:cxn ang="0">
                  <a:pos x="71" y="167"/>
                </a:cxn>
                <a:cxn ang="0">
                  <a:pos x="52" y="161"/>
                </a:cxn>
                <a:cxn ang="0">
                  <a:pos x="39" y="161"/>
                </a:cxn>
                <a:cxn ang="0">
                  <a:pos x="6" y="150"/>
                </a:cxn>
                <a:cxn ang="0">
                  <a:pos x="19" y="133"/>
                </a:cxn>
                <a:cxn ang="0">
                  <a:pos x="0" y="110"/>
                </a:cxn>
              </a:cxnLst>
              <a:rect l="0" t="0" r="r" b="b"/>
              <a:pathLst>
                <a:path w="487" h="209">
                  <a:moveTo>
                    <a:pt x="0" y="110"/>
                  </a:moveTo>
                  <a:lnTo>
                    <a:pt x="12" y="103"/>
                  </a:lnTo>
                  <a:lnTo>
                    <a:pt x="32" y="110"/>
                  </a:lnTo>
                  <a:lnTo>
                    <a:pt x="46" y="121"/>
                  </a:lnTo>
                  <a:lnTo>
                    <a:pt x="67" y="110"/>
                  </a:lnTo>
                  <a:lnTo>
                    <a:pt x="98" y="121"/>
                  </a:lnTo>
                  <a:lnTo>
                    <a:pt x="180" y="98"/>
                  </a:lnTo>
                  <a:lnTo>
                    <a:pt x="200" y="103"/>
                  </a:lnTo>
                  <a:lnTo>
                    <a:pt x="226" y="103"/>
                  </a:lnTo>
                  <a:lnTo>
                    <a:pt x="213" y="70"/>
                  </a:lnTo>
                  <a:lnTo>
                    <a:pt x="253" y="28"/>
                  </a:lnTo>
                  <a:lnTo>
                    <a:pt x="280" y="18"/>
                  </a:lnTo>
                  <a:lnTo>
                    <a:pt x="313" y="28"/>
                  </a:lnTo>
                  <a:lnTo>
                    <a:pt x="333" y="25"/>
                  </a:lnTo>
                  <a:lnTo>
                    <a:pt x="359" y="0"/>
                  </a:lnTo>
                  <a:lnTo>
                    <a:pt x="405" y="5"/>
                  </a:lnTo>
                  <a:lnTo>
                    <a:pt x="420" y="18"/>
                  </a:lnTo>
                  <a:lnTo>
                    <a:pt x="460" y="13"/>
                  </a:lnTo>
                  <a:lnTo>
                    <a:pt x="487" y="70"/>
                  </a:lnTo>
                  <a:lnTo>
                    <a:pt x="487" y="98"/>
                  </a:lnTo>
                  <a:lnTo>
                    <a:pt x="467" y="98"/>
                  </a:lnTo>
                  <a:lnTo>
                    <a:pt x="447" y="133"/>
                  </a:lnTo>
                  <a:lnTo>
                    <a:pt x="447" y="156"/>
                  </a:lnTo>
                  <a:lnTo>
                    <a:pt x="427" y="167"/>
                  </a:lnTo>
                  <a:lnTo>
                    <a:pt x="401" y="179"/>
                  </a:lnTo>
                  <a:lnTo>
                    <a:pt x="379" y="184"/>
                  </a:lnTo>
                  <a:lnTo>
                    <a:pt x="359" y="184"/>
                  </a:lnTo>
                  <a:lnTo>
                    <a:pt x="313" y="209"/>
                  </a:lnTo>
                  <a:lnTo>
                    <a:pt x="266" y="201"/>
                  </a:lnTo>
                  <a:lnTo>
                    <a:pt x="213" y="189"/>
                  </a:lnTo>
                  <a:lnTo>
                    <a:pt x="173" y="172"/>
                  </a:lnTo>
                  <a:lnTo>
                    <a:pt x="165" y="150"/>
                  </a:lnTo>
                  <a:lnTo>
                    <a:pt x="139" y="156"/>
                  </a:lnTo>
                  <a:lnTo>
                    <a:pt x="121" y="156"/>
                  </a:lnTo>
                  <a:lnTo>
                    <a:pt x="71" y="167"/>
                  </a:lnTo>
                  <a:lnTo>
                    <a:pt x="52" y="161"/>
                  </a:lnTo>
                  <a:lnTo>
                    <a:pt x="39" y="161"/>
                  </a:lnTo>
                  <a:lnTo>
                    <a:pt x="6" y="150"/>
                  </a:lnTo>
                  <a:lnTo>
                    <a:pt x="19" y="133"/>
                  </a:lnTo>
                  <a:lnTo>
                    <a:pt x="0" y="110"/>
                  </a:lnTo>
                  <a:close/>
                </a:path>
              </a:pathLst>
            </a:custGeom>
            <a:noFill/>
            <a:ln w="7938" cap="flat">
              <a:solidFill>
                <a:srgbClr val="7F7F7F"/>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pic>
          <p:nvPicPr>
            <p:cNvPr id="39122" name="Picture 210"/>
            <p:cNvPicPr>
              <a:picLocks noChangeAspect="1" noChangeArrowheads="1"/>
            </p:cNvPicPr>
            <p:nvPr/>
          </p:nvPicPr>
          <p:blipFill>
            <a:blip r:embed="rId14" cstate="print"/>
            <a:srcRect/>
            <a:stretch>
              <a:fillRect/>
            </a:stretch>
          </p:blipFill>
          <p:spPr bwMode="auto">
            <a:xfrm>
              <a:off x="2788" y="2965"/>
              <a:ext cx="115" cy="196"/>
            </a:xfrm>
            <a:prstGeom prst="rect">
              <a:avLst/>
            </a:prstGeom>
            <a:noFill/>
            <a:ln w="9525">
              <a:noFill/>
              <a:miter lim="800000"/>
              <a:headEnd/>
              <a:tailEnd/>
            </a:ln>
          </p:spPr>
        </p:pic>
        <p:pic>
          <p:nvPicPr>
            <p:cNvPr id="39123" name="Picture 211"/>
            <p:cNvPicPr>
              <a:picLocks noChangeAspect="1" noChangeArrowheads="1"/>
            </p:cNvPicPr>
            <p:nvPr/>
          </p:nvPicPr>
          <p:blipFill>
            <a:blip r:embed="rId15" cstate="print"/>
            <a:srcRect/>
            <a:stretch>
              <a:fillRect/>
            </a:stretch>
          </p:blipFill>
          <p:spPr bwMode="auto">
            <a:xfrm>
              <a:off x="2788" y="2965"/>
              <a:ext cx="115" cy="196"/>
            </a:xfrm>
            <a:prstGeom prst="rect">
              <a:avLst/>
            </a:prstGeom>
            <a:noFill/>
            <a:ln w="9525">
              <a:noFill/>
              <a:miter lim="800000"/>
              <a:headEnd/>
              <a:tailEnd/>
            </a:ln>
          </p:spPr>
        </p:pic>
        <p:pic>
          <p:nvPicPr>
            <p:cNvPr id="39124" name="Picture 212"/>
            <p:cNvPicPr>
              <a:picLocks noChangeAspect="1" noChangeArrowheads="1"/>
            </p:cNvPicPr>
            <p:nvPr/>
          </p:nvPicPr>
          <p:blipFill>
            <a:blip r:embed="rId16" cstate="print"/>
            <a:srcRect/>
            <a:stretch>
              <a:fillRect/>
            </a:stretch>
          </p:blipFill>
          <p:spPr bwMode="auto">
            <a:xfrm>
              <a:off x="2788" y="2965"/>
              <a:ext cx="115" cy="196"/>
            </a:xfrm>
            <a:prstGeom prst="rect">
              <a:avLst/>
            </a:prstGeom>
            <a:noFill/>
            <a:ln w="9525">
              <a:noFill/>
              <a:miter lim="800000"/>
              <a:headEnd/>
              <a:tailEnd/>
            </a:ln>
          </p:spPr>
        </p:pic>
        <p:sp>
          <p:nvSpPr>
            <p:cNvPr id="39125" name="Freeform 213"/>
            <p:cNvSpPr>
              <a:spLocks/>
            </p:cNvSpPr>
            <p:nvPr/>
          </p:nvSpPr>
          <p:spPr bwMode="auto">
            <a:xfrm>
              <a:off x="2788" y="2965"/>
              <a:ext cx="114" cy="196"/>
            </a:xfrm>
            <a:custGeom>
              <a:avLst/>
              <a:gdLst/>
              <a:ahLst/>
              <a:cxnLst>
                <a:cxn ang="0">
                  <a:pos x="6" y="23"/>
                </a:cxn>
                <a:cxn ang="0">
                  <a:pos x="21" y="28"/>
                </a:cxn>
                <a:cxn ang="0">
                  <a:pos x="47" y="23"/>
                </a:cxn>
                <a:cxn ang="0">
                  <a:pos x="86" y="0"/>
                </a:cxn>
                <a:cxn ang="0">
                  <a:pos x="114" y="34"/>
                </a:cxn>
                <a:cxn ang="0">
                  <a:pos x="114" y="68"/>
                </a:cxn>
                <a:cxn ang="0">
                  <a:pos x="114" y="104"/>
                </a:cxn>
                <a:cxn ang="0">
                  <a:pos x="107" y="137"/>
                </a:cxn>
                <a:cxn ang="0">
                  <a:pos x="86" y="172"/>
                </a:cxn>
                <a:cxn ang="0">
                  <a:pos x="59" y="166"/>
                </a:cxn>
                <a:cxn ang="0">
                  <a:pos x="26" y="196"/>
                </a:cxn>
                <a:cxn ang="0">
                  <a:pos x="0" y="166"/>
                </a:cxn>
                <a:cxn ang="0">
                  <a:pos x="13" y="127"/>
                </a:cxn>
                <a:cxn ang="0">
                  <a:pos x="13" y="87"/>
                </a:cxn>
                <a:cxn ang="0">
                  <a:pos x="0" y="46"/>
                </a:cxn>
                <a:cxn ang="0">
                  <a:pos x="6" y="23"/>
                </a:cxn>
              </a:cxnLst>
              <a:rect l="0" t="0" r="r" b="b"/>
              <a:pathLst>
                <a:path w="114" h="196">
                  <a:moveTo>
                    <a:pt x="6" y="23"/>
                  </a:moveTo>
                  <a:lnTo>
                    <a:pt x="21" y="28"/>
                  </a:lnTo>
                  <a:lnTo>
                    <a:pt x="47" y="23"/>
                  </a:lnTo>
                  <a:lnTo>
                    <a:pt x="86" y="0"/>
                  </a:lnTo>
                  <a:lnTo>
                    <a:pt x="114" y="34"/>
                  </a:lnTo>
                  <a:lnTo>
                    <a:pt x="114" y="68"/>
                  </a:lnTo>
                  <a:lnTo>
                    <a:pt x="114" y="104"/>
                  </a:lnTo>
                  <a:lnTo>
                    <a:pt x="107" y="137"/>
                  </a:lnTo>
                  <a:lnTo>
                    <a:pt x="86" y="172"/>
                  </a:lnTo>
                  <a:lnTo>
                    <a:pt x="59" y="166"/>
                  </a:lnTo>
                  <a:lnTo>
                    <a:pt x="26" y="196"/>
                  </a:lnTo>
                  <a:lnTo>
                    <a:pt x="0" y="166"/>
                  </a:lnTo>
                  <a:lnTo>
                    <a:pt x="13" y="127"/>
                  </a:lnTo>
                  <a:lnTo>
                    <a:pt x="13" y="87"/>
                  </a:lnTo>
                  <a:lnTo>
                    <a:pt x="0" y="46"/>
                  </a:lnTo>
                  <a:lnTo>
                    <a:pt x="6" y="23"/>
                  </a:lnTo>
                  <a:close/>
                </a:path>
              </a:pathLst>
            </a:custGeom>
            <a:noFill/>
            <a:ln w="7938" cap="flat">
              <a:solidFill>
                <a:srgbClr val="3B608D"/>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pic>
          <p:nvPicPr>
            <p:cNvPr id="39126" name="Picture 214"/>
            <p:cNvPicPr>
              <a:picLocks noChangeAspect="1" noChangeArrowheads="1"/>
            </p:cNvPicPr>
            <p:nvPr/>
          </p:nvPicPr>
          <p:blipFill>
            <a:blip r:embed="rId17" cstate="print"/>
            <a:srcRect/>
            <a:stretch>
              <a:fillRect/>
            </a:stretch>
          </p:blipFill>
          <p:spPr bwMode="auto">
            <a:xfrm>
              <a:off x="3091" y="3224"/>
              <a:ext cx="252" cy="133"/>
            </a:xfrm>
            <a:prstGeom prst="rect">
              <a:avLst/>
            </a:prstGeom>
            <a:noFill/>
            <a:ln w="9525">
              <a:noFill/>
              <a:miter lim="800000"/>
              <a:headEnd/>
              <a:tailEnd/>
            </a:ln>
          </p:spPr>
        </p:pic>
        <p:pic>
          <p:nvPicPr>
            <p:cNvPr id="39127" name="Picture 215"/>
            <p:cNvPicPr>
              <a:picLocks noChangeAspect="1" noChangeArrowheads="1"/>
            </p:cNvPicPr>
            <p:nvPr/>
          </p:nvPicPr>
          <p:blipFill>
            <a:blip r:embed="rId18" cstate="print"/>
            <a:srcRect/>
            <a:stretch>
              <a:fillRect/>
            </a:stretch>
          </p:blipFill>
          <p:spPr bwMode="auto">
            <a:xfrm>
              <a:off x="3091" y="3224"/>
              <a:ext cx="252" cy="133"/>
            </a:xfrm>
            <a:prstGeom prst="rect">
              <a:avLst/>
            </a:prstGeom>
            <a:noFill/>
            <a:ln w="9525">
              <a:noFill/>
              <a:miter lim="800000"/>
              <a:headEnd/>
              <a:tailEnd/>
            </a:ln>
          </p:spPr>
        </p:pic>
        <p:pic>
          <p:nvPicPr>
            <p:cNvPr id="39128" name="Picture 216"/>
            <p:cNvPicPr>
              <a:picLocks noChangeAspect="1" noChangeArrowheads="1"/>
            </p:cNvPicPr>
            <p:nvPr/>
          </p:nvPicPr>
          <p:blipFill>
            <a:blip r:embed="rId19" cstate="print"/>
            <a:srcRect/>
            <a:stretch>
              <a:fillRect/>
            </a:stretch>
          </p:blipFill>
          <p:spPr bwMode="auto">
            <a:xfrm>
              <a:off x="3091" y="3224"/>
              <a:ext cx="252" cy="133"/>
            </a:xfrm>
            <a:prstGeom prst="rect">
              <a:avLst/>
            </a:prstGeom>
            <a:noFill/>
            <a:ln w="9525">
              <a:noFill/>
              <a:miter lim="800000"/>
              <a:headEnd/>
              <a:tailEnd/>
            </a:ln>
          </p:spPr>
        </p:pic>
        <p:sp>
          <p:nvSpPr>
            <p:cNvPr id="39129" name="Freeform 217"/>
            <p:cNvSpPr>
              <a:spLocks/>
            </p:cNvSpPr>
            <p:nvPr/>
          </p:nvSpPr>
          <p:spPr bwMode="auto">
            <a:xfrm>
              <a:off x="3091" y="3224"/>
              <a:ext cx="251" cy="133"/>
            </a:xfrm>
            <a:custGeom>
              <a:avLst/>
              <a:gdLst/>
              <a:ahLst/>
              <a:cxnLst>
                <a:cxn ang="0">
                  <a:pos x="0" y="23"/>
                </a:cxn>
                <a:cxn ang="0">
                  <a:pos x="25" y="5"/>
                </a:cxn>
                <a:cxn ang="0">
                  <a:pos x="64" y="5"/>
                </a:cxn>
                <a:cxn ang="0">
                  <a:pos x="98" y="23"/>
                </a:cxn>
                <a:cxn ang="0">
                  <a:pos x="144" y="23"/>
                </a:cxn>
                <a:cxn ang="0">
                  <a:pos x="198" y="18"/>
                </a:cxn>
                <a:cxn ang="0">
                  <a:pos x="251" y="0"/>
                </a:cxn>
                <a:cxn ang="0">
                  <a:pos x="224" y="35"/>
                </a:cxn>
                <a:cxn ang="0">
                  <a:pos x="213" y="74"/>
                </a:cxn>
                <a:cxn ang="0">
                  <a:pos x="224" y="104"/>
                </a:cxn>
                <a:cxn ang="0">
                  <a:pos x="213" y="133"/>
                </a:cxn>
                <a:cxn ang="0">
                  <a:pos x="158" y="126"/>
                </a:cxn>
                <a:cxn ang="0">
                  <a:pos x="138" y="97"/>
                </a:cxn>
                <a:cxn ang="0">
                  <a:pos x="98" y="86"/>
                </a:cxn>
                <a:cxn ang="0">
                  <a:pos x="45" y="63"/>
                </a:cxn>
                <a:cxn ang="0">
                  <a:pos x="19" y="58"/>
                </a:cxn>
                <a:cxn ang="0">
                  <a:pos x="0" y="23"/>
                </a:cxn>
              </a:cxnLst>
              <a:rect l="0" t="0" r="r" b="b"/>
              <a:pathLst>
                <a:path w="251" h="133">
                  <a:moveTo>
                    <a:pt x="0" y="23"/>
                  </a:moveTo>
                  <a:lnTo>
                    <a:pt x="25" y="5"/>
                  </a:lnTo>
                  <a:lnTo>
                    <a:pt x="64" y="5"/>
                  </a:lnTo>
                  <a:lnTo>
                    <a:pt x="98" y="23"/>
                  </a:lnTo>
                  <a:lnTo>
                    <a:pt x="144" y="23"/>
                  </a:lnTo>
                  <a:lnTo>
                    <a:pt x="198" y="18"/>
                  </a:lnTo>
                  <a:lnTo>
                    <a:pt x="251" y="0"/>
                  </a:lnTo>
                  <a:lnTo>
                    <a:pt x="224" y="35"/>
                  </a:lnTo>
                  <a:lnTo>
                    <a:pt x="213" y="74"/>
                  </a:lnTo>
                  <a:lnTo>
                    <a:pt x="224" y="104"/>
                  </a:lnTo>
                  <a:lnTo>
                    <a:pt x="213" y="133"/>
                  </a:lnTo>
                  <a:lnTo>
                    <a:pt x="158" y="126"/>
                  </a:lnTo>
                  <a:lnTo>
                    <a:pt x="138" y="97"/>
                  </a:lnTo>
                  <a:lnTo>
                    <a:pt x="98" y="86"/>
                  </a:lnTo>
                  <a:lnTo>
                    <a:pt x="45" y="63"/>
                  </a:lnTo>
                  <a:lnTo>
                    <a:pt x="19" y="58"/>
                  </a:lnTo>
                  <a:lnTo>
                    <a:pt x="0" y="23"/>
                  </a:lnTo>
                  <a:close/>
                </a:path>
              </a:pathLst>
            </a:custGeom>
            <a:noFill/>
            <a:ln w="7938" cap="flat">
              <a:solidFill>
                <a:srgbClr val="3B608D"/>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pic>
          <p:nvPicPr>
            <p:cNvPr id="39130" name="Picture 218"/>
            <p:cNvPicPr>
              <a:picLocks noChangeAspect="1" noChangeArrowheads="1"/>
            </p:cNvPicPr>
            <p:nvPr/>
          </p:nvPicPr>
          <p:blipFill>
            <a:blip r:embed="rId20" cstate="print"/>
            <a:srcRect/>
            <a:stretch>
              <a:fillRect/>
            </a:stretch>
          </p:blipFill>
          <p:spPr bwMode="auto">
            <a:xfrm>
              <a:off x="2727" y="2503"/>
              <a:ext cx="882" cy="753"/>
            </a:xfrm>
            <a:prstGeom prst="rect">
              <a:avLst/>
            </a:prstGeom>
            <a:noFill/>
            <a:ln w="9525">
              <a:noFill/>
              <a:miter lim="800000"/>
              <a:headEnd/>
              <a:tailEnd/>
            </a:ln>
          </p:spPr>
        </p:pic>
        <p:pic>
          <p:nvPicPr>
            <p:cNvPr id="39131" name="Picture 219"/>
            <p:cNvPicPr>
              <a:picLocks noChangeAspect="1" noChangeArrowheads="1"/>
            </p:cNvPicPr>
            <p:nvPr/>
          </p:nvPicPr>
          <p:blipFill>
            <a:blip r:embed="rId21" cstate="print"/>
            <a:srcRect/>
            <a:stretch>
              <a:fillRect/>
            </a:stretch>
          </p:blipFill>
          <p:spPr bwMode="auto">
            <a:xfrm>
              <a:off x="2727" y="2503"/>
              <a:ext cx="882" cy="753"/>
            </a:xfrm>
            <a:prstGeom prst="rect">
              <a:avLst/>
            </a:prstGeom>
            <a:noFill/>
            <a:ln w="9525">
              <a:noFill/>
              <a:miter lim="800000"/>
              <a:headEnd/>
              <a:tailEnd/>
            </a:ln>
          </p:spPr>
        </p:pic>
        <p:pic>
          <p:nvPicPr>
            <p:cNvPr id="39132" name="Picture 220"/>
            <p:cNvPicPr>
              <a:picLocks noChangeAspect="1" noChangeArrowheads="1"/>
            </p:cNvPicPr>
            <p:nvPr/>
          </p:nvPicPr>
          <p:blipFill>
            <a:blip r:embed="rId22" cstate="print"/>
            <a:srcRect/>
            <a:stretch>
              <a:fillRect/>
            </a:stretch>
          </p:blipFill>
          <p:spPr bwMode="auto">
            <a:xfrm>
              <a:off x="2727" y="2503"/>
              <a:ext cx="882" cy="753"/>
            </a:xfrm>
            <a:prstGeom prst="rect">
              <a:avLst/>
            </a:prstGeom>
            <a:noFill/>
            <a:ln w="9525">
              <a:noFill/>
              <a:miter lim="800000"/>
              <a:headEnd/>
              <a:tailEnd/>
            </a:ln>
          </p:spPr>
        </p:pic>
        <p:sp>
          <p:nvSpPr>
            <p:cNvPr id="39133" name="Freeform 221"/>
            <p:cNvSpPr>
              <a:spLocks/>
            </p:cNvSpPr>
            <p:nvPr/>
          </p:nvSpPr>
          <p:spPr bwMode="auto">
            <a:xfrm>
              <a:off x="2727" y="2503"/>
              <a:ext cx="881" cy="752"/>
            </a:xfrm>
            <a:custGeom>
              <a:avLst/>
              <a:gdLst/>
              <a:ahLst/>
              <a:cxnLst>
                <a:cxn ang="0">
                  <a:pos x="82" y="248"/>
                </a:cxn>
                <a:cxn ang="0">
                  <a:pos x="131" y="212"/>
                </a:cxn>
                <a:cxn ang="0">
                  <a:pos x="197" y="234"/>
                </a:cxn>
                <a:cxn ang="0">
                  <a:pos x="241" y="286"/>
                </a:cxn>
                <a:cxn ang="0">
                  <a:pos x="293" y="354"/>
                </a:cxn>
                <a:cxn ang="0">
                  <a:pos x="335" y="384"/>
                </a:cxn>
                <a:cxn ang="0">
                  <a:pos x="445" y="476"/>
                </a:cxn>
                <a:cxn ang="0">
                  <a:pos x="525" y="506"/>
                </a:cxn>
                <a:cxn ang="0">
                  <a:pos x="592" y="533"/>
                </a:cxn>
                <a:cxn ang="0">
                  <a:pos x="662" y="578"/>
                </a:cxn>
                <a:cxn ang="0">
                  <a:pos x="692" y="643"/>
                </a:cxn>
                <a:cxn ang="0">
                  <a:pos x="678" y="695"/>
                </a:cxn>
                <a:cxn ang="0">
                  <a:pos x="662" y="752"/>
                </a:cxn>
                <a:cxn ang="0">
                  <a:pos x="706" y="727"/>
                </a:cxn>
                <a:cxn ang="0">
                  <a:pos x="729" y="677"/>
                </a:cxn>
                <a:cxn ang="0">
                  <a:pos x="772" y="624"/>
                </a:cxn>
                <a:cxn ang="0">
                  <a:pos x="743" y="568"/>
                </a:cxn>
                <a:cxn ang="0">
                  <a:pos x="794" y="551"/>
                </a:cxn>
                <a:cxn ang="0">
                  <a:pos x="845" y="585"/>
                </a:cxn>
                <a:cxn ang="0">
                  <a:pos x="881" y="562"/>
                </a:cxn>
                <a:cxn ang="0">
                  <a:pos x="758" y="492"/>
                </a:cxn>
                <a:cxn ang="0">
                  <a:pos x="692" y="430"/>
                </a:cxn>
                <a:cxn ang="0">
                  <a:pos x="538" y="390"/>
                </a:cxn>
                <a:cxn ang="0">
                  <a:pos x="517" y="339"/>
                </a:cxn>
                <a:cxn ang="0">
                  <a:pos x="429" y="257"/>
                </a:cxn>
                <a:cxn ang="0">
                  <a:pos x="394" y="206"/>
                </a:cxn>
                <a:cxn ang="0">
                  <a:pos x="394" y="160"/>
                </a:cxn>
                <a:cxn ang="0">
                  <a:pos x="429" y="132"/>
                </a:cxn>
                <a:cxn ang="0">
                  <a:pos x="509" y="132"/>
                </a:cxn>
                <a:cxn ang="0">
                  <a:pos x="525" y="119"/>
                </a:cxn>
                <a:cxn ang="0">
                  <a:pos x="503" y="81"/>
                </a:cxn>
                <a:cxn ang="0">
                  <a:pos x="509" y="51"/>
                </a:cxn>
                <a:cxn ang="0">
                  <a:pos x="409" y="23"/>
                </a:cxn>
                <a:cxn ang="0">
                  <a:pos x="371" y="6"/>
                </a:cxn>
                <a:cxn ang="0">
                  <a:pos x="298" y="16"/>
                </a:cxn>
                <a:cxn ang="0">
                  <a:pos x="255" y="34"/>
                </a:cxn>
                <a:cxn ang="0">
                  <a:pos x="205" y="45"/>
                </a:cxn>
                <a:cxn ang="0">
                  <a:pos x="176" y="81"/>
                </a:cxn>
                <a:cxn ang="0">
                  <a:pos x="139" y="45"/>
                </a:cxn>
                <a:cxn ang="0">
                  <a:pos x="94" y="74"/>
                </a:cxn>
                <a:cxn ang="0">
                  <a:pos x="22" y="109"/>
                </a:cxn>
                <a:cxn ang="0">
                  <a:pos x="8" y="177"/>
                </a:cxn>
                <a:cxn ang="0">
                  <a:pos x="22" y="212"/>
                </a:cxn>
                <a:cxn ang="0">
                  <a:pos x="44" y="248"/>
                </a:cxn>
              </a:cxnLst>
              <a:rect l="0" t="0" r="r" b="b"/>
              <a:pathLst>
                <a:path w="881" h="752">
                  <a:moveTo>
                    <a:pt x="44" y="248"/>
                  </a:moveTo>
                  <a:lnTo>
                    <a:pt x="82" y="248"/>
                  </a:lnTo>
                  <a:lnTo>
                    <a:pt x="102" y="223"/>
                  </a:lnTo>
                  <a:lnTo>
                    <a:pt x="131" y="212"/>
                  </a:lnTo>
                  <a:lnTo>
                    <a:pt x="168" y="223"/>
                  </a:lnTo>
                  <a:lnTo>
                    <a:pt x="197" y="234"/>
                  </a:lnTo>
                  <a:lnTo>
                    <a:pt x="241" y="248"/>
                  </a:lnTo>
                  <a:lnTo>
                    <a:pt x="241" y="286"/>
                  </a:lnTo>
                  <a:lnTo>
                    <a:pt x="255" y="322"/>
                  </a:lnTo>
                  <a:lnTo>
                    <a:pt x="293" y="354"/>
                  </a:lnTo>
                  <a:lnTo>
                    <a:pt x="298" y="384"/>
                  </a:lnTo>
                  <a:lnTo>
                    <a:pt x="335" y="384"/>
                  </a:lnTo>
                  <a:lnTo>
                    <a:pt x="399" y="459"/>
                  </a:lnTo>
                  <a:lnTo>
                    <a:pt x="445" y="476"/>
                  </a:lnTo>
                  <a:lnTo>
                    <a:pt x="495" y="483"/>
                  </a:lnTo>
                  <a:lnTo>
                    <a:pt x="525" y="506"/>
                  </a:lnTo>
                  <a:lnTo>
                    <a:pt x="561" y="528"/>
                  </a:lnTo>
                  <a:lnTo>
                    <a:pt x="592" y="533"/>
                  </a:lnTo>
                  <a:lnTo>
                    <a:pt x="604" y="568"/>
                  </a:lnTo>
                  <a:lnTo>
                    <a:pt x="662" y="578"/>
                  </a:lnTo>
                  <a:lnTo>
                    <a:pt x="669" y="608"/>
                  </a:lnTo>
                  <a:lnTo>
                    <a:pt x="692" y="643"/>
                  </a:lnTo>
                  <a:lnTo>
                    <a:pt x="700" y="677"/>
                  </a:lnTo>
                  <a:lnTo>
                    <a:pt x="678" y="695"/>
                  </a:lnTo>
                  <a:lnTo>
                    <a:pt x="662" y="727"/>
                  </a:lnTo>
                  <a:lnTo>
                    <a:pt x="662" y="752"/>
                  </a:lnTo>
                  <a:lnTo>
                    <a:pt x="692" y="752"/>
                  </a:lnTo>
                  <a:lnTo>
                    <a:pt x="706" y="727"/>
                  </a:lnTo>
                  <a:lnTo>
                    <a:pt x="736" y="711"/>
                  </a:lnTo>
                  <a:lnTo>
                    <a:pt x="729" y="677"/>
                  </a:lnTo>
                  <a:lnTo>
                    <a:pt x="772" y="659"/>
                  </a:lnTo>
                  <a:lnTo>
                    <a:pt x="772" y="624"/>
                  </a:lnTo>
                  <a:lnTo>
                    <a:pt x="729" y="608"/>
                  </a:lnTo>
                  <a:lnTo>
                    <a:pt x="743" y="568"/>
                  </a:lnTo>
                  <a:lnTo>
                    <a:pt x="758" y="540"/>
                  </a:lnTo>
                  <a:lnTo>
                    <a:pt x="794" y="551"/>
                  </a:lnTo>
                  <a:lnTo>
                    <a:pt x="836" y="555"/>
                  </a:lnTo>
                  <a:lnTo>
                    <a:pt x="845" y="585"/>
                  </a:lnTo>
                  <a:lnTo>
                    <a:pt x="873" y="591"/>
                  </a:lnTo>
                  <a:lnTo>
                    <a:pt x="881" y="562"/>
                  </a:lnTo>
                  <a:lnTo>
                    <a:pt x="836" y="528"/>
                  </a:lnTo>
                  <a:lnTo>
                    <a:pt x="758" y="492"/>
                  </a:lnTo>
                  <a:lnTo>
                    <a:pt x="669" y="459"/>
                  </a:lnTo>
                  <a:lnTo>
                    <a:pt x="692" y="430"/>
                  </a:lnTo>
                  <a:lnTo>
                    <a:pt x="627" y="430"/>
                  </a:lnTo>
                  <a:lnTo>
                    <a:pt x="538" y="390"/>
                  </a:lnTo>
                  <a:lnTo>
                    <a:pt x="525" y="373"/>
                  </a:lnTo>
                  <a:lnTo>
                    <a:pt x="517" y="339"/>
                  </a:lnTo>
                  <a:lnTo>
                    <a:pt x="503" y="303"/>
                  </a:lnTo>
                  <a:lnTo>
                    <a:pt x="429" y="257"/>
                  </a:lnTo>
                  <a:lnTo>
                    <a:pt x="399" y="234"/>
                  </a:lnTo>
                  <a:lnTo>
                    <a:pt x="394" y="206"/>
                  </a:lnTo>
                  <a:lnTo>
                    <a:pt x="409" y="177"/>
                  </a:lnTo>
                  <a:lnTo>
                    <a:pt x="394" y="160"/>
                  </a:lnTo>
                  <a:lnTo>
                    <a:pt x="399" y="132"/>
                  </a:lnTo>
                  <a:lnTo>
                    <a:pt x="429" y="132"/>
                  </a:lnTo>
                  <a:lnTo>
                    <a:pt x="466" y="114"/>
                  </a:lnTo>
                  <a:lnTo>
                    <a:pt x="509" y="132"/>
                  </a:lnTo>
                  <a:lnTo>
                    <a:pt x="509" y="126"/>
                  </a:lnTo>
                  <a:lnTo>
                    <a:pt x="525" y="119"/>
                  </a:lnTo>
                  <a:lnTo>
                    <a:pt x="509" y="109"/>
                  </a:lnTo>
                  <a:lnTo>
                    <a:pt x="503" y="81"/>
                  </a:lnTo>
                  <a:lnTo>
                    <a:pt x="503" y="58"/>
                  </a:lnTo>
                  <a:lnTo>
                    <a:pt x="509" y="51"/>
                  </a:lnTo>
                  <a:lnTo>
                    <a:pt x="452" y="39"/>
                  </a:lnTo>
                  <a:lnTo>
                    <a:pt x="409" y="23"/>
                  </a:lnTo>
                  <a:lnTo>
                    <a:pt x="399" y="0"/>
                  </a:lnTo>
                  <a:lnTo>
                    <a:pt x="371" y="6"/>
                  </a:lnTo>
                  <a:lnTo>
                    <a:pt x="350" y="6"/>
                  </a:lnTo>
                  <a:lnTo>
                    <a:pt x="298" y="16"/>
                  </a:lnTo>
                  <a:lnTo>
                    <a:pt x="276" y="11"/>
                  </a:lnTo>
                  <a:lnTo>
                    <a:pt x="255" y="34"/>
                  </a:lnTo>
                  <a:lnTo>
                    <a:pt x="255" y="58"/>
                  </a:lnTo>
                  <a:lnTo>
                    <a:pt x="205" y="45"/>
                  </a:lnTo>
                  <a:lnTo>
                    <a:pt x="188" y="58"/>
                  </a:lnTo>
                  <a:lnTo>
                    <a:pt x="176" y="81"/>
                  </a:lnTo>
                  <a:lnTo>
                    <a:pt x="151" y="68"/>
                  </a:lnTo>
                  <a:lnTo>
                    <a:pt x="139" y="45"/>
                  </a:lnTo>
                  <a:lnTo>
                    <a:pt x="110" y="51"/>
                  </a:lnTo>
                  <a:lnTo>
                    <a:pt x="94" y="74"/>
                  </a:lnTo>
                  <a:lnTo>
                    <a:pt x="28" y="74"/>
                  </a:lnTo>
                  <a:lnTo>
                    <a:pt x="22" y="109"/>
                  </a:lnTo>
                  <a:lnTo>
                    <a:pt x="0" y="155"/>
                  </a:lnTo>
                  <a:lnTo>
                    <a:pt x="8" y="177"/>
                  </a:lnTo>
                  <a:lnTo>
                    <a:pt x="8" y="200"/>
                  </a:lnTo>
                  <a:lnTo>
                    <a:pt x="22" y="212"/>
                  </a:lnTo>
                  <a:lnTo>
                    <a:pt x="44" y="218"/>
                  </a:lnTo>
                  <a:lnTo>
                    <a:pt x="44" y="248"/>
                  </a:lnTo>
                  <a:close/>
                </a:path>
              </a:pathLst>
            </a:custGeom>
            <a:noFill/>
            <a:ln w="7938" cap="flat">
              <a:solidFill>
                <a:srgbClr val="3B608D"/>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9134" name="Freeform 222"/>
            <p:cNvSpPr>
              <a:spLocks/>
            </p:cNvSpPr>
            <p:nvPr/>
          </p:nvSpPr>
          <p:spPr bwMode="auto">
            <a:xfrm>
              <a:off x="3978" y="3409"/>
              <a:ext cx="219" cy="39"/>
            </a:xfrm>
            <a:custGeom>
              <a:avLst/>
              <a:gdLst/>
              <a:ahLst/>
              <a:cxnLst>
                <a:cxn ang="0">
                  <a:pos x="0" y="34"/>
                </a:cxn>
                <a:cxn ang="0">
                  <a:pos x="0" y="0"/>
                </a:cxn>
                <a:cxn ang="0">
                  <a:pos x="48" y="0"/>
                </a:cxn>
                <a:cxn ang="0">
                  <a:pos x="59" y="11"/>
                </a:cxn>
                <a:cxn ang="0">
                  <a:pos x="100" y="0"/>
                </a:cxn>
                <a:cxn ang="0">
                  <a:pos x="133" y="4"/>
                </a:cxn>
                <a:cxn ang="0">
                  <a:pos x="179" y="0"/>
                </a:cxn>
                <a:cxn ang="0">
                  <a:pos x="179" y="16"/>
                </a:cxn>
                <a:cxn ang="0">
                  <a:pos x="219" y="0"/>
                </a:cxn>
                <a:cxn ang="0">
                  <a:pos x="219" y="22"/>
                </a:cxn>
                <a:cxn ang="0">
                  <a:pos x="112" y="39"/>
                </a:cxn>
                <a:cxn ang="0">
                  <a:pos x="80" y="27"/>
                </a:cxn>
                <a:cxn ang="0">
                  <a:pos x="40" y="27"/>
                </a:cxn>
                <a:cxn ang="0">
                  <a:pos x="0" y="34"/>
                </a:cxn>
              </a:cxnLst>
              <a:rect l="0" t="0" r="r" b="b"/>
              <a:pathLst>
                <a:path w="219" h="39">
                  <a:moveTo>
                    <a:pt x="0" y="34"/>
                  </a:moveTo>
                  <a:lnTo>
                    <a:pt x="0" y="0"/>
                  </a:lnTo>
                  <a:lnTo>
                    <a:pt x="48" y="0"/>
                  </a:lnTo>
                  <a:lnTo>
                    <a:pt x="59" y="11"/>
                  </a:lnTo>
                  <a:lnTo>
                    <a:pt x="100" y="0"/>
                  </a:lnTo>
                  <a:lnTo>
                    <a:pt x="133" y="4"/>
                  </a:lnTo>
                  <a:lnTo>
                    <a:pt x="179" y="0"/>
                  </a:lnTo>
                  <a:lnTo>
                    <a:pt x="179" y="16"/>
                  </a:lnTo>
                  <a:lnTo>
                    <a:pt x="219" y="0"/>
                  </a:lnTo>
                  <a:lnTo>
                    <a:pt x="219" y="22"/>
                  </a:lnTo>
                  <a:lnTo>
                    <a:pt x="112" y="39"/>
                  </a:lnTo>
                  <a:lnTo>
                    <a:pt x="80" y="27"/>
                  </a:lnTo>
                  <a:lnTo>
                    <a:pt x="40" y="27"/>
                  </a:lnTo>
                  <a:lnTo>
                    <a:pt x="0" y="34"/>
                  </a:lnTo>
                  <a:close/>
                </a:path>
              </a:pathLst>
            </a:custGeom>
            <a:solidFill>
              <a:srgbClr val="3B608D"/>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9135" name="Freeform 223"/>
            <p:cNvSpPr>
              <a:spLocks/>
            </p:cNvSpPr>
            <p:nvPr/>
          </p:nvSpPr>
          <p:spPr bwMode="auto">
            <a:xfrm>
              <a:off x="3978" y="3409"/>
              <a:ext cx="219" cy="39"/>
            </a:xfrm>
            <a:custGeom>
              <a:avLst/>
              <a:gdLst/>
              <a:ahLst/>
              <a:cxnLst>
                <a:cxn ang="0">
                  <a:pos x="0" y="34"/>
                </a:cxn>
                <a:cxn ang="0">
                  <a:pos x="0" y="0"/>
                </a:cxn>
                <a:cxn ang="0">
                  <a:pos x="48" y="0"/>
                </a:cxn>
                <a:cxn ang="0">
                  <a:pos x="59" y="11"/>
                </a:cxn>
                <a:cxn ang="0">
                  <a:pos x="100" y="0"/>
                </a:cxn>
                <a:cxn ang="0">
                  <a:pos x="133" y="4"/>
                </a:cxn>
                <a:cxn ang="0">
                  <a:pos x="179" y="0"/>
                </a:cxn>
                <a:cxn ang="0">
                  <a:pos x="179" y="16"/>
                </a:cxn>
                <a:cxn ang="0">
                  <a:pos x="219" y="0"/>
                </a:cxn>
                <a:cxn ang="0">
                  <a:pos x="219" y="22"/>
                </a:cxn>
                <a:cxn ang="0">
                  <a:pos x="112" y="39"/>
                </a:cxn>
                <a:cxn ang="0">
                  <a:pos x="80" y="27"/>
                </a:cxn>
                <a:cxn ang="0">
                  <a:pos x="40" y="27"/>
                </a:cxn>
                <a:cxn ang="0">
                  <a:pos x="0" y="34"/>
                </a:cxn>
              </a:cxnLst>
              <a:rect l="0" t="0" r="r" b="b"/>
              <a:pathLst>
                <a:path w="219" h="39">
                  <a:moveTo>
                    <a:pt x="0" y="34"/>
                  </a:moveTo>
                  <a:lnTo>
                    <a:pt x="0" y="0"/>
                  </a:lnTo>
                  <a:lnTo>
                    <a:pt x="48" y="0"/>
                  </a:lnTo>
                  <a:lnTo>
                    <a:pt x="59" y="11"/>
                  </a:lnTo>
                  <a:lnTo>
                    <a:pt x="100" y="0"/>
                  </a:lnTo>
                  <a:lnTo>
                    <a:pt x="133" y="4"/>
                  </a:lnTo>
                  <a:lnTo>
                    <a:pt x="179" y="0"/>
                  </a:lnTo>
                  <a:lnTo>
                    <a:pt x="179" y="16"/>
                  </a:lnTo>
                  <a:lnTo>
                    <a:pt x="219" y="0"/>
                  </a:lnTo>
                  <a:lnTo>
                    <a:pt x="219" y="22"/>
                  </a:lnTo>
                  <a:lnTo>
                    <a:pt x="112" y="39"/>
                  </a:lnTo>
                  <a:lnTo>
                    <a:pt x="80" y="27"/>
                  </a:lnTo>
                  <a:lnTo>
                    <a:pt x="40" y="27"/>
                  </a:lnTo>
                  <a:lnTo>
                    <a:pt x="0" y="34"/>
                  </a:lnTo>
                  <a:close/>
                </a:path>
              </a:pathLst>
            </a:custGeom>
            <a:noFill/>
            <a:ln w="7938" cap="flat">
              <a:solidFill>
                <a:srgbClr val="7F7F7F"/>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9136" name="Freeform 224"/>
            <p:cNvSpPr>
              <a:spLocks/>
            </p:cNvSpPr>
            <p:nvPr/>
          </p:nvSpPr>
          <p:spPr bwMode="auto">
            <a:xfrm>
              <a:off x="2829" y="513"/>
              <a:ext cx="1001" cy="1084"/>
            </a:xfrm>
            <a:custGeom>
              <a:avLst/>
              <a:gdLst/>
              <a:ahLst/>
              <a:cxnLst>
                <a:cxn ang="0">
                  <a:pos x="272" y="1007"/>
                </a:cxn>
                <a:cxn ang="0">
                  <a:pos x="205" y="1012"/>
                </a:cxn>
                <a:cxn ang="0">
                  <a:pos x="52" y="1070"/>
                </a:cxn>
                <a:cxn ang="0">
                  <a:pos x="15" y="989"/>
                </a:cxn>
                <a:cxn ang="0">
                  <a:pos x="0" y="944"/>
                </a:cxn>
                <a:cxn ang="0">
                  <a:pos x="0" y="811"/>
                </a:cxn>
                <a:cxn ang="0">
                  <a:pos x="86" y="713"/>
                </a:cxn>
                <a:cxn ang="0">
                  <a:pos x="186" y="655"/>
                </a:cxn>
                <a:cxn ang="0">
                  <a:pos x="280" y="576"/>
                </a:cxn>
                <a:cxn ang="0">
                  <a:pos x="399" y="397"/>
                </a:cxn>
                <a:cxn ang="0">
                  <a:pos x="459" y="300"/>
                </a:cxn>
                <a:cxn ang="0">
                  <a:pos x="386" y="294"/>
                </a:cxn>
                <a:cxn ang="0">
                  <a:pos x="440" y="230"/>
                </a:cxn>
                <a:cxn ang="0">
                  <a:pos x="492" y="225"/>
                </a:cxn>
                <a:cxn ang="0">
                  <a:pos x="554" y="201"/>
                </a:cxn>
                <a:cxn ang="0">
                  <a:pos x="566" y="149"/>
                </a:cxn>
                <a:cxn ang="0">
                  <a:pos x="679" y="91"/>
                </a:cxn>
                <a:cxn ang="0">
                  <a:pos x="766" y="46"/>
                </a:cxn>
                <a:cxn ang="0">
                  <a:pos x="808" y="51"/>
                </a:cxn>
                <a:cxn ang="0">
                  <a:pos x="873" y="0"/>
                </a:cxn>
                <a:cxn ang="0">
                  <a:pos x="960" y="68"/>
                </a:cxn>
                <a:cxn ang="0">
                  <a:pos x="1001" y="88"/>
                </a:cxn>
                <a:cxn ang="0">
                  <a:pos x="975" y="127"/>
                </a:cxn>
                <a:cxn ang="0">
                  <a:pos x="941" y="139"/>
                </a:cxn>
                <a:cxn ang="0">
                  <a:pos x="926" y="97"/>
                </a:cxn>
                <a:cxn ang="0">
                  <a:pos x="887" y="81"/>
                </a:cxn>
                <a:cxn ang="0">
                  <a:pos x="833" y="120"/>
                </a:cxn>
                <a:cxn ang="0">
                  <a:pos x="813" y="201"/>
                </a:cxn>
                <a:cxn ang="0">
                  <a:pos x="766" y="208"/>
                </a:cxn>
                <a:cxn ang="0">
                  <a:pos x="721" y="208"/>
                </a:cxn>
                <a:cxn ang="0">
                  <a:pos x="679" y="167"/>
                </a:cxn>
                <a:cxn ang="0">
                  <a:pos x="646" y="190"/>
                </a:cxn>
                <a:cxn ang="0">
                  <a:pos x="634" y="242"/>
                </a:cxn>
                <a:cxn ang="0">
                  <a:pos x="574" y="276"/>
                </a:cxn>
                <a:cxn ang="0">
                  <a:pos x="508" y="329"/>
                </a:cxn>
                <a:cxn ang="0">
                  <a:pos x="474" y="409"/>
                </a:cxn>
                <a:cxn ang="0">
                  <a:pos x="440" y="513"/>
                </a:cxn>
                <a:cxn ang="0">
                  <a:pos x="426" y="598"/>
                </a:cxn>
                <a:cxn ang="0">
                  <a:pos x="372" y="610"/>
                </a:cxn>
                <a:cxn ang="0">
                  <a:pos x="333" y="655"/>
                </a:cxn>
                <a:cxn ang="0">
                  <a:pos x="333" y="759"/>
                </a:cxn>
                <a:cxn ang="0">
                  <a:pos x="353" y="841"/>
                </a:cxn>
                <a:cxn ang="0">
                  <a:pos x="333" y="933"/>
                </a:cxn>
                <a:cxn ang="0">
                  <a:pos x="299" y="989"/>
                </a:cxn>
              </a:cxnLst>
              <a:rect l="0" t="0" r="r" b="b"/>
              <a:pathLst>
                <a:path w="1001" h="1084">
                  <a:moveTo>
                    <a:pt x="280" y="1025"/>
                  </a:moveTo>
                  <a:lnTo>
                    <a:pt x="272" y="1025"/>
                  </a:lnTo>
                  <a:lnTo>
                    <a:pt x="272" y="1007"/>
                  </a:lnTo>
                  <a:lnTo>
                    <a:pt x="246" y="984"/>
                  </a:lnTo>
                  <a:lnTo>
                    <a:pt x="232" y="1012"/>
                  </a:lnTo>
                  <a:lnTo>
                    <a:pt x="205" y="1012"/>
                  </a:lnTo>
                  <a:lnTo>
                    <a:pt x="139" y="1064"/>
                  </a:lnTo>
                  <a:lnTo>
                    <a:pt x="99" y="1084"/>
                  </a:lnTo>
                  <a:lnTo>
                    <a:pt x="52" y="1070"/>
                  </a:lnTo>
                  <a:lnTo>
                    <a:pt x="19" y="1047"/>
                  </a:lnTo>
                  <a:lnTo>
                    <a:pt x="0" y="1025"/>
                  </a:lnTo>
                  <a:lnTo>
                    <a:pt x="15" y="989"/>
                  </a:lnTo>
                  <a:lnTo>
                    <a:pt x="40" y="966"/>
                  </a:lnTo>
                  <a:lnTo>
                    <a:pt x="0" y="971"/>
                  </a:lnTo>
                  <a:lnTo>
                    <a:pt x="0" y="944"/>
                  </a:lnTo>
                  <a:lnTo>
                    <a:pt x="19" y="916"/>
                  </a:lnTo>
                  <a:lnTo>
                    <a:pt x="0" y="880"/>
                  </a:lnTo>
                  <a:lnTo>
                    <a:pt x="0" y="811"/>
                  </a:lnTo>
                  <a:lnTo>
                    <a:pt x="19" y="788"/>
                  </a:lnTo>
                  <a:lnTo>
                    <a:pt x="15" y="759"/>
                  </a:lnTo>
                  <a:lnTo>
                    <a:pt x="86" y="713"/>
                  </a:lnTo>
                  <a:lnTo>
                    <a:pt x="120" y="678"/>
                  </a:lnTo>
                  <a:lnTo>
                    <a:pt x="159" y="678"/>
                  </a:lnTo>
                  <a:lnTo>
                    <a:pt x="186" y="655"/>
                  </a:lnTo>
                  <a:lnTo>
                    <a:pt x="205" y="622"/>
                  </a:lnTo>
                  <a:lnTo>
                    <a:pt x="228" y="645"/>
                  </a:lnTo>
                  <a:lnTo>
                    <a:pt x="280" y="576"/>
                  </a:lnTo>
                  <a:lnTo>
                    <a:pt x="314" y="529"/>
                  </a:lnTo>
                  <a:lnTo>
                    <a:pt x="347" y="507"/>
                  </a:lnTo>
                  <a:lnTo>
                    <a:pt x="399" y="397"/>
                  </a:lnTo>
                  <a:lnTo>
                    <a:pt x="420" y="363"/>
                  </a:lnTo>
                  <a:lnTo>
                    <a:pt x="447" y="333"/>
                  </a:lnTo>
                  <a:lnTo>
                    <a:pt x="459" y="300"/>
                  </a:lnTo>
                  <a:lnTo>
                    <a:pt x="508" y="253"/>
                  </a:lnTo>
                  <a:lnTo>
                    <a:pt x="426" y="272"/>
                  </a:lnTo>
                  <a:lnTo>
                    <a:pt x="386" y="294"/>
                  </a:lnTo>
                  <a:lnTo>
                    <a:pt x="413" y="265"/>
                  </a:lnTo>
                  <a:lnTo>
                    <a:pt x="459" y="248"/>
                  </a:lnTo>
                  <a:lnTo>
                    <a:pt x="440" y="230"/>
                  </a:lnTo>
                  <a:lnTo>
                    <a:pt x="474" y="208"/>
                  </a:lnTo>
                  <a:lnTo>
                    <a:pt x="500" y="185"/>
                  </a:lnTo>
                  <a:lnTo>
                    <a:pt x="492" y="225"/>
                  </a:lnTo>
                  <a:lnTo>
                    <a:pt x="519" y="201"/>
                  </a:lnTo>
                  <a:lnTo>
                    <a:pt x="519" y="230"/>
                  </a:lnTo>
                  <a:lnTo>
                    <a:pt x="554" y="201"/>
                  </a:lnTo>
                  <a:lnTo>
                    <a:pt x="534" y="196"/>
                  </a:lnTo>
                  <a:lnTo>
                    <a:pt x="534" y="167"/>
                  </a:lnTo>
                  <a:lnTo>
                    <a:pt x="566" y="149"/>
                  </a:lnTo>
                  <a:lnTo>
                    <a:pt x="593" y="110"/>
                  </a:lnTo>
                  <a:lnTo>
                    <a:pt x="634" y="110"/>
                  </a:lnTo>
                  <a:lnTo>
                    <a:pt x="679" y="91"/>
                  </a:lnTo>
                  <a:lnTo>
                    <a:pt x="699" y="59"/>
                  </a:lnTo>
                  <a:lnTo>
                    <a:pt x="733" y="36"/>
                  </a:lnTo>
                  <a:lnTo>
                    <a:pt x="766" y="46"/>
                  </a:lnTo>
                  <a:lnTo>
                    <a:pt x="781" y="17"/>
                  </a:lnTo>
                  <a:lnTo>
                    <a:pt x="808" y="0"/>
                  </a:lnTo>
                  <a:lnTo>
                    <a:pt x="808" y="51"/>
                  </a:lnTo>
                  <a:lnTo>
                    <a:pt x="833" y="17"/>
                  </a:lnTo>
                  <a:lnTo>
                    <a:pt x="854" y="51"/>
                  </a:lnTo>
                  <a:lnTo>
                    <a:pt x="873" y="0"/>
                  </a:lnTo>
                  <a:lnTo>
                    <a:pt x="915" y="6"/>
                  </a:lnTo>
                  <a:lnTo>
                    <a:pt x="994" y="36"/>
                  </a:lnTo>
                  <a:lnTo>
                    <a:pt x="960" y="68"/>
                  </a:lnTo>
                  <a:lnTo>
                    <a:pt x="919" y="68"/>
                  </a:lnTo>
                  <a:lnTo>
                    <a:pt x="967" y="88"/>
                  </a:lnTo>
                  <a:lnTo>
                    <a:pt x="1001" y="88"/>
                  </a:lnTo>
                  <a:lnTo>
                    <a:pt x="994" y="104"/>
                  </a:lnTo>
                  <a:lnTo>
                    <a:pt x="979" y="110"/>
                  </a:lnTo>
                  <a:lnTo>
                    <a:pt x="975" y="127"/>
                  </a:lnTo>
                  <a:lnTo>
                    <a:pt x="960" y="139"/>
                  </a:lnTo>
                  <a:lnTo>
                    <a:pt x="952" y="156"/>
                  </a:lnTo>
                  <a:lnTo>
                    <a:pt x="941" y="139"/>
                  </a:lnTo>
                  <a:lnTo>
                    <a:pt x="952" y="127"/>
                  </a:lnTo>
                  <a:lnTo>
                    <a:pt x="941" y="104"/>
                  </a:lnTo>
                  <a:lnTo>
                    <a:pt x="926" y="97"/>
                  </a:lnTo>
                  <a:lnTo>
                    <a:pt x="919" y="91"/>
                  </a:lnTo>
                  <a:lnTo>
                    <a:pt x="900" y="81"/>
                  </a:lnTo>
                  <a:lnTo>
                    <a:pt x="887" y="81"/>
                  </a:lnTo>
                  <a:lnTo>
                    <a:pt x="866" y="97"/>
                  </a:lnTo>
                  <a:lnTo>
                    <a:pt x="840" y="104"/>
                  </a:lnTo>
                  <a:lnTo>
                    <a:pt x="833" y="120"/>
                  </a:lnTo>
                  <a:lnTo>
                    <a:pt x="833" y="149"/>
                  </a:lnTo>
                  <a:lnTo>
                    <a:pt x="833" y="179"/>
                  </a:lnTo>
                  <a:lnTo>
                    <a:pt x="813" y="201"/>
                  </a:lnTo>
                  <a:lnTo>
                    <a:pt x="793" y="201"/>
                  </a:lnTo>
                  <a:lnTo>
                    <a:pt x="781" y="196"/>
                  </a:lnTo>
                  <a:lnTo>
                    <a:pt x="766" y="208"/>
                  </a:lnTo>
                  <a:lnTo>
                    <a:pt x="754" y="213"/>
                  </a:lnTo>
                  <a:lnTo>
                    <a:pt x="733" y="208"/>
                  </a:lnTo>
                  <a:lnTo>
                    <a:pt x="721" y="208"/>
                  </a:lnTo>
                  <a:lnTo>
                    <a:pt x="713" y="190"/>
                  </a:lnTo>
                  <a:lnTo>
                    <a:pt x="694" y="172"/>
                  </a:lnTo>
                  <a:lnTo>
                    <a:pt x="679" y="167"/>
                  </a:lnTo>
                  <a:lnTo>
                    <a:pt x="668" y="185"/>
                  </a:lnTo>
                  <a:lnTo>
                    <a:pt x="660" y="190"/>
                  </a:lnTo>
                  <a:lnTo>
                    <a:pt x="646" y="190"/>
                  </a:lnTo>
                  <a:lnTo>
                    <a:pt x="639" y="213"/>
                  </a:lnTo>
                  <a:lnTo>
                    <a:pt x="646" y="235"/>
                  </a:lnTo>
                  <a:lnTo>
                    <a:pt x="634" y="242"/>
                  </a:lnTo>
                  <a:lnTo>
                    <a:pt x="587" y="235"/>
                  </a:lnTo>
                  <a:lnTo>
                    <a:pt x="574" y="248"/>
                  </a:lnTo>
                  <a:lnTo>
                    <a:pt x="574" y="276"/>
                  </a:lnTo>
                  <a:lnTo>
                    <a:pt x="540" y="276"/>
                  </a:lnTo>
                  <a:lnTo>
                    <a:pt x="527" y="287"/>
                  </a:lnTo>
                  <a:lnTo>
                    <a:pt x="508" y="329"/>
                  </a:lnTo>
                  <a:lnTo>
                    <a:pt x="512" y="346"/>
                  </a:lnTo>
                  <a:lnTo>
                    <a:pt x="500" y="375"/>
                  </a:lnTo>
                  <a:lnTo>
                    <a:pt x="474" y="409"/>
                  </a:lnTo>
                  <a:lnTo>
                    <a:pt x="466" y="431"/>
                  </a:lnTo>
                  <a:lnTo>
                    <a:pt x="447" y="437"/>
                  </a:lnTo>
                  <a:lnTo>
                    <a:pt x="440" y="513"/>
                  </a:lnTo>
                  <a:lnTo>
                    <a:pt x="413" y="553"/>
                  </a:lnTo>
                  <a:lnTo>
                    <a:pt x="420" y="570"/>
                  </a:lnTo>
                  <a:lnTo>
                    <a:pt x="426" y="598"/>
                  </a:lnTo>
                  <a:lnTo>
                    <a:pt x="406" y="604"/>
                  </a:lnTo>
                  <a:lnTo>
                    <a:pt x="393" y="604"/>
                  </a:lnTo>
                  <a:lnTo>
                    <a:pt x="372" y="610"/>
                  </a:lnTo>
                  <a:lnTo>
                    <a:pt x="360" y="615"/>
                  </a:lnTo>
                  <a:lnTo>
                    <a:pt x="340" y="632"/>
                  </a:lnTo>
                  <a:lnTo>
                    <a:pt x="333" y="655"/>
                  </a:lnTo>
                  <a:lnTo>
                    <a:pt x="340" y="678"/>
                  </a:lnTo>
                  <a:lnTo>
                    <a:pt x="333" y="731"/>
                  </a:lnTo>
                  <a:lnTo>
                    <a:pt x="333" y="759"/>
                  </a:lnTo>
                  <a:lnTo>
                    <a:pt x="333" y="788"/>
                  </a:lnTo>
                  <a:lnTo>
                    <a:pt x="360" y="811"/>
                  </a:lnTo>
                  <a:lnTo>
                    <a:pt x="353" y="841"/>
                  </a:lnTo>
                  <a:lnTo>
                    <a:pt x="333" y="851"/>
                  </a:lnTo>
                  <a:lnTo>
                    <a:pt x="340" y="880"/>
                  </a:lnTo>
                  <a:lnTo>
                    <a:pt x="333" y="933"/>
                  </a:lnTo>
                  <a:lnTo>
                    <a:pt x="320" y="939"/>
                  </a:lnTo>
                  <a:lnTo>
                    <a:pt x="299" y="961"/>
                  </a:lnTo>
                  <a:lnTo>
                    <a:pt x="299" y="989"/>
                  </a:lnTo>
                  <a:lnTo>
                    <a:pt x="293" y="1019"/>
                  </a:lnTo>
                  <a:lnTo>
                    <a:pt x="280" y="1025"/>
                  </a:lnTo>
                  <a:close/>
                </a:path>
              </a:pathLst>
            </a:custGeom>
            <a:solidFill>
              <a:srgbClr val="F2F2F2"/>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9137" name="Freeform 225"/>
            <p:cNvSpPr>
              <a:spLocks/>
            </p:cNvSpPr>
            <p:nvPr/>
          </p:nvSpPr>
          <p:spPr bwMode="auto">
            <a:xfrm>
              <a:off x="2829" y="513"/>
              <a:ext cx="1001" cy="1084"/>
            </a:xfrm>
            <a:custGeom>
              <a:avLst/>
              <a:gdLst/>
              <a:ahLst/>
              <a:cxnLst>
                <a:cxn ang="0">
                  <a:pos x="272" y="1007"/>
                </a:cxn>
                <a:cxn ang="0">
                  <a:pos x="205" y="1012"/>
                </a:cxn>
                <a:cxn ang="0">
                  <a:pos x="52" y="1070"/>
                </a:cxn>
                <a:cxn ang="0">
                  <a:pos x="15" y="989"/>
                </a:cxn>
                <a:cxn ang="0">
                  <a:pos x="0" y="944"/>
                </a:cxn>
                <a:cxn ang="0">
                  <a:pos x="0" y="811"/>
                </a:cxn>
                <a:cxn ang="0">
                  <a:pos x="86" y="713"/>
                </a:cxn>
                <a:cxn ang="0">
                  <a:pos x="186" y="655"/>
                </a:cxn>
                <a:cxn ang="0">
                  <a:pos x="280" y="576"/>
                </a:cxn>
                <a:cxn ang="0">
                  <a:pos x="399" y="397"/>
                </a:cxn>
                <a:cxn ang="0">
                  <a:pos x="459" y="300"/>
                </a:cxn>
                <a:cxn ang="0">
                  <a:pos x="386" y="294"/>
                </a:cxn>
                <a:cxn ang="0">
                  <a:pos x="440" y="230"/>
                </a:cxn>
                <a:cxn ang="0">
                  <a:pos x="492" y="225"/>
                </a:cxn>
                <a:cxn ang="0">
                  <a:pos x="554" y="201"/>
                </a:cxn>
                <a:cxn ang="0">
                  <a:pos x="566" y="149"/>
                </a:cxn>
                <a:cxn ang="0">
                  <a:pos x="679" y="91"/>
                </a:cxn>
                <a:cxn ang="0">
                  <a:pos x="766" y="46"/>
                </a:cxn>
                <a:cxn ang="0">
                  <a:pos x="808" y="51"/>
                </a:cxn>
                <a:cxn ang="0">
                  <a:pos x="873" y="0"/>
                </a:cxn>
                <a:cxn ang="0">
                  <a:pos x="960" y="68"/>
                </a:cxn>
                <a:cxn ang="0">
                  <a:pos x="1001" y="88"/>
                </a:cxn>
                <a:cxn ang="0">
                  <a:pos x="975" y="127"/>
                </a:cxn>
                <a:cxn ang="0">
                  <a:pos x="941" y="139"/>
                </a:cxn>
                <a:cxn ang="0">
                  <a:pos x="926" y="97"/>
                </a:cxn>
                <a:cxn ang="0">
                  <a:pos x="887" y="81"/>
                </a:cxn>
                <a:cxn ang="0">
                  <a:pos x="833" y="120"/>
                </a:cxn>
                <a:cxn ang="0">
                  <a:pos x="813" y="201"/>
                </a:cxn>
                <a:cxn ang="0">
                  <a:pos x="766" y="208"/>
                </a:cxn>
                <a:cxn ang="0">
                  <a:pos x="721" y="208"/>
                </a:cxn>
                <a:cxn ang="0">
                  <a:pos x="679" y="167"/>
                </a:cxn>
                <a:cxn ang="0">
                  <a:pos x="646" y="190"/>
                </a:cxn>
                <a:cxn ang="0">
                  <a:pos x="634" y="242"/>
                </a:cxn>
                <a:cxn ang="0">
                  <a:pos x="574" y="276"/>
                </a:cxn>
                <a:cxn ang="0">
                  <a:pos x="508" y="329"/>
                </a:cxn>
                <a:cxn ang="0">
                  <a:pos x="474" y="409"/>
                </a:cxn>
                <a:cxn ang="0">
                  <a:pos x="440" y="513"/>
                </a:cxn>
                <a:cxn ang="0">
                  <a:pos x="426" y="598"/>
                </a:cxn>
                <a:cxn ang="0">
                  <a:pos x="372" y="610"/>
                </a:cxn>
                <a:cxn ang="0">
                  <a:pos x="333" y="655"/>
                </a:cxn>
                <a:cxn ang="0">
                  <a:pos x="333" y="759"/>
                </a:cxn>
                <a:cxn ang="0">
                  <a:pos x="353" y="841"/>
                </a:cxn>
                <a:cxn ang="0">
                  <a:pos x="333" y="933"/>
                </a:cxn>
                <a:cxn ang="0">
                  <a:pos x="299" y="989"/>
                </a:cxn>
              </a:cxnLst>
              <a:rect l="0" t="0" r="r" b="b"/>
              <a:pathLst>
                <a:path w="1001" h="1084">
                  <a:moveTo>
                    <a:pt x="280" y="1025"/>
                  </a:moveTo>
                  <a:lnTo>
                    <a:pt x="272" y="1025"/>
                  </a:lnTo>
                  <a:lnTo>
                    <a:pt x="272" y="1007"/>
                  </a:lnTo>
                  <a:lnTo>
                    <a:pt x="246" y="984"/>
                  </a:lnTo>
                  <a:lnTo>
                    <a:pt x="232" y="1012"/>
                  </a:lnTo>
                  <a:lnTo>
                    <a:pt x="205" y="1012"/>
                  </a:lnTo>
                  <a:lnTo>
                    <a:pt x="139" y="1064"/>
                  </a:lnTo>
                  <a:lnTo>
                    <a:pt x="99" y="1084"/>
                  </a:lnTo>
                  <a:lnTo>
                    <a:pt x="52" y="1070"/>
                  </a:lnTo>
                  <a:lnTo>
                    <a:pt x="19" y="1047"/>
                  </a:lnTo>
                  <a:lnTo>
                    <a:pt x="0" y="1025"/>
                  </a:lnTo>
                  <a:lnTo>
                    <a:pt x="15" y="989"/>
                  </a:lnTo>
                  <a:lnTo>
                    <a:pt x="40" y="966"/>
                  </a:lnTo>
                  <a:lnTo>
                    <a:pt x="0" y="971"/>
                  </a:lnTo>
                  <a:lnTo>
                    <a:pt x="0" y="944"/>
                  </a:lnTo>
                  <a:lnTo>
                    <a:pt x="19" y="916"/>
                  </a:lnTo>
                  <a:lnTo>
                    <a:pt x="0" y="880"/>
                  </a:lnTo>
                  <a:lnTo>
                    <a:pt x="0" y="811"/>
                  </a:lnTo>
                  <a:lnTo>
                    <a:pt x="19" y="788"/>
                  </a:lnTo>
                  <a:lnTo>
                    <a:pt x="15" y="759"/>
                  </a:lnTo>
                  <a:lnTo>
                    <a:pt x="86" y="713"/>
                  </a:lnTo>
                  <a:lnTo>
                    <a:pt x="120" y="678"/>
                  </a:lnTo>
                  <a:lnTo>
                    <a:pt x="159" y="678"/>
                  </a:lnTo>
                  <a:lnTo>
                    <a:pt x="186" y="655"/>
                  </a:lnTo>
                  <a:lnTo>
                    <a:pt x="205" y="622"/>
                  </a:lnTo>
                  <a:lnTo>
                    <a:pt x="228" y="645"/>
                  </a:lnTo>
                  <a:lnTo>
                    <a:pt x="280" y="576"/>
                  </a:lnTo>
                  <a:lnTo>
                    <a:pt x="314" y="529"/>
                  </a:lnTo>
                  <a:lnTo>
                    <a:pt x="347" y="507"/>
                  </a:lnTo>
                  <a:lnTo>
                    <a:pt x="399" y="397"/>
                  </a:lnTo>
                  <a:lnTo>
                    <a:pt x="420" y="363"/>
                  </a:lnTo>
                  <a:lnTo>
                    <a:pt x="447" y="333"/>
                  </a:lnTo>
                  <a:lnTo>
                    <a:pt x="459" y="300"/>
                  </a:lnTo>
                  <a:lnTo>
                    <a:pt x="508" y="253"/>
                  </a:lnTo>
                  <a:lnTo>
                    <a:pt x="426" y="272"/>
                  </a:lnTo>
                  <a:lnTo>
                    <a:pt x="386" y="294"/>
                  </a:lnTo>
                  <a:lnTo>
                    <a:pt x="413" y="265"/>
                  </a:lnTo>
                  <a:lnTo>
                    <a:pt x="459" y="248"/>
                  </a:lnTo>
                  <a:lnTo>
                    <a:pt x="440" y="230"/>
                  </a:lnTo>
                  <a:lnTo>
                    <a:pt x="474" y="208"/>
                  </a:lnTo>
                  <a:lnTo>
                    <a:pt x="500" y="185"/>
                  </a:lnTo>
                  <a:lnTo>
                    <a:pt x="492" y="225"/>
                  </a:lnTo>
                  <a:lnTo>
                    <a:pt x="519" y="201"/>
                  </a:lnTo>
                  <a:lnTo>
                    <a:pt x="519" y="230"/>
                  </a:lnTo>
                  <a:lnTo>
                    <a:pt x="554" y="201"/>
                  </a:lnTo>
                  <a:lnTo>
                    <a:pt x="534" y="196"/>
                  </a:lnTo>
                  <a:lnTo>
                    <a:pt x="534" y="167"/>
                  </a:lnTo>
                  <a:lnTo>
                    <a:pt x="566" y="149"/>
                  </a:lnTo>
                  <a:lnTo>
                    <a:pt x="593" y="110"/>
                  </a:lnTo>
                  <a:lnTo>
                    <a:pt x="634" y="110"/>
                  </a:lnTo>
                  <a:lnTo>
                    <a:pt x="679" y="91"/>
                  </a:lnTo>
                  <a:lnTo>
                    <a:pt x="699" y="59"/>
                  </a:lnTo>
                  <a:lnTo>
                    <a:pt x="733" y="36"/>
                  </a:lnTo>
                  <a:lnTo>
                    <a:pt x="766" y="46"/>
                  </a:lnTo>
                  <a:lnTo>
                    <a:pt x="781" y="17"/>
                  </a:lnTo>
                  <a:lnTo>
                    <a:pt x="808" y="0"/>
                  </a:lnTo>
                  <a:lnTo>
                    <a:pt x="808" y="51"/>
                  </a:lnTo>
                  <a:lnTo>
                    <a:pt x="833" y="17"/>
                  </a:lnTo>
                  <a:lnTo>
                    <a:pt x="854" y="51"/>
                  </a:lnTo>
                  <a:lnTo>
                    <a:pt x="873" y="0"/>
                  </a:lnTo>
                  <a:lnTo>
                    <a:pt x="915" y="6"/>
                  </a:lnTo>
                  <a:lnTo>
                    <a:pt x="994" y="36"/>
                  </a:lnTo>
                  <a:lnTo>
                    <a:pt x="960" y="68"/>
                  </a:lnTo>
                  <a:lnTo>
                    <a:pt x="919" y="68"/>
                  </a:lnTo>
                  <a:lnTo>
                    <a:pt x="967" y="88"/>
                  </a:lnTo>
                  <a:lnTo>
                    <a:pt x="1001" y="88"/>
                  </a:lnTo>
                  <a:lnTo>
                    <a:pt x="994" y="104"/>
                  </a:lnTo>
                  <a:lnTo>
                    <a:pt x="979" y="110"/>
                  </a:lnTo>
                  <a:lnTo>
                    <a:pt x="975" y="127"/>
                  </a:lnTo>
                  <a:lnTo>
                    <a:pt x="960" y="139"/>
                  </a:lnTo>
                  <a:lnTo>
                    <a:pt x="952" y="156"/>
                  </a:lnTo>
                  <a:lnTo>
                    <a:pt x="941" y="139"/>
                  </a:lnTo>
                  <a:lnTo>
                    <a:pt x="952" y="127"/>
                  </a:lnTo>
                  <a:lnTo>
                    <a:pt x="941" y="104"/>
                  </a:lnTo>
                  <a:lnTo>
                    <a:pt x="926" y="97"/>
                  </a:lnTo>
                  <a:lnTo>
                    <a:pt x="919" y="91"/>
                  </a:lnTo>
                  <a:lnTo>
                    <a:pt x="900" y="81"/>
                  </a:lnTo>
                  <a:lnTo>
                    <a:pt x="887" y="81"/>
                  </a:lnTo>
                  <a:lnTo>
                    <a:pt x="866" y="97"/>
                  </a:lnTo>
                  <a:lnTo>
                    <a:pt x="840" y="104"/>
                  </a:lnTo>
                  <a:lnTo>
                    <a:pt x="833" y="120"/>
                  </a:lnTo>
                  <a:lnTo>
                    <a:pt x="833" y="149"/>
                  </a:lnTo>
                  <a:lnTo>
                    <a:pt x="833" y="179"/>
                  </a:lnTo>
                  <a:lnTo>
                    <a:pt x="813" y="201"/>
                  </a:lnTo>
                  <a:lnTo>
                    <a:pt x="793" y="201"/>
                  </a:lnTo>
                  <a:lnTo>
                    <a:pt x="781" y="196"/>
                  </a:lnTo>
                  <a:lnTo>
                    <a:pt x="766" y="208"/>
                  </a:lnTo>
                  <a:lnTo>
                    <a:pt x="754" y="213"/>
                  </a:lnTo>
                  <a:lnTo>
                    <a:pt x="733" y="208"/>
                  </a:lnTo>
                  <a:lnTo>
                    <a:pt x="721" y="208"/>
                  </a:lnTo>
                  <a:lnTo>
                    <a:pt x="713" y="190"/>
                  </a:lnTo>
                  <a:lnTo>
                    <a:pt x="694" y="172"/>
                  </a:lnTo>
                  <a:lnTo>
                    <a:pt x="679" y="167"/>
                  </a:lnTo>
                  <a:lnTo>
                    <a:pt x="668" y="185"/>
                  </a:lnTo>
                  <a:lnTo>
                    <a:pt x="660" y="190"/>
                  </a:lnTo>
                  <a:lnTo>
                    <a:pt x="646" y="190"/>
                  </a:lnTo>
                  <a:lnTo>
                    <a:pt x="639" y="213"/>
                  </a:lnTo>
                  <a:lnTo>
                    <a:pt x="646" y="235"/>
                  </a:lnTo>
                  <a:lnTo>
                    <a:pt x="634" y="242"/>
                  </a:lnTo>
                  <a:lnTo>
                    <a:pt x="587" y="235"/>
                  </a:lnTo>
                  <a:lnTo>
                    <a:pt x="574" y="248"/>
                  </a:lnTo>
                  <a:lnTo>
                    <a:pt x="574" y="276"/>
                  </a:lnTo>
                  <a:lnTo>
                    <a:pt x="540" y="276"/>
                  </a:lnTo>
                  <a:lnTo>
                    <a:pt x="527" y="287"/>
                  </a:lnTo>
                  <a:lnTo>
                    <a:pt x="508" y="329"/>
                  </a:lnTo>
                  <a:lnTo>
                    <a:pt x="512" y="346"/>
                  </a:lnTo>
                  <a:lnTo>
                    <a:pt x="500" y="375"/>
                  </a:lnTo>
                  <a:lnTo>
                    <a:pt x="474" y="409"/>
                  </a:lnTo>
                  <a:lnTo>
                    <a:pt x="466" y="431"/>
                  </a:lnTo>
                  <a:lnTo>
                    <a:pt x="447" y="437"/>
                  </a:lnTo>
                  <a:lnTo>
                    <a:pt x="440" y="513"/>
                  </a:lnTo>
                  <a:lnTo>
                    <a:pt x="413" y="553"/>
                  </a:lnTo>
                  <a:lnTo>
                    <a:pt x="420" y="570"/>
                  </a:lnTo>
                  <a:lnTo>
                    <a:pt x="426" y="598"/>
                  </a:lnTo>
                  <a:lnTo>
                    <a:pt x="406" y="604"/>
                  </a:lnTo>
                  <a:lnTo>
                    <a:pt x="393" y="604"/>
                  </a:lnTo>
                  <a:lnTo>
                    <a:pt x="372" y="610"/>
                  </a:lnTo>
                  <a:lnTo>
                    <a:pt x="360" y="615"/>
                  </a:lnTo>
                  <a:lnTo>
                    <a:pt x="340" y="632"/>
                  </a:lnTo>
                  <a:lnTo>
                    <a:pt x="333" y="655"/>
                  </a:lnTo>
                  <a:lnTo>
                    <a:pt x="340" y="678"/>
                  </a:lnTo>
                  <a:lnTo>
                    <a:pt x="333" y="731"/>
                  </a:lnTo>
                  <a:lnTo>
                    <a:pt x="333" y="759"/>
                  </a:lnTo>
                  <a:lnTo>
                    <a:pt x="333" y="788"/>
                  </a:lnTo>
                  <a:lnTo>
                    <a:pt x="360" y="811"/>
                  </a:lnTo>
                  <a:lnTo>
                    <a:pt x="353" y="841"/>
                  </a:lnTo>
                  <a:lnTo>
                    <a:pt x="333" y="851"/>
                  </a:lnTo>
                  <a:lnTo>
                    <a:pt x="340" y="880"/>
                  </a:lnTo>
                  <a:lnTo>
                    <a:pt x="333" y="933"/>
                  </a:lnTo>
                  <a:lnTo>
                    <a:pt x="320" y="939"/>
                  </a:lnTo>
                  <a:lnTo>
                    <a:pt x="299" y="961"/>
                  </a:lnTo>
                  <a:lnTo>
                    <a:pt x="299" y="989"/>
                  </a:lnTo>
                  <a:lnTo>
                    <a:pt x="293" y="1019"/>
                  </a:lnTo>
                  <a:lnTo>
                    <a:pt x="280" y="1025"/>
                  </a:lnTo>
                  <a:close/>
                </a:path>
              </a:pathLst>
            </a:custGeom>
            <a:noFill/>
            <a:ln w="7938" cap="flat">
              <a:solidFill>
                <a:srgbClr val="B6B6B6"/>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9138" name="Freeform 226"/>
            <p:cNvSpPr>
              <a:spLocks/>
            </p:cNvSpPr>
            <p:nvPr/>
          </p:nvSpPr>
          <p:spPr bwMode="auto">
            <a:xfrm>
              <a:off x="3101" y="703"/>
              <a:ext cx="541" cy="1122"/>
            </a:xfrm>
            <a:custGeom>
              <a:avLst/>
              <a:gdLst/>
              <a:ahLst/>
              <a:cxnLst>
                <a:cxn ang="0">
                  <a:pos x="515" y="258"/>
                </a:cxn>
                <a:cxn ang="0">
                  <a:pos x="467" y="287"/>
                </a:cxn>
                <a:cxn ang="0">
                  <a:pos x="456" y="322"/>
                </a:cxn>
                <a:cxn ang="0">
                  <a:pos x="460" y="369"/>
                </a:cxn>
                <a:cxn ang="0">
                  <a:pos x="427" y="425"/>
                </a:cxn>
                <a:cxn ang="0">
                  <a:pos x="334" y="500"/>
                </a:cxn>
                <a:cxn ang="0">
                  <a:pos x="288" y="644"/>
                </a:cxn>
                <a:cxn ang="0">
                  <a:pos x="362" y="731"/>
                </a:cxn>
                <a:cxn ang="0">
                  <a:pos x="362" y="776"/>
                </a:cxn>
                <a:cxn ang="0">
                  <a:pos x="347" y="812"/>
                </a:cxn>
                <a:cxn ang="0">
                  <a:pos x="281" y="862"/>
                </a:cxn>
                <a:cxn ang="0">
                  <a:pos x="275" y="932"/>
                </a:cxn>
                <a:cxn ang="0">
                  <a:pos x="239" y="1058"/>
                </a:cxn>
                <a:cxn ang="0">
                  <a:pos x="147" y="1093"/>
                </a:cxn>
                <a:cxn ang="0">
                  <a:pos x="81" y="1122"/>
                </a:cxn>
                <a:cxn ang="0">
                  <a:pos x="68" y="1058"/>
                </a:cxn>
                <a:cxn ang="0">
                  <a:pos x="53" y="996"/>
                </a:cxn>
                <a:cxn ang="0">
                  <a:pos x="0" y="835"/>
                </a:cxn>
                <a:cxn ang="0">
                  <a:pos x="21" y="828"/>
                </a:cxn>
                <a:cxn ang="0">
                  <a:pos x="26" y="771"/>
                </a:cxn>
                <a:cxn ang="0">
                  <a:pos x="61" y="742"/>
                </a:cxn>
                <a:cxn ang="0">
                  <a:pos x="61" y="661"/>
                </a:cxn>
                <a:cxn ang="0">
                  <a:pos x="87" y="621"/>
                </a:cxn>
                <a:cxn ang="0">
                  <a:pos x="61" y="568"/>
                </a:cxn>
                <a:cxn ang="0">
                  <a:pos x="68" y="488"/>
                </a:cxn>
                <a:cxn ang="0">
                  <a:pos x="68" y="442"/>
                </a:cxn>
                <a:cxn ang="0">
                  <a:pos x="100" y="419"/>
                </a:cxn>
                <a:cxn ang="0">
                  <a:pos x="134" y="414"/>
                </a:cxn>
                <a:cxn ang="0">
                  <a:pos x="147" y="380"/>
                </a:cxn>
                <a:cxn ang="0">
                  <a:pos x="168" y="322"/>
                </a:cxn>
                <a:cxn ang="0">
                  <a:pos x="194" y="241"/>
                </a:cxn>
                <a:cxn ang="0">
                  <a:pos x="228" y="185"/>
                </a:cxn>
                <a:cxn ang="0">
                  <a:pos x="235" y="138"/>
                </a:cxn>
                <a:cxn ang="0">
                  <a:pos x="268" y="85"/>
                </a:cxn>
                <a:cxn ang="0">
                  <a:pos x="302" y="58"/>
                </a:cxn>
                <a:cxn ang="0">
                  <a:pos x="362" y="51"/>
                </a:cxn>
                <a:cxn ang="0">
                  <a:pos x="367" y="23"/>
                </a:cxn>
                <a:cxn ang="0">
                  <a:pos x="387" y="0"/>
                </a:cxn>
                <a:cxn ang="0">
                  <a:pos x="460" y="45"/>
                </a:cxn>
                <a:cxn ang="0">
                  <a:pos x="493" y="68"/>
                </a:cxn>
                <a:cxn ang="0">
                  <a:pos x="508" y="143"/>
                </a:cxn>
                <a:cxn ang="0">
                  <a:pos x="528" y="178"/>
                </a:cxn>
                <a:cxn ang="0">
                  <a:pos x="535" y="235"/>
                </a:cxn>
              </a:cxnLst>
              <a:rect l="0" t="0" r="r" b="b"/>
              <a:pathLst>
                <a:path w="541" h="1122">
                  <a:moveTo>
                    <a:pt x="541" y="241"/>
                  </a:moveTo>
                  <a:lnTo>
                    <a:pt x="515" y="258"/>
                  </a:lnTo>
                  <a:lnTo>
                    <a:pt x="482" y="258"/>
                  </a:lnTo>
                  <a:lnTo>
                    <a:pt x="467" y="287"/>
                  </a:lnTo>
                  <a:lnTo>
                    <a:pt x="448" y="300"/>
                  </a:lnTo>
                  <a:lnTo>
                    <a:pt x="456" y="322"/>
                  </a:lnTo>
                  <a:lnTo>
                    <a:pt x="433" y="351"/>
                  </a:lnTo>
                  <a:lnTo>
                    <a:pt x="460" y="369"/>
                  </a:lnTo>
                  <a:lnTo>
                    <a:pt x="441" y="396"/>
                  </a:lnTo>
                  <a:lnTo>
                    <a:pt x="427" y="425"/>
                  </a:lnTo>
                  <a:lnTo>
                    <a:pt x="396" y="448"/>
                  </a:lnTo>
                  <a:lnTo>
                    <a:pt x="334" y="500"/>
                  </a:lnTo>
                  <a:lnTo>
                    <a:pt x="294" y="564"/>
                  </a:lnTo>
                  <a:lnTo>
                    <a:pt x="288" y="644"/>
                  </a:lnTo>
                  <a:lnTo>
                    <a:pt x="294" y="678"/>
                  </a:lnTo>
                  <a:lnTo>
                    <a:pt x="362" y="731"/>
                  </a:lnTo>
                  <a:lnTo>
                    <a:pt x="373" y="754"/>
                  </a:lnTo>
                  <a:lnTo>
                    <a:pt x="362" y="776"/>
                  </a:lnTo>
                  <a:lnTo>
                    <a:pt x="334" y="799"/>
                  </a:lnTo>
                  <a:lnTo>
                    <a:pt x="347" y="812"/>
                  </a:lnTo>
                  <a:lnTo>
                    <a:pt x="314" y="835"/>
                  </a:lnTo>
                  <a:lnTo>
                    <a:pt x="281" y="862"/>
                  </a:lnTo>
                  <a:lnTo>
                    <a:pt x="275" y="886"/>
                  </a:lnTo>
                  <a:lnTo>
                    <a:pt x="275" y="932"/>
                  </a:lnTo>
                  <a:lnTo>
                    <a:pt x="262" y="1011"/>
                  </a:lnTo>
                  <a:lnTo>
                    <a:pt x="239" y="1058"/>
                  </a:lnTo>
                  <a:lnTo>
                    <a:pt x="175" y="1058"/>
                  </a:lnTo>
                  <a:lnTo>
                    <a:pt x="147" y="1093"/>
                  </a:lnTo>
                  <a:lnTo>
                    <a:pt x="147" y="1122"/>
                  </a:lnTo>
                  <a:lnTo>
                    <a:pt x="81" y="1122"/>
                  </a:lnTo>
                  <a:lnTo>
                    <a:pt x="81" y="1093"/>
                  </a:lnTo>
                  <a:lnTo>
                    <a:pt x="68" y="1058"/>
                  </a:lnTo>
                  <a:lnTo>
                    <a:pt x="81" y="1030"/>
                  </a:lnTo>
                  <a:lnTo>
                    <a:pt x="53" y="996"/>
                  </a:lnTo>
                  <a:lnTo>
                    <a:pt x="8" y="862"/>
                  </a:lnTo>
                  <a:lnTo>
                    <a:pt x="0" y="835"/>
                  </a:lnTo>
                  <a:lnTo>
                    <a:pt x="8" y="835"/>
                  </a:lnTo>
                  <a:lnTo>
                    <a:pt x="21" y="828"/>
                  </a:lnTo>
                  <a:lnTo>
                    <a:pt x="26" y="799"/>
                  </a:lnTo>
                  <a:lnTo>
                    <a:pt x="26" y="771"/>
                  </a:lnTo>
                  <a:lnTo>
                    <a:pt x="48" y="749"/>
                  </a:lnTo>
                  <a:lnTo>
                    <a:pt x="61" y="742"/>
                  </a:lnTo>
                  <a:lnTo>
                    <a:pt x="68" y="690"/>
                  </a:lnTo>
                  <a:lnTo>
                    <a:pt x="61" y="661"/>
                  </a:lnTo>
                  <a:lnTo>
                    <a:pt x="81" y="651"/>
                  </a:lnTo>
                  <a:lnTo>
                    <a:pt x="87" y="621"/>
                  </a:lnTo>
                  <a:lnTo>
                    <a:pt x="61" y="598"/>
                  </a:lnTo>
                  <a:lnTo>
                    <a:pt x="61" y="568"/>
                  </a:lnTo>
                  <a:lnTo>
                    <a:pt x="61" y="541"/>
                  </a:lnTo>
                  <a:lnTo>
                    <a:pt x="68" y="488"/>
                  </a:lnTo>
                  <a:lnTo>
                    <a:pt x="61" y="465"/>
                  </a:lnTo>
                  <a:lnTo>
                    <a:pt x="68" y="442"/>
                  </a:lnTo>
                  <a:lnTo>
                    <a:pt x="87" y="425"/>
                  </a:lnTo>
                  <a:lnTo>
                    <a:pt x="100" y="419"/>
                  </a:lnTo>
                  <a:lnTo>
                    <a:pt x="121" y="414"/>
                  </a:lnTo>
                  <a:lnTo>
                    <a:pt x="134" y="414"/>
                  </a:lnTo>
                  <a:lnTo>
                    <a:pt x="154" y="408"/>
                  </a:lnTo>
                  <a:lnTo>
                    <a:pt x="147" y="380"/>
                  </a:lnTo>
                  <a:lnTo>
                    <a:pt x="141" y="362"/>
                  </a:lnTo>
                  <a:lnTo>
                    <a:pt x="168" y="322"/>
                  </a:lnTo>
                  <a:lnTo>
                    <a:pt x="175" y="246"/>
                  </a:lnTo>
                  <a:lnTo>
                    <a:pt x="194" y="241"/>
                  </a:lnTo>
                  <a:lnTo>
                    <a:pt x="202" y="219"/>
                  </a:lnTo>
                  <a:lnTo>
                    <a:pt x="228" y="185"/>
                  </a:lnTo>
                  <a:lnTo>
                    <a:pt x="239" y="156"/>
                  </a:lnTo>
                  <a:lnTo>
                    <a:pt x="235" y="138"/>
                  </a:lnTo>
                  <a:lnTo>
                    <a:pt x="254" y="97"/>
                  </a:lnTo>
                  <a:lnTo>
                    <a:pt x="268" y="85"/>
                  </a:lnTo>
                  <a:lnTo>
                    <a:pt x="302" y="85"/>
                  </a:lnTo>
                  <a:lnTo>
                    <a:pt x="302" y="58"/>
                  </a:lnTo>
                  <a:lnTo>
                    <a:pt x="314" y="45"/>
                  </a:lnTo>
                  <a:lnTo>
                    <a:pt x="362" y="51"/>
                  </a:lnTo>
                  <a:lnTo>
                    <a:pt x="373" y="45"/>
                  </a:lnTo>
                  <a:lnTo>
                    <a:pt x="367" y="23"/>
                  </a:lnTo>
                  <a:lnTo>
                    <a:pt x="373" y="0"/>
                  </a:lnTo>
                  <a:lnTo>
                    <a:pt x="387" y="0"/>
                  </a:lnTo>
                  <a:lnTo>
                    <a:pt x="441" y="40"/>
                  </a:lnTo>
                  <a:lnTo>
                    <a:pt x="460" y="45"/>
                  </a:lnTo>
                  <a:lnTo>
                    <a:pt x="475" y="51"/>
                  </a:lnTo>
                  <a:lnTo>
                    <a:pt x="493" y="68"/>
                  </a:lnTo>
                  <a:lnTo>
                    <a:pt x="501" y="91"/>
                  </a:lnTo>
                  <a:lnTo>
                    <a:pt x="508" y="143"/>
                  </a:lnTo>
                  <a:lnTo>
                    <a:pt x="515" y="162"/>
                  </a:lnTo>
                  <a:lnTo>
                    <a:pt x="528" y="178"/>
                  </a:lnTo>
                  <a:lnTo>
                    <a:pt x="528" y="201"/>
                  </a:lnTo>
                  <a:lnTo>
                    <a:pt x="535" y="235"/>
                  </a:lnTo>
                  <a:lnTo>
                    <a:pt x="541" y="241"/>
                  </a:lnTo>
                  <a:close/>
                </a:path>
              </a:pathLst>
            </a:custGeom>
            <a:solidFill>
              <a:srgbClr val="F2F2F2"/>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9139" name="Freeform 227"/>
            <p:cNvSpPr>
              <a:spLocks/>
            </p:cNvSpPr>
            <p:nvPr/>
          </p:nvSpPr>
          <p:spPr bwMode="auto">
            <a:xfrm>
              <a:off x="3101" y="703"/>
              <a:ext cx="541" cy="1122"/>
            </a:xfrm>
            <a:custGeom>
              <a:avLst/>
              <a:gdLst/>
              <a:ahLst/>
              <a:cxnLst>
                <a:cxn ang="0">
                  <a:pos x="515" y="258"/>
                </a:cxn>
                <a:cxn ang="0">
                  <a:pos x="467" y="287"/>
                </a:cxn>
                <a:cxn ang="0">
                  <a:pos x="456" y="322"/>
                </a:cxn>
                <a:cxn ang="0">
                  <a:pos x="460" y="369"/>
                </a:cxn>
                <a:cxn ang="0">
                  <a:pos x="427" y="425"/>
                </a:cxn>
                <a:cxn ang="0">
                  <a:pos x="334" y="500"/>
                </a:cxn>
                <a:cxn ang="0">
                  <a:pos x="288" y="644"/>
                </a:cxn>
                <a:cxn ang="0">
                  <a:pos x="362" y="731"/>
                </a:cxn>
                <a:cxn ang="0">
                  <a:pos x="362" y="776"/>
                </a:cxn>
                <a:cxn ang="0">
                  <a:pos x="347" y="812"/>
                </a:cxn>
                <a:cxn ang="0">
                  <a:pos x="281" y="862"/>
                </a:cxn>
                <a:cxn ang="0">
                  <a:pos x="275" y="932"/>
                </a:cxn>
                <a:cxn ang="0">
                  <a:pos x="239" y="1058"/>
                </a:cxn>
                <a:cxn ang="0">
                  <a:pos x="147" y="1093"/>
                </a:cxn>
                <a:cxn ang="0">
                  <a:pos x="81" y="1122"/>
                </a:cxn>
                <a:cxn ang="0">
                  <a:pos x="68" y="1058"/>
                </a:cxn>
                <a:cxn ang="0">
                  <a:pos x="53" y="996"/>
                </a:cxn>
                <a:cxn ang="0">
                  <a:pos x="0" y="835"/>
                </a:cxn>
                <a:cxn ang="0">
                  <a:pos x="21" y="828"/>
                </a:cxn>
                <a:cxn ang="0">
                  <a:pos x="26" y="771"/>
                </a:cxn>
                <a:cxn ang="0">
                  <a:pos x="61" y="742"/>
                </a:cxn>
                <a:cxn ang="0">
                  <a:pos x="61" y="661"/>
                </a:cxn>
                <a:cxn ang="0">
                  <a:pos x="87" y="621"/>
                </a:cxn>
                <a:cxn ang="0">
                  <a:pos x="61" y="568"/>
                </a:cxn>
                <a:cxn ang="0">
                  <a:pos x="68" y="488"/>
                </a:cxn>
                <a:cxn ang="0">
                  <a:pos x="68" y="442"/>
                </a:cxn>
                <a:cxn ang="0">
                  <a:pos x="100" y="419"/>
                </a:cxn>
                <a:cxn ang="0">
                  <a:pos x="134" y="414"/>
                </a:cxn>
                <a:cxn ang="0">
                  <a:pos x="147" y="380"/>
                </a:cxn>
                <a:cxn ang="0">
                  <a:pos x="168" y="322"/>
                </a:cxn>
                <a:cxn ang="0">
                  <a:pos x="194" y="241"/>
                </a:cxn>
                <a:cxn ang="0">
                  <a:pos x="228" y="185"/>
                </a:cxn>
                <a:cxn ang="0">
                  <a:pos x="235" y="138"/>
                </a:cxn>
                <a:cxn ang="0">
                  <a:pos x="268" y="85"/>
                </a:cxn>
                <a:cxn ang="0">
                  <a:pos x="302" y="58"/>
                </a:cxn>
                <a:cxn ang="0">
                  <a:pos x="362" y="51"/>
                </a:cxn>
                <a:cxn ang="0">
                  <a:pos x="367" y="23"/>
                </a:cxn>
                <a:cxn ang="0">
                  <a:pos x="387" y="0"/>
                </a:cxn>
                <a:cxn ang="0">
                  <a:pos x="460" y="45"/>
                </a:cxn>
                <a:cxn ang="0">
                  <a:pos x="493" y="68"/>
                </a:cxn>
                <a:cxn ang="0">
                  <a:pos x="508" y="143"/>
                </a:cxn>
                <a:cxn ang="0">
                  <a:pos x="528" y="178"/>
                </a:cxn>
                <a:cxn ang="0">
                  <a:pos x="535" y="235"/>
                </a:cxn>
              </a:cxnLst>
              <a:rect l="0" t="0" r="r" b="b"/>
              <a:pathLst>
                <a:path w="541" h="1122">
                  <a:moveTo>
                    <a:pt x="541" y="241"/>
                  </a:moveTo>
                  <a:lnTo>
                    <a:pt x="515" y="258"/>
                  </a:lnTo>
                  <a:lnTo>
                    <a:pt x="482" y="258"/>
                  </a:lnTo>
                  <a:lnTo>
                    <a:pt x="467" y="287"/>
                  </a:lnTo>
                  <a:lnTo>
                    <a:pt x="448" y="300"/>
                  </a:lnTo>
                  <a:lnTo>
                    <a:pt x="456" y="322"/>
                  </a:lnTo>
                  <a:lnTo>
                    <a:pt x="433" y="351"/>
                  </a:lnTo>
                  <a:lnTo>
                    <a:pt x="460" y="369"/>
                  </a:lnTo>
                  <a:lnTo>
                    <a:pt x="441" y="396"/>
                  </a:lnTo>
                  <a:lnTo>
                    <a:pt x="427" y="425"/>
                  </a:lnTo>
                  <a:lnTo>
                    <a:pt x="396" y="448"/>
                  </a:lnTo>
                  <a:lnTo>
                    <a:pt x="334" y="500"/>
                  </a:lnTo>
                  <a:lnTo>
                    <a:pt x="294" y="564"/>
                  </a:lnTo>
                  <a:lnTo>
                    <a:pt x="288" y="644"/>
                  </a:lnTo>
                  <a:lnTo>
                    <a:pt x="294" y="678"/>
                  </a:lnTo>
                  <a:lnTo>
                    <a:pt x="362" y="731"/>
                  </a:lnTo>
                  <a:lnTo>
                    <a:pt x="373" y="754"/>
                  </a:lnTo>
                  <a:lnTo>
                    <a:pt x="362" y="776"/>
                  </a:lnTo>
                  <a:lnTo>
                    <a:pt x="334" y="799"/>
                  </a:lnTo>
                  <a:lnTo>
                    <a:pt x="347" y="812"/>
                  </a:lnTo>
                  <a:lnTo>
                    <a:pt x="314" y="835"/>
                  </a:lnTo>
                  <a:lnTo>
                    <a:pt x="281" y="862"/>
                  </a:lnTo>
                  <a:lnTo>
                    <a:pt x="275" y="886"/>
                  </a:lnTo>
                  <a:lnTo>
                    <a:pt x="275" y="932"/>
                  </a:lnTo>
                  <a:lnTo>
                    <a:pt x="262" y="1011"/>
                  </a:lnTo>
                  <a:lnTo>
                    <a:pt x="239" y="1058"/>
                  </a:lnTo>
                  <a:lnTo>
                    <a:pt x="175" y="1058"/>
                  </a:lnTo>
                  <a:lnTo>
                    <a:pt x="147" y="1093"/>
                  </a:lnTo>
                  <a:lnTo>
                    <a:pt x="147" y="1122"/>
                  </a:lnTo>
                  <a:lnTo>
                    <a:pt x="81" y="1122"/>
                  </a:lnTo>
                  <a:lnTo>
                    <a:pt x="81" y="1093"/>
                  </a:lnTo>
                  <a:lnTo>
                    <a:pt x="68" y="1058"/>
                  </a:lnTo>
                  <a:lnTo>
                    <a:pt x="81" y="1030"/>
                  </a:lnTo>
                  <a:lnTo>
                    <a:pt x="53" y="996"/>
                  </a:lnTo>
                  <a:lnTo>
                    <a:pt x="8" y="862"/>
                  </a:lnTo>
                  <a:lnTo>
                    <a:pt x="0" y="835"/>
                  </a:lnTo>
                  <a:lnTo>
                    <a:pt x="8" y="835"/>
                  </a:lnTo>
                  <a:lnTo>
                    <a:pt x="21" y="828"/>
                  </a:lnTo>
                  <a:lnTo>
                    <a:pt x="26" y="799"/>
                  </a:lnTo>
                  <a:lnTo>
                    <a:pt x="26" y="771"/>
                  </a:lnTo>
                  <a:lnTo>
                    <a:pt x="48" y="749"/>
                  </a:lnTo>
                  <a:lnTo>
                    <a:pt x="61" y="742"/>
                  </a:lnTo>
                  <a:lnTo>
                    <a:pt x="68" y="690"/>
                  </a:lnTo>
                  <a:lnTo>
                    <a:pt x="61" y="661"/>
                  </a:lnTo>
                  <a:lnTo>
                    <a:pt x="81" y="651"/>
                  </a:lnTo>
                  <a:lnTo>
                    <a:pt x="87" y="621"/>
                  </a:lnTo>
                  <a:lnTo>
                    <a:pt x="61" y="598"/>
                  </a:lnTo>
                  <a:lnTo>
                    <a:pt x="61" y="568"/>
                  </a:lnTo>
                  <a:lnTo>
                    <a:pt x="61" y="541"/>
                  </a:lnTo>
                  <a:lnTo>
                    <a:pt x="68" y="488"/>
                  </a:lnTo>
                  <a:lnTo>
                    <a:pt x="61" y="465"/>
                  </a:lnTo>
                  <a:lnTo>
                    <a:pt x="68" y="442"/>
                  </a:lnTo>
                  <a:lnTo>
                    <a:pt x="87" y="425"/>
                  </a:lnTo>
                  <a:lnTo>
                    <a:pt x="100" y="419"/>
                  </a:lnTo>
                  <a:lnTo>
                    <a:pt x="121" y="414"/>
                  </a:lnTo>
                  <a:lnTo>
                    <a:pt x="134" y="414"/>
                  </a:lnTo>
                  <a:lnTo>
                    <a:pt x="154" y="408"/>
                  </a:lnTo>
                  <a:lnTo>
                    <a:pt x="147" y="380"/>
                  </a:lnTo>
                  <a:lnTo>
                    <a:pt x="141" y="362"/>
                  </a:lnTo>
                  <a:lnTo>
                    <a:pt x="168" y="322"/>
                  </a:lnTo>
                  <a:lnTo>
                    <a:pt x="175" y="246"/>
                  </a:lnTo>
                  <a:lnTo>
                    <a:pt x="194" y="241"/>
                  </a:lnTo>
                  <a:lnTo>
                    <a:pt x="202" y="219"/>
                  </a:lnTo>
                  <a:lnTo>
                    <a:pt x="228" y="185"/>
                  </a:lnTo>
                  <a:lnTo>
                    <a:pt x="239" y="156"/>
                  </a:lnTo>
                  <a:lnTo>
                    <a:pt x="235" y="138"/>
                  </a:lnTo>
                  <a:lnTo>
                    <a:pt x="254" y="97"/>
                  </a:lnTo>
                  <a:lnTo>
                    <a:pt x="268" y="85"/>
                  </a:lnTo>
                  <a:lnTo>
                    <a:pt x="302" y="85"/>
                  </a:lnTo>
                  <a:lnTo>
                    <a:pt x="302" y="58"/>
                  </a:lnTo>
                  <a:lnTo>
                    <a:pt x="314" y="45"/>
                  </a:lnTo>
                  <a:lnTo>
                    <a:pt x="362" y="51"/>
                  </a:lnTo>
                  <a:lnTo>
                    <a:pt x="373" y="45"/>
                  </a:lnTo>
                  <a:lnTo>
                    <a:pt x="367" y="23"/>
                  </a:lnTo>
                  <a:lnTo>
                    <a:pt x="373" y="0"/>
                  </a:lnTo>
                  <a:lnTo>
                    <a:pt x="387" y="0"/>
                  </a:lnTo>
                  <a:lnTo>
                    <a:pt x="441" y="40"/>
                  </a:lnTo>
                  <a:lnTo>
                    <a:pt x="460" y="45"/>
                  </a:lnTo>
                  <a:lnTo>
                    <a:pt x="475" y="51"/>
                  </a:lnTo>
                  <a:lnTo>
                    <a:pt x="493" y="68"/>
                  </a:lnTo>
                  <a:lnTo>
                    <a:pt x="501" y="91"/>
                  </a:lnTo>
                  <a:lnTo>
                    <a:pt x="508" y="143"/>
                  </a:lnTo>
                  <a:lnTo>
                    <a:pt x="515" y="162"/>
                  </a:lnTo>
                  <a:lnTo>
                    <a:pt x="528" y="178"/>
                  </a:lnTo>
                  <a:lnTo>
                    <a:pt x="528" y="201"/>
                  </a:lnTo>
                  <a:lnTo>
                    <a:pt x="535" y="235"/>
                  </a:lnTo>
                  <a:lnTo>
                    <a:pt x="541" y="241"/>
                  </a:lnTo>
                  <a:close/>
                </a:path>
              </a:pathLst>
            </a:custGeom>
            <a:noFill/>
            <a:ln w="7938" cap="flat">
              <a:solidFill>
                <a:srgbClr val="9D9D9D"/>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9140" name="Freeform 228"/>
            <p:cNvSpPr>
              <a:spLocks/>
            </p:cNvSpPr>
            <p:nvPr/>
          </p:nvSpPr>
          <p:spPr bwMode="auto">
            <a:xfrm>
              <a:off x="3543" y="1820"/>
              <a:ext cx="173" cy="81"/>
            </a:xfrm>
            <a:custGeom>
              <a:avLst/>
              <a:gdLst/>
              <a:ahLst/>
              <a:cxnLst>
                <a:cxn ang="0">
                  <a:pos x="60" y="0"/>
                </a:cxn>
                <a:cxn ang="0">
                  <a:pos x="94" y="0"/>
                </a:cxn>
                <a:cxn ang="0">
                  <a:pos x="100" y="6"/>
                </a:cxn>
                <a:cxn ang="0">
                  <a:pos x="120" y="13"/>
                </a:cxn>
                <a:cxn ang="0">
                  <a:pos x="133" y="13"/>
                </a:cxn>
                <a:cxn ang="0">
                  <a:pos x="153" y="13"/>
                </a:cxn>
                <a:cxn ang="0">
                  <a:pos x="160" y="13"/>
                </a:cxn>
                <a:cxn ang="0">
                  <a:pos x="173" y="36"/>
                </a:cxn>
                <a:cxn ang="0">
                  <a:pos x="167" y="45"/>
                </a:cxn>
                <a:cxn ang="0">
                  <a:pos x="167" y="59"/>
                </a:cxn>
                <a:cxn ang="0">
                  <a:pos x="173" y="63"/>
                </a:cxn>
                <a:cxn ang="0">
                  <a:pos x="127" y="74"/>
                </a:cxn>
                <a:cxn ang="0">
                  <a:pos x="74" y="81"/>
                </a:cxn>
                <a:cxn ang="0">
                  <a:pos x="0" y="74"/>
                </a:cxn>
                <a:cxn ang="0">
                  <a:pos x="19" y="36"/>
                </a:cxn>
                <a:cxn ang="0">
                  <a:pos x="60" y="13"/>
                </a:cxn>
                <a:cxn ang="0">
                  <a:pos x="60" y="0"/>
                </a:cxn>
              </a:cxnLst>
              <a:rect l="0" t="0" r="r" b="b"/>
              <a:pathLst>
                <a:path w="173" h="81">
                  <a:moveTo>
                    <a:pt x="60" y="0"/>
                  </a:moveTo>
                  <a:lnTo>
                    <a:pt x="94" y="0"/>
                  </a:lnTo>
                  <a:lnTo>
                    <a:pt x="100" y="6"/>
                  </a:lnTo>
                  <a:lnTo>
                    <a:pt x="120" y="13"/>
                  </a:lnTo>
                  <a:lnTo>
                    <a:pt x="133" y="13"/>
                  </a:lnTo>
                  <a:lnTo>
                    <a:pt x="153" y="13"/>
                  </a:lnTo>
                  <a:lnTo>
                    <a:pt x="160" y="13"/>
                  </a:lnTo>
                  <a:lnTo>
                    <a:pt x="173" y="36"/>
                  </a:lnTo>
                  <a:lnTo>
                    <a:pt x="167" y="45"/>
                  </a:lnTo>
                  <a:lnTo>
                    <a:pt x="167" y="59"/>
                  </a:lnTo>
                  <a:lnTo>
                    <a:pt x="173" y="63"/>
                  </a:lnTo>
                  <a:lnTo>
                    <a:pt x="127" y="74"/>
                  </a:lnTo>
                  <a:lnTo>
                    <a:pt x="74" y="81"/>
                  </a:lnTo>
                  <a:lnTo>
                    <a:pt x="0" y="74"/>
                  </a:lnTo>
                  <a:lnTo>
                    <a:pt x="19" y="36"/>
                  </a:lnTo>
                  <a:lnTo>
                    <a:pt x="60" y="13"/>
                  </a:lnTo>
                  <a:lnTo>
                    <a:pt x="60" y="0"/>
                  </a:lnTo>
                  <a:close/>
                </a:path>
              </a:pathLst>
            </a:custGeom>
            <a:solidFill>
              <a:srgbClr val="3B608D"/>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9141" name="Freeform 229"/>
            <p:cNvSpPr>
              <a:spLocks/>
            </p:cNvSpPr>
            <p:nvPr/>
          </p:nvSpPr>
          <p:spPr bwMode="auto">
            <a:xfrm>
              <a:off x="3543" y="1820"/>
              <a:ext cx="173" cy="81"/>
            </a:xfrm>
            <a:custGeom>
              <a:avLst/>
              <a:gdLst/>
              <a:ahLst/>
              <a:cxnLst>
                <a:cxn ang="0">
                  <a:pos x="60" y="0"/>
                </a:cxn>
                <a:cxn ang="0">
                  <a:pos x="94" y="0"/>
                </a:cxn>
                <a:cxn ang="0">
                  <a:pos x="100" y="6"/>
                </a:cxn>
                <a:cxn ang="0">
                  <a:pos x="120" y="13"/>
                </a:cxn>
                <a:cxn ang="0">
                  <a:pos x="133" y="13"/>
                </a:cxn>
                <a:cxn ang="0">
                  <a:pos x="153" y="13"/>
                </a:cxn>
                <a:cxn ang="0">
                  <a:pos x="160" y="13"/>
                </a:cxn>
                <a:cxn ang="0">
                  <a:pos x="173" y="36"/>
                </a:cxn>
                <a:cxn ang="0">
                  <a:pos x="167" y="45"/>
                </a:cxn>
                <a:cxn ang="0">
                  <a:pos x="167" y="59"/>
                </a:cxn>
                <a:cxn ang="0">
                  <a:pos x="173" y="63"/>
                </a:cxn>
                <a:cxn ang="0">
                  <a:pos x="127" y="74"/>
                </a:cxn>
                <a:cxn ang="0">
                  <a:pos x="74" y="81"/>
                </a:cxn>
                <a:cxn ang="0">
                  <a:pos x="0" y="74"/>
                </a:cxn>
                <a:cxn ang="0">
                  <a:pos x="19" y="36"/>
                </a:cxn>
                <a:cxn ang="0">
                  <a:pos x="60" y="13"/>
                </a:cxn>
                <a:cxn ang="0">
                  <a:pos x="60" y="0"/>
                </a:cxn>
              </a:cxnLst>
              <a:rect l="0" t="0" r="r" b="b"/>
              <a:pathLst>
                <a:path w="173" h="81">
                  <a:moveTo>
                    <a:pt x="60" y="0"/>
                  </a:moveTo>
                  <a:lnTo>
                    <a:pt x="94" y="0"/>
                  </a:lnTo>
                  <a:lnTo>
                    <a:pt x="100" y="6"/>
                  </a:lnTo>
                  <a:lnTo>
                    <a:pt x="120" y="13"/>
                  </a:lnTo>
                  <a:lnTo>
                    <a:pt x="133" y="13"/>
                  </a:lnTo>
                  <a:lnTo>
                    <a:pt x="153" y="13"/>
                  </a:lnTo>
                  <a:lnTo>
                    <a:pt x="160" y="13"/>
                  </a:lnTo>
                  <a:lnTo>
                    <a:pt x="173" y="36"/>
                  </a:lnTo>
                  <a:lnTo>
                    <a:pt x="167" y="45"/>
                  </a:lnTo>
                  <a:lnTo>
                    <a:pt x="167" y="59"/>
                  </a:lnTo>
                  <a:lnTo>
                    <a:pt x="173" y="63"/>
                  </a:lnTo>
                  <a:lnTo>
                    <a:pt x="127" y="74"/>
                  </a:lnTo>
                  <a:lnTo>
                    <a:pt x="74" y="81"/>
                  </a:lnTo>
                  <a:lnTo>
                    <a:pt x="0" y="74"/>
                  </a:lnTo>
                  <a:lnTo>
                    <a:pt x="19" y="36"/>
                  </a:lnTo>
                  <a:lnTo>
                    <a:pt x="60" y="13"/>
                  </a:lnTo>
                  <a:lnTo>
                    <a:pt x="60" y="0"/>
                  </a:lnTo>
                  <a:close/>
                </a:path>
              </a:pathLst>
            </a:custGeom>
            <a:noFill/>
            <a:ln w="7938" cap="flat">
              <a:solidFill>
                <a:srgbClr val="C7C7C7"/>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9142" name="Freeform 230"/>
            <p:cNvSpPr>
              <a:spLocks/>
            </p:cNvSpPr>
            <p:nvPr/>
          </p:nvSpPr>
          <p:spPr bwMode="auto">
            <a:xfrm>
              <a:off x="2746" y="1859"/>
              <a:ext cx="534" cy="614"/>
            </a:xfrm>
            <a:custGeom>
              <a:avLst/>
              <a:gdLst/>
              <a:ahLst/>
              <a:cxnLst>
                <a:cxn ang="0">
                  <a:pos x="274" y="16"/>
                </a:cxn>
                <a:cxn ang="0">
                  <a:pos x="320" y="57"/>
                </a:cxn>
                <a:cxn ang="0">
                  <a:pos x="348" y="86"/>
                </a:cxn>
                <a:cxn ang="0">
                  <a:pos x="427" y="50"/>
                </a:cxn>
                <a:cxn ang="0">
                  <a:pos x="468" y="57"/>
                </a:cxn>
                <a:cxn ang="0">
                  <a:pos x="480" y="86"/>
                </a:cxn>
                <a:cxn ang="0">
                  <a:pos x="500" y="125"/>
                </a:cxn>
                <a:cxn ang="0">
                  <a:pos x="494" y="171"/>
                </a:cxn>
                <a:cxn ang="0">
                  <a:pos x="514" y="276"/>
                </a:cxn>
                <a:cxn ang="0">
                  <a:pos x="534" y="315"/>
                </a:cxn>
                <a:cxn ang="0">
                  <a:pos x="500" y="321"/>
                </a:cxn>
                <a:cxn ang="0">
                  <a:pos x="461" y="350"/>
                </a:cxn>
                <a:cxn ang="0">
                  <a:pos x="380" y="378"/>
                </a:cxn>
                <a:cxn ang="0">
                  <a:pos x="368" y="401"/>
                </a:cxn>
                <a:cxn ang="0">
                  <a:pos x="388" y="446"/>
                </a:cxn>
                <a:cxn ang="0">
                  <a:pos x="468" y="511"/>
                </a:cxn>
                <a:cxn ang="0">
                  <a:pos x="401" y="563"/>
                </a:cxn>
                <a:cxn ang="0">
                  <a:pos x="388" y="596"/>
                </a:cxn>
                <a:cxn ang="0">
                  <a:pos x="286" y="614"/>
                </a:cxn>
                <a:cxn ang="0">
                  <a:pos x="233" y="614"/>
                </a:cxn>
                <a:cxn ang="0">
                  <a:pos x="201" y="596"/>
                </a:cxn>
                <a:cxn ang="0">
                  <a:pos x="154" y="586"/>
                </a:cxn>
                <a:cxn ang="0">
                  <a:pos x="66" y="579"/>
                </a:cxn>
                <a:cxn ang="0">
                  <a:pos x="88" y="505"/>
                </a:cxn>
                <a:cxn ang="0">
                  <a:pos x="95" y="464"/>
                </a:cxn>
                <a:cxn ang="0">
                  <a:pos x="27" y="436"/>
                </a:cxn>
                <a:cxn ang="0">
                  <a:pos x="7" y="396"/>
                </a:cxn>
                <a:cxn ang="0">
                  <a:pos x="13" y="344"/>
                </a:cxn>
                <a:cxn ang="0">
                  <a:pos x="7" y="292"/>
                </a:cxn>
                <a:cxn ang="0">
                  <a:pos x="20" y="234"/>
                </a:cxn>
                <a:cxn ang="0">
                  <a:pos x="62" y="211"/>
                </a:cxn>
                <a:cxn ang="0">
                  <a:pos x="66" y="177"/>
                </a:cxn>
                <a:cxn ang="0">
                  <a:pos x="99" y="125"/>
                </a:cxn>
                <a:cxn ang="0">
                  <a:pos x="154" y="96"/>
                </a:cxn>
                <a:cxn ang="0">
                  <a:pos x="187" y="86"/>
                </a:cxn>
                <a:cxn ang="0">
                  <a:pos x="194" y="46"/>
                </a:cxn>
                <a:cxn ang="0">
                  <a:pos x="201" y="0"/>
                </a:cxn>
                <a:cxn ang="0">
                  <a:pos x="247" y="0"/>
                </a:cxn>
              </a:cxnLst>
              <a:rect l="0" t="0" r="r" b="b"/>
              <a:pathLst>
                <a:path w="534" h="614">
                  <a:moveTo>
                    <a:pt x="247" y="0"/>
                  </a:moveTo>
                  <a:lnTo>
                    <a:pt x="274" y="16"/>
                  </a:lnTo>
                  <a:lnTo>
                    <a:pt x="267" y="34"/>
                  </a:lnTo>
                  <a:lnTo>
                    <a:pt x="320" y="57"/>
                  </a:lnTo>
                  <a:lnTo>
                    <a:pt x="308" y="80"/>
                  </a:lnTo>
                  <a:lnTo>
                    <a:pt x="348" y="86"/>
                  </a:lnTo>
                  <a:lnTo>
                    <a:pt x="395" y="57"/>
                  </a:lnTo>
                  <a:lnTo>
                    <a:pt x="427" y="50"/>
                  </a:lnTo>
                  <a:lnTo>
                    <a:pt x="454" y="27"/>
                  </a:lnTo>
                  <a:lnTo>
                    <a:pt x="468" y="57"/>
                  </a:lnTo>
                  <a:lnTo>
                    <a:pt x="448" y="69"/>
                  </a:lnTo>
                  <a:lnTo>
                    <a:pt x="480" y="86"/>
                  </a:lnTo>
                  <a:lnTo>
                    <a:pt x="494" y="103"/>
                  </a:lnTo>
                  <a:lnTo>
                    <a:pt x="500" y="125"/>
                  </a:lnTo>
                  <a:lnTo>
                    <a:pt x="500" y="148"/>
                  </a:lnTo>
                  <a:lnTo>
                    <a:pt x="494" y="171"/>
                  </a:lnTo>
                  <a:lnTo>
                    <a:pt x="507" y="189"/>
                  </a:lnTo>
                  <a:lnTo>
                    <a:pt x="514" y="276"/>
                  </a:lnTo>
                  <a:lnTo>
                    <a:pt x="529" y="292"/>
                  </a:lnTo>
                  <a:lnTo>
                    <a:pt x="534" y="315"/>
                  </a:lnTo>
                  <a:lnTo>
                    <a:pt x="529" y="338"/>
                  </a:lnTo>
                  <a:lnTo>
                    <a:pt x="500" y="321"/>
                  </a:lnTo>
                  <a:lnTo>
                    <a:pt x="487" y="338"/>
                  </a:lnTo>
                  <a:lnTo>
                    <a:pt x="461" y="350"/>
                  </a:lnTo>
                  <a:lnTo>
                    <a:pt x="440" y="360"/>
                  </a:lnTo>
                  <a:lnTo>
                    <a:pt x="380" y="378"/>
                  </a:lnTo>
                  <a:lnTo>
                    <a:pt x="361" y="378"/>
                  </a:lnTo>
                  <a:lnTo>
                    <a:pt x="368" y="401"/>
                  </a:lnTo>
                  <a:lnTo>
                    <a:pt x="380" y="419"/>
                  </a:lnTo>
                  <a:lnTo>
                    <a:pt x="388" y="446"/>
                  </a:lnTo>
                  <a:lnTo>
                    <a:pt x="421" y="469"/>
                  </a:lnTo>
                  <a:lnTo>
                    <a:pt x="468" y="511"/>
                  </a:lnTo>
                  <a:lnTo>
                    <a:pt x="440" y="521"/>
                  </a:lnTo>
                  <a:lnTo>
                    <a:pt x="401" y="563"/>
                  </a:lnTo>
                  <a:lnTo>
                    <a:pt x="414" y="596"/>
                  </a:lnTo>
                  <a:lnTo>
                    <a:pt x="388" y="596"/>
                  </a:lnTo>
                  <a:lnTo>
                    <a:pt x="368" y="591"/>
                  </a:lnTo>
                  <a:lnTo>
                    <a:pt x="286" y="614"/>
                  </a:lnTo>
                  <a:lnTo>
                    <a:pt x="256" y="602"/>
                  </a:lnTo>
                  <a:lnTo>
                    <a:pt x="233" y="614"/>
                  </a:lnTo>
                  <a:lnTo>
                    <a:pt x="220" y="602"/>
                  </a:lnTo>
                  <a:lnTo>
                    <a:pt x="201" y="596"/>
                  </a:lnTo>
                  <a:lnTo>
                    <a:pt x="187" y="602"/>
                  </a:lnTo>
                  <a:lnTo>
                    <a:pt x="154" y="586"/>
                  </a:lnTo>
                  <a:lnTo>
                    <a:pt x="99" y="586"/>
                  </a:lnTo>
                  <a:lnTo>
                    <a:pt x="66" y="579"/>
                  </a:lnTo>
                  <a:lnTo>
                    <a:pt x="66" y="563"/>
                  </a:lnTo>
                  <a:lnTo>
                    <a:pt x="88" y="505"/>
                  </a:lnTo>
                  <a:lnTo>
                    <a:pt x="107" y="487"/>
                  </a:lnTo>
                  <a:lnTo>
                    <a:pt x="95" y="464"/>
                  </a:lnTo>
                  <a:lnTo>
                    <a:pt x="39" y="446"/>
                  </a:lnTo>
                  <a:lnTo>
                    <a:pt x="27" y="436"/>
                  </a:lnTo>
                  <a:lnTo>
                    <a:pt x="7" y="419"/>
                  </a:lnTo>
                  <a:lnTo>
                    <a:pt x="7" y="396"/>
                  </a:lnTo>
                  <a:lnTo>
                    <a:pt x="0" y="367"/>
                  </a:lnTo>
                  <a:lnTo>
                    <a:pt x="13" y="344"/>
                  </a:lnTo>
                  <a:lnTo>
                    <a:pt x="7" y="321"/>
                  </a:lnTo>
                  <a:lnTo>
                    <a:pt x="7" y="292"/>
                  </a:lnTo>
                  <a:lnTo>
                    <a:pt x="13" y="270"/>
                  </a:lnTo>
                  <a:lnTo>
                    <a:pt x="20" y="234"/>
                  </a:lnTo>
                  <a:lnTo>
                    <a:pt x="39" y="234"/>
                  </a:lnTo>
                  <a:lnTo>
                    <a:pt x="62" y="211"/>
                  </a:lnTo>
                  <a:lnTo>
                    <a:pt x="80" y="200"/>
                  </a:lnTo>
                  <a:lnTo>
                    <a:pt x="66" y="177"/>
                  </a:lnTo>
                  <a:lnTo>
                    <a:pt x="80" y="166"/>
                  </a:lnTo>
                  <a:lnTo>
                    <a:pt x="99" y="125"/>
                  </a:lnTo>
                  <a:lnTo>
                    <a:pt x="114" y="91"/>
                  </a:lnTo>
                  <a:lnTo>
                    <a:pt x="154" y="96"/>
                  </a:lnTo>
                  <a:lnTo>
                    <a:pt x="181" y="108"/>
                  </a:lnTo>
                  <a:lnTo>
                    <a:pt x="187" y="86"/>
                  </a:lnTo>
                  <a:lnTo>
                    <a:pt x="214" y="69"/>
                  </a:lnTo>
                  <a:lnTo>
                    <a:pt x="194" y="46"/>
                  </a:lnTo>
                  <a:lnTo>
                    <a:pt x="214" y="34"/>
                  </a:lnTo>
                  <a:lnTo>
                    <a:pt x="201" y="0"/>
                  </a:lnTo>
                  <a:lnTo>
                    <a:pt x="220" y="0"/>
                  </a:lnTo>
                  <a:lnTo>
                    <a:pt x="247" y="0"/>
                  </a:lnTo>
                  <a:close/>
                </a:path>
              </a:pathLst>
            </a:custGeom>
            <a:solidFill>
              <a:srgbClr val="3B608D"/>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9143" name="Freeform 231"/>
            <p:cNvSpPr>
              <a:spLocks/>
            </p:cNvSpPr>
            <p:nvPr/>
          </p:nvSpPr>
          <p:spPr bwMode="auto">
            <a:xfrm>
              <a:off x="2746" y="1859"/>
              <a:ext cx="534" cy="614"/>
            </a:xfrm>
            <a:custGeom>
              <a:avLst/>
              <a:gdLst/>
              <a:ahLst/>
              <a:cxnLst>
                <a:cxn ang="0">
                  <a:pos x="274" y="16"/>
                </a:cxn>
                <a:cxn ang="0">
                  <a:pos x="320" y="57"/>
                </a:cxn>
                <a:cxn ang="0">
                  <a:pos x="348" y="86"/>
                </a:cxn>
                <a:cxn ang="0">
                  <a:pos x="427" y="50"/>
                </a:cxn>
                <a:cxn ang="0">
                  <a:pos x="468" y="57"/>
                </a:cxn>
                <a:cxn ang="0">
                  <a:pos x="480" y="86"/>
                </a:cxn>
                <a:cxn ang="0">
                  <a:pos x="500" y="125"/>
                </a:cxn>
                <a:cxn ang="0">
                  <a:pos x="494" y="171"/>
                </a:cxn>
                <a:cxn ang="0">
                  <a:pos x="514" y="276"/>
                </a:cxn>
                <a:cxn ang="0">
                  <a:pos x="534" y="315"/>
                </a:cxn>
                <a:cxn ang="0">
                  <a:pos x="500" y="321"/>
                </a:cxn>
                <a:cxn ang="0">
                  <a:pos x="461" y="350"/>
                </a:cxn>
                <a:cxn ang="0">
                  <a:pos x="380" y="378"/>
                </a:cxn>
                <a:cxn ang="0">
                  <a:pos x="368" y="401"/>
                </a:cxn>
                <a:cxn ang="0">
                  <a:pos x="388" y="446"/>
                </a:cxn>
                <a:cxn ang="0">
                  <a:pos x="468" y="511"/>
                </a:cxn>
                <a:cxn ang="0">
                  <a:pos x="401" y="563"/>
                </a:cxn>
                <a:cxn ang="0">
                  <a:pos x="388" y="596"/>
                </a:cxn>
                <a:cxn ang="0">
                  <a:pos x="286" y="614"/>
                </a:cxn>
                <a:cxn ang="0">
                  <a:pos x="233" y="614"/>
                </a:cxn>
                <a:cxn ang="0">
                  <a:pos x="201" y="596"/>
                </a:cxn>
                <a:cxn ang="0">
                  <a:pos x="154" y="586"/>
                </a:cxn>
                <a:cxn ang="0">
                  <a:pos x="66" y="579"/>
                </a:cxn>
                <a:cxn ang="0">
                  <a:pos x="88" y="505"/>
                </a:cxn>
                <a:cxn ang="0">
                  <a:pos x="95" y="464"/>
                </a:cxn>
                <a:cxn ang="0">
                  <a:pos x="27" y="436"/>
                </a:cxn>
                <a:cxn ang="0">
                  <a:pos x="7" y="396"/>
                </a:cxn>
                <a:cxn ang="0">
                  <a:pos x="13" y="344"/>
                </a:cxn>
                <a:cxn ang="0">
                  <a:pos x="7" y="292"/>
                </a:cxn>
                <a:cxn ang="0">
                  <a:pos x="20" y="234"/>
                </a:cxn>
                <a:cxn ang="0">
                  <a:pos x="62" y="211"/>
                </a:cxn>
                <a:cxn ang="0">
                  <a:pos x="66" y="177"/>
                </a:cxn>
                <a:cxn ang="0">
                  <a:pos x="99" y="125"/>
                </a:cxn>
                <a:cxn ang="0">
                  <a:pos x="154" y="96"/>
                </a:cxn>
                <a:cxn ang="0">
                  <a:pos x="187" y="86"/>
                </a:cxn>
                <a:cxn ang="0">
                  <a:pos x="194" y="46"/>
                </a:cxn>
                <a:cxn ang="0">
                  <a:pos x="201" y="0"/>
                </a:cxn>
                <a:cxn ang="0">
                  <a:pos x="247" y="0"/>
                </a:cxn>
              </a:cxnLst>
              <a:rect l="0" t="0" r="r" b="b"/>
              <a:pathLst>
                <a:path w="534" h="614">
                  <a:moveTo>
                    <a:pt x="247" y="0"/>
                  </a:moveTo>
                  <a:lnTo>
                    <a:pt x="274" y="16"/>
                  </a:lnTo>
                  <a:lnTo>
                    <a:pt x="267" y="34"/>
                  </a:lnTo>
                  <a:lnTo>
                    <a:pt x="320" y="57"/>
                  </a:lnTo>
                  <a:lnTo>
                    <a:pt x="308" y="80"/>
                  </a:lnTo>
                  <a:lnTo>
                    <a:pt x="348" y="86"/>
                  </a:lnTo>
                  <a:lnTo>
                    <a:pt x="395" y="57"/>
                  </a:lnTo>
                  <a:lnTo>
                    <a:pt x="427" y="50"/>
                  </a:lnTo>
                  <a:lnTo>
                    <a:pt x="454" y="27"/>
                  </a:lnTo>
                  <a:lnTo>
                    <a:pt x="468" y="57"/>
                  </a:lnTo>
                  <a:lnTo>
                    <a:pt x="448" y="69"/>
                  </a:lnTo>
                  <a:lnTo>
                    <a:pt x="480" y="86"/>
                  </a:lnTo>
                  <a:lnTo>
                    <a:pt x="494" y="103"/>
                  </a:lnTo>
                  <a:lnTo>
                    <a:pt x="500" y="125"/>
                  </a:lnTo>
                  <a:lnTo>
                    <a:pt x="500" y="148"/>
                  </a:lnTo>
                  <a:lnTo>
                    <a:pt x="494" y="171"/>
                  </a:lnTo>
                  <a:lnTo>
                    <a:pt x="507" y="189"/>
                  </a:lnTo>
                  <a:lnTo>
                    <a:pt x="514" y="276"/>
                  </a:lnTo>
                  <a:lnTo>
                    <a:pt x="529" y="292"/>
                  </a:lnTo>
                  <a:lnTo>
                    <a:pt x="534" y="315"/>
                  </a:lnTo>
                  <a:lnTo>
                    <a:pt x="529" y="338"/>
                  </a:lnTo>
                  <a:lnTo>
                    <a:pt x="500" y="321"/>
                  </a:lnTo>
                  <a:lnTo>
                    <a:pt x="487" y="338"/>
                  </a:lnTo>
                  <a:lnTo>
                    <a:pt x="461" y="350"/>
                  </a:lnTo>
                  <a:lnTo>
                    <a:pt x="440" y="360"/>
                  </a:lnTo>
                  <a:lnTo>
                    <a:pt x="380" y="378"/>
                  </a:lnTo>
                  <a:lnTo>
                    <a:pt x="361" y="378"/>
                  </a:lnTo>
                  <a:lnTo>
                    <a:pt x="368" y="401"/>
                  </a:lnTo>
                  <a:lnTo>
                    <a:pt x="380" y="419"/>
                  </a:lnTo>
                  <a:lnTo>
                    <a:pt x="388" y="446"/>
                  </a:lnTo>
                  <a:lnTo>
                    <a:pt x="421" y="469"/>
                  </a:lnTo>
                  <a:lnTo>
                    <a:pt x="468" y="511"/>
                  </a:lnTo>
                  <a:lnTo>
                    <a:pt x="440" y="521"/>
                  </a:lnTo>
                  <a:lnTo>
                    <a:pt x="401" y="563"/>
                  </a:lnTo>
                  <a:lnTo>
                    <a:pt x="414" y="596"/>
                  </a:lnTo>
                  <a:lnTo>
                    <a:pt x="388" y="596"/>
                  </a:lnTo>
                  <a:lnTo>
                    <a:pt x="368" y="591"/>
                  </a:lnTo>
                  <a:lnTo>
                    <a:pt x="286" y="614"/>
                  </a:lnTo>
                  <a:lnTo>
                    <a:pt x="256" y="602"/>
                  </a:lnTo>
                  <a:lnTo>
                    <a:pt x="233" y="614"/>
                  </a:lnTo>
                  <a:lnTo>
                    <a:pt x="220" y="602"/>
                  </a:lnTo>
                  <a:lnTo>
                    <a:pt x="201" y="596"/>
                  </a:lnTo>
                  <a:lnTo>
                    <a:pt x="187" y="602"/>
                  </a:lnTo>
                  <a:lnTo>
                    <a:pt x="154" y="586"/>
                  </a:lnTo>
                  <a:lnTo>
                    <a:pt x="99" y="586"/>
                  </a:lnTo>
                  <a:lnTo>
                    <a:pt x="66" y="579"/>
                  </a:lnTo>
                  <a:lnTo>
                    <a:pt x="66" y="563"/>
                  </a:lnTo>
                  <a:lnTo>
                    <a:pt x="88" y="505"/>
                  </a:lnTo>
                  <a:lnTo>
                    <a:pt x="107" y="487"/>
                  </a:lnTo>
                  <a:lnTo>
                    <a:pt x="95" y="464"/>
                  </a:lnTo>
                  <a:lnTo>
                    <a:pt x="39" y="446"/>
                  </a:lnTo>
                  <a:lnTo>
                    <a:pt x="27" y="436"/>
                  </a:lnTo>
                  <a:lnTo>
                    <a:pt x="7" y="419"/>
                  </a:lnTo>
                  <a:lnTo>
                    <a:pt x="7" y="396"/>
                  </a:lnTo>
                  <a:lnTo>
                    <a:pt x="0" y="367"/>
                  </a:lnTo>
                  <a:lnTo>
                    <a:pt x="13" y="344"/>
                  </a:lnTo>
                  <a:lnTo>
                    <a:pt x="7" y="321"/>
                  </a:lnTo>
                  <a:lnTo>
                    <a:pt x="7" y="292"/>
                  </a:lnTo>
                  <a:lnTo>
                    <a:pt x="13" y="270"/>
                  </a:lnTo>
                  <a:lnTo>
                    <a:pt x="20" y="234"/>
                  </a:lnTo>
                  <a:lnTo>
                    <a:pt x="39" y="234"/>
                  </a:lnTo>
                  <a:lnTo>
                    <a:pt x="62" y="211"/>
                  </a:lnTo>
                  <a:lnTo>
                    <a:pt x="80" y="200"/>
                  </a:lnTo>
                  <a:lnTo>
                    <a:pt x="66" y="177"/>
                  </a:lnTo>
                  <a:lnTo>
                    <a:pt x="80" y="166"/>
                  </a:lnTo>
                  <a:lnTo>
                    <a:pt x="99" y="125"/>
                  </a:lnTo>
                  <a:lnTo>
                    <a:pt x="114" y="91"/>
                  </a:lnTo>
                  <a:lnTo>
                    <a:pt x="154" y="96"/>
                  </a:lnTo>
                  <a:lnTo>
                    <a:pt x="181" y="108"/>
                  </a:lnTo>
                  <a:lnTo>
                    <a:pt x="187" y="86"/>
                  </a:lnTo>
                  <a:lnTo>
                    <a:pt x="214" y="69"/>
                  </a:lnTo>
                  <a:lnTo>
                    <a:pt x="194" y="46"/>
                  </a:lnTo>
                  <a:lnTo>
                    <a:pt x="214" y="34"/>
                  </a:lnTo>
                  <a:lnTo>
                    <a:pt x="201" y="0"/>
                  </a:lnTo>
                  <a:lnTo>
                    <a:pt x="220" y="0"/>
                  </a:lnTo>
                  <a:lnTo>
                    <a:pt x="247" y="0"/>
                  </a:lnTo>
                  <a:close/>
                </a:path>
              </a:pathLst>
            </a:custGeom>
            <a:noFill/>
            <a:ln w="7938" cap="flat">
              <a:solidFill>
                <a:srgbClr val="7F7F7F"/>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9144" name="Freeform 232"/>
            <p:cNvSpPr>
              <a:spLocks/>
            </p:cNvSpPr>
            <p:nvPr/>
          </p:nvSpPr>
          <p:spPr bwMode="auto">
            <a:xfrm>
              <a:off x="3110" y="2178"/>
              <a:ext cx="386" cy="199"/>
            </a:xfrm>
            <a:custGeom>
              <a:avLst/>
              <a:gdLst/>
              <a:ahLst/>
              <a:cxnLst>
                <a:cxn ang="0">
                  <a:pos x="167" y="16"/>
                </a:cxn>
                <a:cxn ang="0">
                  <a:pos x="185" y="3"/>
                </a:cxn>
                <a:cxn ang="0">
                  <a:pos x="205" y="22"/>
                </a:cxn>
                <a:cxn ang="0">
                  <a:pos x="227" y="22"/>
                </a:cxn>
                <a:cxn ang="0">
                  <a:pos x="246" y="34"/>
                </a:cxn>
                <a:cxn ang="0">
                  <a:pos x="266" y="61"/>
                </a:cxn>
                <a:cxn ang="0">
                  <a:pos x="286" y="73"/>
                </a:cxn>
                <a:cxn ang="0">
                  <a:pos x="293" y="51"/>
                </a:cxn>
                <a:cxn ang="0">
                  <a:pos x="333" y="61"/>
                </a:cxn>
                <a:cxn ang="0">
                  <a:pos x="353" y="84"/>
                </a:cxn>
                <a:cxn ang="0">
                  <a:pos x="386" y="104"/>
                </a:cxn>
                <a:cxn ang="0">
                  <a:pos x="286" y="183"/>
                </a:cxn>
                <a:cxn ang="0">
                  <a:pos x="246" y="189"/>
                </a:cxn>
                <a:cxn ang="0">
                  <a:pos x="231" y="176"/>
                </a:cxn>
                <a:cxn ang="0">
                  <a:pos x="185" y="170"/>
                </a:cxn>
                <a:cxn ang="0">
                  <a:pos x="159" y="195"/>
                </a:cxn>
                <a:cxn ang="0">
                  <a:pos x="139" y="199"/>
                </a:cxn>
                <a:cxn ang="0">
                  <a:pos x="106" y="189"/>
                </a:cxn>
                <a:cxn ang="0">
                  <a:pos x="60" y="147"/>
                </a:cxn>
                <a:cxn ang="0">
                  <a:pos x="26" y="125"/>
                </a:cxn>
                <a:cxn ang="0">
                  <a:pos x="18" y="96"/>
                </a:cxn>
                <a:cxn ang="0">
                  <a:pos x="6" y="79"/>
                </a:cxn>
                <a:cxn ang="0">
                  <a:pos x="0" y="56"/>
                </a:cxn>
                <a:cxn ang="0">
                  <a:pos x="18" y="56"/>
                </a:cxn>
                <a:cxn ang="0">
                  <a:pos x="79" y="39"/>
                </a:cxn>
                <a:cxn ang="0">
                  <a:pos x="99" y="28"/>
                </a:cxn>
                <a:cxn ang="0">
                  <a:pos x="125" y="16"/>
                </a:cxn>
                <a:cxn ang="0">
                  <a:pos x="139" y="0"/>
                </a:cxn>
                <a:cxn ang="0">
                  <a:pos x="167" y="16"/>
                </a:cxn>
              </a:cxnLst>
              <a:rect l="0" t="0" r="r" b="b"/>
              <a:pathLst>
                <a:path w="386" h="199">
                  <a:moveTo>
                    <a:pt x="167" y="16"/>
                  </a:moveTo>
                  <a:lnTo>
                    <a:pt x="185" y="3"/>
                  </a:lnTo>
                  <a:lnTo>
                    <a:pt x="205" y="22"/>
                  </a:lnTo>
                  <a:lnTo>
                    <a:pt x="227" y="22"/>
                  </a:lnTo>
                  <a:lnTo>
                    <a:pt x="246" y="34"/>
                  </a:lnTo>
                  <a:lnTo>
                    <a:pt x="266" y="61"/>
                  </a:lnTo>
                  <a:lnTo>
                    <a:pt x="286" y="73"/>
                  </a:lnTo>
                  <a:lnTo>
                    <a:pt x="293" y="51"/>
                  </a:lnTo>
                  <a:lnTo>
                    <a:pt x="333" y="61"/>
                  </a:lnTo>
                  <a:lnTo>
                    <a:pt x="353" y="84"/>
                  </a:lnTo>
                  <a:lnTo>
                    <a:pt x="386" y="104"/>
                  </a:lnTo>
                  <a:lnTo>
                    <a:pt x="286" y="183"/>
                  </a:lnTo>
                  <a:lnTo>
                    <a:pt x="246" y="189"/>
                  </a:lnTo>
                  <a:lnTo>
                    <a:pt x="231" y="176"/>
                  </a:lnTo>
                  <a:lnTo>
                    <a:pt x="185" y="170"/>
                  </a:lnTo>
                  <a:lnTo>
                    <a:pt x="159" y="195"/>
                  </a:lnTo>
                  <a:lnTo>
                    <a:pt x="139" y="199"/>
                  </a:lnTo>
                  <a:lnTo>
                    <a:pt x="106" y="189"/>
                  </a:lnTo>
                  <a:lnTo>
                    <a:pt x="60" y="147"/>
                  </a:lnTo>
                  <a:lnTo>
                    <a:pt x="26" y="125"/>
                  </a:lnTo>
                  <a:lnTo>
                    <a:pt x="18" y="96"/>
                  </a:lnTo>
                  <a:lnTo>
                    <a:pt x="6" y="79"/>
                  </a:lnTo>
                  <a:lnTo>
                    <a:pt x="0" y="56"/>
                  </a:lnTo>
                  <a:lnTo>
                    <a:pt x="18" y="56"/>
                  </a:lnTo>
                  <a:lnTo>
                    <a:pt x="79" y="39"/>
                  </a:lnTo>
                  <a:lnTo>
                    <a:pt x="99" y="28"/>
                  </a:lnTo>
                  <a:lnTo>
                    <a:pt x="125" y="16"/>
                  </a:lnTo>
                  <a:lnTo>
                    <a:pt x="139" y="0"/>
                  </a:lnTo>
                  <a:lnTo>
                    <a:pt x="167" y="16"/>
                  </a:lnTo>
                  <a:close/>
                </a:path>
              </a:pathLst>
            </a:custGeom>
            <a:solidFill>
              <a:srgbClr val="A5A5A5"/>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9145" name="Freeform 233"/>
            <p:cNvSpPr>
              <a:spLocks/>
            </p:cNvSpPr>
            <p:nvPr/>
          </p:nvSpPr>
          <p:spPr bwMode="auto">
            <a:xfrm>
              <a:off x="3110" y="2178"/>
              <a:ext cx="386" cy="199"/>
            </a:xfrm>
            <a:custGeom>
              <a:avLst/>
              <a:gdLst/>
              <a:ahLst/>
              <a:cxnLst>
                <a:cxn ang="0">
                  <a:pos x="167" y="16"/>
                </a:cxn>
                <a:cxn ang="0">
                  <a:pos x="185" y="3"/>
                </a:cxn>
                <a:cxn ang="0">
                  <a:pos x="205" y="22"/>
                </a:cxn>
                <a:cxn ang="0">
                  <a:pos x="227" y="22"/>
                </a:cxn>
                <a:cxn ang="0">
                  <a:pos x="246" y="34"/>
                </a:cxn>
                <a:cxn ang="0">
                  <a:pos x="266" y="61"/>
                </a:cxn>
                <a:cxn ang="0">
                  <a:pos x="286" y="73"/>
                </a:cxn>
                <a:cxn ang="0">
                  <a:pos x="293" y="51"/>
                </a:cxn>
                <a:cxn ang="0">
                  <a:pos x="333" y="61"/>
                </a:cxn>
                <a:cxn ang="0">
                  <a:pos x="353" y="84"/>
                </a:cxn>
                <a:cxn ang="0">
                  <a:pos x="386" y="104"/>
                </a:cxn>
                <a:cxn ang="0">
                  <a:pos x="286" y="183"/>
                </a:cxn>
                <a:cxn ang="0">
                  <a:pos x="246" y="189"/>
                </a:cxn>
                <a:cxn ang="0">
                  <a:pos x="231" y="176"/>
                </a:cxn>
                <a:cxn ang="0">
                  <a:pos x="185" y="170"/>
                </a:cxn>
                <a:cxn ang="0">
                  <a:pos x="159" y="195"/>
                </a:cxn>
                <a:cxn ang="0">
                  <a:pos x="139" y="199"/>
                </a:cxn>
                <a:cxn ang="0">
                  <a:pos x="106" y="189"/>
                </a:cxn>
                <a:cxn ang="0">
                  <a:pos x="60" y="147"/>
                </a:cxn>
                <a:cxn ang="0">
                  <a:pos x="26" y="125"/>
                </a:cxn>
                <a:cxn ang="0">
                  <a:pos x="18" y="96"/>
                </a:cxn>
                <a:cxn ang="0">
                  <a:pos x="6" y="79"/>
                </a:cxn>
                <a:cxn ang="0">
                  <a:pos x="0" y="56"/>
                </a:cxn>
                <a:cxn ang="0">
                  <a:pos x="18" y="56"/>
                </a:cxn>
                <a:cxn ang="0">
                  <a:pos x="79" y="39"/>
                </a:cxn>
                <a:cxn ang="0">
                  <a:pos x="99" y="28"/>
                </a:cxn>
                <a:cxn ang="0">
                  <a:pos x="125" y="16"/>
                </a:cxn>
                <a:cxn ang="0">
                  <a:pos x="139" y="0"/>
                </a:cxn>
                <a:cxn ang="0">
                  <a:pos x="167" y="16"/>
                </a:cxn>
              </a:cxnLst>
              <a:rect l="0" t="0" r="r" b="b"/>
              <a:pathLst>
                <a:path w="386" h="199">
                  <a:moveTo>
                    <a:pt x="167" y="16"/>
                  </a:moveTo>
                  <a:lnTo>
                    <a:pt x="185" y="3"/>
                  </a:lnTo>
                  <a:lnTo>
                    <a:pt x="205" y="22"/>
                  </a:lnTo>
                  <a:lnTo>
                    <a:pt x="227" y="22"/>
                  </a:lnTo>
                  <a:lnTo>
                    <a:pt x="246" y="34"/>
                  </a:lnTo>
                  <a:lnTo>
                    <a:pt x="266" y="61"/>
                  </a:lnTo>
                  <a:lnTo>
                    <a:pt x="286" y="73"/>
                  </a:lnTo>
                  <a:lnTo>
                    <a:pt x="293" y="51"/>
                  </a:lnTo>
                  <a:lnTo>
                    <a:pt x="333" y="61"/>
                  </a:lnTo>
                  <a:lnTo>
                    <a:pt x="353" y="84"/>
                  </a:lnTo>
                  <a:lnTo>
                    <a:pt x="386" y="104"/>
                  </a:lnTo>
                  <a:lnTo>
                    <a:pt x="286" y="183"/>
                  </a:lnTo>
                  <a:lnTo>
                    <a:pt x="246" y="189"/>
                  </a:lnTo>
                  <a:lnTo>
                    <a:pt x="231" y="176"/>
                  </a:lnTo>
                  <a:lnTo>
                    <a:pt x="185" y="170"/>
                  </a:lnTo>
                  <a:lnTo>
                    <a:pt x="159" y="195"/>
                  </a:lnTo>
                  <a:lnTo>
                    <a:pt x="139" y="199"/>
                  </a:lnTo>
                  <a:lnTo>
                    <a:pt x="106" y="189"/>
                  </a:lnTo>
                  <a:lnTo>
                    <a:pt x="60" y="147"/>
                  </a:lnTo>
                  <a:lnTo>
                    <a:pt x="26" y="125"/>
                  </a:lnTo>
                  <a:lnTo>
                    <a:pt x="18" y="96"/>
                  </a:lnTo>
                  <a:lnTo>
                    <a:pt x="6" y="79"/>
                  </a:lnTo>
                  <a:lnTo>
                    <a:pt x="0" y="56"/>
                  </a:lnTo>
                  <a:lnTo>
                    <a:pt x="18" y="56"/>
                  </a:lnTo>
                  <a:lnTo>
                    <a:pt x="79" y="39"/>
                  </a:lnTo>
                  <a:lnTo>
                    <a:pt x="99" y="28"/>
                  </a:lnTo>
                  <a:lnTo>
                    <a:pt x="125" y="16"/>
                  </a:lnTo>
                  <a:lnTo>
                    <a:pt x="139" y="0"/>
                  </a:lnTo>
                  <a:lnTo>
                    <a:pt x="167" y="16"/>
                  </a:lnTo>
                  <a:close/>
                </a:path>
              </a:pathLst>
            </a:custGeom>
            <a:noFill/>
            <a:ln w="7938" cap="flat">
              <a:solidFill>
                <a:srgbClr val="3B608D"/>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9146" name="Freeform 234"/>
            <p:cNvSpPr>
              <a:spLocks/>
            </p:cNvSpPr>
            <p:nvPr/>
          </p:nvSpPr>
          <p:spPr bwMode="auto">
            <a:xfrm>
              <a:off x="2061" y="1452"/>
              <a:ext cx="480" cy="678"/>
            </a:xfrm>
            <a:custGeom>
              <a:avLst/>
              <a:gdLst/>
              <a:ahLst/>
              <a:cxnLst>
                <a:cxn ang="0">
                  <a:pos x="79" y="614"/>
                </a:cxn>
                <a:cxn ang="0">
                  <a:pos x="172" y="603"/>
                </a:cxn>
                <a:cxn ang="0">
                  <a:pos x="160" y="586"/>
                </a:cxn>
                <a:cxn ang="0">
                  <a:pos x="114" y="544"/>
                </a:cxn>
                <a:cxn ang="0">
                  <a:pos x="72" y="517"/>
                </a:cxn>
                <a:cxn ang="0">
                  <a:pos x="153" y="460"/>
                </a:cxn>
                <a:cxn ang="0">
                  <a:pos x="145" y="430"/>
                </a:cxn>
                <a:cxn ang="0">
                  <a:pos x="193" y="430"/>
                </a:cxn>
                <a:cxn ang="0">
                  <a:pos x="240" y="396"/>
                </a:cxn>
                <a:cxn ang="0">
                  <a:pos x="240" y="360"/>
                </a:cxn>
                <a:cxn ang="0">
                  <a:pos x="255" y="304"/>
                </a:cxn>
                <a:cxn ang="0">
                  <a:pos x="160" y="281"/>
                </a:cxn>
                <a:cxn ang="0">
                  <a:pos x="180" y="206"/>
                </a:cxn>
                <a:cxn ang="0">
                  <a:pos x="153" y="206"/>
                </a:cxn>
                <a:cxn ang="0">
                  <a:pos x="167" y="183"/>
                </a:cxn>
                <a:cxn ang="0">
                  <a:pos x="145" y="154"/>
                </a:cxn>
                <a:cxn ang="0">
                  <a:pos x="193" y="96"/>
                </a:cxn>
                <a:cxn ang="0">
                  <a:pos x="145" y="63"/>
                </a:cxn>
                <a:cxn ang="0">
                  <a:pos x="187" y="73"/>
                </a:cxn>
                <a:cxn ang="0">
                  <a:pos x="233" y="27"/>
                </a:cxn>
                <a:cxn ang="0">
                  <a:pos x="300" y="10"/>
                </a:cxn>
                <a:cxn ang="0">
                  <a:pos x="347" y="32"/>
                </a:cxn>
                <a:cxn ang="0">
                  <a:pos x="273" y="80"/>
                </a:cxn>
                <a:cxn ang="0">
                  <a:pos x="386" y="96"/>
                </a:cxn>
                <a:cxn ang="0">
                  <a:pos x="334" y="177"/>
                </a:cxn>
                <a:cxn ang="0">
                  <a:pos x="273" y="217"/>
                </a:cxn>
                <a:cxn ang="0">
                  <a:pos x="341" y="247"/>
                </a:cxn>
                <a:cxn ang="0">
                  <a:pos x="347" y="315"/>
                </a:cxn>
                <a:cxn ang="0">
                  <a:pos x="386" y="373"/>
                </a:cxn>
                <a:cxn ang="0">
                  <a:pos x="400" y="460"/>
                </a:cxn>
                <a:cxn ang="0">
                  <a:pos x="379" y="505"/>
                </a:cxn>
                <a:cxn ang="0">
                  <a:pos x="413" y="505"/>
                </a:cxn>
                <a:cxn ang="0">
                  <a:pos x="467" y="528"/>
                </a:cxn>
                <a:cxn ang="0">
                  <a:pos x="453" y="586"/>
                </a:cxn>
                <a:cxn ang="0">
                  <a:pos x="386" y="631"/>
                </a:cxn>
                <a:cxn ang="0">
                  <a:pos x="394" y="672"/>
                </a:cxn>
                <a:cxn ang="0">
                  <a:pos x="300" y="665"/>
                </a:cxn>
                <a:cxn ang="0">
                  <a:pos x="213" y="665"/>
                </a:cxn>
                <a:cxn ang="0">
                  <a:pos x="132" y="637"/>
                </a:cxn>
                <a:cxn ang="0">
                  <a:pos x="66" y="642"/>
                </a:cxn>
                <a:cxn ang="0">
                  <a:pos x="0" y="650"/>
                </a:cxn>
              </a:cxnLst>
              <a:rect l="0" t="0" r="r" b="b"/>
              <a:pathLst>
                <a:path w="480" h="678">
                  <a:moveTo>
                    <a:pt x="0" y="650"/>
                  </a:moveTo>
                  <a:lnTo>
                    <a:pt x="79" y="614"/>
                  </a:lnTo>
                  <a:lnTo>
                    <a:pt x="114" y="586"/>
                  </a:lnTo>
                  <a:lnTo>
                    <a:pt x="172" y="603"/>
                  </a:lnTo>
                  <a:lnTo>
                    <a:pt x="206" y="574"/>
                  </a:lnTo>
                  <a:lnTo>
                    <a:pt x="160" y="586"/>
                  </a:lnTo>
                  <a:lnTo>
                    <a:pt x="140" y="556"/>
                  </a:lnTo>
                  <a:lnTo>
                    <a:pt x="114" y="544"/>
                  </a:lnTo>
                  <a:lnTo>
                    <a:pt x="72" y="540"/>
                  </a:lnTo>
                  <a:lnTo>
                    <a:pt x="72" y="517"/>
                  </a:lnTo>
                  <a:lnTo>
                    <a:pt x="140" y="498"/>
                  </a:lnTo>
                  <a:lnTo>
                    <a:pt x="153" y="460"/>
                  </a:lnTo>
                  <a:lnTo>
                    <a:pt x="119" y="453"/>
                  </a:lnTo>
                  <a:lnTo>
                    <a:pt x="145" y="430"/>
                  </a:lnTo>
                  <a:lnTo>
                    <a:pt x="145" y="412"/>
                  </a:lnTo>
                  <a:lnTo>
                    <a:pt x="193" y="430"/>
                  </a:lnTo>
                  <a:lnTo>
                    <a:pt x="225" y="430"/>
                  </a:lnTo>
                  <a:lnTo>
                    <a:pt x="240" y="396"/>
                  </a:lnTo>
                  <a:lnTo>
                    <a:pt x="266" y="367"/>
                  </a:lnTo>
                  <a:lnTo>
                    <a:pt x="240" y="360"/>
                  </a:lnTo>
                  <a:lnTo>
                    <a:pt x="225" y="331"/>
                  </a:lnTo>
                  <a:lnTo>
                    <a:pt x="255" y="304"/>
                  </a:lnTo>
                  <a:lnTo>
                    <a:pt x="167" y="309"/>
                  </a:lnTo>
                  <a:lnTo>
                    <a:pt x="160" y="281"/>
                  </a:lnTo>
                  <a:lnTo>
                    <a:pt x="193" y="240"/>
                  </a:lnTo>
                  <a:lnTo>
                    <a:pt x="180" y="206"/>
                  </a:lnTo>
                  <a:lnTo>
                    <a:pt x="145" y="235"/>
                  </a:lnTo>
                  <a:lnTo>
                    <a:pt x="153" y="206"/>
                  </a:lnTo>
                  <a:lnTo>
                    <a:pt x="127" y="200"/>
                  </a:lnTo>
                  <a:lnTo>
                    <a:pt x="167" y="183"/>
                  </a:lnTo>
                  <a:lnTo>
                    <a:pt x="187" y="148"/>
                  </a:lnTo>
                  <a:lnTo>
                    <a:pt x="145" y="154"/>
                  </a:lnTo>
                  <a:lnTo>
                    <a:pt x="160" y="132"/>
                  </a:lnTo>
                  <a:lnTo>
                    <a:pt x="193" y="96"/>
                  </a:lnTo>
                  <a:lnTo>
                    <a:pt x="160" y="86"/>
                  </a:lnTo>
                  <a:lnTo>
                    <a:pt x="145" y="63"/>
                  </a:lnTo>
                  <a:lnTo>
                    <a:pt x="167" y="57"/>
                  </a:lnTo>
                  <a:lnTo>
                    <a:pt x="187" y="73"/>
                  </a:lnTo>
                  <a:lnTo>
                    <a:pt x="198" y="50"/>
                  </a:lnTo>
                  <a:lnTo>
                    <a:pt x="233" y="27"/>
                  </a:lnTo>
                  <a:lnTo>
                    <a:pt x="259" y="0"/>
                  </a:lnTo>
                  <a:lnTo>
                    <a:pt x="300" y="10"/>
                  </a:lnTo>
                  <a:lnTo>
                    <a:pt x="347" y="16"/>
                  </a:lnTo>
                  <a:lnTo>
                    <a:pt x="347" y="32"/>
                  </a:lnTo>
                  <a:lnTo>
                    <a:pt x="300" y="50"/>
                  </a:lnTo>
                  <a:lnTo>
                    <a:pt x="273" y="80"/>
                  </a:lnTo>
                  <a:lnTo>
                    <a:pt x="312" y="86"/>
                  </a:lnTo>
                  <a:lnTo>
                    <a:pt x="386" y="96"/>
                  </a:lnTo>
                  <a:lnTo>
                    <a:pt x="379" y="125"/>
                  </a:lnTo>
                  <a:lnTo>
                    <a:pt x="334" y="177"/>
                  </a:lnTo>
                  <a:lnTo>
                    <a:pt x="307" y="200"/>
                  </a:lnTo>
                  <a:lnTo>
                    <a:pt x="273" y="217"/>
                  </a:lnTo>
                  <a:lnTo>
                    <a:pt x="307" y="223"/>
                  </a:lnTo>
                  <a:lnTo>
                    <a:pt x="341" y="247"/>
                  </a:lnTo>
                  <a:lnTo>
                    <a:pt x="347" y="276"/>
                  </a:lnTo>
                  <a:lnTo>
                    <a:pt x="347" y="315"/>
                  </a:lnTo>
                  <a:lnTo>
                    <a:pt x="352" y="351"/>
                  </a:lnTo>
                  <a:lnTo>
                    <a:pt x="386" y="373"/>
                  </a:lnTo>
                  <a:lnTo>
                    <a:pt x="394" y="436"/>
                  </a:lnTo>
                  <a:lnTo>
                    <a:pt x="400" y="460"/>
                  </a:lnTo>
                  <a:lnTo>
                    <a:pt x="407" y="488"/>
                  </a:lnTo>
                  <a:lnTo>
                    <a:pt x="379" y="505"/>
                  </a:lnTo>
                  <a:lnTo>
                    <a:pt x="394" y="517"/>
                  </a:lnTo>
                  <a:lnTo>
                    <a:pt x="413" y="505"/>
                  </a:lnTo>
                  <a:lnTo>
                    <a:pt x="441" y="505"/>
                  </a:lnTo>
                  <a:lnTo>
                    <a:pt x="467" y="528"/>
                  </a:lnTo>
                  <a:lnTo>
                    <a:pt x="480" y="556"/>
                  </a:lnTo>
                  <a:lnTo>
                    <a:pt x="453" y="586"/>
                  </a:lnTo>
                  <a:lnTo>
                    <a:pt x="421" y="603"/>
                  </a:lnTo>
                  <a:lnTo>
                    <a:pt x="386" y="631"/>
                  </a:lnTo>
                  <a:lnTo>
                    <a:pt x="433" y="642"/>
                  </a:lnTo>
                  <a:lnTo>
                    <a:pt x="394" y="672"/>
                  </a:lnTo>
                  <a:lnTo>
                    <a:pt x="341" y="678"/>
                  </a:lnTo>
                  <a:lnTo>
                    <a:pt x="300" y="665"/>
                  </a:lnTo>
                  <a:lnTo>
                    <a:pt x="259" y="654"/>
                  </a:lnTo>
                  <a:lnTo>
                    <a:pt x="213" y="665"/>
                  </a:lnTo>
                  <a:lnTo>
                    <a:pt x="172" y="642"/>
                  </a:lnTo>
                  <a:lnTo>
                    <a:pt x="132" y="637"/>
                  </a:lnTo>
                  <a:lnTo>
                    <a:pt x="114" y="672"/>
                  </a:lnTo>
                  <a:lnTo>
                    <a:pt x="66" y="642"/>
                  </a:lnTo>
                  <a:lnTo>
                    <a:pt x="26" y="665"/>
                  </a:lnTo>
                  <a:lnTo>
                    <a:pt x="0" y="650"/>
                  </a:lnTo>
                  <a:close/>
                </a:path>
              </a:pathLst>
            </a:custGeom>
            <a:solidFill>
              <a:srgbClr val="F2F2F2"/>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9147" name="Freeform 235"/>
            <p:cNvSpPr>
              <a:spLocks/>
            </p:cNvSpPr>
            <p:nvPr/>
          </p:nvSpPr>
          <p:spPr bwMode="auto">
            <a:xfrm>
              <a:off x="2061" y="1452"/>
              <a:ext cx="480" cy="678"/>
            </a:xfrm>
            <a:custGeom>
              <a:avLst/>
              <a:gdLst/>
              <a:ahLst/>
              <a:cxnLst>
                <a:cxn ang="0">
                  <a:pos x="79" y="614"/>
                </a:cxn>
                <a:cxn ang="0">
                  <a:pos x="172" y="603"/>
                </a:cxn>
                <a:cxn ang="0">
                  <a:pos x="160" y="586"/>
                </a:cxn>
                <a:cxn ang="0">
                  <a:pos x="114" y="544"/>
                </a:cxn>
                <a:cxn ang="0">
                  <a:pos x="72" y="517"/>
                </a:cxn>
                <a:cxn ang="0">
                  <a:pos x="153" y="460"/>
                </a:cxn>
                <a:cxn ang="0">
                  <a:pos x="145" y="430"/>
                </a:cxn>
                <a:cxn ang="0">
                  <a:pos x="193" y="430"/>
                </a:cxn>
                <a:cxn ang="0">
                  <a:pos x="240" y="396"/>
                </a:cxn>
                <a:cxn ang="0">
                  <a:pos x="240" y="360"/>
                </a:cxn>
                <a:cxn ang="0">
                  <a:pos x="255" y="304"/>
                </a:cxn>
                <a:cxn ang="0">
                  <a:pos x="160" y="281"/>
                </a:cxn>
                <a:cxn ang="0">
                  <a:pos x="180" y="206"/>
                </a:cxn>
                <a:cxn ang="0">
                  <a:pos x="153" y="206"/>
                </a:cxn>
                <a:cxn ang="0">
                  <a:pos x="167" y="183"/>
                </a:cxn>
                <a:cxn ang="0">
                  <a:pos x="145" y="154"/>
                </a:cxn>
                <a:cxn ang="0">
                  <a:pos x="193" y="96"/>
                </a:cxn>
                <a:cxn ang="0">
                  <a:pos x="145" y="63"/>
                </a:cxn>
                <a:cxn ang="0">
                  <a:pos x="187" y="73"/>
                </a:cxn>
                <a:cxn ang="0">
                  <a:pos x="233" y="27"/>
                </a:cxn>
                <a:cxn ang="0">
                  <a:pos x="300" y="10"/>
                </a:cxn>
                <a:cxn ang="0">
                  <a:pos x="347" y="32"/>
                </a:cxn>
                <a:cxn ang="0">
                  <a:pos x="273" y="80"/>
                </a:cxn>
                <a:cxn ang="0">
                  <a:pos x="386" y="96"/>
                </a:cxn>
                <a:cxn ang="0">
                  <a:pos x="334" y="177"/>
                </a:cxn>
                <a:cxn ang="0">
                  <a:pos x="273" y="217"/>
                </a:cxn>
                <a:cxn ang="0">
                  <a:pos x="341" y="247"/>
                </a:cxn>
                <a:cxn ang="0">
                  <a:pos x="347" y="315"/>
                </a:cxn>
                <a:cxn ang="0">
                  <a:pos x="386" y="373"/>
                </a:cxn>
                <a:cxn ang="0">
                  <a:pos x="400" y="460"/>
                </a:cxn>
                <a:cxn ang="0">
                  <a:pos x="379" y="505"/>
                </a:cxn>
                <a:cxn ang="0">
                  <a:pos x="413" y="505"/>
                </a:cxn>
                <a:cxn ang="0">
                  <a:pos x="467" y="528"/>
                </a:cxn>
                <a:cxn ang="0">
                  <a:pos x="453" y="586"/>
                </a:cxn>
                <a:cxn ang="0">
                  <a:pos x="386" y="631"/>
                </a:cxn>
                <a:cxn ang="0">
                  <a:pos x="394" y="672"/>
                </a:cxn>
                <a:cxn ang="0">
                  <a:pos x="300" y="665"/>
                </a:cxn>
                <a:cxn ang="0">
                  <a:pos x="213" y="665"/>
                </a:cxn>
                <a:cxn ang="0">
                  <a:pos x="132" y="637"/>
                </a:cxn>
                <a:cxn ang="0">
                  <a:pos x="66" y="642"/>
                </a:cxn>
                <a:cxn ang="0">
                  <a:pos x="0" y="650"/>
                </a:cxn>
              </a:cxnLst>
              <a:rect l="0" t="0" r="r" b="b"/>
              <a:pathLst>
                <a:path w="480" h="678">
                  <a:moveTo>
                    <a:pt x="0" y="650"/>
                  </a:moveTo>
                  <a:lnTo>
                    <a:pt x="79" y="614"/>
                  </a:lnTo>
                  <a:lnTo>
                    <a:pt x="114" y="586"/>
                  </a:lnTo>
                  <a:lnTo>
                    <a:pt x="172" y="603"/>
                  </a:lnTo>
                  <a:lnTo>
                    <a:pt x="206" y="574"/>
                  </a:lnTo>
                  <a:lnTo>
                    <a:pt x="160" y="586"/>
                  </a:lnTo>
                  <a:lnTo>
                    <a:pt x="140" y="556"/>
                  </a:lnTo>
                  <a:lnTo>
                    <a:pt x="114" y="544"/>
                  </a:lnTo>
                  <a:lnTo>
                    <a:pt x="72" y="540"/>
                  </a:lnTo>
                  <a:lnTo>
                    <a:pt x="72" y="517"/>
                  </a:lnTo>
                  <a:lnTo>
                    <a:pt x="140" y="498"/>
                  </a:lnTo>
                  <a:lnTo>
                    <a:pt x="153" y="460"/>
                  </a:lnTo>
                  <a:lnTo>
                    <a:pt x="119" y="453"/>
                  </a:lnTo>
                  <a:lnTo>
                    <a:pt x="145" y="430"/>
                  </a:lnTo>
                  <a:lnTo>
                    <a:pt x="145" y="412"/>
                  </a:lnTo>
                  <a:lnTo>
                    <a:pt x="193" y="430"/>
                  </a:lnTo>
                  <a:lnTo>
                    <a:pt x="225" y="430"/>
                  </a:lnTo>
                  <a:lnTo>
                    <a:pt x="240" y="396"/>
                  </a:lnTo>
                  <a:lnTo>
                    <a:pt x="266" y="367"/>
                  </a:lnTo>
                  <a:lnTo>
                    <a:pt x="240" y="360"/>
                  </a:lnTo>
                  <a:lnTo>
                    <a:pt x="225" y="331"/>
                  </a:lnTo>
                  <a:lnTo>
                    <a:pt x="255" y="304"/>
                  </a:lnTo>
                  <a:lnTo>
                    <a:pt x="167" y="309"/>
                  </a:lnTo>
                  <a:lnTo>
                    <a:pt x="160" y="281"/>
                  </a:lnTo>
                  <a:lnTo>
                    <a:pt x="193" y="240"/>
                  </a:lnTo>
                  <a:lnTo>
                    <a:pt x="180" y="206"/>
                  </a:lnTo>
                  <a:lnTo>
                    <a:pt x="145" y="235"/>
                  </a:lnTo>
                  <a:lnTo>
                    <a:pt x="153" y="206"/>
                  </a:lnTo>
                  <a:lnTo>
                    <a:pt x="127" y="200"/>
                  </a:lnTo>
                  <a:lnTo>
                    <a:pt x="167" y="183"/>
                  </a:lnTo>
                  <a:lnTo>
                    <a:pt x="187" y="148"/>
                  </a:lnTo>
                  <a:lnTo>
                    <a:pt x="145" y="154"/>
                  </a:lnTo>
                  <a:lnTo>
                    <a:pt x="160" y="132"/>
                  </a:lnTo>
                  <a:lnTo>
                    <a:pt x="193" y="96"/>
                  </a:lnTo>
                  <a:lnTo>
                    <a:pt x="160" y="86"/>
                  </a:lnTo>
                  <a:lnTo>
                    <a:pt x="145" y="63"/>
                  </a:lnTo>
                  <a:lnTo>
                    <a:pt x="167" y="57"/>
                  </a:lnTo>
                  <a:lnTo>
                    <a:pt x="187" y="73"/>
                  </a:lnTo>
                  <a:lnTo>
                    <a:pt x="198" y="50"/>
                  </a:lnTo>
                  <a:lnTo>
                    <a:pt x="233" y="27"/>
                  </a:lnTo>
                  <a:lnTo>
                    <a:pt x="259" y="0"/>
                  </a:lnTo>
                  <a:lnTo>
                    <a:pt x="300" y="10"/>
                  </a:lnTo>
                  <a:lnTo>
                    <a:pt x="347" y="16"/>
                  </a:lnTo>
                  <a:lnTo>
                    <a:pt x="347" y="32"/>
                  </a:lnTo>
                  <a:lnTo>
                    <a:pt x="300" y="50"/>
                  </a:lnTo>
                  <a:lnTo>
                    <a:pt x="273" y="80"/>
                  </a:lnTo>
                  <a:lnTo>
                    <a:pt x="312" y="86"/>
                  </a:lnTo>
                  <a:lnTo>
                    <a:pt x="386" y="96"/>
                  </a:lnTo>
                  <a:lnTo>
                    <a:pt x="379" y="125"/>
                  </a:lnTo>
                  <a:lnTo>
                    <a:pt x="334" y="177"/>
                  </a:lnTo>
                  <a:lnTo>
                    <a:pt x="307" y="200"/>
                  </a:lnTo>
                  <a:lnTo>
                    <a:pt x="273" y="217"/>
                  </a:lnTo>
                  <a:lnTo>
                    <a:pt x="307" y="223"/>
                  </a:lnTo>
                  <a:lnTo>
                    <a:pt x="341" y="247"/>
                  </a:lnTo>
                  <a:lnTo>
                    <a:pt x="347" y="276"/>
                  </a:lnTo>
                  <a:lnTo>
                    <a:pt x="347" y="315"/>
                  </a:lnTo>
                  <a:lnTo>
                    <a:pt x="352" y="351"/>
                  </a:lnTo>
                  <a:lnTo>
                    <a:pt x="386" y="373"/>
                  </a:lnTo>
                  <a:lnTo>
                    <a:pt x="394" y="436"/>
                  </a:lnTo>
                  <a:lnTo>
                    <a:pt x="400" y="460"/>
                  </a:lnTo>
                  <a:lnTo>
                    <a:pt x="407" y="488"/>
                  </a:lnTo>
                  <a:lnTo>
                    <a:pt x="379" y="505"/>
                  </a:lnTo>
                  <a:lnTo>
                    <a:pt x="394" y="517"/>
                  </a:lnTo>
                  <a:lnTo>
                    <a:pt x="413" y="505"/>
                  </a:lnTo>
                  <a:lnTo>
                    <a:pt x="441" y="505"/>
                  </a:lnTo>
                  <a:lnTo>
                    <a:pt x="467" y="528"/>
                  </a:lnTo>
                  <a:lnTo>
                    <a:pt x="480" y="556"/>
                  </a:lnTo>
                  <a:lnTo>
                    <a:pt x="453" y="586"/>
                  </a:lnTo>
                  <a:lnTo>
                    <a:pt x="421" y="603"/>
                  </a:lnTo>
                  <a:lnTo>
                    <a:pt x="386" y="631"/>
                  </a:lnTo>
                  <a:lnTo>
                    <a:pt x="433" y="642"/>
                  </a:lnTo>
                  <a:lnTo>
                    <a:pt x="394" y="672"/>
                  </a:lnTo>
                  <a:lnTo>
                    <a:pt x="341" y="678"/>
                  </a:lnTo>
                  <a:lnTo>
                    <a:pt x="300" y="665"/>
                  </a:lnTo>
                  <a:lnTo>
                    <a:pt x="259" y="654"/>
                  </a:lnTo>
                  <a:lnTo>
                    <a:pt x="213" y="665"/>
                  </a:lnTo>
                  <a:lnTo>
                    <a:pt x="172" y="642"/>
                  </a:lnTo>
                  <a:lnTo>
                    <a:pt x="132" y="637"/>
                  </a:lnTo>
                  <a:lnTo>
                    <a:pt x="114" y="672"/>
                  </a:lnTo>
                  <a:lnTo>
                    <a:pt x="66" y="642"/>
                  </a:lnTo>
                  <a:lnTo>
                    <a:pt x="26" y="665"/>
                  </a:lnTo>
                  <a:lnTo>
                    <a:pt x="0" y="650"/>
                  </a:lnTo>
                  <a:close/>
                </a:path>
              </a:pathLst>
            </a:custGeom>
            <a:noFill/>
            <a:ln w="7938" cap="flat">
              <a:solidFill>
                <a:srgbClr val="B6B6B6"/>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9148" name="Freeform 236"/>
            <p:cNvSpPr>
              <a:spLocks/>
            </p:cNvSpPr>
            <p:nvPr/>
          </p:nvSpPr>
          <p:spPr bwMode="auto">
            <a:xfrm>
              <a:off x="2061" y="1692"/>
              <a:ext cx="119" cy="98"/>
            </a:xfrm>
            <a:custGeom>
              <a:avLst/>
              <a:gdLst/>
              <a:ahLst/>
              <a:cxnLst>
                <a:cxn ang="0">
                  <a:pos x="39" y="0"/>
                </a:cxn>
                <a:cxn ang="0">
                  <a:pos x="114" y="18"/>
                </a:cxn>
                <a:cxn ang="0">
                  <a:pos x="119" y="41"/>
                </a:cxn>
                <a:cxn ang="0">
                  <a:pos x="114" y="88"/>
                </a:cxn>
                <a:cxn ang="0">
                  <a:pos x="79" y="98"/>
                </a:cxn>
                <a:cxn ang="0">
                  <a:pos x="79" y="91"/>
                </a:cxn>
                <a:cxn ang="0">
                  <a:pos x="79" y="64"/>
                </a:cxn>
                <a:cxn ang="0">
                  <a:pos x="61" y="59"/>
                </a:cxn>
                <a:cxn ang="0">
                  <a:pos x="39" y="59"/>
                </a:cxn>
                <a:cxn ang="0">
                  <a:pos x="20" y="69"/>
                </a:cxn>
                <a:cxn ang="0">
                  <a:pos x="5" y="46"/>
                </a:cxn>
                <a:cxn ang="0">
                  <a:pos x="0" y="30"/>
                </a:cxn>
                <a:cxn ang="0">
                  <a:pos x="39" y="0"/>
                </a:cxn>
              </a:cxnLst>
              <a:rect l="0" t="0" r="r" b="b"/>
              <a:pathLst>
                <a:path w="119" h="98">
                  <a:moveTo>
                    <a:pt x="39" y="0"/>
                  </a:moveTo>
                  <a:lnTo>
                    <a:pt x="114" y="18"/>
                  </a:lnTo>
                  <a:lnTo>
                    <a:pt x="119" y="41"/>
                  </a:lnTo>
                  <a:lnTo>
                    <a:pt x="114" y="88"/>
                  </a:lnTo>
                  <a:lnTo>
                    <a:pt x="79" y="98"/>
                  </a:lnTo>
                  <a:lnTo>
                    <a:pt x="79" y="91"/>
                  </a:lnTo>
                  <a:lnTo>
                    <a:pt x="79" y="64"/>
                  </a:lnTo>
                  <a:lnTo>
                    <a:pt x="61" y="59"/>
                  </a:lnTo>
                  <a:lnTo>
                    <a:pt x="39" y="59"/>
                  </a:lnTo>
                  <a:lnTo>
                    <a:pt x="20" y="69"/>
                  </a:lnTo>
                  <a:lnTo>
                    <a:pt x="5" y="46"/>
                  </a:lnTo>
                  <a:lnTo>
                    <a:pt x="0" y="30"/>
                  </a:lnTo>
                  <a:lnTo>
                    <a:pt x="39" y="0"/>
                  </a:lnTo>
                  <a:close/>
                </a:path>
              </a:pathLst>
            </a:custGeom>
            <a:solidFill>
              <a:srgbClr val="F2F2F2"/>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9149" name="Freeform 237"/>
            <p:cNvSpPr>
              <a:spLocks/>
            </p:cNvSpPr>
            <p:nvPr/>
          </p:nvSpPr>
          <p:spPr bwMode="auto">
            <a:xfrm>
              <a:off x="2061" y="1692"/>
              <a:ext cx="119" cy="98"/>
            </a:xfrm>
            <a:custGeom>
              <a:avLst/>
              <a:gdLst/>
              <a:ahLst/>
              <a:cxnLst>
                <a:cxn ang="0">
                  <a:pos x="39" y="0"/>
                </a:cxn>
                <a:cxn ang="0">
                  <a:pos x="114" y="18"/>
                </a:cxn>
                <a:cxn ang="0">
                  <a:pos x="119" y="41"/>
                </a:cxn>
                <a:cxn ang="0">
                  <a:pos x="114" y="88"/>
                </a:cxn>
                <a:cxn ang="0">
                  <a:pos x="79" y="98"/>
                </a:cxn>
                <a:cxn ang="0">
                  <a:pos x="79" y="91"/>
                </a:cxn>
                <a:cxn ang="0">
                  <a:pos x="79" y="64"/>
                </a:cxn>
                <a:cxn ang="0">
                  <a:pos x="61" y="59"/>
                </a:cxn>
                <a:cxn ang="0">
                  <a:pos x="39" y="59"/>
                </a:cxn>
                <a:cxn ang="0">
                  <a:pos x="20" y="69"/>
                </a:cxn>
                <a:cxn ang="0">
                  <a:pos x="5" y="46"/>
                </a:cxn>
                <a:cxn ang="0">
                  <a:pos x="0" y="30"/>
                </a:cxn>
                <a:cxn ang="0">
                  <a:pos x="39" y="0"/>
                </a:cxn>
              </a:cxnLst>
              <a:rect l="0" t="0" r="r" b="b"/>
              <a:pathLst>
                <a:path w="119" h="98">
                  <a:moveTo>
                    <a:pt x="39" y="0"/>
                  </a:moveTo>
                  <a:lnTo>
                    <a:pt x="114" y="18"/>
                  </a:lnTo>
                  <a:lnTo>
                    <a:pt x="119" y="41"/>
                  </a:lnTo>
                  <a:lnTo>
                    <a:pt x="114" y="88"/>
                  </a:lnTo>
                  <a:lnTo>
                    <a:pt x="79" y="98"/>
                  </a:lnTo>
                  <a:lnTo>
                    <a:pt x="79" y="91"/>
                  </a:lnTo>
                  <a:lnTo>
                    <a:pt x="79" y="64"/>
                  </a:lnTo>
                  <a:lnTo>
                    <a:pt x="61" y="59"/>
                  </a:lnTo>
                  <a:lnTo>
                    <a:pt x="39" y="59"/>
                  </a:lnTo>
                  <a:lnTo>
                    <a:pt x="20" y="69"/>
                  </a:lnTo>
                  <a:lnTo>
                    <a:pt x="5" y="46"/>
                  </a:lnTo>
                  <a:lnTo>
                    <a:pt x="0" y="30"/>
                  </a:lnTo>
                  <a:lnTo>
                    <a:pt x="39" y="0"/>
                  </a:lnTo>
                  <a:close/>
                </a:path>
              </a:pathLst>
            </a:custGeom>
            <a:noFill/>
            <a:ln w="7938" cap="flat">
              <a:solidFill>
                <a:srgbClr val="B6B6B6"/>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9150" name="Freeform 238"/>
            <p:cNvSpPr>
              <a:spLocks/>
            </p:cNvSpPr>
            <p:nvPr/>
          </p:nvSpPr>
          <p:spPr bwMode="auto">
            <a:xfrm>
              <a:off x="2188" y="1439"/>
              <a:ext cx="71" cy="51"/>
            </a:xfrm>
            <a:custGeom>
              <a:avLst/>
              <a:gdLst/>
              <a:ahLst/>
              <a:cxnLst>
                <a:cxn ang="0">
                  <a:pos x="0" y="51"/>
                </a:cxn>
                <a:cxn ang="0">
                  <a:pos x="18" y="40"/>
                </a:cxn>
                <a:cxn ang="0">
                  <a:pos x="26" y="13"/>
                </a:cxn>
                <a:cxn ang="0">
                  <a:pos x="71" y="0"/>
                </a:cxn>
                <a:cxn ang="0">
                  <a:pos x="51" y="35"/>
                </a:cxn>
                <a:cxn ang="0">
                  <a:pos x="0" y="51"/>
                </a:cxn>
              </a:cxnLst>
              <a:rect l="0" t="0" r="r" b="b"/>
              <a:pathLst>
                <a:path w="71" h="51">
                  <a:moveTo>
                    <a:pt x="0" y="51"/>
                  </a:moveTo>
                  <a:lnTo>
                    <a:pt x="18" y="40"/>
                  </a:lnTo>
                  <a:lnTo>
                    <a:pt x="26" y="13"/>
                  </a:lnTo>
                  <a:lnTo>
                    <a:pt x="71" y="0"/>
                  </a:lnTo>
                  <a:lnTo>
                    <a:pt x="51" y="35"/>
                  </a:lnTo>
                  <a:lnTo>
                    <a:pt x="0" y="51"/>
                  </a:lnTo>
                  <a:close/>
                </a:path>
              </a:pathLst>
            </a:custGeom>
            <a:solidFill>
              <a:srgbClr val="D8D8D8"/>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9151" name="Freeform 239"/>
            <p:cNvSpPr>
              <a:spLocks/>
            </p:cNvSpPr>
            <p:nvPr/>
          </p:nvSpPr>
          <p:spPr bwMode="auto">
            <a:xfrm>
              <a:off x="2188" y="1439"/>
              <a:ext cx="71" cy="51"/>
            </a:xfrm>
            <a:custGeom>
              <a:avLst/>
              <a:gdLst/>
              <a:ahLst/>
              <a:cxnLst>
                <a:cxn ang="0">
                  <a:pos x="0" y="51"/>
                </a:cxn>
                <a:cxn ang="0">
                  <a:pos x="18" y="40"/>
                </a:cxn>
                <a:cxn ang="0">
                  <a:pos x="26" y="13"/>
                </a:cxn>
                <a:cxn ang="0">
                  <a:pos x="71" y="0"/>
                </a:cxn>
                <a:cxn ang="0">
                  <a:pos x="51" y="35"/>
                </a:cxn>
                <a:cxn ang="0">
                  <a:pos x="0" y="51"/>
                </a:cxn>
              </a:cxnLst>
              <a:rect l="0" t="0" r="r" b="b"/>
              <a:pathLst>
                <a:path w="71" h="51">
                  <a:moveTo>
                    <a:pt x="0" y="51"/>
                  </a:moveTo>
                  <a:lnTo>
                    <a:pt x="18" y="40"/>
                  </a:lnTo>
                  <a:lnTo>
                    <a:pt x="26" y="13"/>
                  </a:lnTo>
                  <a:lnTo>
                    <a:pt x="71" y="0"/>
                  </a:lnTo>
                  <a:lnTo>
                    <a:pt x="51" y="35"/>
                  </a:lnTo>
                  <a:lnTo>
                    <a:pt x="0" y="51"/>
                  </a:lnTo>
                  <a:close/>
                </a:path>
              </a:pathLst>
            </a:custGeom>
            <a:noFill/>
            <a:ln w="7938" cap="flat">
              <a:solidFill>
                <a:srgbClr val="B6B6B6"/>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9152" name="Freeform 240"/>
            <p:cNvSpPr>
              <a:spLocks/>
            </p:cNvSpPr>
            <p:nvPr/>
          </p:nvSpPr>
          <p:spPr bwMode="auto">
            <a:xfrm>
              <a:off x="3076" y="1860"/>
              <a:ext cx="60" cy="29"/>
            </a:xfrm>
            <a:custGeom>
              <a:avLst/>
              <a:gdLst/>
              <a:ahLst/>
              <a:cxnLst>
                <a:cxn ang="0">
                  <a:pos x="0" y="5"/>
                </a:cxn>
                <a:cxn ang="0">
                  <a:pos x="34" y="0"/>
                </a:cxn>
                <a:cxn ang="0">
                  <a:pos x="60" y="11"/>
                </a:cxn>
                <a:cxn ang="0">
                  <a:pos x="40" y="22"/>
                </a:cxn>
                <a:cxn ang="0">
                  <a:pos x="14" y="29"/>
                </a:cxn>
                <a:cxn ang="0">
                  <a:pos x="0" y="5"/>
                </a:cxn>
              </a:cxnLst>
              <a:rect l="0" t="0" r="r" b="b"/>
              <a:pathLst>
                <a:path w="60" h="29">
                  <a:moveTo>
                    <a:pt x="0" y="5"/>
                  </a:moveTo>
                  <a:lnTo>
                    <a:pt x="34" y="0"/>
                  </a:lnTo>
                  <a:lnTo>
                    <a:pt x="60" y="11"/>
                  </a:lnTo>
                  <a:lnTo>
                    <a:pt x="40" y="22"/>
                  </a:lnTo>
                  <a:lnTo>
                    <a:pt x="14" y="29"/>
                  </a:lnTo>
                  <a:lnTo>
                    <a:pt x="0" y="5"/>
                  </a:lnTo>
                  <a:close/>
                </a:path>
              </a:pathLst>
            </a:custGeom>
            <a:solidFill>
              <a:srgbClr val="F2F2F2"/>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9153" name="Freeform 241"/>
            <p:cNvSpPr>
              <a:spLocks/>
            </p:cNvSpPr>
            <p:nvPr/>
          </p:nvSpPr>
          <p:spPr bwMode="auto">
            <a:xfrm>
              <a:off x="3076" y="1860"/>
              <a:ext cx="60" cy="29"/>
            </a:xfrm>
            <a:custGeom>
              <a:avLst/>
              <a:gdLst/>
              <a:ahLst/>
              <a:cxnLst>
                <a:cxn ang="0">
                  <a:pos x="0" y="5"/>
                </a:cxn>
                <a:cxn ang="0">
                  <a:pos x="34" y="0"/>
                </a:cxn>
                <a:cxn ang="0">
                  <a:pos x="60" y="11"/>
                </a:cxn>
                <a:cxn ang="0">
                  <a:pos x="40" y="22"/>
                </a:cxn>
                <a:cxn ang="0">
                  <a:pos x="14" y="29"/>
                </a:cxn>
                <a:cxn ang="0">
                  <a:pos x="0" y="5"/>
                </a:cxn>
              </a:cxnLst>
              <a:rect l="0" t="0" r="r" b="b"/>
              <a:pathLst>
                <a:path w="60" h="29">
                  <a:moveTo>
                    <a:pt x="0" y="5"/>
                  </a:moveTo>
                  <a:lnTo>
                    <a:pt x="34" y="0"/>
                  </a:lnTo>
                  <a:lnTo>
                    <a:pt x="60" y="11"/>
                  </a:lnTo>
                  <a:lnTo>
                    <a:pt x="40" y="22"/>
                  </a:lnTo>
                  <a:lnTo>
                    <a:pt x="14" y="29"/>
                  </a:lnTo>
                  <a:lnTo>
                    <a:pt x="0" y="5"/>
                  </a:lnTo>
                  <a:close/>
                </a:path>
              </a:pathLst>
            </a:custGeom>
            <a:noFill/>
            <a:ln w="7938" cap="flat">
              <a:solidFill>
                <a:srgbClr val="C7C7C7"/>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9154" name="Freeform 242"/>
            <p:cNvSpPr>
              <a:spLocks/>
            </p:cNvSpPr>
            <p:nvPr/>
          </p:nvSpPr>
          <p:spPr bwMode="auto">
            <a:xfrm>
              <a:off x="3083" y="1768"/>
              <a:ext cx="79" cy="74"/>
            </a:xfrm>
            <a:custGeom>
              <a:avLst/>
              <a:gdLst/>
              <a:ahLst/>
              <a:cxnLst>
                <a:cxn ang="0">
                  <a:pos x="0" y="29"/>
                </a:cxn>
                <a:cxn ang="0">
                  <a:pos x="71" y="0"/>
                </a:cxn>
                <a:cxn ang="0">
                  <a:pos x="79" y="29"/>
                </a:cxn>
                <a:cxn ang="0">
                  <a:pos x="59" y="52"/>
                </a:cxn>
                <a:cxn ang="0">
                  <a:pos x="71" y="64"/>
                </a:cxn>
                <a:cxn ang="0">
                  <a:pos x="39" y="74"/>
                </a:cxn>
                <a:cxn ang="0">
                  <a:pos x="7" y="68"/>
                </a:cxn>
                <a:cxn ang="0">
                  <a:pos x="0" y="29"/>
                </a:cxn>
              </a:cxnLst>
              <a:rect l="0" t="0" r="r" b="b"/>
              <a:pathLst>
                <a:path w="79" h="74">
                  <a:moveTo>
                    <a:pt x="0" y="29"/>
                  </a:moveTo>
                  <a:lnTo>
                    <a:pt x="71" y="0"/>
                  </a:lnTo>
                  <a:lnTo>
                    <a:pt x="79" y="29"/>
                  </a:lnTo>
                  <a:lnTo>
                    <a:pt x="59" y="52"/>
                  </a:lnTo>
                  <a:lnTo>
                    <a:pt x="71" y="64"/>
                  </a:lnTo>
                  <a:lnTo>
                    <a:pt x="39" y="74"/>
                  </a:lnTo>
                  <a:lnTo>
                    <a:pt x="7" y="68"/>
                  </a:lnTo>
                  <a:lnTo>
                    <a:pt x="0" y="29"/>
                  </a:lnTo>
                  <a:close/>
                </a:path>
              </a:pathLst>
            </a:custGeom>
            <a:solidFill>
              <a:srgbClr val="F2F2F2"/>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9155" name="Freeform 243"/>
            <p:cNvSpPr>
              <a:spLocks/>
            </p:cNvSpPr>
            <p:nvPr/>
          </p:nvSpPr>
          <p:spPr bwMode="auto">
            <a:xfrm>
              <a:off x="3083" y="1768"/>
              <a:ext cx="79" cy="74"/>
            </a:xfrm>
            <a:custGeom>
              <a:avLst/>
              <a:gdLst/>
              <a:ahLst/>
              <a:cxnLst>
                <a:cxn ang="0">
                  <a:pos x="0" y="29"/>
                </a:cxn>
                <a:cxn ang="0">
                  <a:pos x="71" y="0"/>
                </a:cxn>
                <a:cxn ang="0">
                  <a:pos x="79" y="29"/>
                </a:cxn>
                <a:cxn ang="0">
                  <a:pos x="59" y="52"/>
                </a:cxn>
                <a:cxn ang="0">
                  <a:pos x="71" y="64"/>
                </a:cxn>
                <a:cxn ang="0">
                  <a:pos x="39" y="74"/>
                </a:cxn>
                <a:cxn ang="0">
                  <a:pos x="7" y="68"/>
                </a:cxn>
                <a:cxn ang="0">
                  <a:pos x="0" y="29"/>
                </a:cxn>
              </a:cxnLst>
              <a:rect l="0" t="0" r="r" b="b"/>
              <a:pathLst>
                <a:path w="79" h="74">
                  <a:moveTo>
                    <a:pt x="0" y="29"/>
                  </a:moveTo>
                  <a:lnTo>
                    <a:pt x="71" y="0"/>
                  </a:lnTo>
                  <a:lnTo>
                    <a:pt x="79" y="29"/>
                  </a:lnTo>
                  <a:lnTo>
                    <a:pt x="59" y="52"/>
                  </a:lnTo>
                  <a:lnTo>
                    <a:pt x="71" y="64"/>
                  </a:lnTo>
                  <a:lnTo>
                    <a:pt x="39" y="74"/>
                  </a:lnTo>
                  <a:lnTo>
                    <a:pt x="7" y="68"/>
                  </a:lnTo>
                  <a:lnTo>
                    <a:pt x="0" y="29"/>
                  </a:lnTo>
                  <a:close/>
                </a:path>
              </a:pathLst>
            </a:custGeom>
            <a:noFill/>
            <a:ln w="7938" cap="flat">
              <a:solidFill>
                <a:srgbClr val="C7C7C7"/>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9156" name="Freeform 244"/>
            <p:cNvSpPr>
              <a:spLocks/>
            </p:cNvSpPr>
            <p:nvPr/>
          </p:nvSpPr>
          <p:spPr bwMode="auto">
            <a:xfrm>
              <a:off x="3022" y="1810"/>
              <a:ext cx="39" cy="39"/>
            </a:xfrm>
            <a:custGeom>
              <a:avLst/>
              <a:gdLst/>
              <a:ahLst/>
              <a:cxnLst>
                <a:cxn ang="0">
                  <a:pos x="0" y="4"/>
                </a:cxn>
                <a:cxn ang="0">
                  <a:pos x="26" y="0"/>
                </a:cxn>
                <a:cxn ang="0">
                  <a:pos x="39" y="10"/>
                </a:cxn>
                <a:cxn ang="0">
                  <a:pos x="39" y="39"/>
                </a:cxn>
                <a:cxn ang="0">
                  <a:pos x="8" y="39"/>
                </a:cxn>
                <a:cxn ang="0">
                  <a:pos x="0" y="4"/>
                </a:cxn>
              </a:cxnLst>
              <a:rect l="0" t="0" r="r" b="b"/>
              <a:pathLst>
                <a:path w="39" h="39">
                  <a:moveTo>
                    <a:pt x="0" y="4"/>
                  </a:moveTo>
                  <a:lnTo>
                    <a:pt x="26" y="0"/>
                  </a:lnTo>
                  <a:lnTo>
                    <a:pt x="39" y="10"/>
                  </a:lnTo>
                  <a:lnTo>
                    <a:pt x="39" y="39"/>
                  </a:lnTo>
                  <a:lnTo>
                    <a:pt x="8" y="39"/>
                  </a:lnTo>
                  <a:lnTo>
                    <a:pt x="0" y="4"/>
                  </a:lnTo>
                  <a:close/>
                </a:path>
              </a:pathLst>
            </a:custGeom>
            <a:solidFill>
              <a:srgbClr val="C7C7C7"/>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9157" name="Freeform 245"/>
            <p:cNvSpPr>
              <a:spLocks/>
            </p:cNvSpPr>
            <p:nvPr/>
          </p:nvSpPr>
          <p:spPr bwMode="auto">
            <a:xfrm>
              <a:off x="3022" y="1810"/>
              <a:ext cx="39" cy="39"/>
            </a:xfrm>
            <a:custGeom>
              <a:avLst/>
              <a:gdLst/>
              <a:ahLst/>
              <a:cxnLst>
                <a:cxn ang="0">
                  <a:pos x="0" y="4"/>
                </a:cxn>
                <a:cxn ang="0">
                  <a:pos x="26" y="0"/>
                </a:cxn>
                <a:cxn ang="0">
                  <a:pos x="39" y="10"/>
                </a:cxn>
                <a:cxn ang="0">
                  <a:pos x="39" y="39"/>
                </a:cxn>
                <a:cxn ang="0">
                  <a:pos x="8" y="39"/>
                </a:cxn>
                <a:cxn ang="0">
                  <a:pos x="0" y="4"/>
                </a:cxn>
              </a:cxnLst>
              <a:rect l="0" t="0" r="r" b="b"/>
              <a:pathLst>
                <a:path w="39" h="39">
                  <a:moveTo>
                    <a:pt x="0" y="4"/>
                  </a:moveTo>
                  <a:lnTo>
                    <a:pt x="26" y="0"/>
                  </a:lnTo>
                  <a:lnTo>
                    <a:pt x="39" y="10"/>
                  </a:lnTo>
                  <a:lnTo>
                    <a:pt x="39" y="39"/>
                  </a:lnTo>
                  <a:lnTo>
                    <a:pt x="8" y="39"/>
                  </a:lnTo>
                  <a:lnTo>
                    <a:pt x="0" y="4"/>
                  </a:lnTo>
                  <a:close/>
                </a:path>
              </a:pathLst>
            </a:custGeom>
            <a:noFill/>
            <a:ln w="7938" cap="flat">
              <a:solidFill>
                <a:srgbClr val="C7C7C7"/>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9158" name="Freeform 246"/>
            <p:cNvSpPr>
              <a:spLocks/>
            </p:cNvSpPr>
            <p:nvPr/>
          </p:nvSpPr>
          <p:spPr bwMode="auto">
            <a:xfrm>
              <a:off x="2929" y="1642"/>
              <a:ext cx="146" cy="212"/>
            </a:xfrm>
            <a:custGeom>
              <a:avLst/>
              <a:gdLst/>
              <a:ahLst/>
              <a:cxnLst>
                <a:cxn ang="0">
                  <a:pos x="20" y="212"/>
                </a:cxn>
                <a:cxn ang="0">
                  <a:pos x="26" y="176"/>
                </a:cxn>
                <a:cxn ang="0">
                  <a:pos x="0" y="153"/>
                </a:cxn>
                <a:cxn ang="0">
                  <a:pos x="0" y="118"/>
                </a:cxn>
                <a:cxn ang="0">
                  <a:pos x="7" y="80"/>
                </a:cxn>
                <a:cxn ang="0">
                  <a:pos x="13" y="50"/>
                </a:cxn>
                <a:cxn ang="0">
                  <a:pos x="39" y="32"/>
                </a:cxn>
                <a:cxn ang="0">
                  <a:pos x="78" y="27"/>
                </a:cxn>
                <a:cxn ang="0">
                  <a:pos x="101" y="4"/>
                </a:cxn>
                <a:cxn ang="0">
                  <a:pos x="132" y="0"/>
                </a:cxn>
                <a:cxn ang="0">
                  <a:pos x="132" y="27"/>
                </a:cxn>
                <a:cxn ang="0">
                  <a:pos x="119" y="57"/>
                </a:cxn>
                <a:cxn ang="0">
                  <a:pos x="112" y="85"/>
                </a:cxn>
                <a:cxn ang="0">
                  <a:pos x="146" y="85"/>
                </a:cxn>
                <a:cxn ang="0">
                  <a:pos x="146" y="114"/>
                </a:cxn>
                <a:cxn ang="0">
                  <a:pos x="105" y="125"/>
                </a:cxn>
                <a:cxn ang="0">
                  <a:pos x="67" y="212"/>
                </a:cxn>
                <a:cxn ang="0">
                  <a:pos x="39" y="212"/>
                </a:cxn>
                <a:cxn ang="0">
                  <a:pos x="20" y="212"/>
                </a:cxn>
              </a:cxnLst>
              <a:rect l="0" t="0" r="r" b="b"/>
              <a:pathLst>
                <a:path w="146" h="212">
                  <a:moveTo>
                    <a:pt x="20" y="212"/>
                  </a:moveTo>
                  <a:lnTo>
                    <a:pt x="26" y="176"/>
                  </a:lnTo>
                  <a:lnTo>
                    <a:pt x="0" y="153"/>
                  </a:lnTo>
                  <a:lnTo>
                    <a:pt x="0" y="118"/>
                  </a:lnTo>
                  <a:lnTo>
                    <a:pt x="7" y="80"/>
                  </a:lnTo>
                  <a:lnTo>
                    <a:pt x="13" y="50"/>
                  </a:lnTo>
                  <a:lnTo>
                    <a:pt x="39" y="32"/>
                  </a:lnTo>
                  <a:lnTo>
                    <a:pt x="78" y="27"/>
                  </a:lnTo>
                  <a:lnTo>
                    <a:pt x="101" y="4"/>
                  </a:lnTo>
                  <a:lnTo>
                    <a:pt x="132" y="0"/>
                  </a:lnTo>
                  <a:lnTo>
                    <a:pt x="132" y="27"/>
                  </a:lnTo>
                  <a:lnTo>
                    <a:pt x="119" y="57"/>
                  </a:lnTo>
                  <a:lnTo>
                    <a:pt x="112" y="85"/>
                  </a:lnTo>
                  <a:lnTo>
                    <a:pt x="146" y="85"/>
                  </a:lnTo>
                  <a:lnTo>
                    <a:pt x="146" y="114"/>
                  </a:lnTo>
                  <a:lnTo>
                    <a:pt x="105" y="125"/>
                  </a:lnTo>
                  <a:lnTo>
                    <a:pt x="67" y="212"/>
                  </a:lnTo>
                  <a:lnTo>
                    <a:pt x="39" y="212"/>
                  </a:lnTo>
                  <a:lnTo>
                    <a:pt x="20" y="212"/>
                  </a:lnTo>
                  <a:close/>
                </a:path>
              </a:pathLst>
            </a:custGeom>
            <a:solidFill>
              <a:srgbClr val="F2F2F2"/>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9159" name="Freeform 247"/>
            <p:cNvSpPr>
              <a:spLocks/>
            </p:cNvSpPr>
            <p:nvPr/>
          </p:nvSpPr>
          <p:spPr bwMode="auto">
            <a:xfrm>
              <a:off x="2929" y="1642"/>
              <a:ext cx="146" cy="212"/>
            </a:xfrm>
            <a:custGeom>
              <a:avLst/>
              <a:gdLst/>
              <a:ahLst/>
              <a:cxnLst>
                <a:cxn ang="0">
                  <a:pos x="20" y="212"/>
                </a:cxn>
                <a:cxn ang="0">
                  <a:pos x="26" y="176"/>
                </a:cxn>
                <a:cxn ang="0">
                  <a:pos x="0" y="153"/>
                </a:cxn>
                <a:cxn ang="0">
                  <a:pos x="0" y="118"/>
                </a:cxn>
                <a:cxn ang="0">
                  <a:pos x="7" y="80"/>
                </a:cxn>
                <a:cxn ang="0">
                  <a:pos x="13" y="50"/>
                </a:cxn>
                <a:cxn ang="0">
                  <a:pos x="39" y="32"/>
                </a:cxn>
                <a:cxn ang="0">
                  <a:pos x="78" y="27"/>
                </a:cxn>
                <a:cxn ang="0">
                  <a:pos x="101" y="4"/>
                </a:cxn>
                <a:cxn ang="0">
                  <a:pos x="132" y="0"/>
                </a:cxn>
                <a:cxn ang="0">
                  <a:pos x="132" y="27"/>
                </a:cxn>
                <a:cxn ang="0">
                  <a:pos x="119" y="57"/>
                </a:cxn>
                <a:cxn ang="0">
                  <a:pos x="112" y="85"/>
                </a:cxn>
                <a:cxn ang="0">
                  <a:pos x="146" y="85"/>
                </a:cxn>
                <a:cxn ang="0">
                  <a:pos x="146" y="114"/>
                </a:cxn>
                <a:cxn ang="0">
                  <a:pos x="105" y="125"/>
                </a:cxn>
                <a:cxn ang="0">
                  <a:pos x="67" y="212"/>
                </a:cxn>
                <a:cxn ang="0">
                  <a:pos x="39" y="212"/>
                </a:cxn>
                <a:cxn ang="0">
                  <a:pos x="20" y="212"/>
                </a:cxn>
              </a:cxnLst>
              <a:rect l="0" t="0" r="r" b="b"/>
              <a:pathLst>
                <a:path w="146" h="212">
                  <a:moveTo>
                    <a:pt x="20" y="212"/>
                  </a:moveTo>
                  <a:lnTo>
                    <a:pt x="26" y="176"/>
                  </a:lnTo>
                  <a:lnTo>
                    <a:pt x="0" y="153"/>
                  </a:lnTo>
                  <a:lnTo>
                    <a:pt x="0" y="118"/>
                  </a:lnTo>
                  <a:lnTo>
                    <a:pt x="7" y="80"/>
                  </a:lnTo>
                  <a:lnTo>
                    <a:pt x="13" y="50"/>
                  </a:lnTo>
                  <a:lnTo>
                    <a:pt x="39" y="32"/>
                  </a:lnTo>
                  <a:lnTo>
                    <a:pt x="78" y="27"/>
                  </a:lnTo>
                  <a:lnTo>
                    <a:pt x="101" y="4"/>
                  </a:lnTo>
                  <a:lnTo>
                    <a:pt x="132" y="0"/>
                  </a:lnTo>
                  <a:lnTo>
                    <a:pt x="132" y="27"/>
                  </a:lnTo>
                  <a:lnTo>
                    <a:pt x="119" y="57"/>
                  </a:lnTo>
                  <a:lnTo>
                    <a:pt x="112" y="85"/>
                  </a:lnTo>
                  <a:lnTo>
                    <a:pt x="146" y="85"/>
                  </a:lnTo>
                  <a:lnTo>
                    <a:pt x="146" y="114"/>
                  </a:lnTo>
                  <a:lnTo>
                    <a:pt x="105" y="125"/>
                  </a:lnTo>
                  <a:lnTo>
                    <a:pt x="67" y="212"/>
                  </a:lnTo>
                  <a:lnTo>
                    <a:pt x="39" y="212"/>
                  </a:lnTo>
                  <a:lnTo>
                    <a:pt x="20" y="212"/>
                  </a:lnTo>
                  <a:close/>
                </a:path>
              </a:pathLst>
            </a:custGeom>
            <a:noFill/>
            <a:ln w="7938" cap="flat">
              <a:solidFill>
                <a:srgbClr val="C7C7C7"/>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9160" name="Freeform 248"/>
            <p:cNvSpPr>
              <a:spLocks/>
            </p:cNvSpPr>
            <p:nvPr/>
          </p:nvSpPr>
          <p:spPr bwMode="auto">
            <a:xfrm>
              <a:off x="2933" y="2460"/>
              <a:ext cx="30" cy="39"/>
            </a:xfrm>
            <a:custGeom>
              <a:avLst/>
              <a:gdLst/>
              <a:ahLst/>
              <a:cxnLst>
                <a:cxn ang="0">
                  <a:pos x="10" y="39"/>
                </a:cxn>
                <a:cxn ang="0">
                  <a:pos x="0" y="28"/>
                </a:cxn>
                <a:cxn ang="0">
                  <a:pos x="0" y="0"/>
                </a:cxn>
                <a:cxn ang="0">
                  <a:pos x="30" y="22"/>
                </a:cxn>
                <a:cxn ang="0">
                  <a:pos x="10" y="39"/>
                </a:cxn>
              </a:cxnLst>
              <a:rect l="0" t="0" r="r" b="b"/>
              <a:pathLst>
                <a:path w="30" h="39">
                  <a:moveTo>
                    <a:pt x="10" y="39"/>
                  </a:moveTo>
                  <a:lnTo>
                    <a:pt x="0" y="28"/>
                  </a:lnTo>
                  <a:lnTo>
                    <a:pt x="0" y="0"/>
                  </a:lnTo>
                  <a:lnTo>
                    <a:pt x="30" y="22"/>
                  </a:lnTo>
                  <a:lnTo>
                    <a:pt x="10" y="39"/>
                  </a:lnTo>
                  <a:close/>
                </a:path>
              </a:pathLst>
            </a:custGeom>
            <a:solidFill>
              <a:srgbClr val="D8D8D8"/>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9161" name="Freeform 249"/>
            <p:cNvSpPr>
              <a:spLocks/>
            </p:cNvSpPr>
            <p:nvPr/>
          </p:nvSpPr>
          <p:spPr bwMode="auto">
            <a:xfrm>
              <a:off x="2933" y="2460"/>
              <a:ext cx="30" cy="39"/>
            </a:xfrm>
            <a:custGeom>
              <a:avLst/>
              <a:gdLst/>
              <a:ahLst/>
              <a:cxnLst>
                <a:cxn ang="0">
                  <a:pos x="10" y="39"/>
                </a:cxn>
                <a:cxn ang="0">
                  <a:pos x="0" y="28"/>
                </a:cxn>
                <a:cxn ang="0">
                  <a:pos x="0" y="0"/>
                </a:cxn>
                <a:cxn ang="0">
                  <a:pos x="30" y="22"/>
                </a:cxn>
                <a:cxn ang="0">
                  <a:pos x="10" y="39"/>
                </a:cxn>
              </a:cxnLst>
              <a:rect l="0" t="0" r="r" b="b"/>
              <a:pathLst>
                <a:path w="30" h="39">
                  <a:moveTo>
                    <a:pt x="10" y="39"/>
                  </a:moveTo>
                  <a:lnTo>
                    <a:pt x="0" y="28"/>
                  </a:lnTo>
                  <a:lnTo>
                    <a:pt x="0" y="0"/>
                  </a:lnTo>
                  <a:lnTo>
                    <a:pt x="30" y="22"/>
                  </a:lnTo>
                  <a:lnTo>
                    <a:pt x="10" y="39"/>
                  </a:lnTo>
                  <a:close/>
                </a:path>
              </a:pathLst>
            </a:custGeom>
            <a:noFill/>
            <a:ln w="7938" cap="flat">
              <a:solidFill>
                <a:srgbClr val="717171"/>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9162" name="Freeform 250"/>
            <p:cNvSpPr>
              <a:spLocks/>
            </p:cNvSpPr>
            <p:nvPr/>
          </p:nvSpPr>
          <p:spPr bwMode="auto">
            <a:xfrm>
              <a:off x="3606" y="1724"/>
              <a:ext cx="324" cy="217"/>
            </a:xfrm>
            <a:custGeom>
              <a:avLst/>
              <a:gdLst/>
              <a:ahLst/>
              <a:cxnLst>
                <a:cxn ang="0">
                  <a:pos x="6" y="47"/>
                </a:cxn>
                <a:cxn ang="0">
                  <a:pos x="12" y="47"/>
                </a:cxn>
                <a:cxn ang="0">
                  <a:pos x="26" y="34"/>
                </a:cxn>
                <a:cxn ang="0">
                  <a:pos x="60" y="16"/>
                </a:cxn>
                <a:cxn ang="0">
                  <a:pos x="86" y="12"/>
                </a:cxn>
                <a:cxn ang="0">
                  <a:pos x="93" y="16"/>
                </a:cxn>
                <a:cxn ang="0">
                  <a:pos x="108" y="12"/>
                </a:cxn>
                <a:cxn ang="0">
                  <a:pos x="142" y="12"/>
                </a:cxn>
                <a:cxn ang="0">
                  <a:pos x="176" y="16"/>
                </a:cxn>
                <a:cxn ang="0">
                  <a:pos x="188" y="12"/>
                </a:cxn>
                <a:cxn ang="0">
                  <a:pos x="203" y="0"/>
                </a:cxn>
                <a:cxn ang="0">
                  <a:pos x="207" y="0"/>
                </a:cxn>
                <a:cxn ang="0">
                  <a:pos x="223" y="16"/>
                </a:cxn>
                <a:cxn ang="0">
                  <a:pos x="249" y="16"/>
                </a:cxn>
                <a:cxn ang="0">
                  <a:pos x="276" y="29"/>
                </a:cxn>
                <a:cxn ang="0">
                  <a:pos x="297" y="47"/>
                </a:cxn>
                <a:cxn ang="0">
                  <a:pos x="316" y="52"/>
                </a:cxn>
                <a:cxn ang="0">
                  <a:pos x="310" y="59"/>
                </a:cxn>
                <a:cxn ang="0">
                  <a:pos x="303" y="62"/>
                </a:cxn>
                <a:cxn ang="0">
                  <a:pos x="310" y="76"/>
                </a:cxn>
                <a:cxn ang="0">
                  <a:pos x="324" y="76"/>
                </a:cxn>
                <a:cxn ang="0">
                  <a:pos x="316" y="93"/>
                </a:cxn>
                <a:cxn ang="0">
                  <a:pos x="303" y="93"/>
                </a:cxn>
                <a:cxn ang="0">
                  <a:pos x="297" y="105"/>
                </a:cxn>
                <a:cxn ang="0">
                  <a:pos x="283" y="112"/>
                </a:cxn>
                <a:cxn ang="0">
                  <a:pos x="283" y="140"/>
                </a:cxn>
                <a:cxn ang="0">
                  <a:pos x="276" y="163"/>
                </a:cxn>
                <a:cxn ang="0">
                  <a:pos x="289" y="181"/>
                </a:cxn>
                <a:cxn ang="0">
                  <a:pos x="283" y="181"/>
                </a:cxn>
                <a:cxn ang="0">
                  <a:pos x="263" y="174"/>
                </a:cxn>
                <a:cxn ang="0">
                  <a:pos x="249" y="186"/>
                </a:cxn>
                <a:cxn ang="0">
                  <a:pos x="236" y="186"/>
                </a:cxn>
                <a:cxn ang="0">
                  <a:pos x="241" y="198"/>
                </a:cxn>
                <a:cxn ang="0">
                  <a:pos x="229" y="204"/>
                </a:cxn>
                <a:cxn ang="0">
                  <a:pos x="223" y="198"/>
                </a:cxn>
                <a:cxn ang="0">
                  <a:pos x="207" y="209"/>
                </a:cxn>
                <a:cxn ang="0">
                  <a:pos x="195" y="209"/>
                </a:cxn>
                <a:cxn ang="0">
                  <a:pos x="180" y="217"/>
                </a:cxn>
                <a:cxn ang="0">
                  <a:pos x="160" y="209"/>
                </a:cxn>
                <a:cxn ang="0">
                  <a:pos x="154" y="193"/>
                </a:cxn>
                <a:cxn ang="0">
                  <a:pos x="127" y="169"/>
                </a:cxn>
                <a:cxn ang="0">
                  <a:pos x="114" y="163"/>
                </a:cxn>
                <a:cxn ang="0">
                  <a:pos x="108" y="158"/>
                </a:cxn>
                <a:cxn ang="0">
                  <a:pos x="108" y="145"/>
                </a:cxn>
                <a:cxn ang="0">
                  <a:pos x="114" y="135"/>
                </a:cxn>
                <a:cxn ang="0">
                  <a:pos x="100" y="112"/>
                </a:cxn>
                <a:cxn ang="0">
                  <a:pos x="93" y="112"/>
                </a:cxn>
                <a:cxn ang="0">
                  <a:pos x="73" y="112"/>
                </a:cxn>
                <a:cxn ang="0">
                  <a:pos x="60" y="112"/>
                </a:cxn>
                <a:cxn ang="0">
                  <a:pos x="39" y="105"/>
                </a:cxn>
                <a:cxn ang="0">
                  <a:pos x="33" y="98"/>
                </a:cxn>
                <a:cxn ang="0">
                  <a:pos x="0" y="98"/>
                </a:cxn>
                <a:cxn ang="0">
                  <a:pos x="12" y="69"/>
                </a:cxn>
                <a:cxn ang="0">
                  <a:pos x="6" y="47"/>
                </a:cxn>
              </a:cxnLst>
              <a:rect l="0" t="0" r="r" b="b"/>
              <a:pathLst>
                <a:path w="324" h="217">
                  <a:moveTo>
                    <a:pt x="6" y="47"/>
                  </a:moveTo>
                  <a:lnTo>
                    <a:pt x="12" y="47"/>
                  </a:lnTo>
                  <a:lnTo>
                    <a:pt x="26" y="34"/>
                  </a:lnTo>
                  <a:lnTo>
                    <a:pt x="60" y="16"/>
                  </a:lnTo>
                  <a:lnTo>
                    <a:pt x="86" y="12"/>
                  </a:lnTo>
                  <a:lnTo>
                    <a:pt x="93" y="16"/>
                  </a:lnTo>
                  <a:lnTo>
                    <a:pt x="108" y="12"/>
                  </a:lnTo>
                  <a:lnTo>
                    <a:pt x="142" y="12"/>
                  </a:lnTo>
                  <a:lnTo>
                    <a:pt x="176" y="16"/>
                  </a:lnTo>
                  <a:lnTo>
                    <a:pt x="188" y="12"/>
                  </a:lnTo>
                  <a:lnTo>
                    <a:pt x="203" y="0"/>
                  </a:lnTo>
                  <a:lnTo>
                    <a:pt x="207" y="0"/>
                  </a:lnTo>
                  <a:lnTo>
                    <a:pt x="223" y="16"/>
                  </a:lnTo>
                  <a:lnTo>
                    <a:pt x="249" y="16"/>
                  </a:lnTo>
                  <a:lnTo>
                    <a:pt x="276" y="29"/>
                  </a:lnTo>
                  <a:lnTo>
                    <a:pt x="297" y="47"/>
                  </a:lnTo>
                  <a:lnTo>
                    <a:pt x="316" y="52"/>
                  </a:lnTo>
                  <a:lnTo>
                    <a:pt x="310" y="59"/>
                  </a:lnTo>
                  <a:lnTo>
                    <a:pt x="303" y="62"/>
                  </a:lnTo>
                  <a:lnTo>
                    <a:pt x="310" y="76"/>
                  </a:lnTo>
                  <a:lnTo>
                    <a:pt x="324" y="76"/>
                  </a:lnTo>
                  <a:lnTo>
                    <a:pt x="316" y="93"/>
                  </a:lnTo>
                  <a:lnTo>
                    <a:pt x="303" y="93"/>
                  </a:lnTo>
                  <a:lnTo>
                    <a:pt x="297" y="105"/>
                  </a:lnTo>
                  <a:lnTo>
                    <a:pt x="283" y="112"/>
                  </a:lnTo>
                  <a:lnTo>
                    <a:pt x="283" y="140"/>
                  </a:lnTo>
                  <a:lnTo>
                    <a:pt x="276" y="163"/>
                  </a:lnTo>
                  <a:lnTo>
                    <a:pt x="289" y="181"/>
                  </a:lnTo>
                  <a:lnTo>
                    <a:pt x="283" y="181"/>
                  </a:lnTo>
                  <a:lnTo>
                    <a:pt x="263" y="174"/>
                  </a:lnTo>
                  <a:lnTo>
                    <a:pt x="249" y="186"/>
                  </a:lnTo>
                  <a:lnTo>
                    <a:pt x="236" y="186"/>
                  </a:lnTo>
                  <a:lnTo>
                    <a:pt x="241" y="198"/>
                  </a:lnTo>
                  <a:lnTo>
                    <a:pt x="229" y="204"/>
                  </a:lnTo>
                  <a:lnTo>
                    <a:pt x="223" y="198"/>
                  </a:lnTo>
                  <a:lnTo>
                    <a:pt x="207" y="209"/>
                  </a:lnTo>
                  <a:lnTo>
                    <a:pt x="195" y="209"/>
                  </a:lnTo>
                  <a:lnTo>
                    <a:pt x="180" y="217"/>
                  </a:lnTo>
                  <a:lnTo>
                    <a:pt x="160" y="209"/>
                  </a:lnTo>
                  <a:lnTo>
                    <a:pt x="154" y="193"/>
                  </a:lnTo>
                  <a:lnTo>
                    <a:pt x="127" y="169"/>
                  </a:lnTo>
                  <a:lnTo>
                    <a:pt x="114" y="163"/>
                  </a:lnTo>
                  <a:lnTo>
                    <a:pt x="108" y="158"/>
                  </a:lnTo>
                  <a:lnTo>
                    <a:pt x="108" y="145"/>
                  </a:lnTo>
                  <a:lnTo>
                    <a:pt x="114" y="135"/>
                  </a:lnTo>
                  <a:lnTo>
                    <a:pt x="100" y="112"/>
                  </a:lnTo>
                  <a:lnTo>
                    <a:pt x="93" y="112"/>
                  </a:lnTo>
                  <a:lnTo>
                    <a:pt x="73" y="112"/>
                  </a:lnTo>
                  <a:lnTo>
                    <a:pt x="60" y="112"/>
                  </a:lnTo>
                  <a:lnTo>
                    <a:pt x="39" y="105"/>
                  </a:lnTo>
                  <a:lnTo>
                    <a:pt x="33" y="98"/>
                  </a:lnTo>
                  <a:lnTo>
                    <a:pt x="0" y="98"/>
                  </a:lnTo>
                  <a:lnTo>
                    <a:pt x="12" y="69"/>
                  </a:lnTo>
                  <a:lnTo>
                    <a:pt x="6" y="47"/>
                  </a:lnTo>
                  <a:close/>
                </a:path>
              </a:pathLst>
            </a:custGeom>
            <a:solidFill>
              <a:srgbClr val="3B608D"/>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9163" name="Freeform 251"/>
            <p:cNvSpPr>
              <a:spLocks/>
            </p:cNvSpPr>
            <p:nvPr/>
          </p:nvSpPr>
          <p:spPr bwMode="auto">
            <a:xfrm>
              <a:off x="3606" y="1724"/>
              <a:ext cx="324" cy="217"/>
            </a:xfrm>
            <a:custGeom>
              <a:avLst/>
              <a:gdLst/>
              <a:ahLst/>
              <a:cxnLst>
                <a:cxn ang="0">
                  <a:pos x="6" y="47"/>
                </a:cxn>
                <a:cxn ang="0">
                  <a:pos x="12" y="47"/>
                </a:cxn>
                <a:cxn ang="0">
                  <a:pos x="26" y="34"/>
                </a:cxn>
                <a:cxn ang="0">
                  <a:pos x="60" y="16"/>
                </a:cxn>
                <a:cxn ang="0">
                  <a:pos x="86" y="12"/>
                </a:cxn>
                <a:cxn ang="0">
                  <a:pos x="93" y="16"/>
                </a:cxn>
                <a:cxn ang="0">
                  <a:pos x="108" y="12"/>
                </a:cxn>
                <a:cxn ang="0">
                  <a:pos x="142" y="12"/>
                </a:cxn>
                <a:cxn ang="0">
                  <a:pos x="176" y="16"/>
                </a:cxn>
                <a:cxn ang="0">
                  <a:pos x="188" y="12"/>
                </a:cxn>
                <a:cxn ang="0">
                  <a:pos x="203" y="0"/>
                </a:cxn>
                <a:cxn ang="0">
                  <a:pos x="207" y="0"/>
                </a:cxn>
                <a:cxn ang="0">
                  <a:pos x="223" y="16"/>
                </a:cxn>
                <a:cxn ang="0">
                  <a:pos x="249" y="16"/>
                </a:cxn>
                <a:cxn ang="0">
                  <a:pos x="276" y="29"/>
                </a:cxn>
                <a:cxn ang="0">
                  <a:pos x="297" y="47"/>
                </a:cxn>
                <a:cxn ang="0">
                  <a:pos x="316" y="52"/>
                </a:cxn>
                <a:cxn ang="0">
                  <a:pos x="310" y="59"/>
                </a:cxn>
                <a:cxn ang="0">
                  <a:pos x="303" y="62"/>
                </a:cxn>
                <a:cxn ang="0">
                  <a:pos x="310" y="76"/>
                </a:cxn>
                <a:cxn ang="0">
                  <a:pos x="324" y="76"/>
                </a:cxn>
                <a:cxn ang="0">
                  <a:pos x="316" y="93"/>
                </a:cxn>
                <a:cxn ang="0">
                  <a:pos x="303" y="93"/>
                </a:cxn>
                <a:cxn ang="0">
                  <a:pos x="297" y="105"/>
                </a:cxn>
                <a:cxn ang="0">
                  <a:pos x="283" y="112"/>
                </a:cxn>
                <a:cxn ang="0">
                  <a:pos x="283" y="140"/>
                </a:cxn>
                <a:cxn ang="0">
                  <a:pos x="276" y="163"/>
                </a:cxn>
                <a:cxn ang="0">
                  <a:pos x="289" y="181"/>
                </a:cxn>
                <a:cxn ang="0">
                  <a:pos x="283" y="181"/>
                </a:cxn>
                <a:cxn ang="0">
                  <a:pos x="263" y="174"/>
                </a:cxn>
                <a:cxn ang="0">
                  <a:pos x="249" y="186"/>
                </a:cxn>
                <a:cxn ang="0">
                  <a:pos x="236" y="186"/>
                </a:cxn>
                <a:cxn ang="0">
                  <a:pos x="241" y="198"/>
                </a:cxn>
                <a:cxn ang="0">
                  <a:pos x="229" y="204"/>
                </a:cxn>
                <a:cxn ang="0">
                  <a:pos x="223" y="198"/>
                </a:cxn>
                <a:cxn ang="0">
                  <a:pos x="207" y="209"/>
                </a:cxn>
                <a:cxn ang="0">
                  <a:pos x="195" y="209"/>
                </a:cxn>
                <a:cxn ang="0">
                  <a:pos x="180" y="217"/>
                </a:cxn>
                <a:cxn ang="0">
                  <a:pos x="160" y="209"/>
                </a:cxn>
                <a:cxn ang="0">
                  <a:pos x="154" y="193"/>
                </a:cxn>
                <a:cxn ang="0">
                  <a:pos x="127" y="169"/>
                </a:cxn>
                <a:cxn ang="0">
                  <a:pos x="114" y="163"/>
                </a:cxn>
                <a:cxn ang="0">
                  <a:pos x="108" y="158"/>
                </a:cxn>
                <a:cxn ang="0">
                  <a:pos x="108" y="145"/>
                </a:cxn>
                <a:cxn ang="0">
                  <a:pos x="114" y="135"/>
                </a:cxn>
                <a:cxn ang="0">
                  <a:pos x="100" y="112"/>
                </a:cxn>
                <a:cxn ang="0">
                  <a:pos x="93" y="112"/>
                </a:cxn>
                <a:cxn ang="0">
                  <a:pos x="73" y="112"/>
                </a:cxn>
                <a:cxn ang="0">
                  <a:pos x="60" y="112"/>
                </a:cxn>
                <a:cxn ang="0">
                  <a:pos x="39" y="105"/>
                </a:cxn>
                <a:cxn ang="0">
                  <a:pos x="33" y="98"/>
                </a:cxn>
                <a:cxn ang="0">
                  <a:pos x="0" y="98"/>
                </a:cxn>
                <a:cxn ang="0">
                  <a:pos x="12" y="69"/>
                </a:cxn>
                <a:cxn ang="0">
                  <a:pos x="6" y="47"/>
                </a:cxn>
              </a:cxnLst>
              <a:rect l="0" t="0" r="r" b="b"/>
              <a:pathLst>
                <a:path w="324" h="217">
                  <a:moveTo>
                    <a:pt x="6" y="47"/>
                  </a:moveTo>
                  <a:lnTo>
                    <a:pt x="12" y="47"/>
                  </a:lnTo>
                  <a:lnTo>
                    <a:pt x="26" y="34"/>
                  </a:lnTo>
                  <a:lnTo>
                    <a:pt x="60" y="16"/>
                  </a:lnTo>
                  <a:lnTo>
                    <a:pt x="86" y="12"/>
                  </a:lnTo>
                  <a:lnTo>
                    <a:pt x="93" y="16"/>
                  </a:lnTo>
                  <a:lnTo>
                    <a:pt x="108" y="12"/>
                  </a:lnTo>
                  <a:lnTo>
                    <a:pt x="142" y="12"/>
                  </a:lnTo>
                  <a:lnTo>
                    <a:pt x="176" y="16"/>
                  </a:lnTo>
                  <a:lnTo>
                    <a:pt x="188" y="12"/>
                  </a:lnTo>
                  <a:lnTo>
                    <a:pt x="203" y="0"/>
                  </a:lnTo>
                  <a:lnTo>
                    <a:pt x="207" y="0"/>
                  </a:lnTo>
                  <a:lnTo>
                    <a:pt x="223" y="16"/>
                  </a:lnTo>
                  <a:lnTo>
                    <a:pt x="249" y="16"/>
                  </a:lnTo>
                  <a:lnTo>
                    <a:pt x="276" y="29"/>
                  </a:lnTo>
                  <a:lnTo>
                    <a:pt x="297" y="47"/>
                  </a:lnTo>
                  <a:lnTo>
                    <a:pt x="316" y="52"/>
                  </a:lnTo>
                  <a:lnTo>
                    <a:pt x="310" y="59"/>
                  </a:lnTo>
                  <a:lnTo>
                    <a:pt x="303" y="62"/>
                  </a:lnTo>
                  <a:lnTo>
                    <a:pt x="310" y="76"/>
                  </a:lnTo>
                  <a:lnTo>
                    <a:pt x="324" y="76"/>
                  </a:lnTo>
                  <a:lnTo>
                    <a:pt x="316" y="93"/>
                  </a:lnTo>
                  <a:lnTo>
                    <a:pt x="303" y="93"/>
                  </a:lnTo>
                  <a:lnTo>
                    <a:pt x="297" y="105"/>
                  </a:lnTo>
                  <a:lnTo>
                    <a:pt x="283" y="112"/>
                  </a:lnTo>
                  <a:lnTo>
                    <a:pt x="283" y="140"/>
                  </a:lnTo>
                  <a:lnTo>
                    <a:pt x="276" y="163"/>
                  </a:lnTo>
                  <a:lnTo>
                    <a:pt x="289" y="181"/>
                  </a:lnTo>
                  <a:lnTo>
                    <a:pt x="283" y="181"/>
                  </a:lnTo>
                  <a:lnTo>
                    <a:pt x="263" y="174"/>
                  </a:lnTo>
                  <a:lnTo>
                    <a:pt x="249" y="186"/>
                  </a:lnTo>
                  <a:lnTo>
                    <a:pt x="236" y="186"/>
                  </a:lnTo>
                  <a:lnTo>
                    <a:pt x="241" y="198"/>
                  </a:lnTo>
                  <a:lnTo>
                    <a:pt x="229" y="204"/>
                  </a:lnTo>
                  <a:lnTo>
                    <a:pt x="223" y="198"/>
                  </a:lnTo>
                  <a:lnTo>
                    <a:pt x="207" y="209"/>
                  </a:lnTo>
                  <a:lnTo>
                    <a:pt x="195" y="209"/>
                  </a:lnTo>
                  <a:lnTo>
                    <a:pt x="180" y="217"/>
                  </a:lnTo>
                  <a:lnTo>
                    <a:pt x="160" y="209"/>
                  </a:lnTo>
                  <a:lnTo>
                    <a:pt x="154" y="193"/>
                  </a:lnTo>
                  <a:lnTo>
                    <a:pt x="127" y="169"/>
                  </a:lnTo>
                  <a:lnTo>
                    <a:pt x="114" y="163"/>
                  </a:lnTo>
                  <a:lnTo>
                    <a:pt x="108" y="158"/>
                  </a:lnTo>
                  <a:lnTo>
                    <a:pt x="108" y="145"/>
                  </a:lnTo>
                  <a:lnTo>
                    <a:pt x="114" y="135"/>
                  </a:lnTo>
                  <a:lnTo>
                    <a:pt x="100" y="112"/>
                  </a:lnTo>
                  <a:lnTo>
                    <a:pt x="93" y="112"/>
                  </a:lnTo>
                  <a:lnTo>
                    <a:pt x="73" y="112"/>
                  </a:lnTo>
                  <a:lnTo>
                    <a:pt x="60" y="112"/>
                  </a:lnTo>
                  <a:lnTo>
                    <a:pt x="39" y="105"/>
                  </a:lnTo>
                  <a:lnTo>
                    <a:pt x="33" y="98"/>
                  </a:lnTo>
                  <a:lnTo>
                    <a:pt x="0" y="98"/>
                  </a:lnTo>
                  <a:lnTo>
                    <a:pt x="12" y="69"/>
                  </a:lnTo>
                  <a:lnTo>
                    <a:pt x="6" y="47"/>
                  </a:lnTo>
                  <a:close/>
                </a:path>
              </a:pathLst>
            </a:custGeom>
            <a:noFill/>
            <a:ln w="7938" cap="flat">
              <a:solidFill>
                <a:srgbClr val="7F7F7F"/>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9164" name="Freeform 252"/>
            <p:cNvSpPr>
              <a:spLocks/>
            </p:cNvSpPr>
            <p:nvPr/>
          </p:nvSpPr>
          <p:spPr bwMode="auto">
            <a:xfrm>
              <a:off x="3776" y="3207"/>
              <a:ext cx="168" cy="145"/>
            </a:xfrm>
            <a:custGeom>
              <a:avLst/>
              <a:gdLst/>
              <a:ahLst/>
              <a:cxnLst>
                <a:cxn ang="0">
                  <a:pos x="0" y="40"/>
                </a:cxn>
                <a:cxn ang="0">
                  <a:pos x="14" y="13"/>
                </a:cxn>
                <a:cxn ang="0">
                  <a:pos x="53" y="0"/>
                </a:cxn>
                <a:cxn ang="0">
                  <a:pos x="94" y="13"/>
                </a:cxn>
                <a:cxn ang="0">
                  <a:pos x="133" y="23"/>
                </a:cxn>
                <a:cxn ang="0">
                  <a:pos x="160" y="63"/>
                </a:cxn>
                <a:cxn ang="0">
                  <a:pos x="127" y="59"/>
                </a:cxn>
                <a:cxn ang="0">
                  <a:pos x="168" y="138"/>
                </a:cxn>
                <a:cxn ang="0">
                  <a:pos x="133" y="116"/>
                </a:cxn>
                <a:cxn ang="0">
                  <a:pos x="108" y="145"/>
                </a:cxn>
                <a:cxn ang="0">
                  <a:pos x="87" y="116"/>
                </a:cxn>
                <a:cxn ang="0">
                  <a:pos x="53" y="121"/>
                </a:cxn>
                <a:cxn ang="0">
                  <a:pos x="41" y="99"/>
                </a:cxn>
                <a:cxn ang="0">
                  <a:pos x="41" y="63"/>
                </a:cxn>
                <a:cxn ang="0">
                  <a:pos x="0" y="40"/>
                </a:cxn>
              </a:cxnLst>
              <a:rect l="0" t="0" r="r" b="b"/>
              <a:pathLst>
                <a:path w="168" h="145">
                  <a:moveTo>
                    <a:pt x="0" y="40"/>
                  </a:moveTo>
                  <a:lnTo>
                    <a:pt x="14" y="13"/>
                  </a:lnTo>
                  <a:lnTo>
                    <a:pt x="53" y="0"/>
                  </a:lnTo>
                  <a:lnTo>
                    <a:pt x="94" y="13"/>
                  </a:lnTo>
                  <a:lnTo>
                    <a:pt x="133" y="23"/>
                  </a:lnTo>
                  <a:lnTo>
                    <a:pt x="160" y="63"/>
                  </a:lnTo>
                  <a:lnTo>
                    <a:pt x="127" y="59"/>
                  </a:lnTo>
                  <a:lnTo>
                    <a:pt x="168" y="138"/>
                  </a:lnTo>
                  <a:lnTo>
                    <a:pt x="133" y="116"/>
                  </a:lnTo>
                  <a:lnTo>
                    <a:pt x="108" y="145"/>
                  </a:lnTo>
                  <a:lnTo>
                    <a:pt x="87" y="116"/>
                  </a:lnTo>
                  <a:lnTo>
                    <a:pt x="53" y="121"/>
                  </a:lnTo>
                  <a:lnTo>
                    <a:pt x="41" y="99"/>
                  </a:lnTo>
                  <a:lnTo>
                    <a:pt x="41" y="63"/>
                  </a:lnTo>
                  <a:lnTo>
                    <a:pt x="0" y="40"/>
                  </a:lnTo>
                  <a:close/>
                </a:path>
              </a:pathLst>
            </a:custGeom>
            <a:solidFill>
              <a:srgbClr val="3B608D"/>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9165" name="Freeform 253"/>
            <p:cNvSpPr>
              <a:spLocks/>
            </p:cNvSpPr>
            <p:nvPr/>
          </p:nvSpPr>
          <p:spPr bwMode="auto">
            <a:xfrm>
              <a:off x="3776" y="3207"/>
              <a:ext cx="168" cy="145"/>
            </a:xfrm>
            <a:custGeom>
              <a:avLst/>
              <a:gdLst/>
              <a:ahLst/>
              <a:cxnLst>
                <a:cxn ang="0">
                  <a:pos x="0" y="40"/>
                </a:cxn>
                <a:cxn ang="0">
                  <a:pos x="14" y="13"/>
                </a:cxn>
                <a:cxn ang="0">
                  <a:pos x="53" y="0"/>
                </a:cxn>
                <a:cxn ang="0">
                  <a:pos x="94" y="13"/>
                </a:cxn>
                <a:cxn ang="0">
                  <a:pos x="133" y="23"/>
                </a:cxn>
                <a:cxn ang="0">
                  <a:pos x="160" y="63"/>
                </a:cxn>
                <a:cxn ang="0">
                  <a:pos x="127" y="59"/>
                </a:cxn>
                <a:cxn ang="0">
                  <a:pos x="168" y="138"/>
                </a:cxn>
                <a:cxn ang="0">
                  <a:pos x="133" y="116"/>
                </a:cxn>
                <a:cxn ang="0">
                  <a:pos x="108" y="145"/>
                </a:cxn>
                <a:cxn ang="0">
                  <a:pos x="87" y="116"/>
                </a:cxn>
                <a:cxn ang="0">
                  <a:pos x="53" y="121"/>
                </a:cxn>
                <a:cxn ang="0">
                  <a:pos x="41" y="99"/>
                </a:cxn>
                <a:cxn ang="0">
                  <a:pos x="41" y="63"/>
                </a:cxn>
                <a:cxn ang="0">
                  <a:pos x="0" y="40"/>
                </a:cxn>
              </a:cxnLst>
              <a:rect l="0" t="0" r="r" b="b"/>
              <a:pathLst>
                <a:path w="168" h="145">
                  <a:moveTo>
                    <a:pt x="0" y="40"/>
                  </a:moveTo>
                  <a:lnTo>
                    <a:pt x="14" y="13"/>
                  </a:lnTo>
                  <a:lnTo>
                    <a:pt x="53" y="0"/>
                  </a:lnTo>
                  <a:lnTo>
                    <a:pt x="94" y="13"/>
                  </a:lnTo>
                  <a:lnTo>
                    <a:pt x="133" y="23"/>
                  </a:lnTo>
                  <a:lnTo>
                    <a:pt x="160" y="63"/>
                  </a:lnTo>
                  <a:lnTo>
                    <a:pt x="127" y="59"/>
                  </a:lnTo>
                  <a:lnTo>
                    <a:pt x="168" y="138"/>
                  </a:lnTo>
                  <a:lnTo>
                    <a:pt x="133" y="116"/>
                  </a:lnTo>
                  <a:lnTo>
                    <a:pt x="108" y="145"/>
                  </a:lnTo>
                  <a:lnTo>
                    <a:pt x="87" y="116"/>
                  </a:lnTo>
                  <a:lnTo>
                    <a:pt x="53" y="121"/>
                  </a:lnTo>
                  <a:lnTo>
                    <a:pt x="41" y="99"/>
                  </a:lnTo>
                  <a:lnTo>
                    <a:pt x="41" y="63"/>
                  </a:lnTo>
                  <a:lnTo>
                    <a:pt x="0" y="40"/>
                  </a:lnTo>
                  <a:close/>
                </a:path>
              </a:pathLst>
            </a:custGeom>
            <a:noFill/>
            <a:ln w="7938" cap="flat">
              <a:solidFill>
                <a:srgbClr val="7F7F7F"/>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9166" name="Freeform 254"/>
            <p:cNvSpPr>
              <a:spLocks/>
            </p:cNvSpPr>
            <p:nvPr/>
          </p:nvSpPr>
          <p:spPr bwMode="auto">
            <a:xfrm>
              <a:off x="3244" y="1866"/>
              <a:ext cx="587" cy="454"/>
            </a:xfrm>
            <a:custGeom>
              <a:avLst/>
              <a:gdLst/>
              <a:ahLst/>
              <a:cxnLst>
                <a:cxn ang="0">
                  <a:pos x="553" y="260"/>
                </a:cxn>
                <a:cxn ang="0">
                  <a:pos x="580" y="305"/>
                </a:cxn>
                <a:cxn ang="0">
                  <a:pos x="587" y="334"/>
                </a:cxn>
                <a:cxn ang="0">
                  <a:pos x="546" y="363"/>
                </a:cxn>
                <a:cxn ang="0">
                  <a:pos x="527" y="402"/>
                </a:cxn>
                <a:cxn ang="0">
                  <a:pos x="505" y="449"/>
                </a:cxn>
                <a:cxn ang="0">
                  <a:pos x="492" y="449"/>
                </a:cxn>
                <a:cxn ang="0">
                  <a:pos x="472" y="431"/>
                </a:cxn>
                <a:cxn ang="0">
                  <a:pos x="440" y="427"/>
                </a:cxn>
                <a:cxn ang="0">
                  <a:pos x="419" y="437"/>
                </a:cxn>
                <a:cxn ang="0">
                  <a:pos x="378" y="437"/>
                </a:cxn>
                <a:cxn ang="0">
                  <a:pos x="359" y="454"/>
                </a:cxn>
                <a:cxn ang="0">
                  <a:pos x="318" y="427"/>
                </a:cxn>
                <a:cxn ang="0">
                  <a:pos x="292" y="437"/>
                </a:cxn>
                <a:cxn ang="0">
                  <a:pos x="280" y="431"/>
                </a:cxn>
                <a:cxn ang="0">
                  <a:pos x="219" y="396"/>
                </a:cxn>
                <a:cxn ang="0">
                  <a:pos x="199" y="373"/>
                </a:cxn>
                <a:cxn ang="0">
                  <a:pos x="160" y="363"/>
                </a:cxn>
                <a:cxn ang="0">
                  <a:pos x="153" y="385"/>
                </a:cxn>
                <a:cxn ang="0">
                  <a:pos x="133" y="373"/>
                </a:cxn>
                <a:cxn ang="0">
                  <a:pos x="113" y="345"/>
                </a:cxn>
                <a:cxn ang="0">
                  <a:pos x="94" y="334"/>
                </a:cxn>
                <a:cxn ang="0">
                  <a:pos x="71" y="334"/>
                </a:cxn>
                <a:cxn ang="0">
                  <a:pos x="52" y="315"/>
                </a:cxn>
                <a:cxn ang="0">
                  <a:pos x="34" y="328"/>
                </a:cxn>
                <a:cxn ang="0">
                  <a:pos x="38" y="305"/>
                </a:cxn>
                <a:cxn ang="0">
                  <a:pos x="34" y="282"/>
                </a:cxn>
                <a:cxn ang="0">
                  <a:pos x="19" y="265"/>
                </a:cxn>
                <a:cxn ang="0">
                  <a:pos x="11" y="178"/>
                </a:cxn>
                <a:cxn ang="0">
                  <a:pos x="0" y="160"/>
                </a:cxn>
                <a:cxn ang="0">
                  <a:pos x="6" y="138"/>
                </a:cxn>
                <a:cxn ang="0">
                  <a:pos x="6" y="115"/>
                </a:cxn>
                <a:cxn ang="0">
                  <a:pos x="0" y="92"/>
                </a:cxn>
                <a:cxn ang="0">
                  <a:pos x="61" y="58"/>
                </a:cxn>
                <a:cxn ang="0">
                  <a:pos x="105" y="51"/>
                </a:cxn>
                <a:cxn ang="0">
                  <a:pos x="140" y="24"/>
                </a:cxn>
                <a:cxn ang="0">
                  <a:pos x="186" y="13"/>
                </a:cxn>
                <a:cxn ang="0">
                  <a:pos x="226" y="0"/>
                </a:cxn>
                <a:cxn ang="0">
                  <a:pos x="246" y="39"/>
                </a:cxn>
                <a:cxn ang="0">
                  <a:pos x="280" y="39"/>
                </a:cxn>
                <a:cxn ang="0">
                  <a:pos x="299" y="28"/>
                </a:cxn>
                <a:cxn ang="0">
                  <a:pos x="373" y="35"/>
                </a:cxn>
                <a:cxn ang="0">
                  <a:pos x="426" y="28"/>
                </a:cxn>
                <a:cxn ang="0">
                  <a:pos x="472" y="17"/>
                </a:cxn>
                <a:cxn ang="0">
                  <a:pos x="486" y="24"/>
                </a:cxn>
                <a:cxn ang="0">
                  <a:pos x="512" y="47"/>
                </a:cxn>
                <a:cxn ang="0">
                  <a:pos x="519" y="62"/>
                </a:cxn>
                <a:cxn ang="0">
                  <a:pos x="546" y="131"/>
                </a:cxn>
                <a:cxn ang="0">
                  <a:pos x="538" y="167"/>
                </a:cxn>
                <a:cxn ang="0">
                  <a:pos x="519" y="196"/>
                </a:cxn>
                <a:cxn ang="0">
                  <a:pos x="538" y="218"/>
                </a:cxn>
                <a:cxn ang="0">
                  <a:pos x="538" y="241"/>
                </a:cxn>
                <a:cxn ang="0">
                  <a:pos x="553" y="260"/>
                </a:cxn>
              </a:cxnLst>
              <a:rect l="0" t="0" r="r" b="b"/>
              <a:pathLst>
                <a:path w="587" h="454">
                  <a:moveTo>
                    <a:pt x="553" y="260"/>
                  </a:moveTo>
                  <a:lnTo>
                    <a:pt x="580" y="305"/>
                  </a:lnTo>
                  <a:lnTo>
                    <a:pt x="587" y="334"/>
                  </a:lnTo>
                  <a:lnTo>
                    <a:pt x="546" y="363"/>
                  </a:lnTo>
                  <a:lnTo>
                    <a:pt x="527" y="402"/>
                  </a:lnTo>
                  <a:lnTo>
                    <a:pt x="505" y="449"/>
                  </a:lnTo>
                  <a:lnTo>
                    <a:pt x="492" y="449"/>
                  </a:lnTo>
                  <a:lnTo>
                    <a:pt x="472" y="431"/>
                  </a:lnTo>
                  <a:lnTo>
                    <a:pt x="440" y="427"/>
                  </a:lnTo>
                  <a:lnTo>
                    <a:pt x="419" y="437"/>
                  </a:lnTo>
                  <a:lnTo>
                    <a:pt x="378" y="437"/>
                  </a:lnTo>
                  <a:lnTo>
                    <a:pt x="359" y="454"/>
                  </a:lnTo>
                  <a:lnTo>
                    <a:pt x="318" y="427"/>
                  </a:lnTo>
                  <a:lnTo>
                    <a:pt x="292" y="437"/>
                  </a:lnTo>
                  <a:lnTo>
                    <a:pt x="280" y="431"/>
                  </a:lnTo>
                  <a:lnTo>
                    <a:pt x="219" y="396"/>
                  </a:lnTo>
                  <a:lnTo>
                    <a:pt x="199" y="373"/>
                  </a:lnTo>
                  <a:lnTo>
                    <a:pt x="160" y="363"/>
                  </a:lnTo>
                  <a:lnTo>
                    <a:pt x="153" y="385"/>
                  </a:lnTo>
                  <a:lnTo>
                    <a:pt x="133" y="373"/>
                  </a:lnTo>
                  <a:lnTo>
                    <a:pt x="113" y="345"/>
                  </a:lnTo>
                  <a:lnTo>
                    <a:pt x="94" y="334"/>
                  </a:lnTo>
                  <a:lnTo>
                    <a:pt x="71" y="334"/>
                  </a:lnTo>
                  <a:lnTo>
                    <a:pt x="52" y="315"/>
                  </a:lnTo>
                  <a:lnTo>
                    <a:pt x="34" y="328"/>
                  </a:lnTo>
                  <a:lnTo>
                    <a:pt x="38" y="305"/>
                  </a:lnTo>
                  <a:lnTo>
                    <a:pt x="34" y="282"/>
                  </a:lnTo>
                  <a:lnTo>
                    <a:pt x="19" y="265"/>
                  </a:lnTo>
                  <a:lnTo>
                    <a:pt x="11" y="178"/>
                  </a:lnTo>
                  <a:lnTo>
                    <a:pt x="0" y="160"/>
                  </a:lnTo>
                  <a:lnTo>
                    <a:pt x="6" y="138"/>
                  </a:lnTo>
                  <a:lnTo>
                    <a:pt x="6" y="115"/>
                  </a:lnTo>
                  <a:lnTo>
                    <a:pt x="0" y="92"/>
                  </a:lnTo>
                  <a:lnTo>
                    <a:pt x="61" y="58"/>
                  </a:lnTo>
                  <a:lnTo>
                    <a:pt x="105" y="51"/>
                  </a:lnTo>
                  <a:lnTo>
                    <a:pt x="140" y="24"/>
                  </a:lnTo>
                  <a:lnTo>
                    <a:pt x="186" y="13"/>
                  </a:lnTo>
                  <a:lnTo>
                    <a:pt x="226" y="0"/>
                  </a:lnTo>
                  <a:lnTo>
                    <a:pt x="246" y="39"/>
                  </a:lnTo>
                  <a:lnTo>
                    <a:pt x="280" y="39"/>
                  </a:lnTo>
                  <a:lnTo>
                    <a:pt x="299" y="28"/>
                  </a:lnTo>
                  <a:lnTo>
                    <a:pt x="373" y="35"/>
                  </a:lnTo>
                  <a:lnTo>
                    <a:pt x="426" y="28"/>
                  </a:lnTo>
                  <a:lnTo>
                    <a:pt x="472" y="17"/>
                  </a:lnTo>
                  <a:lnTo>
                    <a:pt x="486" y="24"/>
                  </a:lnTo>
                  <a:lnTo>
                    <a:pt x="512" y="47"/>
                  </a:lnTo>
                  <a:lnTo>
                    <a:pt x="519" y="62"/>
                  </a:lnTo>
                  <a:lnTo>
                    <a:pt x="546" y="131"/>
                  </a:lnTo>
                  <a:lnTo>
                    <a:pt x="538" y="167"/>
                  </a:lnTo>
                  <a:lnTo>
                    <a:pt x="519" y="196"/>
                  </a:lnTo>
                  <a:lnTo>
                    <a:pt x="538" y="218"/>
                  </a:lnTo>
                  <a:lnTo>
                    <a:pt x="538" y="241"/>
                  </a:lnTo>
                  <a:lnTo>
                    <a:pt x="553" y="260"/>
                  </a:lnTo>
                  <a:close/>
                </a:path>
              </a:pathLst>
            </a:custGeom>
            <a:solidFill>
              <a:srgbClr val="3B608D"/>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9167" name="Freeform 255"/>
            <p:cNvSpPr>
              <a:spLocks/>
            </p:cNvSpPr>
            <p:nvPr/>
          </p:nvSpPr>
          <p:spPr bwMode="auto">
            <a:xfrm>
              <a:off x="3244" y="1866"/>
              <a:ext cx="587" cy="454"/>
            </a:xfrm>
            <a:custGeom>
              <a:avLst/>
              <a:gdLst/>
              <a:ahLst/>
              <a:cxnLst>
                <a:cxn ang="0">
                  <a:pos x="553" y="260"/>
                </a:cxn>
                <a:cxn ang="0">
                  <a:pos x="580" y="305"/>
                </a:cxn>
                <a:cxn ang="0">
                  <a:pos x="587" y="334"/>
                </a:cxn>
                <a:cxn ang="0">
                  <a:pos x="546" y="363"/>
                </a:cxn>
                <a:cxn ang="0">
                  <a:pos x="527" y="402"/>
                </a:cxn>
                <a:cxn ang="0">
                  <a:pos x="505" y="449"/>
                </a:cxn>
                <a:cxn ang="0">
                  <a:pos x="492" y="449"/>
                </a:cxn>
                <a:cxn ang="0">
                  <a:pos x="472" y="431"/>
                </a:cxn>
                <a:cxn ang="0">
                  <a:pos x="440" y="427"/>
                </a:cxn>
                <a:cxn ang="0">
                  <a:pos x="419" y="437"/>
                </a:cxn>
                <a:cxn ang="0">
                  <a:pos x="378" y="437"/>
                </a:cxn>
                <a:cxn ang="0">
                  <a:pos x="359" y="454"/>
                </a:cxn>
                <a:cxn ang="0">
                  <a:pos x="318" y="427"/>
                </a:cxn>
                <a:cxn ang="0">
                  <a:pos x="292" y="437"/>
                </a:cxn>
                <a:cxn ang="0">
                  <a:pos x="280" y="431"/>
                </a:cxn>
                <a:cxn ang="0">
                  <a:pos x="219" y="396"/>
                </a:cxn>
                <a:cxn ang="0">
                  <a:pos x="199" y="373"/>
                </a:cxn>
                <a:cxn ang="0">
                  <a:pos x="160" y="363"/>
                </a:cxn>
                <a:cxn ang="0">
                  <a:pos x="153" y="385"/>
                </a:cxn>
                <a:cxn ang="0">
                  <a:pos x="133" y="373"/>
                </a:cxn>
                <a:cxn ang="0">
                  <a:pos x="113" y="345"/>
                </a:cxn>
                <a:cxn ang="0">
                  <a:pos x="94" y="334"/>
                </a:cxn>
                <a:cxn ang="0">
                  <a:pos x="71" y="334"/>
                </a:cxn>
                <a:cxn ang="0">
                  <a:pos x="52" y="315"/>
                </a:cxn>
                <a:cxn ang="0">
                  <a:pos x="34" y="328"/>
                </a:cxn>
                <a:cxn ang="0">
                  <a:pos x="38" y="305"/>
                </a:cxn>
                <a:cxn ang="0">
                  <a:pos x="34" y="282"/>
                </a:cxn>
                <a:cxn ang="0">
                  <a:pos x="19" y="265"/>
                </a:cxn>
                <a:cxn ang="0">
                  <a:pos x="11" y="178"/>
                </a:cxn>
                <a:cxn ang="0">
                  <a:pos x="0" y="160"/>
                </a:cxn>
                <a:cxn ang="0">
                  <a:pos x="6" y="138"/>
                </a:cxn>
                <a:cxn ang="0">
                  <a:pos x="6" y="115"/>
                </a:cxn>
                <a:cxn ang="0">
                  <a:pos x="0" y="92"/>
                </a:cxn>
                <a:cxn ang="0">
                  <a:pos x="61" y="58"/>
                </a:cxn>
                <a:cxn ang="0">
                  <a:pos x="105" y="51"/>
                </a:cxn>
                <a:cxn ang="0">
                  <a:pos x="140" y="24"/>
                </a:cxn>
                <a:cxn ang="0">
                  <a:pos x="186" y="13"/>
                </a:cxn>
                <a:cxn ang="0">
                  <a:pos x="226" y="0"/>
                </a:cxn>
                <a:cxn ang="0">
                  <a:pos x="246" y="39"/>
                </a:cxn>
                <a:cxn ang="0">
                  <a:pos x="280" y="39"/>
                </a:cxn>
                <a:cxn ang="0">
                  <a:pos x="299" y="28"/>
                </a:cxn>
                <a:cxn ang="0">
                  <a:pos x="373" y="35"/>
                </a:cxn>
                <a:cxn ang="0">
                  <a:pos x="426" y="28"/>
                </a:cxn>
                <a:cxn ang="0">
                  <a:pos x="472" y="17"/>
                </a:cxn>
                <a:cxn ang="0">
                  <a:pos x="486" y="24"/>
                </a:cxn>
                <a:cxn ang="0">
                  <a:pos x="512" y="47"/>
                </a:cxn>
                <a:cxn ang="0">
                  <a:pos x="519" y="62"/>
                </a:cxn>
                <a:cxn ang="0">
                  <a:pos x="546" y="131"/>
                </a:cxn>
                <a:cxn ang="0">
                  <a:pos x="538" y="167"/>
                </a:cxn>
                <a:cxn ang="0">
                  <a:pos x="519" y="196"/>
                </a:cxn>
                <a:cxn ang="0">
                  <a:pos x="538" y="218"/>
                </a:cxn>
                <a:cxn ang="0">
                  <a:pos x="538" y="241"/>
                </a:cxn>
                <a:cxn ang="0">
                  <a:pos x="553" y="260"/>
                </a:cxn>
              </a:cxnLst>
              <a:rect l="0" t="0" r="r" b="b"/>
              <a:pathLst>
                <a:path w="587" h="454">
                  <a:moveTo>
                    <a:pt x="553" y="260"/>
                  </a:moveTo>
                  <a:lnTo>
                    <a:pt x="580" y="305"/>
                  </a:lnTo>
                  <a:lnTo>
                    <a:pt x="587" y="334"/>
                  </a:lnTo>
                  <a:lnTo>
                    <a:pt x="546" y="363"/>
                  </a:lnTo>
                  <a:lnTo>
                    <a:pt x="527" y="402"/>
                  </a:lnTo>
                  <a:lnTo>
                    <a:pt x="505" y="449"/>
                  </a:lnTo>
                  <a:lnTo>
                    <a:pt x="492" y="449"/>
                  </a:lnTo>
                  <a:lnTo>
                    <a:pt x="472" y="431"/>
                  </a:lnTo>
                  <a:lnTo>
                    <a:pt x="440" y="427"/>
                  </a:lnTo>
                  <a:lnTo>
                    <a:pt x="419" y="437"/>
                  </a:lnTo>
                  <a:lnTo>
                    <a:pt x="378" y="437"/>
                  </a:lnTo>
                  <a:lnTo>
                    <a:pt x="359" y="454"/>
                  </a:lnTo>
                  <a:lnTo>
                    <a:pt x="318" y="427"/>
                  </a:lnTo>
                  <a:lnTo>
                    <a:pt x="292" y="437"/>
                  </a:lnTo>
                  <a:lnTo>
                    <a:pt x="280" y="431"/>
                  </a:lnTo>
                  <a:lnTo>
                    <a:pt x="219" y="396"/>
                  </a:lnTo>
                  <a:lnTo>
                    <a:pt x="199" y="373"/>
                  </a:lnTo>
                  <a:lnTo>
                    <a:pt x="160" y="363"/>
                  </a:lnTo>
                  <a:lnTo>
                    <a:pt x="153" y="385"/>
                  </a:lnTo>
                  <a:lnTo>
                    <a:pt x="133" y="373"/>
                  </a:lnTo>
                  <a:lnTo>
                    <a:pt x="113" y="345"/>
                  </a:lnTo>
                  <a:lnTo>
                    <a:pt x="94" y="334"/>
                  </a:lnTo>
                  <a:lnTo>
                    <a:pt x="71" y="334"/>
                  </a:lnTo>
                  <a:lnTo>
                    <a:pt x="52" y="315"/>
                  </a:lnTo>
                  <a:lnTo>
                    <a:pt x="34" y="328"/>
                  </a:lnTo>
                  <a:lnTo>
                    <a:pt x="38" y="305"/>
                  </a:lnTo>
                  <a:lnTo>
                    <a:pt x="34" y="282"/>
                  </a:lnTo>
                  <a:lnTo>
                    <a:pt x="19" y="265"/>
                  </a:lnTo>
                  <a:lnTo>
                    <a:pt x="11" y="178"/>
                  </a:lnTo>
                  <a:lnTo>
                    <a:pt x="0" y="160"/>
                  </a:lnTo>
                  <a:lnTo>
                    <a:pt x="6" y="138"/>
                  </a:lnTo>
                  <a:lnTo>
                    <a:pt x="6" y="115"/>
                  </a:lnTo>
                  <a:lnTo>
                    <a:pt x="0" y="92"/>
                  </a:lnTo>
                  <a:lnTo>
                    <a:pt x="61" y="58"/>
                  </a:lnTo>
                  <a:lnTo>
                    <a:pt x="105" y="51"/>
                  </a:lnTo>
                  <a:lnTo>
                    <a:pt x="140" y="24"/>
                  </a:lnTo>
                  <a:lnTo>
                    <a:pt x="186" y="13"/>
                  </a:lnTo>
                  <a:lnTo>
                    <a:pt x="226" y="0"/>
                  </a:lnTo>
                  <a:lnTo>
                    <a:pt x="246" y="39"/>
                  </a:lnTo>
                  <a:lnTo>
                    <a:pt x="280" y="39"/>
                  </a:lnTo>
                  <a:lnTo>
                    <a:pt x="299" y="28"/>
                  </a:lnTo>
                  <a:lnTo>
                    <a:pt x="373" y="35"/>
                  </a:lnTo>
                  <a:lnTo>
                    <a:pt x="426" y="28"/>
                  </a:lnTo>
                  <a:lnTo>
                    <a:pt x="472" y="17"/>
                  </a:lnTo>
                  <a:lnTo>
                    <a:pt x="486" y="24"/>
                  </a:lnTo>
                  <a:lnTo>
                    <a:pt x="512" y="47"/>
                  </a:lnTo>
                  <a:lnTo>
                    <a:pt x="519" y="62"/>
                  </a:lnTo>
                  <a:lnTo>
                    <a:pt x="546" y="131"/>
                  </a:lnTo>
                  <a:lnTo>
                    <a:pt x="538" y="167"/>
                  </a:lnTo>
                  <a:lnTo>
                    <a:pt x="519" y="196"/>
                  </a:lnTo>
                  <a:lnTo>
                    <a:pt x="538" y="218"/>
                  </a:lnTo>
                  <a:lnTo>
                    <a:pt x="538" y="241"/>
                  </a:lnTo>
                  <a:lnTo>
                    <a:pt x="553" y="260"/>
                  </a:lnTo>
                  <a:close/>
                </a:path>
              </a:pathLst>
            </a:custGeom>
            <a:noFill/>
            <a:ln w="7938" cap="flat">
              <a:solidFill>
                <a:srgbClr val="7F7F7F"/>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9168" name="Freeform 256"/>
            <p:cNvSpPr>
              <a:spLocks/>
            </p:cNvSpPr>
            <p:nvPr/>
          </p:nvSpPr>
          <p:spPr bwMode="auto">
            <a:xfrm>
              <a:off x="3364" y="2367"/>
              <a:ext cx="419" cy="242"/>
            </a:xfrm>
            <a:custGeom>
              <a:avLst/>
              <a:gdLst/>
              <a:ahLst/>
              <a:cxnLst>
                <a:cxn ang="0">
                  <a:pos x="273" y="200"/>
                </a:cxn>
                <a:cxn ang="0">
                  <a:pos x="326" y="177"/>
                </a:cxn>
                <a:cxn ang="0">
                  <a:pos x="352" y="120"/>
                </a:cxn>
                <a:cxn ang="0">
                  <a:pos x="385" y="62"/>
                </a:cxn>
                <a:cxn ang="0">
                  <a:pos x="407" y="57"/>
                </a:cxn>
                <a:cxn ang="0">
                  <a:pos x="419" y="39"/>
                </a:cxn>
                <a:cxn ang="0">
                  <a:pos x="407" y="23"/>
                </a:cxn>
                <a:cxn ang="0">
                  <a:pos x="372" y="9"/>
                </a:cxn>
                <a:cxn ang="0">
                  <a:pos x="320" y="0"/>
                </a:cxn>
                <a:cxn ang="0">
                  <a:pos x="287" y="6"/>
                </a:cxn>
                <a:cxn ang="0">
                  <a:pos x="266" y="17"/>
                </a:cxn>
                <a:cxn ang="0">
                  <a:pos x="253" y="29"/>
                </a:cxn>
                <a:cxn ang="0">
                  <a:pos x="220" y="32"/>
                </a:cxn>
                <a:cxn ang="0">
                  <a:pos x="139" y="74"/>
                </a:cxn>
                <a:cxn ang="0">
                  <a:pos x="119" y="74"/>
                </a:cxn>
                <a:cxn ang="0">
                  <a:pos x="99" y="74"/>
                </a:cxn>
                <a:cxn ang="0">
                  <a:pos x="59" y="51"/>
                </a:cxn>
                <a:cxn ang="0">
                  <a:pos x="59" y="80"/>
                </a:cxn>
                <a:cxn ang="0">
                  <a:pos x="40" y="80"/>
                </a:cxn>
                <a:cxn ang="0">
                  <a:pos x="20" y="114"/>
                </a:cxn>
                <a:cxn ang="0">
                  <a:pos x="20" y="137"/>
                </a:cxn>
                <a:cxn ang="0">
                  <a:pos x="0" y="148"/>
                </a:cxn>
                <a:cxn ang="0">
                  <a:pos x="13" y="160"/>
                </a:cxn>
                <a:cxn ang="0">
                  <a:pos x="72" y="213"/>
                </a:cxn>
                <a:cxn ang="0">
                  <a:pos x="119" y="242"/>
                </a:cxn>
                <a:cxn ang="0">
                  <a:pos x="139" y="235"/>
                </a:cxn>
                <a:cxn ang="0">
                  <a:pos x="172" y="223"/>
                </a:cxn>
                <a:cxn ang="0">
                  <a:pos x="232" y="200"/>
                </a:cxn>
                <a:cxn ang="0">
                  <a:pos x="258" y="196"/>
                </a:cxn>
                <a:cxn ang="0">
                  <a:pos x="273" y="200"/>
                </a:cxn>
              </a:cxnLst>
              <a:rect l="0" t="0" r="r" b="b"/>
              <a:pathLst>
                <a:path w="419" h="242">
                  <a:moveTo>
                    <a:pt x="273" y="200"/>
                  </a:moveTo>
                  <a:lnTo>
                    <a:pt x="326" y="177"/>
                  </a:lnTo>
                  <a:lnTo>
                    <a:pt x="352" y="120"/>
                  </a:lnTo>
                  <a:lnTo>
                    <a:pt x="385" y="62"/>
                  </a:lnTo>
                  <a:lnTo>
                    <a:pt x="407" y="57"/>
                  </a:lnTo>
                  <a:lnTo>
                    <a:pt x="419" y="39"/>
                  </a:lnTo>
                  <a:lnTo>
                    <a:pt x="407" y="23"/>
                  </a:lnTo>
                  <a:lnTo>
                    <a:pt x="372" y="9"/>
                  </a:lnTo>
                  <a:lnTo>
                    <a:pt x="320" y="0"/>
                  </a:lnTo>
                  <a:lnTo>
                    <a:pt x="287" y="6"/>
                  </a:lnTo>
                  <a:lnTo>
                    <a:pt x="266" y="17"/>
                  </a:lnTo>
                  <a:lnTo>
                    <a:pt x="253" y="29"/>
                  </a:lnTo>
                  <a:lnTo>
                    <a:pt x="220" y="32"/>
                  </a:lnTo>
                  <a:lnTo>
                    <a:pt x="139" y="74"/>
                  </a:lnTo>
                  <a:lnTo>
                    <a:pt x="119" y="74"/>
                  </a:lnTo>
                  <a:lnTo>
                    <a:pt x="99" y="74"/>
                  </a:lnTo>
                  <a:lnTo>
                    <a:pt x="59" y="51"/>
                  </a:lnTo>
                  <a:lnTo>
                    <a:pt x="59" y="80"/>
                  </a:lnTo>
                  <a:lnTo>
                    <a:pt x="40" y="80"/>
                  </a:lnTo>
                  <a:lnTo>
                    <a:pt x="20" y="114"/>
                  </a:lnTo>
                  <a:lnTo>
                    <a:pt x="20" y="137"/>
                  </a:lnTo>
                  <a:lnTo>
                    <a:pt x="0" y="148"/>
                  </a:lnTo>
                  <a:lnTo>
                    <a:pt x="13" y="160"/>
                  </a:lnTo>
                  <a:lnTo>
                    <a:pt x="72" y="213"/>
                  </a:lnTo>
                  <a:lnTo>
                    <a:pt x="119" y="242"/>
                  </a:lnTo>
                  <a:lnTo>
                    <a:pt x="139" y="235"/>
                  </a:lnTo>
                  <a:lnTo>
                    <a:pt x="172" y="223"/>
                  </a:lnTo>
                  <a:lnTo>
                    <a:pt x="232" y="200"/>
                  </a:lnTo>
                  <a:lnTo>
                    <a:pt x="258" y="196"/>
                  </a:lnTo>
                  <a:lnTo>
                    <a:pt x="273" y="200"/>
                  </a:lnTo>
                  <a:close/>
                </a:path>
              </a:pathLst>
            </a:custGeom>
            <a:solidFill>
              <a:srgbClr val="FFC000"/>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pic>
          <p:nvPicPr>
            <p:cNvPr id="39169" name="Picture 257"/>
            <p:cNvPicPr>
              <a:picLocks noChangeAspect="1" noChangeArrowheads="1"/>
            </p:cNvPicPr>
            <p:nvPr/>
          </p:nvPicPr>
          <p:blipFill>
            <a:blip r:embed="rId23" cstate="print"/>
            <a:srcRect/>
            <a:stretch>
              <a:fillRect/>
            </a:stretch>
          </p:blipFill>
          <p:spPr bwMode="auto">
            <a:xfrm>
              <a:off x="3364" y="2367"/>
              <a:ext cx="420" cy="242"/>
            </a:xfrm>
            <a:prstGeom prst="rect">
              <a:avLst/>
            </a:prstGeom>
            <a:noFill/>
            <a:ln w="9525">
              <a:noFill/>
              <a:miter lim="800000"/>
              <a:headEnd/>
              <a:tailEnd/>
            </a:ln>
          </p:spPr>
        </p:pic>
        <p:pic>
          <p:nvPicPr>
            <p:cNvPr id="39170" name="Picture 258"/>
            <p:cNvPicPr>
              <a:picLocks noChangeAspect="1" noChangeArrowheads="1"/>
            </p:cNvPicPr>
            <p:nvPr/>
          </p:nvPicPr>
          <p:blipFill>
            <a:blip r:embed="rId24" cstate="print"/>
            <a:srcRect/>
            <a:stretch>
              <a:fillRect/>
            </a:stretch>
          </p:blipFill>
          <p:spPr bwMode="auto">
            <a:xfrm>
              <a:off x="3364" y="2367"/>
              <a:ext cx="420" cy="242"/>
            </a:xfrm>
            <a:prstGeom prst="rect">
              <a:avLst/>
            </a:prstGeom>
            <a:noFill/>
            <a:ln w="9525">
              <a:noFill/>
              <a:miter lim="800000"/>
              <a:headEnd/>
              <a:tailEnd/>
            </a:ln>
          </p:spPr>
        </p:pic>
        <p:sp>
          <p:nvSpPr>
            <p:cNvPr id="39171" name="Freeform 259"/>
            <p:cNvSpPr>
              <a:spLocks/>
            </p:cNvSpPr>
            <p:nvPr/>
          </p:nvSpPr>
          <p:spPr bwMode="auto">
            <a:xfrm>
              <a:off x="3364" y="2367"/>
              <a:ext cx="419" cy="242"/>
            </a:xfrm>
            <a:custGeom>
              <a:avLst/>
              <a:gdLst/>
              <a:ahLst/>
              <a:cxnLst>
                <a:cxn ang="0">
                  <a:pos x="273" y="200"/>
                </a:cxn>
                <a:cxn ang="0">
                  <a:pos x="326" y="177"/>
                </a:cxn>
                <a:cxn ang="0">
                  <a:pos x="352" y="120"/>
                </a:cxn>
                <a:cxn ang="0">
                  <a:pos x="385" y="62"/>
                </a:cxn>
                <a:cxn ang="0">
                  <a:pos x="407" y="57"/>
                </a:cxn>
                <a:cxn ang="0">
                  <a:pos x="419" y="39"/>
                </a:cxn>
                <a:cxn ang="0">
                  <a:pos x="407" y="23"/>
                </a:cxn>
                <a:cxn ang="0">
                  <a:pos x="372" y="9"/>
                </a:cxn>
                <a:cxn ang="0">
                  <a:pos x="320" y="0"/>
                </a:cxn>
                <a:cxn ang="0">
                  <a:pos x="287" y="6"/>
                </a:cxn>
                <a:cxn ang="0">
                  <a:pos x="266" y="17"/>
                </a:cxn>
                <a:cxn ang="0">
                  <a:pos x="253" y="29"/>
                </a:cxn>
                <a:cxn ang="0">
                  <a:pos x="220" y="32"/>
                </a:cxn>
                <a:cxn ang="0">
                  <a:pos x="139" y="74"/>
                </a:cxn>
                <a:cxn ang="0">
                  <a:pos x="119" y="74"/>
                </a:cxn>
                <a:cxn ang="0">
                  <a:pos x="99" y="74"/>
                </a:cxn>
                <a:cxn ang="0">
                  <a:pos x="59" y="51"/>
                </a:cxn>
                <a:cxn ang="0">
                  <a:pos x="59" y="80"/>
                </a:cxn>
                <a:cxn ang="0">
                  <a:pos x="40" y="80"/>
                </a:cxn>
                <a:cxn ang="0">
                  <a:pos x="20" y="114"/>
                </a:cxn>
                <a:cxn ang="0">
                  <a:pos x="20" y="137"/>
                </a:cxn>
                <a:cxn ang="0">
                  <a:pos x="0" y="148"/>
                </a:cxn>
                <a:cxn ang="0">
                  <a:pos x="13" y="160"/>
                </a:cxn>
                <a:cxn ang="0">
                  <a:pos x="72" y="213"/>
                </a:cxn>
                <a:cxn ang="0">
                  <a:pos x="119" y="242"/>
                </a:cxn>
                <a:cxn ang="0">
                  <a:pos x="139" y="235"/>
                </a:cxn>
                <a:cxn ang="0">
                  <a:pos x="172" y="223"/>
                </a:cxn>
                <a:cxn ang="0">
                  <a:pos x="232" y="200"/>
                </a:cxn>
                <a:cxn ang="0">
                  <a:pos x="258" y="196"/>
                </a:cxn>
                <a:cxn ang="0">
                  <a:pos x="273" y="200"/>
                </a:cxn>
              </a:cxnLst>
              <a:rect l="0" t="0" r="r" b="b"/>
              <a:pathLst>
                <a:path w="419" h="242">
                  <a:moveTo>
                    <a:pt x="273" y="200"/>
                  </a:moveTo>
                  <a:lnTo>
                    <a:pt x="326" y="177"/>
                  </a:lnTo>
                  <a:lnTo>
                    <a:pt x="352" y="120"/>
                  </a:lnTo>
                  <a:lnTo>
                    <a:pt x="385" y="62"/>
                  </a:lnTo>
                  <a:lnTo>
                    <a:pt x="407" y="57"/>
                  </a:lnTo>
                  <a:lnTo>
                    <a:pt x="419" y="39"/>
                  </a:lnTo>
                  <a:lnTo>
                    <a:pt x="407" y="23"/>
                  </a:lnTo>
                  <a:lnTo>
                    <a:pt x="372" y="9"/>
                  </a:lnTo>
                  <a:lnTo>
                    <a:pt x="320" y="0"/>
                  </a:lnTo>
                  <a:lnTo>
                    <a:pt x="287" y="6"/>
                  </a:lnTo>
                  <a:lnTo>
                    <a:pt x="266" y="17"/>
                  </a:lnTo>
                  <a:lnTo>
                    <a:pt x="253" y="29"/>
                  </a:lnTo>
                  <a:lnTo>
                    <a:pt x="220" y="32"/>
                  </a:lnTo>
                  <a:lnTo>
                    <a:pt x="139" y="74"/>
                  </a:lnTo>
                  <a:lnTo>
                    <a:pt x="119" y="74"/>
                  </a:lnTo>
                  <a:lnTo>
                    <a:pt x="99" y="74"/>
                  </a:lnTo>
                  <a:lnTo>
                    <a:pt x="59" y="51"/>
                  </a:lnTo>
                  <a:lnTo>
                    <a:pt x="59" y="80"/>
                  </a:lnTo>
                  <a:lnTo>
                    <a:pt x="40" y="80"/>
                  </a:lnTo>
                  <a:lnTo>
                    <a:pt x="20" y="114"/>
                  </a:lnTo>
                  <a:lnTo>
                    <a:pt x="20" y="137"/>
                  </a:lnTo>
                  <a:lnTo>
                    <a:pt x="0" y="148"/>
                  </a:lnTo>
                  <a:lnTo>
                    <a:pt x="13" y="160"/>
                  </a:lnTo>
                  <a:lnTo>
                    <a:pt x="72" y="213"/>
                  </a:lnTo>
                  <a:lnTo>
                    <a:pt x="119" y="242"/>
                  </a:lnTo>
                  <a:lnTo>
                    <a:pt x="139" y="235"/>
                  </a:lnTo>
                  <a:lnTo>
                    <a:pt x="172" y="223"/>
                  </a:lnTo>
                  <a:lnTo>
                    <a:pt x="232" y="200"/>
                  </a:lnTo>
                  <a:lnTo>
                    <a:pt x="258" y="196"/>
                  </a:lnTo>
                  <a:lnTo>
                    <a:pt x="273" y="200"/>
                  </a:lnTo>
                  <a:close/>
                </a:path>
              </a:pathLst>
            </a:custGeom>
            <a:noFill/>
            <a:ln w="7938" cap="flat">
              <a:solidFill>
                <a:srgbClr val="3B608D"/>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9172" name="Freeform 260"/>
            <p:cNvSpPr>
              <a:spLocks/>
            </p:cNvSpPr>
            <p:nvPr/>
          </p:nvSpPr>
          <p:spPr bwMode="auto">
            <a:xfrm>
              <a:off x="3397" y="2282"/>
              <a:ext cx="352" cy="159"/>
            </a:xfrm>
            <a:custGeom>
              <a:avLst/>
              <a:gdLst/>
              <a:ahLst/>
              <a:cxnLst>
                <a:cxn ang="0">
                  <a:pos x="0" y="78"/>
                </a:cxn>
                <a:cxn ang="0">
                  <a:pos x="96" y="0"/>
                </a:cxn>
                <a:cxn ang="0">
                  <a:pos x="139" y="20"/>
                </a:cxn>
                <a:cxn ang="0">
                  <a:pos x="165" y="10"/>
                </a:cxn>
                <a:cxn ang="0">
                  <a:pos x="206" y="38"/>
                </a:cxn>
                <a:cxn ang="0">
                  <a:pos x="225" y="20"/>
                </a:cxn>
                <a:cxn ang="0">
                  <a:pos x="266" y="20"/>
                </a:cxn>
                <a:cxn ang="0">
                  <a:pos x="286" y="10"/>
                </a:cxn>
                <a:cxn ang="0">
                  <a:pos x="319" y="15"/>
                </a:cxn>
                <a:cxn ang="0">
                  <a:pos x="339" y="33"/>
                </a:cxn>
                <a:cxn ang="0">
                  <a:pos x="352" y="33"/>
                </a:cxn>
                <a:cxn ang="0">
                  <a:pos x="339" y="94"/>
                </a:cxn>
                <a:cxn ang="0">
                  <a:pos x="286" y="84"/>
                </a:cxn>
                <a:cxn ang="0">
                  <a:pos x="253" y="91"/>
                </a:cxn>
                <a:cxn ang="0">
                  <a:pos x="233" y="101"/>
                </a:cxn>
                <a:cxn ang="0">
                  <a:pos x="220" y="114"/>
                </a:cxn>
                <a:cxn ang="0">
                  <a:pos x="187" y="117"/>
                </a:cxn>
                <a:cxn ang="0">
                  <a:pos x="105" y="159"/>
                </a:cxn>
                <a:cxn ang="0">
                  <a:pos x="86" y="159"/>
                </a:cxn>
                <a:cxn ang="0">
                  <a:pos x="66" y="159"/>
                </a:cxn>
                <a:cxn ang="0">
                  <a:pos x="26" y="136"/>
                </a:cxn>
                <a:cxn ang="0">
                  <a:pos x="0" y="78"/>
                </a:cxn>
              </a:cxnLst>
              <a:rect l="0" t="0" r="r" b="b"/>
              <a:pathLst>
                <a:path w="352" h="159">
                  <a:moveTo>
                    <a:pt x="0" y="78"/>
                  </a:moveTo>
                  <a:lnTo>
                    <a:pt x="96" y="0"/>
                  </a:lnTo>
                  <a:lnTo>
                    <a:pt x="139" y="20"/>
                  </a:lnTo>
                  <a:lnTo>
                    <a:pt x="165" y="10"/>
                  </a:lnTo>
                  <a:lnTo>
                    <a:pt x="206" y="38"/>
                  </a:lnTo>
                  <a:lnTo>
                    <a:pt x="225" y="20"/>
                  </a:lnTo>
                  <a:lnTo>
                    <a:pt x="266" y="20"/>
                  </a:lnTo>
                  <a:lnTo>
                    <a:pt x="286" y="10"/>
                  </a:lnTo>
                  <a:lnTo>
                    <a:pt x="319" y="15"/>
                  </a:lnTo>
                  <a:lnTo>
                    <a:pt x="339" y="33"/>
                  </a:lnTo>
                  <a:lnTo>
                    <a:pt x="352" y="33"/>
                  </a:lnTo>
                  <a:lnTo>
                    <a:pt x="339" y="94"/>
                  </a:lnTo>
                  <a:lnTo>
                    <a:pt x="286" y="84"/>
                  </a:lnTo>
                  <a:lnTo>
                    <a:pt x="253" y="91"/>
                  </a:lnTo>
                  <a:lnTo>
                    <a:pt x="233" y="101"/>
                  </a:lnTo>
                  <a:lnTo>
                    <a:pt x="220" y="114"/>
                  </a:lnTo>
                  <a:lnTo>
                    <a:pt x="187" y="117"/>
                  </a:lnTo>
                  <a:lnTo>
                    <a:pt x="105" y="159"/>
                  </a:lnTo>
                  <a:lnTo>
                    <a:pt x="86" y="159"/>
                  </a:lnTo>
                  <a:lnTo>
                    <a:pt x="66" y="159"/>
                  </a:lnTo>
                  <a:lnTo>
                    <a:pt x="26" y="136"/>
                  </a:lnTo>
                  <a:lnTo>
                    <a:pt x="0" y="78"/>
                  </a:lnTo>
                  <a:close/>
                </a:path>
              </a:pathLst>
            </a:custGeom>
            <a:solidFill>
              <a:srgbClr val="D8D8D8"/>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9173" name="Freeform 261"/>
            <p:cNvSpPr>
              <a:spLocks/>
            </p:cNvSpPr>
            <p:nvPr/>
          </p:nvSpPr>
          <p:spPr bwMode="auto">
            <a:xfrm>
              <a:off x="3397" y="2282"/>
              <a:ext cx="352" cy="159"/>
            </a:xfrm>
            <a:custGeom>
              <a:avLst/>
              <a:gdLst/>
              <a:ahLst/>
              <a:cxnLst>
                <a:cxn ang="0">
                  <a:pos x="0" y="78"/>
                </a:cxn>
                <a:cxn ang="0">
                  <a:pos x="96" y="0"/>
                </a:cxn>
                <a:cxn ang="0">
                  <a:pos x="139" y="20"/>
                </a:cxn>
                <a:cxn ang="0">
                  <a:pos x="165" y="10"/>
                </a:cxn>
                <a:cxn ang="0">
                  <a:pos x="206" y="38"/>
                </a:cxn>
                <a:cxn ang="0">
                  <a:pos x="225" y="20"/>
                </a:cxn>
                <a:cxn ang="0">
                  <a:pos x="266" y="20"/>
                </a:cxn>
                <a:cxn ang="0">
                  <a:pos x="286" y="10"/>
                </a:cxn>
                <a:cxn ang="0">
                  <a:pos x="319" y="15"/>
                </a:cxn>
                <a:cxn ang="0">
                  <a:pos x="339" y="33"/>
                </a:cxn>
                <a:cxn ang="0">
                  <a:pos x="352" y="33"/>
                </a:cxn>
                <a:cxn ang="0">
                  <a:pos x="339" y="94"/>
                </a:cxn>
                <a:cxn ang="0">
                  <a:pos x="286" y="84"/>
                </a:cxn>
                <a:cxn ang="0">
                  <a:pos x="253" y="91"/>
                </a:cxn>
                <a:cxn ang="0">
                  <a:pos x="233" y="101"/>
                </a:cxn>
                <a:cxn ang="0">
                  <a:pos x="220" y="114"/>
                </a:cxn>
                <a:cxn ang="0">
                  <a:pos x="187" y="117"/>
                </a:cxn>
                <a:cxn ang="0">
                  <a:pos x="105" y="159"/>
                </a:cxn>
                <a:cxn ang="0">
                  <a:pos x="86" y="159"/>
                </a:cxn>
                <a:cxn ang="0">
                  <a:pos x="66" y="159"/>
                </a:cxn>
                <a:cxn ang="0">
                  <a:pos x="26" y="136"/>
                </a:cxn>
                <a:cxn ang="0">
                  <a:pos x="0" y="78"/>
                </a:cxn>
              </a:cxnLst>
              <a:rect l="0" t="0" r="r" b="b"/>
              <a:pathLst>
                <a:path w="352" h="159">
                  <a:moveTo>
                    <a:pt x="0" y="78"/>
                  </a:moveTo>
                  <a:lnTo>
                    <a:pt x="96" y="0"/>
                  </a:lnTo>
                  <a:lnTo>
                    <a:pt x="139" y="20"/>
                  </a:lnTo>
                  <a:lnTo>
                    <a:pt x="165" y="10"/>
                  </a:lnTo>
                  <a:lnTo>
                    <a:pt x="206" y="38"/>
                  </a:lnTo>
                  <a:lnTo>
                    <a:pt x="225" y="20"/>
                  </a:lnTo>
                  <a:lnTo>
                    <a:pt x="266" y="20"/>
                  </a:lnTo>
                  <a:lnTo>
                    <a:pt x="286" y="10"/>
                  </a:lnTo>
                  <a:lnTo>
                    <a:pt x="319" y="15"/>
                  </a:lnTo>
                  <a:lnTo>
                    <a:pt x="339" y="33"/>
                  </a:lnTo>
                  <a:lnTo>
                    <a:pt x="352" y="33"/>
                  </a:lnTo>
                  <a:lnTo>
                    <a:pt x="339" y="94"/>
                  </a:lnTo>
                  <a:lnTo>
                    <a:pt x="286" y="84"/>
                  </a:lnTo>
                  <a:lnTo>
                    <a:pt x="253" y="91"/>
                  </a:lnTo>
                  <a:lnTo>
                    <a:pt x="233" y="101"/>
                  </a:lnTo>
                  <a:lnTo>
                    <a:pt x="220" y="114"/>
                  </a:lnTo>
                  <a:lnTo>
                    <a:pt x="187" y="117"/>
                  </a:lnTo>
                  <a:lnTo>
                    <a:pt x="105" y="159"/>
                  </a:lnTo>
                  <a:lnTo>
                    <a:pt x="86" y="159"/>
                  </a:lnTo>
                  <a:lnTo>
                    <a:pt x="66" y="159"/>
                  </a:lnTo>
                  <a:lnTo>
                    <a:pt x="26" y="136"/>
                  </a:lnTo>
                  <a:lnTo>
                    <a:pt x="0" y="78"/>
                  </a:lnTo>
                  <a:close/>
                </a:path>
              </a:pathLst>
            </a:custGeom>
            <a:noFill/>
            <a:ln w="7938" cap="flat">
              <a:solidFill>
                <a:srgbClr val="7F7F7F"/>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9174" name="Freeform 262"/>
            <p:cNvSpPr>
              <a:spLocks/>
            </p:cNvSpPr>
            <p:nvPr/>
          </p:nvSpPr>
          <p:spPr bwMode="auto">
            <a:xfrm>
              <a:off x="3537" y="2564"/>
              <a:ext cx="295" cy="343"/>
            </a:xfrm>
            <a:custGeom>
              <a:avLst/>
              <a:gdLst/>
              <a:ahLst/>
              <a:cxnLst>
                <a:cxn ang="0">
                  <a:pos x="100" y="290"/>
                </a:cxn>
                <a:cxn ang="0">
                  <a:pos x="120" y="297"/>
                </a:cxn>
                <a:cxn ang="0">
                  <a:pos x="140" y="315"/>
                </a:cxn>
                <a:cxn ang="0">
                  <a:pos x="154" y="343"/>
                </a:cxn>
                <a:cxn ang="0">
                  <a:pos x="159" y="337"/>
                </a:cxn>
                <a:cxn ang="0">
                  <a:pos x="159" y="326"/>
                </a:cxn>
                <a:cxn ang="0">
                  <a:pos x="186" y="308"/>
                </a:cxn>
                <a:cxn ang="0">
                  <a:pos x="209" y="297"/>
                </a:cxn>
                <a:cxn ang="0">
                  <a:pos x="268" y="297"/>
                </a:cxn>
                <a:cxn ang="0">
                  <a:pos x="279" y="303"/>
                </a:cxn>
                <a:cxn ang="0">
                  <a:pos x="279" y="281"/>
                </a:cxn>
                <a:cxn ang="0">
                  <a:pos x="295" y="251"/>
                </a:cxn>
                <a:cxn ang="0">
                  <a:pos x="279" y="222"/>
                </a:cxn>
                <a:cxn ang="0">
                  <a:pos x="268" y="183"/>
                </a:cxn>
                <a:cxn ang="0">
                  <a:pos x="288" y="153"/>
                </a:cxn>
                <a:cxn ang="0">
                  <a:pos x="261" y="130"/>
                </a:cxn>
                <a:cxn ang="0">
                  <a:pos x="261" y="107"/>
                </a:cxn>
                <a:cxn ang="0">
                  <a:pos x="234" y="119"/>
                </a:cxn>
                <a:cxn ang="0">
                  <a:pos x="213" y="114"/>
                </a:cxn>
                <a:cxn ang="0">
                  <a:pos x="194" y="102"/>
                </a:cxn>
                <a:cxn ang="0">
                  <a:pos x="186" y="78"/>
                </a:cxn>
                <a:cxn ang="0">
                  <a:pos x="159" y="68"/>
                </a:cxn>
                <a:cxn ang="0">
                  <a:pos x="140" y="39"/>
                </a:cxn>
                <a:cxn ang="0">
                  <a:pos x="127" y="16"/>
                </a:cxn>
                <a:cxn ang="0">
                  <a:pos x="100" y="3"/>
                </a:cxn>
                <a:cxn ang="0">
                  <a:pos x="85" y="0"/>
                </a:cxn>
                <a:cxn ang="0">
                  <a:pos x="60" y="3"/>
                </a:cxn>
                <a:cxn ang="0">
                  <a:pos x="0" y="26"/>
                </a:cxn>
                <a:cxn ang="0">
                  <a:pos x="15" y="39"/>
                </a:cxn>
                <a:cxn ang="0">
                  <a:pos x="21" y="68"/>
                </a:cxn>
                <a:cxn ang="0">
                  <a:pos x="60" y="84"/>
                </a:cxn>
                <a:cxn ang="0">
                  <a:pos x="40" y="91"/>
                </a:cxn>
                <a:cxn ang="0">
                  <a:pos x="33" y="102"/>
                </a:cxn>
                <a:cxn ang="0">
                  <a:pos x="60" y="114"/>
                </a:cxn>
                <a:cxn ang="0">
                  <a:pos x="40" y="153"/>
                </a:cxn>
                <a:cxn ang="0">
                  <a:pos x="75" y="170"/>
                </a:cxn>
                <a:cxn ang="0">
                  <a:pos x="75" y="176"/>
                </a:cxn>
                <a:cxn ang="0">
                  <a:pos x="54" y="176"/>
                </a:cxn>
                <a:cxn ang="0">
                  <a:pos x="67" y="206"/>
                </a:cxn>
                <a:cxn ang="0">
                  <a:pos x="54" y="206"/>
                </a:cxn>
                <a:cxn ang="0">
                  <a:pos x="48" y="216"/>
                </a:cxn>
                <a:cxn ang="0">
                  <a:pos x="48" y="229"/>
                </a:cxn>
                <a:cxn ang="0">
                  <a:pos x="127" y="268"/>
                </a:cxn>
                <a:cxn ang="0">
                  <a:pos x="114" y="281"/>
                </a:cxn>
                <a:cxn ang="0">
                  <a:pos x="100" y="274"/>
                </a:cxn>
                <a:cxn ang="0">
                  <a:pos x="100" y="290"/>
                </a:cxn>
              </a:cxnLst>
              <a:rect l="0" t="0" r="r" b="b"/>
              <a:pathLst>
                <a:path w="295" h="343">
                  <a:moveTo>
                    <a:pt x="100" y="290"/>
                  </a:moveTo>
                  <a:lnTo>
                    <a:pt x="120" y="297"/>
                  </a:lnTo>
                  <a:lnTo>
                    <a:pt x="140" y="315"/>
                  </a:lnTo>
                  <a:lnTo>
                    <a:pt x="154" y="343"/>
                  </a:lnTo>
                  <a:lnTo>
                    <a:pt x="159" y="337"/>
                  </a:lnTo>
                  <a:lnTo>
                    <a:pt x="159" y="326"/>
                  </a:lnTo>
                  <a:lnTo>
                    <a:pt x="186" y="308"/>
                  </a:lnTo>
                  <a:lnTo>
                    <a:pt x="209" y="297"/>
                  </a:lnTo>
                  <a:lnTo>
                    <a:pt x="268" y="297"/>
                  </a:lnTo>
                  <a:lnTo>
                    <a:pt x="279" y="303"/>
                  </a:lnTo>
                  <a:lnTo>
                    <a:pt x="279" y="281"/>
                  </a:lnTo>
                  <a:lnTo>
                    <a:pt x="295" y="251"/>
                  </a:lnTo>
                  <a:lnTo>
                    <a:pt x="279" y="222"/>
                  </a:lnTo>
                  <a:lnTo>
                    <a:pt x="268" y="183"/>
                  </a:lnTo>
                  <a:lnTo>
                    <a:pt x="288" y="153"/>
                  </a:lnTo>
                  <a:lnTo>
                    <a:pt x="261" y="130"/>
                  </a:lnTo>
                  <a:lnTo>
                    <a:pt x="261" y="107"/>
                  </a:lnTo>
                  <a:lnTo>
                    <a:pt x="234" y="119"/>
                  </a:lnTo>
                  <a:lnTo>
                    <a:pt x="213" y="114"/>
                  </a:lnTo>
                  <a:lnTo>
                    <a:pt x="194" y="102"/>
                  </a:lnTo>
                  <a:lnTo>
                    <a:pt x="186" y="78"/>
                  </a:lnTo>
                  <a:lnTo>
                    <a:pt x="159" y="68"/>
                  </a:lnTo>
                  <a:lnTo>
                    <a:pt x="140" y="39"/>
                  </a:lnTo>
                  <a:lnTo>
                    <a:pt x="127" y="16"/>
                  </a:lnTo>
                  <a:lnTo>
                    <a:pt x="100" y="3"/>
                  </a:lnTo>
                  <a:lnTo>
                    <a:pt x="85" y="0"/>
                  </a:lnTo>
                  <a:lnTo>
                    <a:pt x="60" y="3"/>
                  </a:lnTo>
                  <a:lnTo>
                    <a:pt x="0" y="26"/>
                  </a:lnTo>
                  <a:lnTo>
                    <a:pt x="15" y="39"/>
                  </a:lnTo>
                  <a:lnTo>
                    <a:pt x="21" y="68"/>
                  </a:lnTo>
                  <a:lnTo>
                    <a:pt x="60" y="84"/>
                  </a:lnTo>
                  <a:lnTo>
                    <a:pt x="40" y="91"/>
                  </a:lnTo>
                  <a:lnTo>
                    <a:pt x="33" y="102"/>
                  </a:lnTo>
                  <a:lnTo>
                    <a:pt x="60" y="114"/>
                  </a:lnTo>
                  <a:lnTo>
                    <a:pt x="40" y="153"/>
                  </a:lnTo>
                  <a:lnTo>
                    <a:pt x="75" y="170"/>
                  </a:lnTo>
                  <a:lnTo>
                    <a:pt x="75" y="176"/>
                  </a:lnTo>
                  <a:lnTo>
                    <a:pt x="54" y="176"/>
                  </a:lnTo>
                  <a:lnTo>
                    <a:pt x="67" y="206"/>
                  </a:lnTo>
                  <a:lnTo>
                    <a:pt x="54" y="206"/>
                  </a:lnTo>
                  <a:lnTo>
                    <a:pt x="48" y="216"/>
                  </a:lnTo>
                  <a:lnTo>
                    <a:pt x="48" y="229"/>
                  </a:lnTo>
                  <a:lnTo>
                    <a:pt x="127" y="268"/>
                  </a:lnTo>
                  <a:lnTo>
                    <a:pt x="114" y="281"/>
                  </a:lnTo>
                  <a:lnTo>
                    <a:pt x="100" y="274"/>
                  </a:lnTo>
                  <a:lnTo>
                    <a:pt x="100" y="290"/>
                  </a:lnTo>
                  <a:close/>
                </a:path>
              </a:pathLst>
            </a:custGeom>
            <a:solidFill>
              <a:srgbClr val="F2F2F2"/>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9175" name="Freeform 263"/>
            <p:cNvSpPr>
              <a:spLocks/>
            </p:cNvSpPr>
            <p:nvPr/>
          </p:nvSpPr>
          <p:spPr bwMode="auto">
            <a:xfrm>
              <a:off x="3537" y="2564"/>
              <a:ext cx="295" cy="343"/>
            </a:xfrm>
            <a:custGeom>
              <a:avLst/>
              <a:gdLst/>
              <a:ahLst/>
              <a:cxnLst>
                <a:cxn ang="0">
                  <a:pos x="100" y="290"/>
                </a:cxn>
                <a:cxn ang="0">
                  <a:pos x="120" y="297"/>
                </a:cxn>
                <a:cxn ang="0">
                  <a:pos x="140" y="315"/>
                </a:cxn>
                <a:cxn ang="0">
                  <a:pos x="154" y="343"/>
                </a:cxn>
                <a:cxn ang="0">
                  <a:pos x="159" y="337"/>
                </a:cxn>
                <a:cxn ang="0">
                  <a:pos x="159" y="326"/>
                </a:cxn>
                <a:cxn ang="0">
                  <a:pos x="186" y="308"/>
                </a:cxn>
                <a:cxn ang="0">
                  <a:pos x="209" y="297"/>
                </a:cxn>
                <a:cxn ang="0">
                  <a:pos x="268" y="297"/>
                </a:cxn>
                <a:cxn ang="0">
                  <a:pos x="279" y="303"/>
                </a:cxn>
                <a:cxn ang="0">
                  <a:pos x="279" y="281"/>
                </a:cxn>
                <a:cxn ang="0">
                  <a:pos x="295" y="251"/>
                </a:cxn>
                <a:cxn ang="0">
                  <a:pos x="279" y="222"/>
                </a:cxn>
                <a:cxn ang="0">
                  <a:pos x="268" y="183"/>
                </a:cxn>
                <a:cxn ang="0">
                  <a:pos x="288" y="153"/>
                </a:cxn>
                <a:cxn ang="0">
                  <a:pos x="261" y="130"/>
                </a:cxn>
                <a:cxn ang="0">
                  <a:pos x="261" y="107"/>
                </a:cxn>
                <a:cxn ang="0">
                  <a:pos x="234" y="119"/>
                </a:cxn>
                <a:cxn ang="0">
                  <a:pos x="213" y="114"/>
                </a:cxn>
                <a:cxn ang="0">
                  <a:pos x="194" y="102"/>
                </a:cxn>
                <a:cxn ang="0">
                  <a:pos x="186" y="78"/>
                </a:cxn>
                <a:cxn ang="0">
                  <a:pos x="159" y="68"/>
                </a:cxn>
                <a:cxn ang="0">
                  <a:pos x="140" y="39"/>
                </a:cxn>
                <a:cxn ang="0">
                  <a:pos x="127" y="16"/>
                </a:cxn>
                <a:cxn ang="0">
                  <a:pos x="100" y="3"/>
                </a:cxn>
                <a:cxn ang="0">
                  <a:pos x="85" y="0"/>
                </a:cxn>
                <a:cxn ang="0">
                  <a:pos x="60" y="3"/>
                </a:cxn>
                <a:cxn ang="0">
                  <a:pos x="0" y="26"/>
                </a:cxn>
                <a:cxn ang="0">
                  <a:pos x="15" y="39"/>
                </a:cxn>
                <a:cxn ang="0">
                  <a:pos x="21" y="68"/>
                </a:cxn>
                <a:cxn ang="0">
                  <a:pos x="60" y="84"/>
                </a:cxn>
                <a:cxn ang="0">
                  <a:pos x="40" y="91"/>
                </a:cxn>
                <a:cxn ang="0">
                  <a:pos x="33" y="102"/>
                </a:cxn>
                <a:cxn ang="0">
                  <a:pos x="60" y="114"/>
                </a:cxn>
                <a:cxn ang="0">
                  <a:pos x="40" y="153"/>
                </a:cxn>
                <a:cxn ang="0">
                  <a:pos x="75" y="170"/>
                </a:cxn>
                <a:cxn ang="0">
                  <a:pos x="75" y="176"/>
                </a:cxn>
                <a:cxn ang="0">
                  <a:pos x="54" y="176"/>
                </a:cxn>
                <a:cxn ang="0">
                  <a:pos x="67" y="206"/>
                </a:cxn>
                <a:cxn ang="0">
                  <a:pos x="54" y="206"/>
                </a:cxn>
                <a:cxn ang="0">
                  <a:pos x="48" y="216"/>
                </a:cxn>
                <a:cxn ang="0">
                  <a:pos x="48" y="229"/>
                </a:cxn>
                <a:cxn ang="0">
                  <a:pos x="127" y="268"/>
                </a:cxn>
                <a:cxn ang="0">
                  <a:pos x="114" y="281"/>
                </a:cxn>
                <a:cxn ang="0">
                  <a:pos x="100" y="274"/>
                </a:cxn>
                <a:cxn ang="0">
                  <a:pos x="100" y="290"/>
                </a:cxn>
              </a:cxnLst>
              <a:rect l="0" t="0" r="r" b="b"/>
              <a:pathLst>
                <a:path w="295" h="343">
                  <a:moveTo>
                    <a:pt x="100" y="290"/>
                  </a:moveTo>
                  <a:lnTo>
                    <a:pt x="120" y="297"/>
                  </a:lnTo>
                  <a:lnTo>
                    <a:pt x="140" y="315"/>
                  </a:lnTo>
                  <a:lnTo>
                    <a:pt x="154" y="343"/>
                  </a:lnTo>
                  <a:lnTo>
                    <a:pt x="159" y="337"/>
                  </a:lnTo>
                  <a:lnTo>
                    <a:pt x="159" y="326"/>
                  </a:lnTo>
                  <a:lnTo>
                    <a:pt x="186" y="308"/>
                  </a:lnTo>
                  <a:lnTo>
                    <a:pt x="209" y="297"/>
                  </a:lnTo>
                  <a:lnTo>
                    <a:pt x="268" y="297"/>
                  </a:lnTo>
                  <a:lnTo>
                    <a:pt x="279" y="303"/>
                  </a:lnTo>
                  <a:lnTo>
                    <a:pt x="279" y="281"/>
                  </a:lnTo>
                  <a:lnTo>
                    <a:pt x="295" y="251"/>
                  </a:lnTo>
                  <a:lnTo>
                    <a:pt x="279" y="222"/>
                  </a:lnTo>
                  <a:lnTo>
                    <a:pt x="268" y="183"/>
                  </a:lnTo>
                  <a:lnTo>
                    <a:pt x="288" y="153"/>
                  </a:lnTo>
                  <a:lnTo>
                    <a:pt x="261" y="130"/>
                  </a:lnTo>
                  <a:lnTo>
                    <a:pt x="261" y="107"/>
                  </a:lnTo>
                  <a:lnTo>
                    <a:pt x="234" y="119"/>
                  </a:lnTo>
                  <a:lnTo>
                    <a:pt x="213" y="114"/>
                  </a:lnTo>
                  <a:lnTo>
                    <a:pt x="194" y="102"/>
                  </a:lnTo>
                  <a:lnTo>
                    <a:pt x="186" y="78"/>
                  </a:lnTo>
                  <a:lnTo>
                    <a:pt x="159" y="68"/>
                  </a:lnTo>
                  <a:lnTo>
                    <a:pt x="140" y="39"/>
                  </a:lnTo>
                  <a:lnTo>
                    <a:pt x="127" y="16"/>
                  </a:lnTo>
                  <a:lnTo>
                    <a:pt x="100" y="3"/>
                  </a:lnTo>
                  <a:lnTo>
                    <a:pt x="85" y="0"/>
                  </a:lnTo>
                  <a:lnTo>
                    <a:pt x="60" y="3"/>
                  </a:lnTo>
                  <a:lnTo>
                    <a:pt x="0" y="26"/>
                  </a:lnTo>
                  <a:lnTo>
                    <a:pt x="15" y="39"/>
                  </a:lnTo>
                  <a:lnTo>
                    <a:pt x="21" y="68"/>
                  </a:lnTo>
                  <a:lnTo>
                    <a:pt x="60" y="84"/>
                  </a:lnTo>
                  <a:lnTo>
                    <a:pt x="40" y="91"/>
                  </a:lnTo>
                  <a:lnTo>
                    <a:pt x="33" y="102"/>
                  </a:lnTo>
                  <a:lnTo>
                    <a:pt x="60" y="114"/>
                  </a:lnTo>
                  <a:lnTo>
                    <a:pt x="40" y="153"/>
                  </a:lnTo>
                  <a:lnTo>
                    <a:pt x="75" y="170"/>
                  </a:lnTo>
                  <a:lnTo>
                    <a:pt x="75" y="176"/>
                  </a:lnTo>
                  <a:lnTo>
                    <a:pt x="54" y="176"/>
                  </a:lnTo>
                  <a:lnTo>
                    <a:pt x="67" y="206"/>
                  </a:lnTo>
                  <a:lnTo>
                    <a:pt x="54" y="206"/>
                  </a:lnTo>
                  <a:lnTo>
                    <a:pt x="48" y="216"/>
                  </a:lnTo>
                  <a:lnTo>
                    <a:pt x="48" y="229"/>
                  </a:lnTo>
                  <a:lnTo>
                    <a:pt x="127" y="268"/>
                  </a:lnTo>
                  <a:lnTo>
                    <a:pt x="114" y="281"/>
                  </a:lnTo>
                  <a:lnTo>
                    <a:pt x="100" y="274"/>
                  </a:lnTo>
                  <a:lnTo>
                    <a:pt x="100" y="290"/>
                  </a:lnTo>
                  <a:close/>
                </a:path>
              </a:pathLst>
            </a:custGeom>
            <a:noFill/>
            <a:ln w="7938" cap="flat">
              <a:solidFill>
                <a:srgbClr val="B6B6B6"/>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9176" name="Freeform 264"/>
            <p:cNvSpPr>
              <a:spLocks/>
            </p:cNvSpPr>
            <p:nvPr/>
          </p:nvSpPr>
          <p:spPr bwMode="auto">
            <a:xfrm>
              <a:off x="3691" y="2862"/>
              <a:ext cx="173" cy="131"/>
            </a:xfrm>
            <a:custGeom>
              <a:avLst/>
              <a:gdLst/>
              <a:ahLst/>
              <a:cxnLst>
                <a:cxn ang="0">
                  <a:pos x="124" y="5"/>
                </a:cxn>
                <a:cxn ang="0">
                  <a:pos x="114" y="0"/>
                </a:cxn>
                <a:cxn ang="0">
                  <a:pos x="54" y="0"/>
                </a:cxn>
                <a:cxn ang="0">
                  <a:pos x="32" y="11"/>
                </a:cxn>
                <a:cxn ang="0">
                  <a:pos x="5" y="28"/>
                </a:cxn>
                <a:cxn ang="0">
                  <a:pos x="5" y="39"/>
                </a:cxn>
                <a:cxn ang="0">
                  <a:pos x="0" y="46"/>
                </a:cxn>
                <a:cxn ang="0">
                  <a:pos x="0" y="56"/>
                </a:cxn>
                <a:cxn ang="0">
                  <a:pos x="0" y="91"/>
                </a:cxn>
                <a:cxn ang="0">
                  <a:pos x="12" y="114"/>
                </a:cxn>
                <a:cxn ang="0">
                  <a:pos x="39" y="131"/>
                </a:cxn>
                <a:cxn ang="0">
                  <a:pos x="58" y="125"/>
                </a:cxn>
                <a:cxn ang="0">
                  <a:pos x="124" y="102"/>
                </a:cxn>
                <a:cxn ang="0">
                  <a:pos x="151" y="98"/>
                </a:cxn>
                <a:cxn ang="0">
                  <a:pos x="173" y="79"/>
                </a:cxn>
                <a:cxn ang="0">
                  <a:pos x="159" y="28"/>
                </a:cxn>
                <a:cxn ang="0">
                  <a:pos x="124" y="11"/>
                </a:cxn>
                <a:cxn ang="0">
                  <a:pos x="124" y="5"/>
                </a:cxn>
              </a:cxnLst>
              <a:rect l="0" t="0" r="r" b="b"/>
              <a:pathLst>
                <a:path w="173" h="131">
                  <a:moveTo>
                    <a:pt x="124" y="5"/>
                  </a:moveTo>
                  <a:lnTo>
                    <a:pt x="114" y="0"/>
                  </a:lnTo>
                  <a:lnTo>
                    <a:pt x="54" y="0"/>
                  </a:lnTo>
                  <a:lnTo>
                    <a:pt x="32" y="11"/>
                  </a:lnTo>
                  <a:lnTo>
                    <a:pt x="5" y="28"/>
                  </a:lnTo>
                  <a:lnTo>
                    <a:pt x="5" y="39"/>
                  </a:lnTo>
                  <a:lnTo>
                    <a:pt x="0" y="46"/>
                  </a:lnTo>
                  <a:lnTo>
                    <a:pt x="0" y="56"/>
                  </a:lnTo>
                  <a:lnTo>
                    <a:pt x="0" y="91"/>
                  </a:lnTo>
                  <a:lnTo>
                    <a:pt x="12" y="114"/>
                  </a:lnTo>
                  <a:lnTo>
                    <a:pt x="39" y="131"/>
                  </a:lnTo>
                  <a:lnTo>
                    <a:pt x="58" y="125"/>
                  </a:lnTo>
                  <a:lnTo>
                    <a:pt x="124" y="102"/>
                  </a:lnTo>
                  <a:lnTo>
                    <a:pt x="151" y="98"/>
                  </a:lnTo>
                  <a:lnTo>
                    <a:pt x="173" y="79"/>
                  </a:lnTo>
                  <a:lnTo>
                    <a:pt x="159" y="28"/>
                  </a:lnTo>
                  <a:lnTo>
                    <a:pt x="124" y="11"/>
                  </a:lnTo>
                  <a:lnTo>
                    <a:pt x="124" y="5"/>
                  </a:lnTo>
                  <a:close/>
                </a:path>
              </a:pathLst>
            </a:custGeom>
            <a:solidFill>
              <a:srgbClr val="F2F2F2"/>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9177" name="Freeform 265"/>
            <p:cNvSpPr>
              <a:spLocks/>
            </p:cNvSpPr>
            <p:nvPr/>
          </p:nvSpPr>
          <p:spPr bwMode="auto">
            <a:xfrm>
              <a:off x="3691" y="2862"/>
              <a:ext cx="173" cy="131"/>
            </a:xfrm>
            <a:custGeom>
              <a:avLst/>
              <a:gdLst/>
              <a:ahLst/>
              <a:cxnLst>
                <a:cxn ang="0">
                  <a:pos x="124" y="5"/>
                </a:cxn>
                <a:cxn ang="0">
                  <a:pos x="114" y="0"/>
                </a:cxn>
                <a:cxn ang="0">
                  <a:pos x="54" y="0"/>
                </a:cxn>
                <a:cxn ang="0">
                  <a:pos x="32" y="11"/>
                </a:cxn>
                <a:cxn ang="0">
                  <a:pos x="5" y="28"/>
                </a:cxn>
                <a:cxn ang="0">
                  <a:pos x="5" y="39"/>
                </a:cxn>
                <a:cxn ang="0">
                  <a:pos x="0" y="46"/>
                </a:cxn>
                <a:cxn ang="0">
                  <a:pos x="0" y="56"/>
                </a:cxn>
                <a:cxn ang="0">
                  <a:pos x="0" y="91"/>
                </a:cxn>
                <a:cxn ang="0">
                  <a:pos x="12" y="114"/>
                </a:cxn>
                <a:cxn ang="0">
                  <a:pos x="39" y="131"/>
                </a:cxn>
                <a:cxn ang="0">
                  <a:pos x="58" y="125"/>
                </a:cxn>
                <a:cxn ang="0">
                  <a:pos x="124" y="102"/>
                </a:cxn>
                <a:cxn ang="0">
                  <a:pos x="151" y="98"/>
                </a:cxn>
                <a:cxn ang="0">
                  <a:pos x="173" y="79"/>
                </a:cxn>
                <a:cxn ang="0">
                  <a:pos x="159" y="28"/>
                </a:cxn>
                <a:cxn ang="0">
                  <a:pos x="124" y="11"/>
                </a:cxn>
                <a:cxn ang="0">
                  <a:pos x="124" y="5"/>
                </a:cxn>
              </a:cxnLst>
              <a:rect l="0" t="0" r="r" b="b"/>
              <a:pathLst>
                <a:path w="173" h="131">
                  <a:moveTo>
                    <a:pt x="124" y="5"/>
                  </a:moveTo>
                  <a:lnTo>
                    <a:pt x="114" y="0"/>
                  </a:lnTo>
                  <a:lnTo>
                    <a:pt x="54" y="0"/>
                  </a:lnTo>
                  <a:lnTo>
                    <a:pt x="32" y="11"/>
                  </a:lnTo>
                  <a:lnTo>
                    <a:pt x="5" y="28"/>
                  </a:lnTo>
                  <a:lnTo>
                    <a:pt x="5" y="39"/>
                  </a:lnTo>
                  <a:lnTo>
                    <a:pt x="0" y="46"/>
                  </a:lnTo>
                  <a:lnTo>
                    <a:pt x="0" y="56"/>
                  </a:lnTo>
                  <a:lnTo>
                    <a:pt x="0" y="91"/>
                  </a:lnTo>
                  <a:lnTo>
                    <a:pt x="12" y="114"/>
                  </a:lnTo>
                  <a:lnTo>
                    <a:pt x="39" y="131"/>
                  </a:lnTo>
                  <a:lnTo>
                    <a:pt x="58" y="125"/>
                  </a:lnTo>
                  <a:lnTo>
                    <a:pt x="124" y="102"/>
                  </a:lnTo>
                  <a:lnTo>
                    <a:pt x="151" y="98"/>
                  </a:lnTo>
                  <a:lnTo>
                    <a:pt x="173" y="79"/>
                  </a:lnTo>
                  <a:lnTo>
                    <a:pt x="159" y="28"/>
                  </a:lnTo>
                  <a:lnTo>
                    <a:pt x="124" y="11"/>
                  </a:lnTo>
                  <a:lnTo>
                    <a:pt x="124" y="5"/>
                  </a:lnTo>
                  <a:close/>
                </a:path>
              </a:pathLst>
            </a:custGeom>
            <a:noFill/>
            <a:ln w="7938" cap="flat">
              <a:solidFill>
                <a:srgbClr val="9D9D9D"/>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9178" name="Freeform 266"/>
            <p:cNvSpPr>
              <a:spLocks/>
            </p:cNvSpPr>
            <p:nvPr/>
          </p:nvSpPr>
          <p:spPr bwMode="auto">
            <a:xfrm>
              <a:off x="3668" y="2877"/>
              <a:ext cx="458" cy="367"/>
            </a:xfrm>
            <a:custGeom>
              <a:avLst/>
              <a:gdLst/>
              <a:ahLst/>
              <a:cxnLst>
                <a:cxn ang="0">
                  <a:pos x="195" y="63"/>
                </a:cxn>
                <a:cxn ang="0">
                  <a:pos x="174" y="82"/>
                </a:cxn>
                <a:cxn ang="0">
                  <a:pos x="147" y="85"/>
                </a:cxn>
                <a:cxn ang="0">
                  <a:pos x="80" y="109"/>
                </a:cxn>
                <a:cxn ang="0">
                  <a:pos x="59" y="115"/>
                </a:cxn>
                <a:cxn ang="0">
                  <a:pos x="67" y="144"/>
                </a:cxn>
                <a:cxn ang="0">
                  <a:pos x="26" y="202"/>
                </a:cxn>
                <a:cxn ang="0">
                  <a:pos x="7" y="220"/>
                </a:cxn>
                <a:cxn ang="0">
                  <a:pos x="0" y="220"/>
                </a:cxn>
                <a:cxn ang="0">
                  <a:pos x="53" y="296"/>
                </a:cxn>
                <a:cxn ang="0">
                  <a:pos x="87" y="325"/>
                </a:cxn>
                <a:cxn ang="0">
                  <a:pos x="147" y="325"/>
                </a:cxn>
                <a:cxn ang="0">
                  <a:pos x="202" y="313"/>
                </a:cxn>
                <a:cxn ang="0">
                  <a:pos x="236" y="343"/>
                </a:cxn>
                <a:cxn ang="0">
                  <a:pos x="276" y="343"/>
                </a:cxn>
                <a:cxn ang="0">
                  <a:pos x="325" y="367"/>
                </a:cxn>
                <a:cxn ang="0">
                  <a:pos x="316" y="325"/>
                </a:cxn>
                <a:cxn ang="0">
                  <a:pos x="362" y="325"/>
                </a:cxn>
                <a:cxn ang="0">
                  <a:pos x="329" y="320"/>
                </a:cxn>
                <a:cxn ang="0">
                  <a:pos x="316" y="290"/>
                </a:cxn>
                <a:cxn ang="0">
                  <a:pos x="282" y="278"/>
                </a:cxn>
                <a:cxn ang="0">
                  <a:pos x="256" y="261"/>
                </a:cxn>
                <a:cxn ang="0">
                  <a:pos x="236" y="237"/>
                </a:cxn>
                <a:cxn ang="0">
                  <a:pos x="208" y="208"/>
                </a:cxn>
                <a:cxn ang="0">
                  <a:pos x="182" y="178"/>
                </a:cxn>
                <a:cxn ang="0">
                  <a:pos x="182" y="132"/>
                </a:cxn>
                <a:cxn ang="0">
                  <a:pos x="221" y="162"/>
                </a:cxn>
                <a:cxn ang="0">
                  <a:pos x="256" y="156"/>
                </a:cxn>
                <a:cxn ang="0">
                  <a:pos x="269" y="132"/>
                </a:cxn>
                <a:cxn ang="0">
                  <a:pos x="249" y="115"/>
                </a:cxn>
                <a:cxn ang="0">
                  <a:pos x="282" y="115"/>
                </a:cxn>
                <a:cxn ang="0">
                  <a:pos x="297" y="92"/>
                </a:cxn>
                <a:cxn ang="0">
                  <a:pos x="336" y="92"/>
                </a:cxn>
                <a:cxn ang="0">
                  <a:pos x="362" y="82"/>
                </a:cxn>
                <a:cxn ang="0">
                  <a:pos x="411" y="85"/>
                </a:cxn>
                <a:cxn ang="0">
                  <a:pos x="431" y="85"/>
                </a:cxn>
                <a:cxn ang="0">
                  <a:pos x="458" y="23"/>
                </a:cxn>
                <a:cxn ang="0">
                  <a:pos x="438" y="0"/>
                </a:cxn>
                <a:cxn ang="0">
                  <a:pos x="423" y="23"/>
                </a:cxn>
                <a:cxn ang="0">
                  <a:pos x="411" y="39"/>
                </a:cxn>
                <a:cxn ang="0">
                  <a:pos x="385" y="46"/>
                </a:cxn>
                <a:cxn ang="0">
                  <a:pos x="301" y="32"/>
                </a:cxn>
                <a:cxn ang="0">
                  <a:pos x="269" y="51"/>
                </a:cxn>
                <a:cxn ang="0">
                  <a:pos x="236" y="51"/>
                </a:cxn>
                <a:cxn ang="0">
                  <a:pos x="195" y="63"/>
                </a:cxn>
              </a:cxnLst>
              <a:rect l="0" t="0" r="r" b="b"/>
              <a:pathLst>
                <a:path w="458" h="367">
                  <a:moveTo>
                    <a:pt x="195" y="63"/>
                  </a:moveTo>
                  <a:lnTo>
                    <a:pt x="174" y="82"/>
                  </a:lnTo>
                  <a:lnTo>
                    <a:pt x="147" y="85"/>
                  </a:lnTo>
                  <a:lnTo>
                    <a:pt x="80" y="109"/>
                  </a:lnTo>
                  <a:lnTo>
                    <a:pt x="59" y="115"/>
                  </a:lnTo>
                  <a:lnTo>
                    <a:pt x="67" y="144"/>
                  </a:lnTo>
                  <a:lnTo>
                    <a:pt x="26" y="202"/>
                  </a:lnTo>
                  <a:lnTo>
                    <a:pt x="7" y="220"/>
                  </a:lnTo>
                  <a:lnTo>
                    <a:pt x="0" y="220"/>
                  </a:lnTo>
                  <a:lnTo>
                    <a:pt x="53" y="296"/>
                  </a:lnTo>
                  <a:lnTo>
                    <a:pt x="87" y="325"/>
                  </a:lnTo>
                  <a:lnTo>
                    <a:pt x="147" y="325"/>
                  </a:lnTo>
                  <a:lnTo>
                    <a:pt x="202" y="313"/>
                  </a:lnTo>
                  <a:lnTo>
                    <a:pt x="236" y="343"/>
                  </a:lnTo>
                  <a:lnTo>
                    <a:pt x="276" y="343"/>
                  </a:lnTo>
                  <a:lnTo>
                    <a:pt x="325" y="367"/>
                  </a:lnTo>
                  <a:lnTo>
                    <a:pt x="316" y="325"/>
                  </a:lnTo>
                  <a:lnTo>
                    <a:pt x="362" y="325"/>
                  </a:lnTo>
                  <a:lnTo>
                    <a:pt x="329" y="320"/>
                  </a:lnTo>
                  <a:lnTo>
                    <a:pt x="316" y="290"/>
                  </a:lnTo>
                  <a:lnTo>
                    <a:pt x="282" y="278"/>
                  </a:lnTo>
                  <a:lnTo>
                    <a:pt x="256" y="261"/>
                  </a:lnTo>
                  <a:lnTo>
                    <a:pt x="236" y="237"/>
                  </a:lnTo>
                  <a:lnTo>
                    <a:pt x="208" y="208"/>
                  </a:lnTo>
                  <a:lnTo>
                    <a:pt x="182" y="178"/>
                  </a:lnTo>
                  <a:lnTo>
                    <a:pt x="182" y="132"/>
                  </a:lnTo>
                  <a:lnTo>
                    <a:pt x="221" y="162"/>
                  </a:lnTo>
                  <a:lnTo>
                    <a:pt x="256" y="156"/>
                  </a:lnTo>
                  <a:lnTo>
                    <a:pt x="269" y="132"/>
                  </a:lnTo>
                  <a:lnTo>
                    <a:pt x="249" y="115"/>
                  </a:lnTo>
                  <a:lnTo>
                    <a:pt x="282" y="115"/>
                  </a:lnTo>
                  <a:lnTo>
                    <a:pt x="297" y="92"/>
                  </a:lnTo>
                  <a:lnTo>
                    <a:pt x="336" y="92"/>
                  </a:lnTo>
                  <a:lnTo>
                    <a:pt x="362" y="82"/>
                  </a:lnTo>
                  <a:lnTo>
                    <a:pt x="411" y="85"/>
                  </a:lnTo>
                  <a:lnTo>
                    <a:pt x="431" y="85"/>
                  </a:lnTo>
                  <a:lnTo>
                    <a:pt x="458" y="23"/>
                  </a:lnTo>
                  <a:lnTo>
                    <a:pt x="438" y="0"/>
                  </a:lnTo>
                  <a:lnTo>
                    <a:pt x="423" y="23"/>
                  </a:lnTo>
                  <a:lnTo>
                    <a:pt x="411" y="39"/>
                  </a:lnTo>
                  <a:lnTo>
                    <a:pt x="385" y="46"/>
                  </a:lnTo>
                  <a:lnTo>
                    <a:pt x="301" y="32"/>
                  </a:lnTo>
                  <a:lnTo>
                    <a:pt x="269" y="51"/>
                  </a:lnTo>
                  <a:lnTo>
                    <a:pt x="236" y="51"/>
                  </a:lnTo>
                  <a:lnTo>
                    <a:pt x="195" y="63"/>
                  </a:lnTo>
                  <a:close/>
                </a:path>
              </a:pathLst>
            </a:custGeom>
            <a:solidFill>
              <a:srgbClr val="3B608D"/>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9179" name="Freeform 267"/>
            <p:cNvSpPr>
              <a:spLocks/>
            </p:cNvSpPr>
            <p:nvPr/>
          </p:nvSpPr>
          <p:spPr bwMode="auto">
            <a:xfrm>
              <a:off x="3668" y="2877"/>
              <a:ext cx="458" cy="367"/>
            </a:xfrm>
            <a:custGeom>
              <a:avLst/>
              <a:gdLst/>
              <a:ahLst/>
              <a:cxnLst>
                <a:cxn ang="0">
                  <a:pos x="195" y="63"/>
                </a:cxn>
                <a:cxn ang="0">
                  <a:pos x="174" y="82"/>
                </a:cxn>
                <a:cxn ang="0">
                  <a:pos x="147" y="85"/>
                </a:cxn>
                <a:cxn ang="0">
                  <a:pos x="80" y="109"/>
                </a:cxn>
                <a:cxn ang="0">
                  <a:pos x="59" y="115"/>
                </a:cxn>
                <a:cxn ang="0">
                  <a:pos x="67" y="144"/>
                </a:cxn>
                <a:cxn ang="0">
                  <a:pos x="26" y="202"/>
                </a:cxn>
                <a:cxn ang="0">
                  <a:pos x="7" y="220"/>
                </a:cxn>
                <a:cxn ang="0">
                  <a:pos x="0" y="220"/>
                </a:cxn>
                <a:cxn ang="0">
                  <a:pos x="53" y="296"/>
                </a:cxn>
                <a:cxn ang="0">
                  <a:pos x="87" y="325"/>
                </a:cxn>
                <a:cxn ang="0">
                  <a:pos x="147" y="325"/>
                </a:cxn>
                <a:cxn ang="0">
                  <a:pos x="202" y="313"/>
                </a:cxn>
                <a:cxn ang="0">
                  <a:pos x="236" y="343"/>
                </a:cxn>
                <a:cxn ang="0">
                  <a:pos x="276" y="343"/>
                </a:cxn>
                <a:cxn ang="0">
                  <a:pos x="325" y="367"/>
                </a:cxn>
                <a:cxn ang="0">
                  <a:pos x="316" y="325"/>
                </a:cxn>
                <a:cxn ang="0">
                  <a:pos x="362" y="325"/>
                </a:cxn>
                <a:cxn ang="0">
                  <a:pos x="329" y="320"/>
                </a:cxn>
                <a:cxn ang="0">
                  <a:pos x="316" y="290"/>
                </a:cxn>
                <a:cxn ang="0">
                  <a:pos x="282" y="278"/>
                </a:cxn>
                <a:cxn ang="0">
                  <a:pos x="256" y="261"/>
                </a:cxn>
                <a:cxn ang="0">
                  <a:pos x="236" y="237"/>
                </a:cxn>
                <a:cxn ang="0">
                  <a:pos x="208" y="208"/>
                </a:cxn>
                <a:cxn ang="0">
                  <a:pos x="182" y="178"/>
                </a:cxn>
                <a:cxn ang="0">
                  <a:pos x="182" y="132"/>
                </a:cxn>
                <a:cxn ang="0">
                  <a:pos x="221" y="162"/>
                </a:cxn>
                <a:cxn ang="0">
                  <a:pos x="256" y="156"/>
                </a:cxn>
                <a:cxn ang="0">
                  <a:pos x="269" y="132"/>
                </a:cxn>
                <a:cxn ang="0">
                  <a:pos x="249" y="115"/>
                </a:cxn>
                <a:cxn ang="0">
                  <a:pos x="282" y="115"/>
                </a:cxn>
                <a:cxn ang="0">
                  <a:pos x="297" y="92"/>
                </a:cxn>
                <a:cxn ang="0">
                  <a:pos x="336" y="92"/>
                </a:cxn>
                <a:cxn ang="0">
                  <a:pos x="362" y="82"/>
                </a:cxn>
                <a:cxn ang="0">
                  <a:pos x="411" y="85"/>
                </a:cxn>
                <a:cxn ang="0">
                  <a:pos x="431" y="85"/>
                </a:cxn>
                <a:cxn ang="0">
                  <a:pos x="458" y="23"/>
                </a:cxn>
                <a:cxn ang="0">
                  <a:pos x="438" y="0"/>
                </a:cxn>
                <a:cxn ang="0">
                  <a:pos x="423" y="23"/>
                </a:cxn>
                <a:cxn ang="0">
                  <a:pos x="411" y="39"/>
                </a:cxn>
                <a:cxn ang="0">
                  <a:pos x="385" y="46"/>
                </a:cxn>
                <a:cxn ang="0">
                  <a:pos x="301" y="32"/>
                </a:cxn>
                <a:cxn ang="0">
                  <a:pos x="269" y="51"/>
                </a:cxn>
                <a:cxn ang="0">
                  <a:pos x="236" y="51"/>
                </a:cxn>
                <a:cxn ang="0">
                  <a:pos x="195" y="63"/>
                </a:cxn>
              </a:cxnLst>
              <a:rect l="0" t="0" r="r" b="b"/>
              <a:pathLst>
                <a:path w="458" h="367">
                  <a:moveTo>
                    <a:pt x="195" y="63"/>
                  </a:moveTo>
                  <a:lnTo>
                    <a:pt x="174" y="82"/>
                  </a:lnTo>
                  <a:lnTo>
                    <a:pt x="147" y="85"/>
                  </a:lnTo>
                  <a:lnTo>
                    <a:pt x="80" y="109"/>
                  </a:lnTo>
                  <a:lnTo>
                    <a:pt x="59" y="115"/>
                  </a:lnTo>
                  <a:lnTo>
                    <a:pt x="67" y="144"/>
                  </a:lnTo>
                  <a:lnTo>
                    <a:pt x="26" y="202"/>
                  </a:lnTo>
                  <a:lnTo>
                    <a:pt x="7" y="220"/>
                  </a:lnTo>
                  <a:lnTo>
                    <a:pt x="0" y="220"/>
                  </a:lnTo>
                  <a:lnTo>
                    <a:pt x="53" y="296"/>
                  </a:lnTo>
                  <a:lnTo>
                    <a:pt x="87" y="325"/>
                  </a:lnTo>
                  <a:lnTo>
                    <a:pt x="147" y="325"/>
                  </a:lnTo>
                  <a:lnTo>
                    <a:pt x="202" y="313"/>
                  </a:lnTo>
                  <a:lnTo>
                    <a:pt x="236" y="343"/>
                  </a:lnTo>
                  <a:lnTo>
                    <a:pt x="276" y="343"/>
                  </a:lnTo>
                  <a:lnTo>
                    <a:pt x="325" y="367"/>
                  </a:lnTo>
                  <a:lnTo>
                    <a:pt x="316" y="325"/>
                  </a:lnTo>
                  <a:lnTo>
                    <a:pt x="362" y="325"/>
                  </a:lnTo>
                  <a:lnTo>
                    <a:pt x="329" y="320"/>
                  </a:lnTo>
                  <a:lnTo>
                    <a:pt x="316" y="290"/>
                  </a:lnTo>
                  <a:lnTo>
                    <a:pt x="282" y="278"/>
                  </a:lnTo>
                  <a:lnTo>
                    <a:pt x="256" y="261"/>
                  </a:lnTo>
                  <a:lnTo>
                    <a:pt x="236" y="237"/>
                  </a:lnTo>
                  <a:lnTo>
                    <a:pt x="208" y="208"/>
                  </a:lnTo>
                  <a:lnTo>
                    <a:pt x="182" y="178"/>
                  </a:lnTo>
                  <a:lnTo>
                    <a:pt x="182" y="132"/>
                  </a:lnTo>
                  <a:lnTo>
                    <a:pt x="221" y="162"/>
                  </a:lnTo>
                  <a:lnTo>
                    <a:pt x="256" y="156"/>
                  </a:lnTo>
                  <a:lnTo>
                    <a:pt x="269" y="132"/>
                  </a:lnTo>
                  <a:lnTo>
                    <a:pt x="249" y="115"/>
                  </a:lnTo>
                  <a:lnTo>
                    <a:pt x="282" y="115"/>
                  </a:lnTo>
                  <a:lnTo>
                    <a:pt x="297" y="92"/>
                  </a:lnTo>
                  <a:lnTo>
                    <a:pt x="336" y="92"/>
                  </a:lnTo>
                  <a:lnTo>
                    <a:pt x="362" y="82"/>
                  </a:lnTo>
                  <a:lnTo>
                    <a:pt x="411" y="85"/>
                  </a:lnTo>
                  <a:lnTo>
                    <a:pt x="431" y="85"/>
                  </a:lnTo>
                  <a:lnTo>
                    <a:pt x="458" y="23"/>
                  </a:lnTo>
                  <a:lnTo>
                    <a:pt x="438" y="0"/>
                  </a:lnTo>
                  <a:lnTo>
                    <a:pt x="423" y="23"/>
                  </a:lnTo>
                  <a:lnTo>
                    <a:pt x="411" y="39"/>
                  </a:lnTo>
                  <a:lnTo>
                    <a:pt x="385" y="46"/>
                  </a:lnTo>
                  <a:lnTo>
                    <a:pt x="301" y="32"/>
                  </a:lnTo>
                  <a:lnTo>
                    <a:pt x="269" y="51"/>
                  </a:lnTo>
                  <a:lnTo>
                    <a:pt x="236" y="51"/>
                  </a:lnTo>
                  <a:lnTo>
                    <a:pt x="195" y="63"/>
                  </a:lnTo>
                  <a:close/>
                </a:path>
              </a:pathLst>
            </a:custGeom>
            <a:noFill/>
            <a:ln w="7938" cap="flat">
              <a:solidFill>
                <a:srgbClr val="7F7F7F"/>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9180" name="Freeform 268"/>
            <p:cNvSpPr>
              <a:spLocks/>
            </p:cNvSpPr>
            <p:nvPr/>
          </p:nvSpPr>
          <p:spPr bwMode="auto">
            <a:xfrm>
              <a:off x="3604" y="2855"/>
              <a:ext cx="133" cy="243"/>
            </a:xfrm>
            <a:custGeom>
              <a:avLst/>
              <a:gdLst/>
              <a:ahLst/>
              <a:cxnLst>
                <a:cxn ang="0">
                  <a:pos x="0" y="63"/>
                </a:cxn>
                <a:cxn ang="0">
                  <a:pos x="13" y="75"/>
                </a:cxn>
                <a:cxn ang="0">
                  <a:pos x="7" y="156"/>
                </a:cxn>
                <a:cxn ang="0">
                  <a:pos x="7" y="196"/>
                </a:cxn>
                <a:cxn ang="0">
                  <a:pos x="39" y="219"/>
                </a:cxn>
                <a:cxn ang="0">
                  <a:pos x="66" y="243"/>
                </a:cxn>
                <a:cxn ang="0">
                  <a:pos x="72" y="243"/>
                </a:cxn>
                <a:cxn ang="0">
                  <a:pos x="92" y="224"/>
                </a:cxn>
                <a:cxn ang="0">
                  <a:pos x="133" y="167"/>
                </a:cxn>
                <a:cxn ang="0">
                  <a:pos x="126" y="138"/>
                </a:cxn>
                <a:cxn ang="0">
                  <a:pos x="99" y="122"/>
                </a:cxn>
                <a:cxn ang="0">
                  <a:pos x="86" y="98"/>
                </a:cxn>
                <a:cxn ang="0">
                  <a:pos x="86" y="63"/>
                </a:cxn>
                <a:cxn ang="0">
                  <a:pos x="86" y="53"/>
                </a:cxn>
                <a:cxn ang="0">
                  <a:pos x="72" y="24"/>
                </a:cxn>
                <a:cxn ang="0">
                  <a:pos x="52" y="7"/>
                </a:cxn>
                <a:cxn ang="0">
                  <a:pos x="33" y="0"/>
                </a:cxn>
                <a:cxn ang="0">
                  <a:pos x="18" y="0"/>
                </a:cxn>
                <a:cxn ang="0">
                  <a:pos x="7" y="18"/>
                </a:cxn>
                <a:cxn ang="0">
                  <a:pos x="7" y="47"/>
                </a:cxn>
                <a:cxn ang="0">
                  <a:pos x="0" y="63"/>
                </a:cxn>
              </a:cxnLst>
              <a:rect l="0" t="0" r="r" b="b"/>
              <a:pathLst>
                <a:path w="133" h="243">
                  <a:moveTo>
                    <a:pt x="0" y="63"/>
                  </a:moveTo>
                  <a:lnTo>
                    <a:pt x="13" y="75"/>
                  </a:lnTo>
                  <a:lnTo>
                    <a:pt x="7" y="156"/>
                  </a:lnTo>
                  <a:lnTo>
                    <a:pt x="7" y="196"/>
                  </a:lnTo>
                  <a:lnTo>
                    <a:pt x="39" y="219"/>
                  </a:lnTo>
                  <a:lnTo>
                    <a:pt x="66" y="243"/>
                  </a:lnTo>
                  <a:lnTo>
                    <a:pt x="72" y="243"/>
                  </a:lnTo>
                  <a:lnTo>
                    <a:pt x="92" y="224"/>
                  </a:lnTo>
                  <a:lnTo>
                    <a:pt x="133" y="167"/>
                  </a:lnTo>
                  <a:lnTo>
                    <a:pt x="126" y="138"/>
                  </a:lnTo>
                  <a:lnTo>
                    <a:pt x="99" y="122"/>
                  </a:lnTo>
                  <a:lnTo>
                    <a:pt x="86" y="98"/>
                  </a:lnTo>
                  <a:lnTo>
                    <a:pt x="86" y="63"/>
                  </a:lnTo>
                  <a:lnTo>
                    <a:pt x="86" y="53"/>
                  </a:lnTo>
                  <a:lnTo>
                    <a:pt x="72" y="24"/>
                  </a:lnTo>
                  <a:lnTo>
                    <a:pt x="52" y="7"/>
                  </a:lnTo>
                  <a:lnTo>
                    <a:pt x="33" y="0"/>
                  </a:lnTo>
                  <a:lnTo>
                    <a:pt x="18" y="0"/>
                  </a:lnTo>
                  <a:lnTo>
                    <a:pt x="7" y="18"/>
                  </a:lnTo>
                  <a:lnTo>
                    <a:pt x="7" y="47"/>
                  </a:lnTo>
                  <a:lnTo>
                    <a:pt x="0" y="63"/>
                  </a:lnTo>
                  <a:close/>
                </a:path>
              </a:pathLst>
            </a:custGeom>
            <a:solidFill>
              <a:srgbClr val="F2F2F2"/>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9181" name="Freeform 269"/>
            <p:cNvSpPr>
              <a:spLocks/>
            </p:cNvSpPr>
            <p:nvPr/>
          </p:nvSpPr>
          <p:spPr bwMode="auto">
            <a:xfrm>
              <a:off x="3604" y="2855"/>
              <a:ext cx="133" cy="243"/>
            </a:xfrm>
            <a:custGeom>
              <a:avLst/>
              <a:gdLst/>
              <a:ahLst/>
              <a:cxnLst>
                <a:cxn ang="0">
                  <a:pos x="0" y="63"/>
                </a:cxn>
                <a:cxn ang="0">
                  <a:pos x="13" y="75"/>
                </a:cxn>
                <a:cxn ang="0">
                  <a:pos x="7" y="156"/>
                </a:cxn>
                <a:cxn ang="0">
                  <a:pos x="7" y="196"/>
                </a:cxn>
                <a:cxn ang="0">
                  <a:pos x="39" y="219"/>
                </a:cxn>
                <a:cxn ang="0">
                  <a:pos x="66" y="243"/>
                </a:cxn>
                <a:cxn ang="0">
                  <a:pos x="72" y="243"/>
                </a:cxn>
                <a:cxn ang="0">
                  <a:pos x="92" y="224"/>
                </a:cxn>
                <a:cxn ang="0">
                  <a:pos x="133" y="167"/>
                </a:cxn>
                <a:cxn ang="0">
                  <a:pos x="126" y="138"/>
                </a:cxn>
                <a:cxn ang="0">
                  <a:pos x="99" y="122"/>
                </a:cxn>
                <a:cxn ang="0">
                  <a:pos x="86" y="98"/>
                </a:cxn>
                <a:cxn ang="0">
                  <a:pos x="86" y="63"/>
                </a:cxn>
                <a:cxn ang="0">
                  <a:pos x="86" y="53"/>
                </a:cxn>
                <a:cxn ang="0">
                  <a:pos x="72" y="24"/>
                </a:cxn>
                <a:cxn ang="0">
                  <a:pos x="52" y="7"/>
                </a:cxn>
                <a:cxn ang="0">
                  <a:pos x="33" y="0"/>
                </a:cxn>
                <a:cxn ang="0">
                  <a:pos x="18" y="0"/>
                </a:cxn>
                <a:cxn ang="0">
                  <a:pos x="7" y="18"/>
                </a:cxn>
                <a:cxn ang="0">
                  <a:pos x="7" y="47"/>
                </a:cxn>
                <a:cxn ang="0">
                  <a:pos x="0" y="63"/>
                </a:cxn>
              </a:cxnLst>
              <a:rect l="0" t="0" r="r" b="b"/>
              <a:pathLst>
                <a:path w="133" h="243">
                  <a:moveTo>
                    <a:pt x="0" y="63"/>
                  </a:moveTo>
                  <a:lnTo>
                    <a:pt x="13" y="75"/>
                  </a:lnTo>
                  <a:lnTo>
                    <a:pt x="7" y="156"/>
                  </a:lnTo>
                  <a:lnTo>
                    <a:pt x="7" y="196"/>
                  </a:lnTo>
                  <a:lnTo>
                    <a:pt x="39" y="219"/>
                  </a:lnTo>
                  <a:lnTo>
                    <a:pt x="66" y="243"/>
                  </a:lnTo>
                  <a:lnTo>
                    <a:pt x="72" y="243"/>
                  </a:lnTo>
                  <a:lnTo>
                    <a:pt x="92" y="224"/>
                  </a:lnTo>
                  <a:lnTo>
                    <a:pt x="133" y="167"/>
                  </a:lnTo>
                  <a:lnTo>
                    <a:pt x="126" y="138"/>
                  </a:lnTo>
                  <a:lnTo>
                    <a:pt x="99" y="122"/>
                  </a:lnTo>
                  <a:lnTo>
                    <a:pt x="86" y="98"/>
                  </a:lnTo>
                  <a:lnTo>
                    <a:pt x="86" y="63"/>
                  </a:lnTo>
                  <a:lnTo>
                    <a:pt x="86" y="53"/>
                  </a:lnTo>
                  <a:lnTo>
                    <a:pt x="72" y="24"/>
                  </a:lnTo>
                  <a:lnTo>
                    <a:pt x="52" y="7"/>
                  </a:lnTo>
                  <a:lnTo>
                    <a:pt x="33" y="0"/>
                  </a:lnTo>
                  <a:lnTo>
                    <a:pt x="18" y="0"/>
                  </a:lnTo>
                  <a:lnTo>
                    <a:pt x="7" y="18"/>
                  </a:lnTo>
                  <a:lnTo>
                    <a:pt x="7" y="47"/>
                  </a:lnTo>
                  <a:lnTo>
                    <a:pt x="0" y="63"/>
                  </a:lnTo>
                  <a:close/>
                </a:path>
              </a:pathLst>
            </a:custGeom>
            <a:noFill/>
            <a:ln w="7938" cap="flat">
              <a:solidFill>
                <a:srgbClr val="C7C7C7"/>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9182" name="Freeform 270"/>
            <p:cNvSpPr>
              <a:spLocks/>
            </p:cNvSpPr>
            <p:nvPr/>
          </p:nvSpPr>
          <p:spPr bwMode="auto">
            <a:xfrm>
              <a:off x="4030" y="2342"/>
              <a:ext cx="246" cy="223"/>
            </a:xfrm>
            <a:custGeom>
              <a:avLst/>
              <a:gdLst/>
              <a:ahLst/>
              <a:cxnLst>
                <a:cxn ang="0">
                  <a:pos x="0" y="17"/>
                </a:cxn>
                <a:cxn ang="0">
                  <a:pos x="14" y="11"/>
                </a:cxn>
                <a:cxn ang="0">
                  <a:pos x="28" y="5"/>
                </a:cxn>
                <a:cxn ang="0">
                  <a:pos x="48" y="0"/>
                </a:cxn>
                <a:cxn ang="0">
                  <a:pos x="74" y="5"/>
                </a:cxn>
                <a:cxn ang="0">
                  <a:pos x="101" y="17"/>
                </a:cxn>
                <a:cxn ang="0">
                  <a:pos x="107" y="17"/>
                </a:cxn>
                <a:cxn ang="0">
                  <a:pos x="127" y="11"/>
                </a:cxn>
                <a:cxn ang="0">
                  <a:pos x="133" y="11"/>
                </a:cxn>
                <a:cxn ang="0">
                  <a:pos x="154" y="24"/>
                </a:cxn>
                <a:cxn ang="0">
                  <a:pos x="160" y="17"/>
                </a:cxn>
                <a:cxn ang="0">
                  <a:pos x="167" y="29"/>
                </a:cxn>
                <a:cxn ang="0">
                  <a:pos x="167" y="56"/>
                </a:cxn>
                <a:cxn ang="0">
                  <a:pos x="186" y="63"/>
                </a:cxn>
                <a:cxn ang="0">
                  <a:pos x="193" y="63"/>
                </a:cxn>
                <a:cxn ang="0">
                  <a:pos x="201" y="75"/>
                </a:cxn>
                <a:cxn ang="0">
                  <a:pos x="201" y="81"/>
                </a:cxn>
                <a:cxn ang="0">
                  <a:pos x="216" y="92"/>
                </a:cxn>
                <a:cxn ang="0">
                  <a:pos x="226" y="98"/>
                </a:cxn>
                <a:cxn ang="0">
                  <a:pos x="235" y="103"/>
                </a:cxn>
                <a:cxn ang="0">
                  <a:pos x="241" y="120"/>
                </a:cxn>
                <a:cxn ang="0">
                  <a:pos x="246" y="126"/>
                </a:cxn>
                <a:cxn ang="0">
                  <a:pos x="241" y="137"/>
                </a:cxn>
                <a:cxn ang="0">
                  <a:pos x="235" y="143"/>
                </a:cxn>
                <a:cxn ang="0">
                  <a:pos x="208" y="137"/>
                </a:cxn>
                <a:cxn ang="0">
                  <a:pos x="201" y="143"/>
                </a:cxn>
                <a:cxn ang="0">
                  <a:pos x="193" y="137"/>
                </a:cxn>
                <a:cxn ang="0">
                  <a:pos x="186" y="143"/>
                </a:cxn>
                <a:cxn ang="0">
                  <a:pos x="181" y="154"/>
                </a:cxn>
                <a:cxn ang="0">
                  <a:pos x="186" y="177"/>
                </a:cxn>
                <a:cxn ang="0">
                  <a:pos x="181" y="184"/>
                </a:cxn>
                <a:cxn ang="0">
                  <a:pos x="174" y="189"/>
                </a:cxn>
                <a:cxn ang="0">
                  <a:pos x="174" y="200"/>
                </a:cxn>
                <a:cxn ang="0">
                  <a:pos x="167" y="206"/>
                </a:cxn>
                <a:cxn ang="0">
                  <a:pos x="167" y="223"/>
                </a:cxn>
                <a:cxn ang="0">
                  <a:pos x="160" y="223"/>
                </a:cxn>
                <a:cxn ang="0">
                  <a:pos x="154" y="223"/>
                </a:cxn>
                <a:cxn ang="0">
                  <a:pos x="133" y="200"/>
                </a:cxn>
                <a:cxn ang="0">
                  <a:pos x="121" y="177"/>
                </a:cxn>
                <a:cxn ang="0">
                  <a:pos x="121" y="137"/>
                </a:cxn>
                <a:cxn ang="0">
                  <a:pos x="107" y="108"/>
                </a:cxn>
                <a:cxn ang="0">
                  <a:pos x="54" y="56"/>
                </a:cxn>
                <a:cxn ang="0">
                  <a:pos x="33" y="29"/>
                </a:cxn>
                <a:cxn ang="0">
                  <a:pos x="14" y="17"/>
                </a:cxn>
                <a:cxn ang="0">
                  <a:pos x="0" y="17"/>
                </a:cxn>
              </a:cxnLst>
              <a:rect l="0" t="0" r="r" b="b"/>
              <a:pathLst>
                <a:path w="246" h="223">
                  <a:moveTo>
                    <a:pt x="0" y="17"/>
                  </a:moveTo>
                  <a:lnTo>
                    <a:pt x="14" y="11"/>
                  </a:lnTo>
                  <a:lnTo>
                    <a:pt x="28" y="5"/>
                  </a:lnTo>
                  <a:lnTo>
                    <a:pt x="48" y="0"/>
                  </a:lnTo>
                  <a:lnTo>
                    <a:pt x="74" y="5"/>
                  </a:lnTo>
                  <a:lnTo>
                    <a:pt x="101" y="17"/>
                  </a:lnTo>
                  <a:lnTo>
                    <a:pt x="107" y="17"/>
                  </a:lnTo>
                  <a:lnTo>
                    <a:pt x="127" y="11"/>
                  </a:lnTo>
                  <a:lnTo>
                    <a:pt x="133" y="11"/>
                  </a:lnTo>
                  <a:lnTo>
                    <a:pt x="154" y="24"/>
                  </a:lnTo>
                  <a:lnTo>
                    <a:pt x="160" y="17"/>
                  </a:lnTo>
                  <a:lnTo>
                    <a:pt x="167" y="29"/>
                  </a:lnTo>
                  <a:lnTo>
                    <a:pt x="167" y="56"/>
                  </a:lnTo>
                  <a:lnTo>
                    <a:pt x="186" y="63"/>
                  </a:lnTo>
                  <a:lnTo>
                    <a:pt x="193" y="63"/>
                  </a:lnTo>
                  <a:lnTo>
                    <a:pt x="201" y="75"/>
                  </a:lnTo>
                  <a:lnTo>
                    <a:pt x="201" y="81"/>
                  </a:lnTo>
                  <a:lnTo>
                    <a:pt x="216" y="92"/>
                  </a:lnTo>
                  <a:lnTo>
                    <a:pt x="226" y="98"/>
                  </a:lnTo>
                  <a:lnTo>
                    <a:pt x="235" y="103"/>
                  </a:lnTo>
                  <a:lnTo>
                    <a:pt x="241" y="120"/>
                  </a:lnTo>
                  <a:lnTo>
                    <a:pt x="246" y="126"/>
                  </a:lnTo>
                  <a:lnTo>
                    <a:pt x="241" y="137"/>
                  </a:lnTo>
                  <a:lnTo>
                    <a:pt x="235" y="143"/>
                  </a:lnTo>
                  <a:lnTo>
                    <a:pt x="208" y="137"/>
                  </a:lnTo>
                  <a:lnTo>
                    <a:pt x="201" y="143"/>
                  </a:lnTo>
                  <a:lnTo>
                    <a:pt x="193" y="137"/>
                  </a:lnTo>
                  <a:lnTo>
                    <a:pt x="186" y="143"/>
                  </a:lnTo>
                  <a:lnTo>
                    <a:pt x="181" y="154"/>
                  </a:lnTo>
                  <a:lnTo>
                    <a:pt x="186" y="177"/>
                  </a:lnTo>
                  <a:lnTo>
                    <a:pt x="181" y="184"/>
                  </a:lnTo>
                  <a:lnTo>
                    <a:pt x="174" y="189"/>
                  </a:lnTo>
                  <a:lnTo>
                    <a:pt x="174" y="200"/>
                  </a:lnTo>
                  <a:lnTo>
                    <a:pt x="167" y="206"/>
                  </a:lnTo>
                  <a:lnTo>
                    <a:pt x="167" y="223"/>
                  </a:lnTo>
                  <a:lnTo>
                    <a:pt x="160" y="223"/>
                  </a:lnTo>
                  <a:lnTo>
                    <a:pt x="154" y="223"/>
                  </a:lnTo>
                  <a:lnTo>
                    <a:pt x="133" y="200"/>
                  </a:lnTo>
                  <a:lnTo>
                    <a:pt x="121" y="177"/>
                  </a:lnTo>
                  <a:lnTo>
                    <a:pt x="121" y="137"/>
                  </a:lnTo>
                  <a:lnTo>
                    <a:pt x="107" y="108"/>
                  </a:lnTo>
                  <a:lnTo>
                    <a:pt x="54" y="56"/>
                  </a:lnTo>
                  <a:lnTo>
                    <a:pt x="33" y="29"/>
                  </a:lnTo>
                  <a:lnTo>
                    <a:pt x="14" y="17"/>
                  </a:lnTo>
                  <a:lnTo>
                    <a:pt x="0" y="17"/>
                  </a:lnTo>
                  <a:close/>
                </a:path>
              </a:pathLst>
            </a:custGeom>
            <a:solidFill>
              <a:srgbClr val="F2F2F2"/>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9183" name="Freeform 271"/>
            <p:cNvSpPr>
              <a:spLocks/>
            </p:cNvSpPr>
            <p:nvPr/>
          </p:nvSpPr>
          <p:spPr bwMode="auto">
            <a:xfrm>
              <a:off x="4030" y="2342"/>
              <a:ext cx="246" cy="223"/>
            </a:xfrm>
            <a:custGeom>
              <a:avLst/>
              <a:gdLst/>
              <a:ahLst/>
              <a:cxnLst>
                <a:cxn ang="0">
                  <a:pos x="0" y="17"/>
                </a:cxn>
                <a:cxn ang="0">
                  <a:pos x="14" y="11"/>
                </a:cxn>
                <a:cxn ang="0">
                  <a:pos x="28" y="5"/>
                </a:cxn>
                <a:cxn ang="0">
                  <a:pos x="48" y="0"/>
                </a:cxn>
                <a:cxn ang="0">
                  <a:pos x="74" y="5"/>
                </a:cxn>
                <a:cxn ang="0">
                  <a:pos x="101" y="17"/>
                </a:cxn>
                <a:cxn ang="0">
                  <a:pos x="107" y="17"/>
                </a:cxn>
                <a:cxn ang="0">
                  <a:pos x="127" y="11"/>
                </a:cxn>
                <a:cxn ang="0">
                  <a:pos x="133" y="11"/>
                </a:cxn>
                <a:cxn ang="0">
                  <a:pos x="154" y="24"/>
                </a:cxn>
                <a:cxn ang="0">
                  <a:pos x="160" y="17"/>
                </a:cxn>
                <a:cxn ang="0">
                  <a:pos x="167" y="29"/>
                </a:cxn>
                <a:cxn ang="0">
                  <a:pos x="167" y="56"/>
                </a:cxn>
                <a:cxn ang="0">
                  <a:pos x="186" y="63"/>
                </a:cxn>
                <a:cxn ang="0">
                  <a:pos x="193" y="63"/>
                </a:cxn>
                <a:cxn ang="0">
                  <a:pos x="201" y="75"/>
                </a:cxn>
                <a:cxn ang="0">
                  <a:pos x="201" y="81"/>
                </a:cxn>
                <a:cxn ang="0">
                  <a:pos x="216" y="92"/>
                </a:cxn>
                <a:cxn ang="0">
                  <a:pos x="226" y="98"/>
                </a:cxn>
                <a:cxn ang="0">
                  <a:pos x="235" y="103"/>
                </a:cxn>
                <a:cxn ang="0">
                  <a:pos x="241" y="120"/>
                </a:cxn>
                <a:cxn ang="0">
                  <a:pos x="246" y="126"/>
                </a:cxn>
                <a:cxn ang="0">
                  <a:pos x="241" y="137"/>
                </a:cxn>
                <a:cxn ang="0">
                  <a:pos x="235" y="143"/>
                </a:cxn>
                <a:cxn ang="0">
                  <a:pos x="208" y="137"/>
                </a:cxn>
                <a:cxn ang="0">
                  <a:pos x="201" y="143"/>
                </a:cxn>
                <a:cxn ang="0">
                  <a:pos x="193" y="137"/>
                </a:cxn>
                <a:cxn ang="0">
                  <a:pos x="186" y="143"/>
                </a:cxn>
                <a:cxn ang="0">
                  <a:pos x="181" y="154"/>
                </a:cxn>
                <a:cxn ang="0">
                  <a:pos x="186" y="177"/>
                </a:cxn>
                <a:cxn ang="0">
                  <a:pos x="181" y="184"/>
                </a:cxn>
                <a:cxn ang="0">
                  <a:pos x="174" y="189"/>
                </a:cxn>
                <a:cxn ang="0">
                  <a:pos x="174" y="200"/>
                </a:cxn>
                <a:cxn ang="0">
                  <a:pos x="167" y="206"/>
                </a:cxn>
                <a:cxn ang="0">
                  <a:pos x="167" y="223"/>
                </a:cxn>
                <a:cxn ang="0">
                  <a:pos x="160" y="223"/>
                </a:cxn>
                <a:cxn ang="0">
                  <a:pos x="154" y="223"/>
                </a:cxn>
                <a:cxn ang="0">
                  <a:pos x="133" y="200"/>
                </a:cxn>
                <a:cxn ang="0">
                  <a:pos x="121" y="177"/>
                </a:cxn>
                <a:cxn ang="0">
                  <a:pos x="121" y="137"/>
                </a:cxn>
                <a:cxn ang="0">
                  <a:pos x="107" y="108"/>
                </a:cxn>
                <a:cxn ang="0">
                  <a:pos x="54" y="56"/>
                </a:cxn>
                <a:cxn ang="0">
                  <a:pos x="33" y="29"/>
                </a:cxn>
                <a:cxn ang="0">
                  <a:pos x="14" y="17"/>
                </a:cxn>
                <a:cxn ang="0">
                  <a:pos x="0" y="17"/>
                </a:cxn>
              </a:cxnLst>
              <a:rect l="0" t="0" r="r" b="b"/>
              <a:pathLst>
                <a:path w="246" h="223">
                  <a:moveTo>
                    <a:pt x="0" y="17"/>
                  </a:moveTo>
                  <a:lnTo>
                    <a:pt x="14" y="11"/>
                  </a:lnTo>
                  <a:lnTo>
                    <a:pt x="28" y="5"/>
                  </a:lnTo>
                  <a:lnTo>
                    <a:pt x="48" y="0"/>
                  </a:lnTo>
                  <a:lnTo>
                    <a:pt x="74" y="5"/>
                  </a:lnTo>
                  <a:lnTo>
                    <a:pt x="101" y="17"/>
                  </a:lnTo>
                  <a:lnTo>
                    <a:pt x="107" y="17"/>
                  </a:lnTo>
                  <a:lnTo>
                    <a:pt x="127" y="11"/>
                  </a:lnTo>
                  <a:lnTo>
                    <a:pt x="133" y="11"/>
                  </a:lnTo>
                  <a:lnTo>
                    <a:pt x="154" y="24"/>
                  </a:lnTo>
                  <a:lnTo>
                    <a:pt x="160" y="17"/>
                  </a:lnTo>
                  <a:lnTo>
                    <a:pt x="167" y="29"/>
                  </a:lnTo>
                  <a:lnTo>
                    <a:pt x="167" y="56"/>
                  </a:lnTo>
                  <a:lnTo>
                    <a:pt x="186" y="63"/>
                  </a:lnTo>
                  <a:lnTo>
                    <a:pt x="193" y="63"/>
                  </a:lnTo>
                  <a:lnTo>
                    <a:pt x="201" y="75"/>
                  </a:lnTo>
                  <a:lnTo>
                    <a:pt x="201" y="81"/>
                  </a:lnTo>
                  <a:lnTo>
                    <a:pt x="216" y="92"/>
                  </a:lnTo>
                  <a:lnTo>
                    <a:pt x="226" y="98"/>
                  </a:lnTo>
                  <a:lnTo>
                    <a:pt x="235" y="103"/>
                  </a:lnTo>
                  <a:lnTo>
                    <a:pt x="241" y="120"/>
                  </a:lnTo>
                  <a:lnTo>
                    <a:pt x="246" y="126"/>
                  </a:lnTo>
                  <a:lnTo>
                    <a:pt x="241" y="137"/>
                  </a:lnTo>
                  <a:lnTo>
                    <a:pt x="235" y="143"/>
                  </a:lnTo>
                  <a:lnTo>
                    <a:pt x="208" y="137"/>
                  </a:lnTo>
                  <a:lnTo>
                    <a:pt x="201" y="143"/>
                  </a:lnTo>
                  <a:lnTo>
                    <a:pt x="193" y="137"/>
                  </a:lnTo>
                  <a:lnTo>
                    <a:pt x="186" y="143"/>
                  </a:lnTo>
                  <a:lnTo>
                    <a:pt x="181" y="154"/>
                  </a:lnTo>
                  <a:lnTo>
                    <a:pt x="186" y="177"/>
                  </a:lnTo>
                  <a:lnTo>
                    <a:pt x="181" y="184"/>
                  </a:lnTo>
                  <a:lnTo>
                    <a:pt x="174" y="189"/>
                  </a:lnTo>
                  <a:lnTo>
                    <a:pt x="174" y="200"/>
                  </a:lnTo>
                  <a:lnTo>
                    <a:pt x="167" y="206"/>
                  </a:lnTo>
                  <a:lnTo>
                    <a:pt x="167" y="223"/>
                  </a:lnTo>
                  <a:lnTo>
                    <a:pt x="160" y="223"/>
                  </a:lnTo>
                  <a:lnTo>
                    <a:pt x="154" y="223"/>
                  </a:lnTo>
                  <a:lnTo>
                    <a:pt x="133" y="200"/>
                  </a:lnTo>
                  <a:lnTo>
                    <a:pt x="121" y="177"/>
                  </a:lnTo>
                  <a:lnTo>
                    <a:pt x="121" y="137"/>
                  </a:lnTo>
                  <a:lnTo>
                    <a:pt x="107" y="108"/>
                  </a:lnTo>
                  <a:lnTo>
                    <a:pt x="54" y="56"/>
                  </a:lnTo>
                  <a:lnTo>
                    <a:pt x="33" y="29"/>
                  </a:lnTo>
                  <a:lnTo>
                    <a:pt x="14" y="17"/>
                  </a:lnTo>
                  <a:lnTo>
                    <a:pt x="0" y="17"/>
                  </a:lnTo>
                  <a:close/>
                </a:path>
              </a:pathLst>
            </a:custGeom>
            <a:noFill/>
            <a:ln w="7938" cap="flat">
              <a:solidFill>
                <a:srgbClr val="B6B6B6"/>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9184" name="Freeform 272"/>
            <p:cNvSpPr>
              <a:spLocks/>
            </p:cNvSpPr>
            <p:nvPr/>
          </p:nvSpPr>
          <p:spPr bwMode="auto">
            <a:xfrm>
              <a:off x="3805" y="2683"/>
              <a:ext cx="426" cy="258"/>
            </a:xfrm>
            <a:custGeom>
              <a:avLst/>
              <a:gdLst/>
              <a:ahLst/>
              <a:cxnLst>
                <a:cxn ang="0">
                  <a:pos x="20" y="35"/>
                </a:cxn>
                <a:cxn ang="0">
                  <a:pos x="26" y="51"/>
                </a:cxn>
                <a:cxn ang="0">
                  <a:pos x="59" y="58"/>
                </a:cxn>
                <a:cxn ang="0">
                  <a:pos x="99" y="58"/>
                </a:cxn>
                <a:cxn ang="0">
                  <a:pos x="153" y="51"/>
                </a:cxn>
                <a:cxn ang="0">
                  <a:pos x="213" y="51"/>
                </a:cxn>
                <a:cxn ang="0">
                  <a:pos x="232" y="46"/>
                </a:cxn>
                <a:cxn ang="0">
                  <a:pos x="273" y="12"/>
                </a:cxn>
                <a:cxn ang="0">
                  <a:pos x="306" y="0"/>
                </a:cxn>
                <a:cxn ang="0">
                  <a:pos x="378" y="6"/>
                </a:cxn>
                <a:cxn ang="0">
                  <a:pos x="406" y="17"/>
                </a:cxn>
                <a:cxn ang="0">
                  <a:pos x="426" y="12"/>
                </a:cxn>
                <a:cxn ang="0">
                  <a:pos x="426" y="40"/>
                </a:cxn>
                <a:cxn ang="0">
                  <a:pos x="392" y="58"/>
                </a:cxn>
                <a:cxn ang="0">
                  <a:pos x="392" y="97"/>
                </a:cxn>
                <a:cxn ang="0">
                  <a:pos x="366" y="126"/>
                </a:cxn>
                <a:cxn ang="0">
                  <a:pos x="406" y="155"/>
                </a:cxn>
                <a:cxn ang="0">
                  <a:pos x="418" y="166"/>
                </a:cxn>
                <a:cxn ang="0">
                  <a:pos x="378" y="171"/>
                </a:cxn>
                <a:cxn ang="0">
                  <a:pos x="352" y="166"/>
                </a:cxn>
                <a:cxn ang="0">
                  <a:pos x="299" y="196"/>
                </a:cxn>
                <a:cxn ang="0">
                  <a:pos x="284" y="218"/>
                </a:cxn>
                <a:cxn ang="0">
                  <a:pos x="273" y="235"/>
                </a:cxn>
                <a:cxn ang="0">
                  <a:pos x="247" y="241"/>
                </a:cxn>
                <a:cxn ang="0">
                  <a:pos x="164" y="228"/>
                </a:cxn>
                <a:cxn ang="0">
                  <a:pos x="132" y="247"/>
                </a:cxn>
                <a:cxn ang="0">
                  <a:pos x="99" y="247"/>
                </a:cxn>
                <a:cxn ang="0">
                  <a:pos x="59" y="258"/>
                </a:cxn>
                <a:cxn ang="0">
                  <a:pos x="46" y="207"/>
                </a:cxn>
                <a:cxn ang="0">
                  <a:pos x="11" y="189"/>
                </a:cxn>
                <a:cxn ang="0">
                  <a:pos x="11" y="184"/>
                </a:cxn>
                <a:cxn ang="0">
                  <a:pos x="11" y="162"/>
                </a:cxn>
                <a:cxn ang="0">
                  <a:pos x="26" y="132"/>
                </a:cxn>
                <a:cxn ang="0">
                  <a:pos x="11" y="103"/>
                </a:cxn>
                <a:cxn ang="0">
                  <a:pos x="0" y="64"/>
                </a:cxn>
                <a:cxn ang="0">
                  <a:pos x="20" y="35"/>
                </a:cxn>
              </a:cxnLst>
              <a:rect l="0" t="0" r="r" b="b"/>
              <a:pathLst>
                <a:path w="426" h="258">
                  <a:moveTo>
                    <a:pt x="20" y="35"/>
                  </a:moveTo>
                  <a:lnTo>
                    <a:pt x="26" y="51"/>
                  </a:lnTo>
                  <a:lnTo>
                    <a:pt x="59" y="58"/>
                  </a:lnTo>
                  <a:lnTo>
                    <a:pt x="99" y="58"/>
                  </a:lnTo>
                  <a:lnTo>
                    <a:pt x="153" y="51"/>
                  </a:lnTo>
                  <a:lnTo>
                    <a:pt x="213" y="51"/>
                  </a:lnTo>
                  <a:lnTo>
                    <a:pt x="232" y="46"/>
                  </a:lnTo>
                  <a:lnTo>
                    <a:pt x="273" y="12"/>
                  </a:lnTo>
                  <a:lnTo>
                    <a:pt x="306" y="0"/>
                  </a:lnTo>
                  <a:lnTo>
                    <a:pt x="378" y="6"/>
                  </a:lnTo>
                  <a:lnTo>
                    <a:pt x="406" y="17"/>
                  </a:lnTo>
                  <a:lnTo>
                    <a:pt x="426" y="12"/>
                  </a:lnTo>
                  <a:lnTo>
                    <a:pt x="426" y="40"/>
                  </a:lnTo>
                  <a:lnTo>
                    <a:pt x="392" y="58"/>
                  </a:lnTo>
                  <a:lnTo>
                    <a:pt x="392" y="97"/>
                  </a:lnTo>
                  <a:lnTo>
                    <a:pt x="366" y="126"/>
                  </a:lnTo>
                  <a:lnTo>
                    <a:pt x="406" y="155"/>
                  </a:lnTo>
                  <a:lnTo>
                    <a:pt x="418" y="166"/>
                  </a:lnTo>
                  <a:lnTo>
                    <a:pt x="378" y="171"/>
                  </a:lnTo>
                  <a:lnTo>
                    <a:pt x="352" y="166"/>
                  </a:lnTo>
                  <a:lnTo>
                    <a:pt x="299" y="196"/>
                  </a:lnTo>
                  <a:lnTo>
                    <a:pt x="284" y="218"/>
                  </a:lnTo>
                  <a:lnTo>
                    <a:pt x="273" y="235"/>
                  </a:lnTo>
                  <a:lnTo>
                    <a:pt x="247" y="241"/>
                  </a:lnTo>
                  <a:lnTo>
                    <a:pt x="164" y="228"/>
                  </a:lnTo>
                  <a:lnTo>
                    <a:pt x="132" y="247"/>
                  </a:lnTo>
                  <a:lnTo>
                    <a:pt x="99" y="247"/>
                  </a:lnTo>
                  <a:lnTo>
                    <a:pt x="59" y="258"/>
                  </a:lnTo>
                  <a:lnTo>
                    <a:pt x="46" y="207"/>
                  </a:lnTo>
                  <a:lnTo>
                    <a:pt x="11" y="189"/>
                  </a:lnTo>
                  <a:lnTo>
                    <a:pt x="11" y="184"/>
                  </a:lnTo>
                  <a:lnTo>
                    <a:pt x="11" y="162"/>
                  </a:lnTo>
                  <a:lnTo>
                    <a:pt x="26" y="132"/>
                  </a:lnTo>
                  <a:lnTo>
                    <a:pt x="11" y="103"/>
                  </a:lnTo>
                  <a:lnTo>
                    <a:pt x="0" y="64"/>
                  </a:lnTo>
                  <a:lnTo>
                    <a:pt x="20" y="35"/>
                  </a:lnTo>
                  <a:close/>
                </a:path>
              </a:pathLst>
            </a:custGeom>
            <a:solidFill>
              <a:srgbClr val="A5A5A5"/>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9185" name="Freeform 273"/>
            <p:cNvSpPr>
              <a:spLocks/>
            </p:cNvSpPr>
            <p:nvPr/>
          </p:nvSpPr>
          <p:spPr bwMode="auto">
            <a:xfrm>
              <a:off x="3805" y="2683"/>
              <a:ext cx="426" cy="258"/>
            </a:xfrm>
            <a:custGeom>
              <a:avLst/>
              <a:gdLst/>
              <a:ahLst/>
              <a:cxnLst>
                <a:cxn ang="0">
                  <a:pos x="20" y="35"/>
                </a:cxn>
                <a:cxn ang="0">
                  <a:pos x="26" y="51"/>
                </a:cxn>
                <a:cxn ang="0">
                  <a:pos x="59" y="58"/>
                </a:cxn>
                <a:cxn ang="0">
                  <a:pos x="99" y="58"/>
                </a:cxn>
                <a:cxn ang="0">
                  <a:pos x="153" y="51"/>
                </a:cxn>
                <a:cxn ang="0">
                  <a:pos x="213" y="51"/>
                </a:cxn>
                <a:cxn ang="0">
                  <a:pos x="232" y="46"/>
                </a:cxn>
                <a:cxn ang="0">
                  <a:pos x="273" y="12"/>
                </a:cxn>
                <a:cxn ang="0">
                  <a:pos x="306" y="0"/>
                </a:cxn>
                <a:cxn ang="0">
                  <a:pos x="378" y="6"/>
                </a:cxn>
                <a:cxn ang="0">
                  <a:pos x="406" y="17"/>
                </a:cxn>
                <a:cxn ang="0">
                  <a:pos x="426" y="12"/>
                </a:cxn>
                <a:cxn ang="0">
                  <a:pos x="426" y="40"/>
                </a:cxn>
                <a:cxn ang="0">
                  <a:pos x="392" y="58"/>
                </a:cxn>
                <a:cxn ang="0">
                  <a:pos x="392" y="97"/>
                </a:cxn>
                <a:cxn ang="0">
                  <a:pos x="366" y="126"/>
                </a:cxn>
                <a:cxn ang="0">
                  <a:pos x="406" y="155"/>
                </a:cxn>
                <a:cxn ang="0">
                  <a:pos x="418" y="166"/>
                </a:cxn>
                <a:cxn ang="0">
                  <a:pos x="378" y="171"/>
                </a:cxn>
                <a:cxn ang="0">
                  <a:pos x="352" y="166"/>
                </a:cxn>
                <a:cxn ang="0">
                  <a:pos x="299" y="196"/>
                </a:cxn>
                <a:cxn ang="0">
                  <a:pos x="284" y="218"/>
                </a:cxn>
                <a:cxn ang="0">
                  <a:pos x="273" y="235"/>
                </a:cxn>
                <a:cxn ang="0">
                  <a:pos x="247" y="241"/>
                </a:cxn>
                <a:cxn ang="0">
                  <a:pos x="164" y="228"/>
                </a:cxn>
                <a:cxn ang="0">
                  <a:pos x="132" y="247"/>
                </a:cxn>
                <a:cxn ang="0">
                  <a:pos x="99" y="247"/>
                </a:cxn>
                <a:cxn ang="0">
                  <a:pos x="59" y="258"/>
                </a:cxn>
                <a:cxn ang="0">
                  <a:pos x="46" y="207"/>
                </a:cxn>
                <a:cxn ang="0">
                  <a:pos x="11" y="189"/>
                </a:cxn>
                <a:cxn ang="0">
                  <a:pos x="11" y="184"/>
                </a:cxn>
                <a:cxn ang="0">
                  <a:pos x="11" y="162"/>
                </a:cxn>
                <a:cxn ang="0">
                  <a:pos x="26" y="132"/>
                </a:cxn>
                <a:cxn ang="0">
                  <a:pos x="11" y="103"/>
                </a:cxn>
                <a:cxn ang="0">
                  <a:pos x="0" y="64"/>
                </a:cxn>
                <a:cxn ang="0">
                  <a:pos x="20" y="35"/>
                </a:cxn>
              </a:cxnLst>
              <a:rect l="0" t="0" r="r" b="b"/>
              <a:pathLst>
                <a:path w="426" h="258">
                  <a:moveTo>
                    <a:pt x="20" y="35"/>
                  </a:moveTo>
                  <a:lnTo>
                    <a:pt x="26" y="51"/>
                  </a:lnTo>
                  <a:lnTo>
                    <a:pt x="59" y="58"/>
                  </a:lnTo>
                  <a:lnTo>
                    <a:pt x="99" y="58"/>
                  </a:lnTo>
                  <a:lnTo>
                    <a:pt x="153" y="51"/>
                  </a:lnTo>
                  <a:lnTo>
                    <a:pt x="213" y="51"/>
                  </a:lnTo>
                  <a:lnTo>
                    <a:pt x="232" y="46"/>
                  </a:lnTo>
                  <a:lnTo>
                    <a:pt x="273" y="12"/>
                  </a:lnTo>
                  <a:lnTo>
                    <a:pt x="306" y="0"/>
                  </a:lnTo>
                  <a:lnTo>
                    <a:pt x="378" y="6"/>
                  </a:lnTo>
                  <a:lnTo>
                    <a:pt x="406" y="17"/>
                  </a:lnTo>
                  <a:lnTo>
                    <a:pt x="426" y="12"/>
                  </a:lnTo>
                  <a:lnTo>
                    <a:pt x="426" y="40"/>
                  </a:lnTo>
                  <a:lnTo>
                    <a:pt x="392" y="58"/>
                  </a:lnTo>
                  <a:lnTo>
                    <a:pt x="392" y="97"/>
                  </a:lnTo>
                  <a:lnTo>
                    <a:pt x="366" y="126"/>
                  </a:lnTo>
                  <a:lnTo>
                    <a:pt x="406" y="155"/>
                  </a:lnTo>
                  <a:lnTo>
                    <a:pt x="418" y="166"/>
                  </a:lnTo>
                  <a:lnTo>
                    <a:pt x="378" y="171"/>
                  </a:lnTo>
                  <a:lnTo>
                    <a:pt x="352" y="166"/>
                  </a:lnTo>
                  <a:lnTo>
                    <a:pt x="299" y="196"/>
                  </a:lnTo>
                  <a:lnTo>
                    <a:pt x="284" y="218"/>
                  </a:lnTo>
                  <a:lnTo>
                    <a:pt x="273" y="235"/>
                  </a:lnTo>
                  <a:lnTo>
                    <a:pt x="247" y="241"/>
                  </a:lnTo>
                  <a:lnTo>
                    <a:pt x="164" y="228"/>
                  </a:lnTo>
                  <a:lnTo>
                    <a:pt x="132" y="247"/>
                  </a:lnTo>
                  <a:lnTo>
                    <a:pt x="99" y="247"/>
                  </a:lnTo>
                  <a:lnTo>
                    <a:pt x="59" y="258"/>
                  </a:lnTo>
                  <a:lnTo>
                    <a:pt x="46" y="207"/>
                  </a:lnTo>
                  <a:lnTo>
                    <a:pt x="11" y="189"/>
                  </a:lnTo>
                  <a:lnTo>
                    <a:pt x="11" y="184"/>
                  </a:lnTo>
                  <a:lnTo>
                    <a:pt x="11" y="162"/>
                  </a:lnTo>
                  <a:lnTo>
                    <a:pt x="26" y="132"/>
                  </a:lnTo>
                  <a:lnTo>
                    <a:pt x="11" y="103"/>
                  </a:lnTo>
                  <a:lnTo>
                    <a:pt x="0" y="64"/>
                  </a:lnTo>
                  <a:lnTo>
                    <a:pt x="20" y="35"/>
                  </a:lnTo>
                  <a:close/>
                </a:path>
              </a:pathLst>
            </a:custGeom>
            <a:noFill/>
            <a:ln w="7938" cap="flat">
              <a:solidFill>
                <a:srgbClr val="3B608D"/>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9186" name="Freeform 274"/>
            <p:cNvSpPr>
              <a:spLocks/>
            </p:cNvSpPr>
            <p:nvPr/>
          </p:nvSpPr>
          <p:spPr bwMode="auto">
            <a:xfrm>
              <a:off x="3638" y="2354"/>
              <a:ext cx="635" cy="386"/>
            </a:xfrm>
            <a:custGeom>
              <a:avLst/>
              <a:gdLst/>
              <a:ahLst/>
              <a:cxnLst>
                <a:cxn ang="0">
                  <a:pos x="628" y="196"/>
                </a:cxn>
                <a:cxn ang="0">
                  <a:pos x="635" y="218"/>
                </a:cxn>
                <a:cxn ang="0">
                  <a:pos x="635" y="248"/>
                </a:cxn>
                <a:cxn ang="0">
                  <a:pos x="601" y="264"/>
                </a:cxn>
                <a:cxn ang="0">
                  <a:pos x="586" y="294"/>
                </a:cxn>
                <a:cxn ang="0">
                  <a:pos x="593" y="328"/>
                </a:cxn>
                <a:cxn ang="0">
                  <a:pos x="593" y="339"/>
                </a:cxn>
                <a:cxn ang="0">
                  <a:pos x="574" y="346"/>
                </a:cxn>
                <a:cxn ang="0">
                  <a:pos x="547" y="334"/>
                </a:cxn>
                <a:cxn ang="0">
                  <a:pos x="474" y="328"/>
                </a:cxn>
                <a:cxn ang="0">
                  <a:pos x="440" y="339"/>
                </a:cxn>
                <a:cxn ang="0">
                  <a:pos x="400" y="373"/>
                </a:cxn>
                <a:cxn ang="0">
                  <a:pos x="380" y="380"/>
                </a:cxn>
                <a:cxn ang="0">
                  <a:pos x="320" y="380"/>
                </a:cxn>
                <a:cxn ang="0">
                  <a:pos x="266" y="386"/>
                </a:cxn>
                <a:cxn ang="0">
                  <a:pos x="227" y="386"/>
                </a:cxn>
                <a:cxn ang="0">
                  <a:pos x="194" y="380"/>
                </a:cxn>
                <a:cxn ang="0">
                  <a:pos x="187" y="363"/>
                </a:cxn>
                <a:cxn ang="0">
                  <a:pos x="160" y="339"/>
                </a:cxn>
                <a:cxn ang="0">
                  <a:pos x="160" y="316"/>
                </a:cxn>
                <a:cxn ang="0">
                  <a:pos x="134" y="328"/>
                </a:cxn>
                <a:cxn ang="0">
                  <a:pos x="112" y="323"/>
                </a:cxn>
                <a:cxn ang="0">
                  <a:pos x="93" y="312"/>
                </a:cxn>
                <a:cxn ang="0">
                  <a:pos x="85" y="287"/>
                </a:cxn>
                <a:cxn ang="0">
                  <a:pos x="59" y="277"/>
                </a:cxn>
                <a:cxn ang="0">
                  <a:pos x="39" y="248"/>
                </a:cxn>
                <a:cxn ang="0">
                  <a:pos x="26" y="226"/>
                </a:cxn>
                <a:cxn ang="0">
                  <a:pos x="0" y="213"/>
                </a:cxn>
                <a:cxn ang="0">
                  <a:pos x="53" y="190"/>
                </a:cxn>
                <a:cxn ang="0">
                  <a:pos x="79" y="133"/>
                </a:cxn>
                <a:cxn ang="0">
                  <a:pos x="112" y="75"/>
                </a:cxn>
                <a:cxn ang="0">
                  <a:pos x="134" y="70"/>
                </a:cxn>
                <a:cxn ang="0">
                  <a:pos x="145" y="52"/>
                </a:cxn>
                <a:cxn ang="0">
                  <a:pos x="172" y="46"/>
                </a:cxn>
                <a:cxn ang="0">
                  <a:pos x="227" y="46"/>
                </a:cxn>
                <a:cxn ang="0">
                  <a:pos x="260" y="36"/>
                </a:cxn>
                <a:cxn ang="0">
                  <a:pos x="286" y="52"/>
                </a:cxn>
                <a:cxn ang="0">
                  <a:pos x="300" y="36"/>
                </a:cxn>
                <a:cxn ang="0">
                  <a:pos x="339" y="23"/>
                </a:cxn>
                <a:cxn ang="0">
                  <a:pos x="373" y="0"/>
                </a:cxn>
                <a:cxn ang="0">
                  <a:pos x="392" y="7"/>
                </a:cxn>
                <a:cxn ang="0">
                  <a:pos x="407" y="7"/>
                </a:cxn>
                <a:cxn ang="0">
                  <a:pos x="425" y="19"/>
                </a:cxn>
                <a:cxn ang="0">
                  <a:pos x="447" y="46"/>
                </a:cxn>
                <a:cxn ang="0">
                  <a:pos x="499" y="98"/>
                </a:cxn>
                <a:cxn ang="0">
                  <a:pos x="514" y="127"/>
                </a:cxn>
                <a:cxn ang="0">
                  <a:pos x="514" y="167"/>
                </a:cxn>
                <a:cxn ang="0">
                  <a:pos x="526" y="190"/>
                </a:cxn>
                <a:cxn ang="0">
                  <a:pos x="547" y="213"/>
                </a:cxn>
                <a:cxn ang="0">
                  <a:pos x="553" y="213"/>
                </a:cxn>
                <a:cxn ang="0">
                  <a:pos x="574" y="218"/>
                </a:cxn>
                <a:cxn ang="0">
                  <a:pos x="601" y="203"/>
                </a:cxn>
                <a:cxn ang="0">
                  <a:pos x="619" y="196"/>
                </a:cxn>
                <a:cxn ang="0">
                  <a:pos x="628" y="196"/>
                </a:cxn>
              </a:cxnLst>
              <a:rect l="0" t="0" r="r" b="b"/>
              <a:pathLst>
                <a:path w="635" h="386">
                  <a:moveTo>
                    <a:pt x="628" y="196"/>
                  </a:moveTo>
                  <a:lnTo>
                    <a:pt x="635" y="218"/>
                  </a:lnTo>
                  <a:lnTo>
                    <a:pt x="635" y="248"/>
                  </a:lnTo>
                  <a:lnTo>
                    <a:pt x="601" y="264"/>
                  </a:lnTo>
                  <a:lnTo>
                    <a:pt x="586" y="294"/>
                  </a:lnTo>
                  <a:lnTo>
                    <a:pt x="593" y="328"/>
                  </a:lnTo>
                  <a:lnTo>
                    <a:pt x="593" y="339"/>
                  </a:lnTo>
                  <a:lnTo>
                    <a:pt x="574" y="346"/>
                  </a:lnTo>
                  <a:lnTo>
                    <a:pt x="547" y="334"/>
                  </a:lnTo>
                  <a:lnTo>
                    <a:pt x="474" y="328"/>
                  </a:lnTo>
                  <a:lnTo>
                    <a:pt x="440" y="339"/>
                  </a:lnTo>
                  <a:lnTo>
                    <a:pt x="400" y="373"/>
                  </a:lnTo>
                  <a:lnTo>
                    <a:pt x="380" y="380"/>
                  </a:lnTo>
                  <a:lnTo>
                    <a:pt x="320" y="380"/>
                  </a:lnTo>
                  <a:lnTo>
                    <a:pt x="266" y="386"/>
                  </a:lnTo>
                  <a:lnTo>
                    <a:pt x="227" y="386"/>
                  </a:lnTo>
                  <a:lnTo>
                    <a:pt x="194" y="380"/>
                  </a:lnTo>
                  <a:lnTo>
                    <a:pt x="187" y="363"/>
                  </a:lnTo>
                  <a:lnTo>
                    <a:pt x="160" y="339"/>
                  </a:lnTo>
                  <a:lnTo>
                    <a:pt x="160" y="316"/>
                  </a:lnTo>
                  <a:lnTo>
                    <a:pt x="134" y="328"/>
                  </a:lnTo>
                  <a:lnTo>
                    <a:pt x="112" y="323"/>
                  </a:lnTo>
                  <a:lnTo>
                    <a:pt x="93" y="312"/>
                  </a:lnTo>
                  <a:lnTo>
                    <a:pt x="85" y="287"/>
                  </a:lnTo>
                  <a:lnTo>
                    <a:pt x="59" y="277"/>
                  </a:lnTo>
                  <a:lnTo>
                    <a:pt x="39" y="248"/>
                  </a:lnTo>
                  <a:lnTo>
                    <a:pt x="26" y="226"/>
                  </a:lnTo>
                  <a:lnTo>
                    <a:pt x="0" y="213"/>
                  </a:lnTo>
                  <a:lnTo>
                    <a:pt x="53" y="190"/>
                  </a:lnTo>
                  <a:lnTo>
                    <a:pt x="79" y="133"/>
                  </a:lnTo>
                  <a:lnTo>
                    <a:pt x="112" y="75"/>
                  </a:lnTo>
                  <a:lnTo>
                    <a:pt x="134" y="70"/>
                  </a:lnTo>
                  <a:lnTo>
                    <a:pt x="145" y="52"/>
                  </a:lnTo>
                  <a:lnTo>
                    <a:pt x="172" y="46"/>
                  </a:lnTo>
                  <a:lnTo>
                    <a:pt x="227" y="46"/>
                  </a:lnTo>
                  <a:lnTo>
                    <a:pt x="260" y="36"/>
                  </a:lnTo>
                  <a:lnTo>
                    <a:pt x="286" y="52"/>
                  </a:lnTo>
                  <a:lnTo>
                    <a:pt x="300" y="36"/>
                  </a:lnTo>
                  <a:lnTo>
                    <a:pt x="339" y="23"/>
                  </a:lnTo>
                  <a:lnTo>
                    <a:pt x="373" y="0"/>
                  </a:lnTo>
                  <a:lnTo>
                    <a:pt x="392" y="7"/>
                  </a:lnTo>
                  <a:lnTo>
                    <a:pt x="407" y="7"/>
                  </a:lnTo>
                  <a:lnTo>
                    <a:pt x="425" y="19"/>
                  </a:lnTo>
                  <a:lnTo>
                    <a:pt x="447" y="46"/>
                  </a:lnTo>
                  <a:lnTo>
                    <a:pt x="499" y="98"/>
                  </a:lnTo>
                  <a:lnTo>
                    <a:pt x="514" y="127"/>
                  </a:lnTo>
                  <a:lnTo>
                    <a:pt x="514" y="167"/>
                  </a:lnTo>
                  <a:lnTo>
                    <a:pt x="526" y="190"/>
                  </a:lnTo>
                  <a:lnTo>
                    <a:pt x="547" y="213"/>
                  </a:lnTo>
                  <a:lnTo>
                    <a:pt x="553" y="213"/>
                  </a:lnTo>
                  <a:lnTo>
                    <a:pt x="574" y="218"/>
                  </a:lnTo>
                  <a:lnTo>
                    <a:pt x="601" y="203"/>
                  </a:lnTo>
                  <a:lnTo>
                    <a:pt x="619" y="196"/>
                  </a:lnTo>
                  <a:lnTo>
                    <a:pt x="628" y="196"/>
                  </a:lnTo>
                  <a:close/>
                </a:path>
              </a:pathLst>
            </a:custGeom>
            <a:solidFill>
              <a:srgbClr val="3B608D"/>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9187" name="Freeform 275"/>
            <p:cNvSpPr>
              <a:spLocks/>
            </p:cNvSpPr>
            <p:nvPr/>
          </p:nvSpPr>
          <p:spPr bwMode="auto">
            <a:xfrm>
              <a:off x="3638" y="2354"/>
              <a:ext cx="635" cy="386"/>
            </a:xfrm>
            <a:custGeom>
              <a:avLst/>
              <a:gdLst/>
              <a:ahLst/>
              <a:cxnLst>
                <a:cxn ang="0">
                  <a:pos x="628" y="196"/>
                </a:cxn>
                <a:cxn ang="0">
                  <a:pos x="635" y="218"/>
                </a:cxn>
                <a:cxn ang="0">
                  <a:pos x="635" y="248"/>
                </a:cxn>
                <a:cxn ang="0">
                  <a:pos x="601" y="264"/>
                </a:cxn>
                <a:cxn ang="0">
                  <a:pos x="586" y="294"/>
                </a:cxn>
                <a:cxn ang="0">
                  <a:pos x="593" y="328"/>
                </a:cxn>
                <a:cxn ang="0">
                  <a:pos x="593" y="339"/>
                </a:cxn>
                <a:cxn ang="0">
                  <a:pos x="574" y="346"/>
                </a:cxn>
                <a:cxn ang="0">
                  <a:pos x="547" y="334"/>
                </a:cxn>
                <a:cxn ang="0">
                  <a:pos x="474" y="328"/>
                </a:cxn>
                <a:cxn ang="0">
                  <a:pos x="440" y="339"/>
                </a:cxn>
                <a:cxn ang="0">
                  <a:pos x="400" y="373"/>
                </a:cxn>
                <a:cxn ang="0">
                  <a:pos x="380" y="380"/>
                </a:cxn>
                <a:cxn ang="0">
                  <a:pos x="320" y="380"/>
                </a:cxn>
                <a:cxn ang="0">
                  <a:pos x="266" y="386"/>
                </a:cxn>
                <a:cxn ang="0">
                  <a:pos x="227" y="386"/>
                </a:cxn>
                <a:cxn ang="0">
                  <a:pos x="194" y="380"/>
                </a:cxn>
                <a:cxn ang="0">
                  <a:pos x="187" y="363"/>
                </a:cxn>
                <a:cxn ang="0">
                  <a:pos x="160" y="339"/>
                </a:cxn>
                <a:cxn ang="0">
                  <a:pos x="160" y="316"/>
                </a:cxn>
                <a:cxn ang="0">
                  <a:pos x="134" y="328"/>
                </a:cxn>
                <a:cxn ang="0">
                  <a:pos x="112" y="323"/>
                </a:cxn>
                <a:cxn ang="0">
                  <a:pos x="93" y="312"/>
                </a:cxn>
                <a:cxn ang="0">
                  <a:pos x="85" y="287"/>
                </a:cxn>
                <a:cxn ang="0">
                  <a:pos x="59" y="277"/>
                </a:cxn>
                <a:cxn ang="0">
                  <a:pos x="39" y="248"/>
                </a:cxn>
                <a:cxn ang="0">
                  <a:pos x="26" y="226"/>
                </a:cxn>
                <a:cxn ang="0">
                  <a:pos x="0" y="213"/>
                </a:cxn>
                <a:cxn ang="0">
                  <a:pos x="53" y="190"/>
                </a:cxn>
                <a:cxn ang="0">
                  <a:pos x="79" y="133"/>
                </a:cxn>
                <a:cxn ang="0">
                  <a:pos x="112" y="75"/>
                </a:cxn>
                <a:cxn ang="0">
                  <a:pos x="134" y="70"/>
                </a:cxn>
                <a:cxn ang="0">
                  <a:pos x="145" y="52"/>
                </a:cxn>
                <a:cxn ang="0">
                  <a:pos x="172" y="46"/>
                </a:cxn>
                <a:cxn ang="0">
                  <a:pos x="227" y="46"/>
                </a:cxn>
                <a:cxn ang="0">
                  <a:pos x="260" y="36"/>
                </a:cxn>
                <a:cxn ang="0">
                  <a:pos x="286" y="52"/>
                </a:cxn>
                <a:cxn ang="0">
                  <a:pos x="300" y="36"/>
                </a:cxn>
                <a:cxn ang="0">
                  <a:pos x="339" y="23"/>
                </a:cxn>
                <a:cxn ang="0">
                  <a:pos x="373" y="0"/>
                </a:cxn>
                <a:cxn ang="0">
                  <a:pos x="392" y="7"/>
                </a:cxn>
                <a:cxn ang="0">
                  <a:pos x="407" y="7"/>
                </a:cxn>
                <a:cxn ang="0">
                  <a:pos x="425" y="19"/>
                </a:cxn>
                <a:cxn ang="0">
                  <a:pos x="447" y="46"/>
                </a:cxn>
                <a:cxn ang="0">
                  <a:pos x="499" y="98"/>
                </a:cxn>
                <a:cxn ang="0">
                  <a:pos x="514" y="127"/>
                </a:cxn>
                <a:cxn ang="0">
                  <a:pos x="514" y="167"/>
                </a:cxn>
                <a:cxn ang="0">
                  <a:pos x="526" y="190"/>
                </a:cxn>
                <a:cxn ang="0">
                  <a:pos x="547" y="213"/>
                </a:cxn>
                <a:cxn ang="0">
                  <a:pos x="553" y="213"/>
                </a:cxn>
                <a:cxn ang="0">
                  <a:pos x="574" y="218"/>
                </a:cxn>
                <a:cxn ang="0">
                  <a:pos x="601" y="203"/>
                </a:cxn>
                <a:cxn ang="0">
                  <a:pos x="619" y="196"/>
                </a:cxn>
                <a:cxn ang="0">
                  <a:pos x="628" y="196"/>
                </a:cxn>
              </a:cxnLst>
              <a:rect l="0" t="0" r="r" b="b"/>
              <a:pathLst>
                <a:path w="635" h="386">
                  <a:moveTo>
                    <a:pt x="628" y="196"/>
                  </a:moveTo>
                  <a:lnTo>
                    <a:pt x="635" y="218"/>
                  </a:lnTo>
                  <a:lnTo>
                    <a:pt x="635" y="248"/>
                  </a:lnTo>
                  <a:lnTo>
                    <a:pt x="601" y="264"/>
                  </a:lnTo>
                  <a:lnTo>
                    <a:pt x="586" y="294"/>
                  </a:lnTo>
                  <a:lnTo>
                    <a:pt x="593" y="328"/>
                  </a:lnTo>
                  <a:lnTo>
                    <a:pt x="593" y="339"/>
                  </a:lnTo>
                  <a:lnTo>
                    <a:pt x="574" y="346"/>
                  </a:lnTo>
                  <a:lnTo>
                    <a:pt x="547" y="334"/>
                  </a:lnTo>
                  <a:lnTo>
                    <a:pt x="474" y="328"/>
                  </a:lnTo>
                  <a:lnTo>
                    <a:pt x="440" y="339"/>
                  </a:lnTo>
                  <a:lnTo>
                    <a:pt x="400" y="373"/>
                  </a:lnTo>
                  <a:lnTo>
                    <a:pt x="380" y="380"/>
                  </a:lnTo>
                  <a:lnTo>
                    <a:pt x="320" y="380"/>
                  </a:lnTo>
                  <a:lnTo>
                    <a:pt x="266" y="386"/>
                  </a:lnTo>
                  <a:lnTo>
                    <a:pt x="227" y="386"/>
                  </a:lnTo>
                  <a:lnTo>
                    <a:pt x="194" y="380"/>
                  </a:lnTo>
                  <a:lnTo>
                    <a:pt x="187" y="363"/>
                  </a:lnTo>
                  <a:lnTo>
                    <a:pt x="160" y="339"/>
                  </a:lnTo>
                  <a:lnTo>
                    <a:pt x="160" y="316"/>
                  </a:lnTo>
                  <a:lnTo>
                    <a:pt x="134" y="328"/>
                  </a:lnTo>
                  <a:lnTo>
                    <a:pt x="112" y="323"/>
                  </a:lnTo>
                  <a:lnTo>
                    <a:pt x="93" y="312"/>
                  </a:lnTo>
                  <a:lnTo>
                    <a:pt x="85" y="287"/>
                  </a:lnTo>
                  <a:lnTo>
                    <a:pt x="59" y="277"/>
                  </a:lnTo>
                  <a:lnTo>
                    <a:pt x="39" y="248"/>
                  </a:lnTo>
                  <a:lnTo>
                    <a:pt x="26" y="226"/>
                  </a:lnTo>
                  <a:lnTo>
                    <a:pt x="0" y="213"/>
                  </a:lnTo>
                  <a:lnTo>
                    <a:pt x="53" y="190"/>
                  </a:lnTo>
                  <a:lnTo>
                    <a:pt x="79" y="133"/>
                  </a:lnTo>
                  <a:lnTo>
                    <a:pt x="112" y="75"/>
                  </a:lnTo>
                  <a:lnTo>
                    <a:pt x="134" y="70"/>
                  </a:lnTo>
                  <a:lnTo>
                    <a:pt x="145" y="52"/>
                  </a:lnTo>
                  <a:lnTo>
                    <a:pt x="172" y="46"/>
                  </a:lnTo>
                  <a:lnTo>
                    <a:pt x="227" y="46"/>
                  </a:lnTo>
                  <a:lnTo>
                    <a:pt x="260" y="36"/>
                  </a:lnTo>
                  <a:lnTo>
                    <a:pt x="286" y="52"/>
                  </a:lnTo>
                  <a:lnTo>
                    <a:pt x="300" y="36"/>
                  </a:lnTo>
                  <a:lnTo>
                    <a:pt x="339" y="23"/>
                  </a:lnTo>
                  <a:lnTo>
                    <a:pt x="373" y="0"/>
                  </a:lnTo>
                  <a:lnTo>
                    <a:pt x="392" y="7"/>
                  </a:lnTo>
                  <a:lnTo>
                    <a:pt x="407" y="7"/>
                  </a:lnTo>
                  <a:lnTo>
                    <a:pt x="425" y="19"/>
                  </a:lnTo>
                  <a:lnTo>
                    <a:pt x="447" y="46"/>
                  </a:lnTo>
                  <a:lnTo>
                    <a:pt x="499" y="98"/>
                  </a:lnTo>
                  <a:lnTo>
                    <a:pt x="514" y="127"/>
                  </a:lnTo>
                  <a:lnTo>
                    <a:pt x="514" y="167"/>
                  </a:lnTo>
                  <a:lnTo>
                    <a:pt x="526" y="190"/>
                  </a:lnTo>
                  <a:lnTo>
                    <a:pt x="547" y="213"/>
                  </a:lnTo>
                  <a:lnTo>
                    <a:pt x="553" y="213"/>
                  </a:lnTo>
                  <a:lnTo>
                    <a:pt x="574" y="218"/>
                  </a:lnTo>
                  <a:lnTo>
                    <a:pt x="601" y="203"/>
                  </a:lnTo>
                  <a:lnTo>
                    <a:pt x="619" y="196"/>
                  </a:lnTo>
                  <a:lnTo>
                    <a:pt x="628" y="196"/>
                  </a:lnTo>
                  <a:close/>
                </a:path>
              </a:pathLst>
            </a:custGeom>
            <a:noFill/>
            <a:ln w="7938" cap="flat">
              <a:solidFill>
                <a:srgbClr val="7F7F7F"/>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pic>
          <p:nvPicPr>
            <p:cNvPr id="39188" name="Picture 276"/>
            <p:cNvPicPr>
              <a:picLocks noChangeAspect="1" noChangeArrowheads="1"/>
            </p:cNvPicPr>
            <p:nvPr/>
          </p:nvPicPr>
          <p:blipFill>
            <a:blip r:embed="rId25" cstate="print"/>
            <a:srcRect/>
            <a:stretch>
              <a:fillRect/>
            </a:stretch>
          </p:blipFill>
          <p:spPr bwMode="auto">
            <a:xfrm>
              <a:off x="4089" y="2856"/>
              <a:ext cx="1255" cy="359"/>
            </a:xfrm>
            <a:prstGeom prst="rect">
              <a:avLst/>
            </a:prstGeom>
            <a:noFill/>
            <a:ln w="9525">
              <a:noFill/>
              <a:miter lim="800000"/>
              <a:headEnd/>
              <a:tailEnd/>
            </a:ln>
          </p:spPr>
        </p:pic>
        <p:pic>
          <p:nvPicPr>
            <p:cNvPr id="39189" name="Picture 277"/>
            <p:cNvPicPr>
              <a:picLocks noChangeAspect="1" noChangeArrowheads="1"/>
            </p:cNvPicPr>
            <p:nvPr/>
          </p:nvPicPr>
          <p:blipFill>
            <a:blip r:embed="rId26" cstate="print"/>
            <a:srcRect/>
            <a:stretch>
              <a:fillRect/>
            </a:stretch>
          </p:blipFill>
          <p:spPr bwMode="auto">
            <a:xfrm>
              <a:off x="4089" y="2856"/>
              <a:ext cx="1255" cy="359"/>
            </a:xfrm>
            <a:prstGeom prst="rect">
              <a:avLst/>
            </a:prstGeom>
            <a:noFill/>
            <a:ln w="9525">
              <a:noFill/>
              <a:miter lim="800000"/>
              <a:headEnd/>
              <a:tailEnd/>
            </a:ln>
          </p:spPr>
        </p:pic>
        <p:pic>
          <p:nvPicPr>
            <p:cNvPr id="39190" name="Picture 278"/>
            <p:cNvPicPr>
              <a:picLocks noChangeAspect="1" noChangeArrowheads="1"/>
            </p:cNvPicPr>
            <p:nvPr/>
          </p:nvPicPr>
          <p:blipFill>
            <a:blip r:embed="rId27" cstate="print"/>
            <a:srcRect/>
            <a:stretch>
              <a:fillRect/>
            </a:stretch>
          </p:blipFill>
          <p:spPr bwMode="auto">
            <a:xfrm>
              <a:off x="4089" y="2856"/>
              <a:ext cx="1255" cy="359"/>
            </a:xfrm>
            <a:prstGeom prst="rect">
              <a:avLst/>
            </a:prstGeom>
            <a:noFill/>
            <a:ln w="9525">
              <a:noFill/>
              <a:miter lim="800000"/>
              <a:headEnd/>
              <a:tailEnd/>
            </a:ln>
          </p:spPr>
        </p:pic>
        <p:sp>
          <p:nvSpPr>
            <p:cNvPr id="39191" name="Freeform 279"/>
            <p:cNvSpPr>
              <a:spLocks/>
            </p:cNvSpPr>
            <p:nvPr/>
          </p:nvSpPr>
          <p:spPr bwMode="auto">
            <a:xfrm>
              <a:off x="4089" y="2856"/>
              <a:ext cx="1254" cy="358"/>
            </a:xfrm>
            <a:custGeom>
              <a:avLst/>
              <a:gdLst/>
              <a:ahLst/>
              <a:cxnLst>
                <a:cxn ang="0">
                  <a:pos x="655" y="334"/>
                </a:cxn>
                <a:cxn ang="0">
                  <a:pos x="644" y="306"/>
                </a:cxn>
                <a:cxn ang="0">
                  <a:pos x="593" y="305"/>
                </a:cxn>
                <a:cxn ang="0">
                  <a:pos x="535" y="329"/>
                </a:cxn>
                <a:cxn ang="0">
                  <a:pos x="464" y="342"/>
                </a:cxn>
                <a:cxn ang="0">
                  <a:pos x="405" y="322"/>
                </a:cxn>
                <a:cxn ang="0">
                  <a:pos x="314" y="299"/>
                </a:cxn>
                <a:cxn ang="0">
                  <a:pos x="295" y="330"/>
                </a:cxn>
                <a:cxn ang="0">
                  <a:pos x="216" y="332"/>
                </a:cxn>
                <a:cxn ang="0">
                  <a:pos x="188" y="310"/>
                </a:cxn>
                <a:cxn ang="0">
                  <a:pos x="164" y="301"/>
                </a:cxn>
                <a:cxn ang="0">
                  <a:pos x="133" y="307"/>
                </a:cxn>
                <a:cxn ang="0">
                  <a:pos x="123" y="301"/>
                </a:cxn>
                <a:cxn ang="0">
                  <a:pos x="139" y="287"/>
                </a:cxn>
                <a:cxn ang="0">
                  <a:pos x="88" y="271"/>
                </a:cxn>
                <a:cxn ang="0">
                  <a:pos x="88" y="254"/>
                </a:cxn>
                <a:cxn ang="0">
                  <a:pos x="74" y="241"/>
                </a:cxn>
                <a:cxn ang="0">
                  <a:pos x="26" y="224"/>
                </a:cxn>
                <a:cxn ang="0">
                  <a:pos x="22" y="204"/>
                </a:cxn>
                <a:cxn ang="0">
                  <a:pos x="42" y="210"/>
                </a:cxn>
                <a:cxn ang="0">
                  <a:pos x="44" y="195"/>
                </a:cxn>
                <a:cxn ang="0">
                  <a:pos x="47" y="170"/>
                </a:cxn>
                <a:cxn ang="0">
                  <a:pos x="30" y="147"/>
                </a:cxn>
                <a:cxn ang="0">
                  <a:pos x="16" y="117"/>
                </a:cxn>
                <a:cxn ang="0">
                  <a:pos x="77" y="93"/>
                </a:cxn>
                <a:cxn ang="0">
                  <a:pos x="117" y="89"/>
                </a:cxn>
                <a:cxn ang="0">
                  <a:pos x="182" y="95"/>
                </a:cxn>
                <a:cxn ang="0">
                  <a:pos x="196" y="82"/>
                </a:cxn>
                <a:cxn ang="0">
                  <a:pos x="216" y="73"/>
                </a:cxn>
                <a:cxn ang="0">
                  <a:pos x="201" y="56"/>
                </a:cxn>
                <a:cxn ang="0">
                  <a:pos x="283" y="52"/>
                </a:cxn>
                <a:cxn ang="0">
                  <a:pos x="353" y="55"/>
                </a:cxn>
                <a:cxn ang="0">
                  <a:pos x="420" y="20"/>
                </a:cxn>
                <a:cxn ang="0">
                  <a:pos x="535" y="6"/>
                </a:cxn>
                <a:cxn ang="0">
                  <a:pos x="611" y="8"/>
                </a:cxn>
                <a:cxn ang="0">
                  <a:pos x="678" y="28"/>
                </a:cxn>
                <a:cxn ang="0">
                  <a:pos x="779" y="57"/>
                </a:cxn>
                <a:cxn ang="0">
                  <a:pos x="929" y="62"/>
                </a:cxn>
                <a:cxn ang="0">
                  <a:pos x="1038" y="32"/>
                </a:cxn>
                <a:cxn ang="0">
                  <a:pos x="1102" y="27"/>
                </a:cxn>
                <a:cxn ang="0">
                  <a:pos x="1147" y="46"/>
                </a:cxn>
                <a:cxn ang="0">
                  <a:pos x="1179" y="96"/>
                </a:cxn>
                <a:cxn ang="0">
                  <a:pos x="1235" y="123"/>
                </a:cxn>
                <a:cxn ang="0">
                  <a:pos x="1211" y="161"/>
                </a:cxn>
                <a:cxn ang="0">
                  <a:pos x="1219" y="240"/>
                </a:cxn>
                <a:cxn ang="0">
                  <a:pos x="1225" y="279"/>
                </a:cxn>
                <a:cxn ang="0">
                  <a:pos x="1099" y="280"/>
                </a:cxn>
                <a:cxn ang="0">
                  <a:pos x="1079" y="271"/>
                </a:cxn>
                <a:cxn ang="0">
                  <a:pos x="983" y="283"/>
                </a:cxn>
                <a:cxn ang="0">
                  <a:pos x="918" y="302"/>
                </a:cxn>
                <a:cxn ang="0">
                  <a:pos x="805" y="295"/>
                </a:cxn>
                <a:cxn ang="0">
                  <a:pos x="744" y="308"/>
                </a:cxn>
                <a:cxn ang="0">
                  <a:pos x="732" y="305"/>
                </a:cxn>
                <a:cxn ang="0">
                  <a:pos x="700" y="310"/>
                </a:cxn>
                <a:cxn ang="0">
                  <a:pos x="706" y="334"/>
                </a:cxn>
                <a:cxn ang="0">
                  <a:pos x="681" y="351"/>
                </a:cxn>
              </a:cxnLst>
              <a:rect l="0" t="0" r="r" b="b"/>
              <a:pathLst>
                <a:path w="1254" h="358">
                  <a:moveTo>
                    <a:pt x="663" y="354"/>
                  </a:moveTo>
                  <a:lnTo>
                    <a:pt x="662" y="351"/>
                  </a:lnTo>
                  <a:lnTo>
                    <a:pt x="658" y="351"/>
                  </a:lnTo>
                  <a:lnTo>
                    <a:pt x="661" y="344"/>
                  </a:lnTo>
                  <a:lnTo>
                    <a:pt x="655" y="334"/>
                  </a:lnTo>
                  <a:lnTo>
                    <a:pt x="661" y="320"/>
                  </a:lnTo>
                  <a:lnTo>
                    <a:pt x="671" y="313"/>
                  </a:lnTo>
                  <a:lnTo>
                    <a:pt x="677" y="307"/>
                  </a:lnTo>
                  <a:lnTo>
                    <a:pt x="666" y="300"/>
                  </a:lnTo>
                  <a:lnTo>
                    <a:pt x="644" y="306"/>
                  </a:lnTo>
                  <a:lnTo>
                    <a:pt x="642" y="313"/>
                  </a:lnTo>
                  <a:lnTo>
                    <a:pt x="633" y="317"/>
                  </a:lnTo>
                  <a:lnTo>
                    <a:pt x="616" y="315"/>
                  </a:lnTo>
                  <a:lnTo>
                    <a:pt x="604" y="308"/>
                  </a:lnTo>
                  <a:lnTo>
                    <a:pt x="593" y="305"/>
                  </a:lnTo>
                  <a:lnTo>
                    <a:pt x="584" y="302"/>
                  </a:lnTo>
                  <a:lnTo>
                    <a:pt x="577" y="302"/>
                  </a:lnTo>
                  <a:lnTo>
                    <a:pt x="564" y="307"/>
                  </a:lnTo>
                  <a:lnTo>
                    <a:pt x="540" y="322"/>
                  </a:lnTo>
                  <a:lnTo>
                    <a:pt x="535" y="329"/>
                  </a:lnTo>
                  <a:lnTo>
                    <a:pt x="524" y="331"/>
                  </a:lnTo>
                  <a:lnTo>
                    <a:pt x="514" y="337"/>
                  </a:lnTo>
                  <a:lnTo>
                    <a:pt x="501" y="340"/>
                  </a:lnTo>
                  <a:lnTo>
                    <a:pt x="487" y="339"/>
                  </a:lnTo>
                  <a:lnTo>
                    <a:pt x="464" y="342"/>
                  </a:lnTo>
                  <a:lnTo>
                    <a:pt x="453" y="346"/>
                  </a:lnTo>
                  <a:lnTo>
                    <a:pt x="430" y="341"/>
                  </a:lnTo>
                  <a:lnTo>
                    <a:pt x="418" y="332"/>
                  </a:lnTo>
                  <a:lnTo>
                    <a:pt x="412" y="327"/>
                  </a:lnTo>
                  <a:lnTo>
                    <a:pt x="405" y="322"/>
                  </a:lnTo>
                  <a:lnTo>
                    <a:pt x="394" y="316"/>
                  </a:lnTo>
                  <a:lnTo>
                    <a:pt x="362" y="306"/>
                  </a:lnTo>
                  <a:lnTo>
                    <a:pt x="348" y="300"/>
                  </a:lnTo>
                  <a:lnTo>
                    <a:pt x="326" y="297"/>
                  </a:lnTo>
                  <a:lnTo>
                    <a:pt x="314" y="299"/>
                  </a:lnTo>
                  <a:lnTo>
                    <a:pt x="305" y="299"/>
                  </a:lnTo>
                  <a:lnTo>
                    <a:pt x="301" y="306"/>
                  </a:lnTo>
                  <a:lnTo>
                    <a:pt x="301" y="317"/>
                  </a:lnTo>
                  <a:lnTo>
                    <a:pt x="296" y="320"/>
                  </a:lnTo>
                  <a:lnTo>
                    <a:pt x="295" y="330"/>
                  </a:lnTo>
                  <a:lnTo>
                    <a:pt x="269" y="334"/>
                  </a:lnTo>
                  <a:lnTo>
                    <a:pt x="253" y="339"/>
                  </a:lnTo>
                  <a:lnTo>
                    <a:pt x="238" y="339"/>
                  </a:lnTo>
                  <a:lnTo>
                    <a:pt x="228" y="337"/>
                  </a:lnTo>
                  <a:lnTo>
                    <a:pt x="216" y="332"/>
                  </a:lnTo>
                  <a:lnTo>
                    <a:pt x="204" y="324"/>
                  </a:lnTo>
                  <a:lnTo>
                    <a:pt x="201" y="312"/>
                  </a:lnTo>
                  <a:lnTo>
                    <a:pt x="201" y="310"/>
                  </a:lnTo>
                  <a:lnTo>
                    <a:pt x="192" y="306"/>
                  </a:lnTo>
                  <a:lnTo>
                    <a:pt x="188" y="310"/>
                  </a:lnTo>
                  <a:lnTo>
                    <a:pt x="190" y="312"/>
                  </a:lnTo>
                  <a:lnTo>
                    <a:pt x="184" y="312"/>
                  </a:lnTo>
                  <a:lnTo>
                    <a:pt x="175" y="308"/>
                  </a:lnTo>
                  <a:lnTo>
                    <a:pt x="168" y="301"/>
                  </a:lnTo>
                  <a:lnTo>
                    <a:pt x="164" y="301"/>
                  </a:lnTo>
                  <a:lnTo>
                    <a:pt x="147" y="302"/>
                  </a:lnTo>
                  <a:lnTo>
                    <a:pt x="144" y="307"/>
                  </a:lnTo>
                  <a:lnTo>
                    <a:pt x="132" y="312"/>
                  </a:lnTo>
                  <a:lnTo>
                    <a:pt x="129" y="312"/>
                  </a:lnTo>
                  <a:lnTo>
                    <a:pt x="133" y="307"/>
                  </a:lnTo>
                  <a:lnTo>
                    <a:pt x="131" y="303"/>
                  </a:lnTo>
                  <a:lnTo>
                    <a:pt x="88" y="311"/>
                  </a:lnTo>
                  <a:lnTo>
                    <a:pt x="95" y="305"/>
                  </a:lnTo>
                  <a:lnTo>
                    <a:pt x="108" y="301"/>
                  </a:lnTo>
                  <a:lnTo>
                    <a:pt x="123" y="301"/>
                  </a:lnTo>
                  <a:lnTo>
                    <a:pt x="133" y="297"/>
                  </a:lnTo>
                  <a:lnTo>
                    <a:pt x="135" y="295"/>
                  </a:lnTo>
                  <a:lnTo>
                    <a:pt x="146" y="292"/>
                  </a:lnTo>
                  <a:lnTo>
                    <a:pt x="147" y="287"/>
                  </a:lnTo>
                  <a:lnTo>
                    <a:pt x="139" y="287"/>
                  </a:lnTo>
                  <a:lnTo>
                    <a:pt x="115" y="290"/>
                  </a:lnTo>
                  <a:lnTo>
                    <a:pt x="85" y="290"/>
                  </a:lnTo>
                  <a:lnTo>
                    <a:pt x="83" y="286"/>
                  </a:lnTo>
                  <a:lnTo>
                    <a:pt x="97" y="277"/>
                  </a:lnTo>
                  <a:lnTo>
                    <a:pt x="88" y="271"/>
                  </a:lnTo>
                  <a:lnTo>
                    <a:pt x="83" y="268"/>
                  </a:lnTo>
                  <a:lnTo>
                    <a:pt x="77" y="268"/>
                  </a:lnTo>
                  <a:lnTo>
                    <a:pt x="78" y="261"/>
                  </a:lnTo>
                  <a:lnTo>
                    <a:pt x="85" y="258"/>
                  </a:lnTo>
                  <a:lnTo>
                    <a:pt x="88" y="254"/>
                  </a:lnTo>
                  <a:lnTo>
                    <a:pt x="79" y="255"/>
                  </a:lnTo>
                  <a:lnTo>
                    <a:pt x="70" y="258"/>
                  </a:lnTo>
                  <a:lnTo>
                    <a:pt x="64" y="251"/>
                  </a:lnTo>
                  <a:lnTo>
                    <a:pt x="73" y="248"/>
                  </a:lnTo>
                  <a:lnTo>
                    <a:pt x="74" y="241"/>
                  </a:lnTo>
                  <a:lnTo>
                    <a:pt x="68" y="234"/>
                  </a:lnTo>
                  <a:lnTo>
                    <a:pt x="60" y="229"/>
                  </a:lnTo>
                  <a:lnTo>
                    <a:pt x="44" y="226"/>
                  </a:lnTo>
                  <a:lnTo>
                    <a:pt x="36" y="221"/>
                  </a:lnTo>
                  <a:lnTo>
                    <a:pt x="26" y="224"/>
                  </a:lnTo>
                  <a:lnTo>
                    <a:pt x="18" y="221"/>
                  </a:lnTo>
                  <a:lnTo>
                    <a:pt x="12" y="217"/>
                  </a:lnTo>
                  <a:lnTo>
                    <a:pt x="12" y="214"/>
                  </a:lnTo>
                  <a:lnTo>
                    <a:pt x="20" y="212"/>
                  </a:lnTo>
                  <a:lnTo>
                    <a:pt x="22" y="204"/>
                  </a:lnTo>
                  <a:lnTo>
                    <a:pt x="20" y="199"/>
                  </a:lnTo>
                  <a:lnTo>
                    <a:pt x="23" y="195"/>
                  </a:lnTo>
                  <a:lnTo>
                    <a:pt x="27" y="196"/>
                  </a:lnTo>
                  <a:lnTo>
                    <a:pt x="34" y="209"/>
                  </a:lnTo>
                  <a:lnTo>
                    <a:pt x="42" y="210"/>
                  </a:lnTo>
                  <a:lnTo>
                    <a:pt x="53" y="209"/>
                  </a:lnTo>
                  <a:lnTo>
                    <a:pt x="67" y="209"/>
                  </a:lnTo>
                  <a:lnTo>
                    <a:pt x="64" y="207"/>
                  </a:lnTo>
                  <a:lnTo>
                    <a:pt x="51" y="203"/>
                  </a:lnTo>
                  <a:lnTo>
                    <a:pt x="44" y="195"/>
                  </a:lnTo>
                  <a:lnTo>
                    <a:pt x="47" y="190"/>
                  </a:lnTo>
                  <a:lnTo>
                    <a:pt x="57" y="185"/>
                  </a:lnTo>
                  <a:lnTo>
                    <a:pt x="54" y="180"/>
                  </a:lnTo>
                  <a:lnTo>
                    <a:pt x="47" y="175"/>
                  </a:lnTo>
                  <a:lnTo>
                    <a:pt x="47" y="170"/>
                  </a:lnTo>
                  <a:lnTo>
                    <a:pt x="40" y="163"/>
                  </a:lnTo>
                  <a:lnTo>
                    <a:pt x="42" y="155"/>
                  </a:lnTo>
                  <a:lnTo>
                    <a:pt x="53" y="147"/>
                  </a:lnTo>
                  <a:lnTo>
                    <a:pt x="50" y="143"/>
                  </a:lnTo>
                  <a:lnTo>
                    <a:pt x="30" y="147"/>
                  </a:lnTo>
                  <a:lnTo>
                    <a:pt x="0" y="147"/>
                  </a:lnTo>
                  <a:lnTo>
                    <a:pt x="0" y="143"/>
                  </a:lnTo>
                  <a:lnTo>
                    <a:pt x="4" y="126"/>
                  </a:lnTo>
                  <a:lnTo>
                    <a:pt x="9" y="119"/>
                  </a:lnTo>
                  <a:lnTo>
                    <a:pt x="16" y="117"/>
                  </a:lnTo>
                  <a:lnTo>
                    <a:pt x="24" y="109"/>
                  </a:lnTo>
                  <a:lnTo>
                    <a:pt x="33" y="103"/>
                  </a:lnTo>
                  <a:lnTo>
                    <a:pt x="43" y="96"/>
                  </a:lnTo>
                  <a:lnTo>
                    <a:pt x="58" y="96"/>
                  </a:lnTo>
                  <a:lnTo>
                    <a:pt x="77" y="93"/>
                  </a:lnTo>
                  <a:lnTo>
                    <a:pt x="83" y="96"/>
                  </a:lnTo>
                  <a:lnTo>
                    <a:pt x="97" y="99"/>
                  </a:lnTo>
                  <a:lnTo>
                    <a:pt x="112" y="99"/>
                  </a:lnTo>
                  <a:lnTo>
                    <a:pt x="107" y="89"/>
                  </a:lnTo>
                  <a:lnTo>
                    <a:pt x="117" y="89"/>
                  </a:lnTo>
                  <a:lnTo>
                    <a:pt x="125" y="92"/>
                  </a:lnTo>
                  <a:lnTo>
                    <a:pt x="123" y="96"/>
                  </a:lnTo>
                  <a:lnTo>
                    <a:pt x="133" y="96"/>
                  </a:lnTo>
                  <a:lnTo>
                    <a:pt x="147" y="94"/>
                  </a:lnTo>
                  <a:lnTo>
                    <a:pt x="182" y="95"/>
                  </a:lnTo>
                  <a:lnTo>
                    <a:pt x="198" y="94"/>
                  </a:lnTo>
                  <a:lnTo>
                    <a:pt x="196" y="89"/>
                  </a:lnTo>
                  <a:lnTo>
                    <a:pt x="186" y="87"/>
                  </a:lnTo>
                  <a:lnTo>
                    <a:pt x="184" y="84"/>
                  </a:lnTo>
                  <a:lnTo>
                    <a:pt x="196" y="82"/>
                  </a:lnTo>
                  <a:lnTo>
                    <a:pt x="251" y="79"/>
                  </a:lnTo>
                  <a:lnTo>
                    <a:pt x="249" y="74"/>
                  </a:lnTo>
                  <a:lnTo>
                    <a:pt x="240" y="73"/>
                  </a:lnTo>
                  <a:lnTo>
                    <a:pt x="232" y="74"/>
                  </a:lnTo>
                  <a:lnTo>
                    <a:pt x="216" y="73"/>
                  </a:lnTo>
                  <a:lnTo>
                    <a:pt x="212" y="70"/>
                  </a:lnTo>
                  <a:lnTo>
                    <a:pt x="207" y="70"/>
                  </a:lnTo>
                  <a:lnTo>
                    <a:pt x="204" y="65"/>
                  </a:lnTo>
                  <a:lnTo>
                    <a:pt x="198" y="62"/>
                  </a:lnTo>
                  <a:lnTo>
                    <a:pt x="201" y="56"/>
                  </a:lnTo>
                  <a:lnTo>
                    <a:pt x="207" y="47"/>
                  </a:lnTo>
                  <a:lnTo>
                    <a:pt x="208" y="50"/>
                  </a:lnTo>
                  <a:lnTo>
                    <a:pt x="221" y="50"/>
                  </a:lnTo>
                  <a:lnTo>
                    <a:pt x="236" y="54"/>
                  </a:lnTo>
                  <a:lnTo>
                    <a:pt x="283" y="52"/>
                  </a:lnTo>
                  <a:lnTo>
                    <a:pt x="296" y="55"/>
                  </a:lnTo>
                  <a:lnTo>
                    <a:pt x="305" y="58"/>
                  </a:lnTo>
                  <a:lnTo>
                    <a:pt x="310" y="57"/>
                  </a:lnTo>
                  <a:lnTo>
                    <a:pt x="336" y="60"/>
                  </a:lnTo>
                  <a:lnTo>
                    <a:pt x="353" y="55"/>
                  </a:lnTo>
                  <a:lnTo>
                    <a:pt x="361" y="44"/>
                  </a:lnTo>
                  <a:lnTo>
                    <a:pt x="376" y="39"/>
                  </a:lnTo>
                  <a:lnTo>
                    <a:pt x="390" y="30"/>
                  </a:lnTo>
                  <a:lnTo>
                    <a:pt x="407" y="27"/>
                  </a:lnTo>
                  <a:lnTo>
                    <a:pt x="420" y="20"/>
                  </a:lnTo>
                  <a:lnTo>
                    <a:pt x="435" y="15"/>
                  </a:lnTo>
                  <a:lnTo>
                    <a:pt x="467" y="6"/>
                  </a:lnTo>
                  <a:lnTo>
                    <a:pt x="488" y="4"/>
                  </a:lnTo>
                  <a:lnTo>
                    <a:pt x="508" y="4"/>
                  </a:lnTo>
                  <a:lnTo>
                    <a:pt x="535" y="6"/>
                  </a:lnTo>
                  <a:lnTo>
                    <a:pt x="581" y="6"/>
                  </a:lnTo>
                  <a:lnTo>
                    <a:pt x="596" y="1"/>
                  </a:lnTo>
                  <a:lnTo>
                    <a:pt x="604" y="0"/>
                  </a:lnTo>
                  <a:lnTo>
                    <a:pt x="611" y="1"/>
                  </a:lnTo>
                  <a:lnTo>
                    <a:pt x="611" y="8"/>
                  </a:lnTo>
                  <a:lnTo>
                    <a:pt x="620" y="17"/>
                  </a:lnTo>
                  <a:lnTo>
                    <a:pt x="638" y="23"/>
                  </a:lnTo>
                  <a:lnTo>
                    <a:pt x="653" y="26"/>
                  </a:lnTo>
                  <a:lnTo>
                    <a:pt x="670" y="20"/>
                  </a:lnTo>
                  <a:lnTo>
                    <a:pt x="678" y="28"/>
                  </a:lnTo>
                  <a:lnTo>
                    <a:pt x="687" y="45"/>
                  </a:lnTo>
                  <a:lnTo>
                    <a:pt x="722" y="47"/>
                  </a:lnTo>
                  <a:lnTo>
                    <a:pt x="762" y="63"/>
                  </a:lnTo>
                  <a:lnTo>
                    <a:pt x="771" y="60"/>
                  </a:lnTo>
                  <a:lnTo>
                    <a:pt x="779" y="57"/>
                  </a:lnTo>
                  <a:lnTo>
                    <a:pt x="803" y="65"/>
                  </a:lnTo>
                  <a:lnTo>
                    <a:pt x="831" y="65"/>
                  </a:lnTo>
                  <a:lnTo>
                    <a:pt x="851" y="60"/>
                  </a:lnTo>
                  <a:lnTo>
                    <a:pt x="887" y="56"/>
                  </a:lnTo>
                  <a:lnTo>
                    <a:pt x="929" y="62"/>
                  </a:lnTo>
                  <a:lnTo>
                    <a:pt x="955" y="61"/>
                  </a:lnTo>
                  <a:lnTo>
                    <a:pt x="1005" y="39"/>
                  </a:lnTo>
                  <a:lnTo>
                    <a:pt x="1025" y="30"/>
                  </a:lnTo>
                  <a:lnTo>
                    <a:pt x="1029" y="26"/>
                  </a:lnTo>
                  <a:lnTo>
                    <a:pt x="1038" y="32"/>
                  </a:lnTo>
                  <a:lnTo>
                    <a:pt x="1049" y="32"/>
                  </a:lnTo>
                  <a:lnTo>
                    <a:pt x="1064" y="28"/>
                  </a:lnTo>
                  <a:lnTo>
                    <a:pt x="1086" y="34"/>
                  </a:lnTo>
                  <a:lnTo>
                    <a:pt x="1094" y="34"/>
                  </a:lnTo>
                  <a:lnTo>
                    <a:pt x="1102" y="27"/>
                  </a:lnTo>
                  <a:lnTo>
                    <a:pt x="1107" y="25"/>
                  </a:lnTo>
                  <a:lnTo>
                    <a:pt x="1116" y="27"/>
                  </a:lnTo>
                  <a:lnTo>
                    <a:pt x="1127" y="33"/>
                  </a:lnTo>
                  <a:lnTo>
                    <a:pt x="1140" y="45"/>
                  </a:lnTo>
                  <a:lnTo>
                    <a:pt x="1147" y="46"/>
                  </a:lnTo>
                  <a:lnTo>
                    <a:pt x="1157" y="54"/>
                  </a:lnTo>
                  <a:lnTo>
                    <a:pt x="1165" y="58"/>
                  </a:lnTo>
                  <a:lnTo>
                    <a:pt x="1174" y="69"/>
                  </a:lnTo>
                  <a:lnTo>
                    <a:pt x="1175" y="85"/>
                  </a:lnTo>
                  <a:lnTo>
                    <a:pt x="1179" y="96"/>
                  </a:lnTo>
                  <a:lnTo>
                    <a:pt x="1189" y="104"/>
                  </a:lnTo>
                  <a:lnTo>
                    <a:pt x="1203" y="108"/>
                  </a:lnTo>
                  <a:lnTo>
                    <a:pt x="1213" y="113"/>
                  </a:lnTo>
                  <a:lnTo>
                    <a:pt x="1225" y="120"/>
                  </a:lnTo>
                  <a:lnTo>
                    <a:pt x="1235" y="123"/>
                  </a:lnTo>
                  <a:lnTo>
                    <a:pt x="1240" y="127"/>
                  </a:lnTo>
                  <a:lnTo>
                    <a:pt x="1229" y="141"/>
                  </a:lnTo>
                  <a:lnTo>
                    <a:pt x="1227" y="147"/>
                  </a:lnTo>
                  <a:lnTo>
                    <a:pt x="1209" y="154"/>
                  </a:lnTo>
                  <a:lnTo>
                    <a:pt x="1211" y="161"/>
                  </a:lnTo>
                  <a:lnTo>
                    <a:pt x="1219" y="175"/>
                  </a:lnTo>
                  <a:lnTo>
                    <a:pt x="1222" y="196"/>
                  </a:lnTo>
                  <a:lnTo>
                    <a:pt x="1222" y="210"/>
                  </a:lnTo>
                  <a:lnTo>
                    <a:pt x="1224" y="224"/>
                  </a:lnTo>
                  <a:lnTo>
                    <a:pt x="1219" y="240"/>
                  </a:lnTo>
                  <a:lnTo>
                    <a:pt x="1236" y="247"/>
                  </a:lnTo>
                  <a:lnTo>
                    <a:pt x="1252" y="261"/>
                  </a:lnTo>
                  <a:lnTo>
                    <a:pt x="1254" y="275"/>
                  </a:lnTo>
                  <a:lnTo>
                    <a:pt x="1243" y="280"/>
                  </a:lnTo>
                  <a:lnTo>
                    <a:pt x="1225" y="279"/>
                  </a:lnTo>
                  <a:lnTo>
                    <a:pt x="1213" y="270"/>
                  </a:lnTo>
                  <a:lnTo>
                    <a:pt x="1192" y="271"/>
                  </a:lnTo>
                  <a:lnTo>
                    <a:pt x="1155" y="270"/>
                  </a:lnTo>
                  <a:lnTo>
                    <a:pt x="1128" y="263"/>
                  </a:lnTo>
                  <a:lnTo>
                    <a:pt x="1099" y="280"/>
                  </a:lnTo>
                  <a:lnTo>
                    <a:pt x="1088" y="282"/>
                  </a:lnTo>
                  <a:lnTo>
                    <a:pt x="1088" y="279"/>
                  </a:lnTo>
                  <a:lnTo>
                    <a:pt x="1088" y="275"/>
                  </a:lnTo>
                  <a:lnTo>
                    <a:pt x="1082" y="273"/>
                  </a:lnTo>
                  <a:lnTo>
                    <a:pt x="1079" y="271"/>
                  </a:lnTo>
                  <a:lnTo>
                    <a:pt x="1069" y="278"/>
                  </a:lnTo>
                  <a:lnTo>
                    <a:pt x="1049" y="284"/>
                  </a:lnTo>
                  <a:lnTo>
                    <a:pt x="1005" y="285"/>
                  </a:lnTo>
                  <a:lnTo>
                    <a:pt x="992" y="283"/>
                  </a:lnTo>
                  <a:lnTo>
                    <a:pt x="983" y="283"/>
                  </a:lnTo>
                  <a:lnTo>
                    <a:pt x="962" y="286"/>
                  </a:lnTo>
                  <a:lnTo>
                    <a:pt x="950" y="293"/>
                  </a:lnTo>
                  <a:lnTo>
                    <a:pt x="940" y="296"/>
                  </a:lnTo>
                  <a:lnTo>
                    <a:pt x="925" y="300"/>
                  </a:lnTo>
                  <a:lnTo>
                    <a:pt x="918" y="302"/>
                  </a:lnTo>
                  <a:lnTo>
                    <a:pt x="879" y="310"/>
                  </a:lnTo>
                  <a:lnTo>
                    <a:pt x="846" y="305"/>
                  </a:lnTo>
                  <a:lnTo>
                    <a:pt x="831" y="296"/>
                  </a:lnTo>
                  <a:lnTo>
                    <a:pt x="822" y="294"/>
                  </a:lnTo>
                  <a:lnTo>
                    <a:pt x="805" y="295"/>
                  </a:lnTo>
                  <a:lnTo>
                    <a:pt x="794" y="301"/>
                  </a:lnTo>
                  <a:lnTo>
                    <a:pt x="777" y="306"/>
                  </a:lnTo>
                  <a:lnTo>
                    <a:pt x="767" y="307"/>
                  </a:lnTo>
                  <a:lnTo>
                    <a:pt x="762" y="310"/>
                  </a:lnTo>
                  <a:lnTo>
                    <a:pt x="744" y="308"/>
                  </a:lnTo>
                  <a:lnTo>
                    <a:pt x="734" y="310"/>
                  </a:lnTo>
                  <a:lnTo>
                    <a:pt x="732" y="308"/>
                  </a:lnTo>
                  <a:lnTo>
                    <a:pt x="732" y="306"/>
                  </a:lnTo>
                  <a:lnTo>
                    <a:pt x="733" y="305"/>
                  </a:lnTo>
                  <a:lnTo>
                    <a:pt x="732" y="305"/>
                  </a:lnTo>
                  <a:lnTo>
                    <a:pt x="726" y="302"/>
                  </a:lnTo>
                  <a:lnTo>
                    <a:pt x="714" y="301"/>
                  </a:lnTo>
                  <a:lnTo>
                    <a:pt x="707" y="299"/>
                  </a:lnTo>
                  <a:lnTo>
                    <a:pt x="702" y="308"/>
                  </a:lnTo>
                  <a:lnTo>
                    <a:pt x="700" y="310"/>
                  </a:lnTo>
                  <a:lnTo>
                    <a:pt x="701" y="312"/>
                  </a:lnTo>
                  <a:lnTo>
                    <a:pt x="698" y="320"/>
                  </a:lnTo>
                  <a:lnTo>
                    <a:pt x="709" y="331"/>
                  </a:lnTo>
                  <a:lnTo>
                    <a:pt x="709" y="334"/>
                  </a:lnTo>
                  <a:lnTo>
                    <a:pt x="706" y="334"/>
                  </a:lnTo>
                  <a:lnTo>
                    <a:pt x="697" y="334"/>
                  </a:lnTo>
                  <a:lnTo>
                    <a:pt x="687" y="337"/>
                  </a:lnTo>
                  <a:lnTo>
                    <a:pt x="686" y="339"/>
                  </a:lnTo>
                  <a:lnTo>
                    <a:pt x="686" y="347"/>
                  </a:lnTo>
                  <a:lnTo>
                    <a:pt x="681" y="351"/>
                  </a:lnTo>
                  <a:lnTo>
                    <a:pt x="675" y="351"/>
                  </a:lnTo>
                  <a:lnTo>
                    <a:pt x="673" y="358"/>
                  </a:lnTo>
                  <a:lnTo>
                    <a:pt x="663" y="354"/>
                  </a:lnTo>
                  <a:close/>
                </a:path>
              </a:pathLst>
            </a:custGeom>
            <a:noFill/>
            <a:ln w="7938" cap="flat">
              <a:solidFill>
                <a:srgbClr val="3B608D"/>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pic>
          <p:nvPicPr>
            <p:cNvPr id="39192" name="Picture 280"/>
            <p:cNvPicPr>
              <a:picLocks noChangeAspect="1" noChangeArrowheads="1"/>
            </p:cNvPicPr>
            <p:nvPr/>
          </p:nvPicPr>
          <p:blipFill>
            <a:blip r:embed="rId28" cstate="print"/>
            <a:srcRect/>
            <a:stretch>
              <a:fillRect/>
            </a:stretch>
          </p:blipFill>
          <p:spPr bwMode="auto">
            <a:xfrm>
              <a:off x="4081" y="2860"/>
              <a:ext cx="205" cy="111"/>
            </a:xfrm>
            <a:prstGeom prst="rect">
              <a:avLst/>
            </a:prstGeom>
            <a:noFill/>
            <a:ln w="9525">
              <a:noFill/>
              <a:miter lim="800000"/>
              <a:headEnd/>
              <a:tailEnd/>
            </a:ln>
          </p:spPr>
        </p:pic>
        <p:pic>
          <p:nvPicPr>
            <p:cNvPr id="39193" name="Picture 281"/>
            <p:cNvPicPr>
              <a:picLocks noChangeAspect="1" noChangeArrowheads="1"/>
            </p:cNvPicPr>
            <p:nvPr/>
          </p:nvPicPr>
          <p:blipFill>
            <a:blip r:embed="rId29" cstate="print"/>
            <a:srcRect/>
            <a:stretch>
              <a:fillRect/>
            </a:stretch>
          </p:blipFill>
          <p:spPr bwMode="auto">
            <a:xfrm>
              <a:off x="4081" y="2860"/>
              <a:ext cx="205" cy="111"/>
            </a:xfrm>
            <a:prstGeom prst="rect">
              <a:avLst/>
            </a:prstGeom>
            <a:noFill/>
            <a:ln w="9525">
              <a:noFill/>
              <a:miter lim="800000"/>
              <a:headEnd/>
              <a:tailEnd/>
            </a:ln>
          </p:spPr>
        </p:pic>
        <p:pic>
          <p:nvPicPr>
            <p:cNvPr id="39194" name="Picture 282"/>
            <p:cNvPicPr>
              <a:picLocks noChangeAspect="1" noChangeArrowheads="1"/>
            </p:cNvPicPr>
            <p:nvPr/>
          </p:nvPicPr>
          <p:blipFill>
            <a:blip r:embed="rId30" cstate="print"/>
            <a:srcRect/>
            <a:stretch>
              <a:fillRect/>
            </a:stretch>
          </p:blipFill>
          <p:spPr bwMode="auto">
            <a:xfrm>
              <a:off x="4081" y="2860"/>
              <a:ext cx="205" cy="111"/>
            </a:xfrm>
            <a:prstGeom prst="rect">
              <a:avLst/>
            </a:prstGeom>
            <a:noFill/>
            <a:ln w="9525">
              <a:noFill/>
              <a:miter lim="800000"/>
              <a:headEnd/>
              <a:tailEnd/>
            </a:ln>
          </p:spPr>
        </p:pic>
        <p:sp>
          <p:nvSpPr>
            <p:cNvPr id="39195" name="Freeform 283"/>
            <p:cNvSpPr>
              <a:spLocks/>
            </p:cNvSpPr>
            <p:nvPr/>
          </p:nvSpPr>
          <p:spPr bwMode="auto">
            <a:xfrm>
              <a:off x="4081" y="2860"/>
              <a:ext cx="204" cy="110"/>
            </a:xfrm>
            <a:custGeom>
              <a:avLst/>
              <a:gdLst/>
              <a:ahLst/>
              <a:cxnLst>
                <a:cxn ang="0">
                  <a:pos x="95" y="7"/>
                </a:cxn>
                <a:cxn ang="0">
                  <a:pos x="123" y="4"/>
                </a:cxn>
                <a:cxn ang="0">
                  <a:pos x="133" y="5"/>
                </a:cxn>
                <a:cxn ang="0">
                  <a:pos x="131" y="12"/>
                </a:cxn>
                <a:cxn ang="0">
                  <a:pos x="135" y="21"/>
                </a:cxn>
                <a:cxn ang="0">
                  <a:pos x="144" y="27"/>
                </a:cxn>
                <a:cxn ang="0">
                  <a:pos x="153" y="32"/>
                </a:cxn>
                <a:cxn ang="0">
                  <a:pos x="171" y="36"/>
                </a:cxn>
                <a:cxn ang="0">
                  <a:pos x="191" y="43"/>
                </a:cxn>
                <a:cxn ang="0">
                  <a:pos x="204" y="43"/>
                </a:cxn>
                <a:cxn ang="0">
                  <a:pos x="204" y="49"/>
                </a:cxn>
                <a:cxn ang="0">
                  <a:pos x="196" y="56"/>
                </a:cxn>
                <a:cxn ang="0">
                  <a:pos x="179" y="60"/>
                </a:cxn>
                <a:cxn ang="0">
                  <a:pos x="170" y="56"/>
                </a:cxn>
                <a:cxn ang="0">
                  <a:pos x="151" y="56"/>
                </a:cxn>
                <a:cxn ang="0">
                  <a:pos x="133" y="56"/>
                </a:cxn>
                <a:cxn ang="0">
                  <a:pos x="119" y="58"/>
                </a:cxn>
                <a:cxn ang="0">
                  <a:pos x="105" y="58"/>
                </a:cxn>
                <a:cxn ang="0">
                  <a:pos x="94" y="66"/>
                </a:cxn>
                <a:cxn ang="0">
                  <a:pos x="72" y="79"/>
                </a:cxn>
                <a:cxn ang="0">
                  <a:pos x="41" y="91"/>
                </a:cxn>
                <a:cxn ang="0">
                  <a:pos x="29" y="98"/>
                </a:cxn>
                <a:cxn ang="0">
                  <a:pos x="21" y="107"/>
                </a:cxn>
                <a:cxn ang="0">
                  <a:pos x="12" y="110"/>
                </a:cxn>
                <a:cxn ang="0">
                  <a:pos x="12" y="98"/>
                </a:cxn>
                <a:cxn ang="0">
                  <a:pos x="13" y="92"/>
                </a:cxn>
                <a:cxn ang="0">
                  <a:pos x="26" y="88"/>
                </a:cxn>
                <a:cxn ang="0">
                  <a:pos x="44" y="84"/>
                </a:cxn>
                <a:cxn ang="0">
                  <a:pos x="52" y="78"/>
                </a:cxn>
                <a:cxn ang="0">
                  <a:pos x="12" y="80"/>
                </a:cxn>
                <a:cxn ang="0">
                  <a:pos x="3" y="78"/>
                </a:cxn>
                <a:cxn ang="0">
                  <a:pos x="0" y="74"/>
                </a:cxn>
                <a:cxn ang="0">
                  <a:pos x="13" y="63"/>
                </a:cxn>
                <a:cxn ang="0">
                  <a:pos x="17" y="50"/>
                </a:cxn>
                <a:cxn ang="0">
                  <a:pos x="20" y="39"/>
                </a:cxn>
                <a:cxn ang="0">
                  <a:pos x="33" y="32"/>
                </a:cxn>
                <a:cxn ang="0">
                  <a:pos x="34" y="24"/>
                </a:cxn>
                <a:cxn ang="0">
                  <a:pos x="24" y="17"/>
                </a:cxn>
                <a:cxn ang="0">
                  <a:pos x="20" y="12"/>
                </a:cxn>
                <a:cxn ang="0">
                  <a:pos x="31" y="8"/>
                </a:cxn>
                <a:cxn ang="0">
                  <a:pos x="48" y="5"/>
                </a:cxn>
                <a:cxn ang="0">
                  <a:pos x="74" y="0"/>
                </a:cxn>
                <a:cxn ang="0">
                  <a:pos x="95" y="7"/>
                </a:cxn>
              </a:cxnLst>
              <a:rect l="0" t="0" r="r" b="b"/>
              <a:pathLst>
                <a:path w="204" h="110">
                  <a:moveTo>
                    <a:pt x="95" y="7"/>
                  </a:moveTo>
                  <a:lnTo>
                    <a:pt x="123" y="4"/>
                  </a:lnTo>
                  <a:lnTo>
                    <a:pt x="133" y="5"/>
                  </a:lnTo>
                  <a:lnTo>
                    <a:pt x="131" y="12"/>
                  </a:lnTo>
                  <a:lnTo>
                    <a:pt x="135" y="21"/>
                  </a:lnTo>
                  <a:lnTo>
                    <a:pt x="144" y="27"/>
                  </a:lnTo>
                  <a:lnTo>
                    <a:pt x="153" y="32"/>
                  </a:lnTo>
                  <a:lnTo>
                    <a:pt x="171" y="36"/>
                  </a:lnTo>
                  <a:lnTo>
                    <a:pt x="191" y="43"/>
                  </a:lnTo>
                  <a:lnTo>
                    <a:pt x="204" y="43"/>
                  </a:lnTo>
                  <a:lnTo>
                    <a:pt x="204" y="49"/>
                  </a:lnTo>
                  <a:lnTo>
                    <a:pt x="196" y="56"/>
                  </a:lnTo>
                  <a:lnTo>
                    <a:pt x="179" y="60"/>
                  </a:lnTo>
                  <a:lnTo>
                    <a:pt x="170" y="56"/>
                  </a:lnTo>
                  <a:lnTo>
                    <a:pt x="151" y="56"/>
                  </a:lnTo>
                  <a:lnTo>
                    <a:pt x="133" y="56"/>
                  </a:lnTo>
                  <a:lnTo>
                    <a:pt x="119" y="58"/>
                  </a:lnTo>
                  <a:lnTo>
                    <a:pt x="105" y="58"/>
                  </a:lnTo>
                  <a:lnTo>
                    <a:pt x="94" y="66"/>
                  </a:lnTo>
                  <a:lnTo>
                    <a:pt x="72" y="79"/>
                  </a:lnTo>
                  <a:lnTo>
                    <a:pt x="41" y="91"/>
                  </a:lnTo>
                  <a:lnTo>
                    <a:pt x="29" y="98"/>
                  </a:lnTo>
                  <a:lnTo>
                    <a:pt x="21" y="107"/>
                  </a:lnTo>
                  <a:lnTo>
                    <a:pt x="12" y="110"/>
                  </a:lnTo>
                  <a:lnTo>
                    <a:pt x="12" y="98"/>
                  </a:lnTo>
                  <a:lnTo>
                    <a:pt x="13" y="92"/>
                  </a:lnTo>
                  <a:lnTo>
                    <a:pt x="26" y="88"/>
                  </a:lnTo>
                  <a:lnTo>
                    <a:pt x="44" y="84"/>
                  </a:lnTo>
                  <a:lnTo>
                    <a:pt x="52" y="78"/>
                  </a:lnTo>
                  <a:lnTo>
                    <a:pt x="12" y="80"/>
                  </a:lnTo>
                  <a:lnTo>
                    <a:pt x="3" y="78"/>
                  </a:lnTo>
                  <a:lnTo>
                    <a:pt x="0" y="74"/>
                  </a:lnTo>
                  <a:lnTo>
                    <a:pt x="13" y="63"/>
                  </a:lnTo>
                  <a:lnTo>
                    <a:pt x="17" y="50"/>
                  </a:lnTo>
                  <a:lnTo>
                    <a:pt x="20" y="39"/>
                  </a:lnTo>
                  <a:lnTo>
                    <a:pt x="33" y="32"/>
                  </a:lnTo>
                  <a:lnTo>
                    <a:pt x="34" y="24"/>
                  </a:lnTo>
                  <a:lnTo>
                    <a:pt x="24" y="17"/>
                  </a:lnTo>
                  <a:lnTo>
                    <a:pt x="20" y="12"/>
                  </a:lnTo>
                  <a:lnTo>
                    <a:pt x="31" y="8"/>
                  </a:lnTo>
                  <a:lnTo>
                    <a:pt x="48" y="5"/>
                  </a:lnTo>
                  <a:lnTo>
                    <a:pt x="74" y="0"/>
                  </a:lnTo>
                  <a:lnTo>
                    <a:pt x="95" y="7"/>
                  </a:lnTo>
                  <a:close/>
                </a:path>
              </a:pathLst>
            </a:custGeom>
            <a:noFill/>
            <a:ln w="7938" cap="flat">
              <a:solidFill>
                <a:srgbClr val="3B608D"/>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pic>
          <p:nvPicPr>
            <p:cNvPr id="39196" name="Picture 284"/>
            <p:cNvPicPr>
              <a:picLocks noChangeAspect="1" noChangeArrowheads="1"/>
            </p:cNvPicPr>
            <p:nvPr/>
          </p:nvPicPr>
          <p:blipFill>
            <a:blip r:embed="rId31" cstate="print"/>
            <a:srcRect/>
            <a:stretch>
              <a:fillRect/>
            </a:stretch>
          </p:blipFill>
          <p:spPr bwMode="auto">
            <a:xfrm>
              <a:off x="4069" y="3008"/>
              <a:ext cx="53" cy="27"/>
            </a:xfrm>
            <a:prstGeom prst="rect">
              <a:avLst/>
            </a:prstGeom>
            <a:noFill/>
            <a:ln w="9525">
              <a:noFill/>
              <a:miter lim="800000"/>
              <a:headEnd/>
              <a:tailEnd/>
            </a:ln>
          </p:spPr>
        </p:pic>
        <p:pic>
          <p:nvPicPr>
            <p:cNvPr id="39197" name="Picture 285"/>
            <p:cNvPicPr>
              <a:picLocks noChangeAspect="1" noChangeArrowheads="1"/>
            </p:cNvPicPr>
            <p:nvPr/>
          </p:nvPicPr>
          <p:blipFill>
            <a:blip r:embed="rId32" cstate="print"/>
            <a:srcRect/>
            <a:stretch>
              <a:fillRect/>
            </a:stretch>
          </p:blipFill>
          <p:spPr bwMode="auto">
            <a:xfrm>
              <a:off x="4069" y="3008"/>
              <a:ext cx="53" cy="27"/>
            </a:xfrm>
            <a:prstGeom prst="rect">
              <a:avLst/>
            </a:prstGeom>
            <a:noFill/>
            <a:ln w="9525">
              <a:noFill/>
              <a:miter lim="800000"/>
              <a:headEnd/>
              <a:tailEnd/>
            </a:ln>
          </p:spPr>
        </p:pic>
        <p:pic>
          <p:nvPicPr>
            <p:cNvPr id="39198" name="Picture 286"/>
            <p:cNvPicPr>
              <a:picLocks noChangeAspect="1" noChangeArrowheads="1"/>
            </p:cNvPicPr>
            <p:nvPr/>
          </p:nvPicPr>
          <p:blipFill>
            <a:blip r:embed="rId33" cstate="print"/>
            <a:srcRect/>
            <a:stretch>
              <a:fillRect/>
            </a:stretch>
          </p:blipFill>
          <p:spPr bwMode="auto">
            <a:xfrm>
              <a:off x="4069" y="3008"/>
              <a:ext cx="53" cy="27"/>
            </a:xfrm>
            <a:prstGeom prst="rect">
              <a:avLst/>
            </a:prstGeom>
            <a:noFill/>
            <a:ln w="9525">
              <a:noFill/>
              <a:miter lim="800000"/>
              <a:headEnd/>
              <a:tailEnd/>
            </a:ln>
          </p:spPr>
        </p:pic>
        <p:sp>
          <p:nvSpPr>
            <p:cNvPr id="39199" name="Freeform 287"/>
            <p:cNvSpPr>
              <a:spLocks/>
            </p:cNvSpPr>
            <p:nvPr/>
          </p:nvSpPr>
          <p:spPr bwMode="auto">
            <a:xfrm>
              <a:off x="4069" y="3008"/>
              <a:ext cx="53" cy="26"/>
            </a:xfrm>
            <a:custGeom>
              <a:avLst/>
              <a:gdLst/>
              <a:ahLst/>
              <a:cxnLst>
                <a:cxn ang="0">
                  <a:pos x="44" y="21"/>
                </a:cxn>
                <a:cxn ang="0">
                  <a:pos x="40" y="19"/>
                </a:cxn>
                <a:cxn ang="0">
                  <a:pos x="40" y="21"/>
                </a:cxn>
                <a:cxn ang="0">
                  <a:pos x="29" y="26"/>
                </a:cxn>
                <a:cxn ang="0">
                  <a:pos x="19" y="23"/>
                </a:cxn>
                <a:cxn ang="0">
                  <a:pos x="26" y="13"/>
                </a:cxn>
                <a:cxn ang="0">
                  <a:pos x="18" y="14"/>
                </a:cxn>
                <a:cxn ang="0">
                  <a:pos x="8" y="18"/>
                </a:cxn>
                <a:cxn ang="0">
                  <a:pos x="0" y="16"/>
                </a:cxn>
                <a:cxn ang="0">
                  <a:pos x="2" y="10"/>
                </a:cxn>
                <a:cxn ang="0">
                  <a:pos x="33" y="0"/>
                </a:cxn>
                <a:cxn ang="0">
                  <a:pos x="46" y="13"/>
                </a:cxn>
                <a:cxn ang="0">
                  <a:pos x="53" y="23"/>
                </a:cxn>
                <a:cxn ang="0">
                  <a:pos x="44" y="21"/>
                </a:cxn>
              </a:cxnLst>
              <a:rect l="0" t="0" r="r" b="b"/>
              <a:pathLst>
                <a:path w="53" h="26">
                  <a:moveTo>
                    <a:pt x="44" y="21"/>
                  </a:moveTo>
                  <a:lnTo>
                    <a:pt x="40" y="19"/>
                  </a:lnTo>
                  <a:lnTo>
                    <a:pt x="40" y="21"/>
                  </a:lnTo>
                  <a:lnTo>
                    <a:pt x="29" y="26"/>
                  </a:lnTo>
                  <a:lnTo>
                    <a:pt x="19" y="23"/>
                  </a:lnTo>
                  <a:lnTo>
                    <a:pt x="26" y="13"/>
                  </a:lnTo>
                  <a:lnTo>
                    <a:pt x="18" y="14"/>
                  </a:lnTo>
                  <a:lnTo>
                    <a:pt x="8" y="18"/>
                  </a:lnTo>
                  <a:lnTo>
                    <a:pt x="0" y="16"/>
                  </a:lnTo>
                  <a:lnTo>
                    <a:pt x="2" y="10"/>
                  </a:lnTo>
                  <a:lnTo>
                    <a:pt x="33" y="0"/>
                  </a:lnTo>
                  <a:lnTo>
                    <a:pt x="46" y="13"/>
                  </a:lnTo>
                  <a:lnTo>
                    <a:pt x="53" y="23"/>
                  </a:lnTo>
                  <a:lnTo>
                    <a:pt x="44" y="21"/>
                  </a:lnTo>
                  <a:close/>
                </a:path>
              </a:pathLst>
            </a:custGeom>
            <a:noFill/>
            <a:ln w="7938" cap="flat">
              <a:solidFill>
                <a:srgbClr val="3B608D"/>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9200" name="Freeform 288"/>
            <p:cNvSpPr>
              <a:spLocks/>
            </p:cNvSpPr>
            <p:nvPr/>
          </p:nvSpPr>
          <p:spPr bwMode="auto">
            <a:xfrm>
              <a:off x="3491" y="594"/>
              <a:ext cx="506" cy="834"/>
            </a:xfrm>
            <a:custGeom>
              <a:avLst/>
              <a:gdLst/>
              <a:ahLst/>
              <a:cxnLst>
                <a:cxn ang="0">
                  <a:pos x="367" y="764"/>
                </a:cxn>
                <a:cxn ang="0">
                  <a:pos x="200" y="834"/>
                </a:cxn>
                <a:cxn ang="0">
                  <a:pos x="131" y="806"/>
                </a:cxn>
                <a:cxn ang="0">
                  <a:pos x="94" y="764"/>
                </a:cxn>
                <a:cxn ang="0">
                  <a:pos x="79" y="684"/>
                </a:cxn>
                <a:cxn ang="0">
                  <a:pos x="86" y="597"/>
                </a:cxn>
                <a:cxn ang="0">
                  <a:pos x="180" y="483"/>
                </a:cxn>
                <a:cxn ang="0">
                  <a:pos x="220" y="419"/>
                </a:cxn>
                <a:cxn ang="0">
                  <a:pos x="173" y="355"/>
                </a:cxn>
                <a:cxn ang="0">
                  <a:pos x="146" y="344"/>
                </a:cxn>
                <a:cxn ang="0">
                  <a:pos x="140" y="287"/>
                </a:cxn>
                <a:cxn ang="0">
                  <a:pos x="121" y="252"/>
                </a:cxn>
                <a:cxn ang="0">
                  <a:pos x="106" y="177"/>
                </a:cxn>
                <a:cxn ang="0">
                  <a:pos x="71" y="154"/>
                </a:cxn>
                <a:cxn ang="0">
                  <a:pos x="0" y="109"/>
                </a:cxn>
                <a:cxn ang="0">
                  <a:pos x="19" y="86"/>
                </a:cxn>
                <a:cxn ang="0">
                  <a:pos x="52" y="109"/>
                </a:cxn>
                <a:cxn ang="0">
                  <a:pos x="71" y="126"/>
                </a:cxn>
                <a:cxn ang="0">
                  <a:pos x="106" y="126"/>
                </a:cxn>
                <a:cxn ang="0">
                  <a:pos x="131" y="120"/>
                </a:cxn>
                <a:cxn ang="0">
                  <a:pos x="173" y="97"/>
                </a:cxn>
                <a:cxn ang="0">
                  <a:pos x="173" y="39"/>
                </a:cxn>
                <a:cxn ang="0">
                  <a:pos x="205" y="16"/>
                </a:cxn>
                <a:cxn ang="0">
                  <a:pos x="240" y="0"/>
                </a:cxn>
                <a:cxn ang="0">
                  <a:pos x="265" y="16"/>
                </a:cxn>
                <a:cxn ang="0">
                  <a:pos x="292" y="46"/>
                </a:cxn>
                <a:cxn ang="0">
                  <a:pos x="292" y="74"/>
                </a:cxn>
                <a:cxn ang="0">
                  <a:pos x="280" y="109"/>
                </a:cxn>
                <a:cxn ang="0">
                  <a:pos x="314" y="144"/>
                </a:cxn>
                <a:cxn ang="0">
                  <a:pos x="347" y="171"/>
                </a:cxn>
                <a:cxn ang="0">
                  <a:pos x="340" y="235"/>
                </a:cxn>
                <a:cxn ang="0">
                  <a:pos x="360" y="287"/>
                </a:cxn>
                <a:cxn ang="0">
                  <a:pos x="387" y="316"/>
                </a:cxn>
                <a:cxn ang="0">
                  <a:pos x="393" y="390"/>
                </a:cxn>
                <a:cxn ang="0">
                  <a:pos x="420" y="431"/>
                </a:cxn>
                <a:cxn ang="0">
                  <a:pos x="447" y="471"/>
                </a:cxn>
                <a:cxn ang="0">
                  <a:pos x="453" y="512"/>
                </a:cxn>
                <a:cxn ang="0">
                  <a:pos x="486" y="528"/>
                </a:cxn>
                <a:cxn ang="0">
                  <a:pos x="506" y="563"/>
                </a:cxn>
                <a:cxn ang="0">
                  <a:pos x="479" y="638"/>
                </a:cxn>
                <a:cxn ang="0">
                  <a:pos x="399" y="753"/>
                </a:cxn>
              </a:cxnLst>
              <a:rect l="0" t="0" r="r" b="b"/>
              <a:pathLst>
                <a:path w="506" h="834">
                  <a:moveTo>
                    <a:pt x="387" y="764"/>
                  </a:moveTo>
                  <a:lnTo>
                    <a:pt x="367" y="764"/>
                  </a:lnTo>
                  <a:lnTo>
                    <a:pt x="246" y="821"/>
                  </a:lnTo>
                  <a:lnTo>
                    <a:pt x="200" y="834"/>
                  </a:lnTo>
                  <a:lnTo>
                    <a:pt x="160" y="821"/>
                  </a:lnTo>
                  <a:lnTo>
                    <a:pt x="131" y="806"/>
                  </a:lnTo>
                  <a:lnTo>
                    <a:pt x="94" y="787"/>
                  </a:lnTo>
                  <a:lnTo>
                    <a:pt x="94" y="764"/>
                  </a:lnTo>
                  <a:lnTo>
                    <a:pt x="100" y="718"/>
                  </a:lnTo>
                  <a:lnTo>
                    <a:pt x="79" y="684"/>
                  </a:lnTo>
                  <a:lnTo>
                    <a:pt x="71" y="645"/>
                  </a:lnTo>
                  <a:lnTo>
                    <a:pt x="86" y="597"/>
                  </a:lnTo>
                  <a:lnTo>
                    <a:pt x="121" y="563"/>
                  </a:lnTo>
                  <a:lnTo>
                    <a:pt x="180" y="483"/>
                  </a:lnTo>
                  <a:lnTo>
                    <a:pt x="194" y="436"/>
                  </a:lnTo>
                  <a:lnTo>
                    <a:pt x="220" y="419"/>
                  </a:lnTo>
                  <a:lnTo>
                    <a:pt x="213" y="380"/>
                  </a:lnTo>
                  <a:lnTo>
                    <a:pt x="173" y="355"/>
                  </a:lnTo>
                  <a:lnTo>
                    <a:pt x="153" y="350"/>
                  </a:lnTo>
                  <a:lnTo>
                    <a:pt x="146" y="344"/>
                  </a:lnTo>
                  <a:lnTo>
                    <a:pt x="140" y="310"/>
                  </a:lnTo>
                  <a:lnTo>
                    <a:pt x="140" y="287"/>
                  </a:lnTo>
                  <a:lnTo>
                    <a:pt x="126" y="270"/>
                  </a:lnTo>
                  <a:lnTo>
                    <a:pt x="121" y="252"/>
                  </a:lnTo>
                  <a:lnTo>
                    <a:pt x="113" y="200"/>
                  </a:lnTo>
                  <a:lnTo>
                    <a:pt x="106" y="177"/>
                  </a:lnTo>
                  <a:lnTo>
                    <a:pt x="86" y="160"/>
                  </a:lnTo>
                  <a:lnTo>
                    <a:pt x="71" y="154"/>
                  </a:lnTo>
                  <a:lnTo>
                    <a:pt x="52" y="149"/>
                  </a:lnTo>
                  <a:lnTo>
                    <a:pt x="0" y="109"/>
                  </a:lnTo>
                  <a:lnTo>
                    <a:pt x="7" y="103"/>
                  </a:lnTo>
                  <a:lnTo>
                    <a:pt x="19" y="86"/>
                  </a:lnTo>
                  <a:lnTo>
                    <a:pt x="34" y="91"/>
                  </a:lnTo>
                  <a:lnTo>
                    <a:pt x="52" y="109"/>
                  </a:lnTo>
                  <a:lnTo>
                    <a:pt x="61" y="126"/>
                  </a:lnTo>
                  <a:lnTo>
                    <a:pt x="71" y="126"/>
                  </a:lnTo>
                  <a:lnTo>
                    <a:pt x="94" y="132"/>
                  </a:lnTo>
                  <a:lnTo>
                    <a:pt x="106" y="126"/>
                  </a:lnTo>
                  <a:lnTo>
                    <a:pt x="121" y="114"/>
                  </a:lnTo>
                  <a:lnTo>
                    <a:pt x="131" y="120"/>
                  </a:lnTo>
                  <a:lnTo>
                    <a:pt x="153" y="120"/>
                  </a:lnTo>
                  <a:lnTo>
                    <a:pt x="173" y="97"/>
                  </a:lnTo>
                  <a:lnTo>
                    <a:pt x="173" y="68"/>
                  </a:lnTo>
                  <a:lnTo>
                    <a:pt x="173" y="39"/>
                  </a:lnTo>
                  <a:lnTo>
                    <a:pt x="180" y="23"/>
                  </a:lnTo>
                  <a:lnTo>
                    <a:pt x="205" y="16"/>
                  </a:lnTo>
                  <a:lnTo>
                    <a:pt x="226" y="0"/>
                  </a:lnTo>
                  <a:lnTo>
                    <a:pt x="240" y="0"/>
                  </a:lnTo>
                  <a:lnTo>
                    <a:pt x="259" y="10"/>
                  </a:lnTo>
                  <a:lnTo>
                    <a:pt x="265" y="16"/>
                  </a:lnTo>
                  <a:lnTo>
                    <a:pt x="280" y="23"/>
                  </a:lnTo>
                  <a:lnTo>
                    <a:pt x="292" y="46"/>
                  </a:lnTo>
                  <a:lnTo>
                    <a:pt x="280" y="58"/>
                  </a:lnTo>
                  <a:lnTo>
                    <a:pt x="292" y="74"/>
                  </a:lnTo>
                  <a:lnTo>
                    <a:pt x="280" y="86"/>
                  </a:lnTo>
                  <a:lnTo>
                    <a:pt x="280" y="109"/>
                  </a:lnTo>
                  <a:lnTo>
                    <a:pt x="288" y="137"/>
                  </a:lnTo>
                  <a:lnTo>
                    <a:pt x="314" y="144"/>
                  </a:lnTo>
                  <a:lnTo>
                    <a:pt x="325" y="154"/>
                  </a:lnTo>
                  <a:lnTo>
                    <a:pt x="347" y="171"/>
                  </a:lnTo>
                  <a:lnTo>
                    <a:pt x="347" y="206"/>
                  </a:lnTo>
                  <a:lnTo>
                    <a:pt x="340" y="235"/>
                  </a:lnTo>
                  <a:lnTo>
                    <a:pt x="347" y="265"/>
                  </a:lnTo>
                  <a:lnTo>
                    <a:pt x="360" y="287"/>
                  </a:lnTo>
                  <a:lnTo>
                    <a:pt x="374" y="299"/>
                  </a:lnTo>
                  <a:lnTo>
                    <a:pt x="387" y="316"/>
                  </a:lnTo>
                  <a:lnTo>
                    <a:pt x="387" y="367"/>
                  </a:lnTo>
                  <a:lnTo>
                    <a:pt x="393" y="390"/>
                  </a:lnTo>
                  <a:lnTo>
                    <a:pt x="413" y="409"/>
                  </a:lnTo>
                  <a:lnTo>
                    <a:pt x="420" y="431"/>
                  </a:lnTo>
                  <a:lnTo>
                    <a:pt x="440" y="441"/>
                  </a:lnTo>
                  <a:lnTo>
                    <a:pt x="447" y="471"/>
                  </a:lnTo>
                  <a:lnTo>
                    <a:pt x="440" y="494"/>
                  </a:lnTo>
                  <a:lnTo>
                    <a:pt x="453" y="512"/>
                  </a:lnTo>
                  <a:lnTo>
                    <a:pt x="474" y="517"/>
                  </a:lnTo>
                  <a:lnTo>
                    <a:pt x="486" y="528"/>
                  </a:lnTo>
                  <a:lnTo>
                    <a:pt x="501" y="534"/>
                  </a:lnTo>
                  <a:lnTo>
                    <a:pt x="506" y="563"/>
                  </a:lnTo>
                  <a:lnTo>
                    <a:pt x="501" y="593"/>
                  </a:lnTo>
                  <a:lnTo>
                    <a:pt x="479" y="638"/>
                  </a:lnTo>
                  <a:lnTo>
                    <a:pt x="453" y="677"/>
                  </a:lnTo>
                  <a:lnTo>
                    <a:pt x="399" y="753"/>
                  </a:lnTo>
                  <a:lnTo>
                    <a:pt x="387" y="764"/>
                  </a:lnTo>
                  <a:close/>
                </a:path>
              </a:pathLst>
            </a:custGeom>
            <a:solidFill>
              <a:srgbClr val="F2F2F2"/>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9201" name="Freeform 289"/>
            <p:cNvSpPr>
              <a:spLocks/>
            </p:cNvSpPr>
            <p:nvPr/>
          </p:nvSpPr>
          <p:spPr bwMode="auto">
            <a:xfrm>
              <a:off x="3491" y="594"/>
              <a:ext cx="506" cy="834"/>
            </a:xfrm>
            <a:custGeom>
              <a:avLst/>
              <a:gdLst/>
              <a:ahLst/>
              <a:cxnLst>
                <a:cxn ang="0">
                  <a:pos x="367" y="764"/>
                </a:cxn>
                <a:cxn ang="0">
                  <a:pos x="200" y="834"/>
                </a:cxn>
                <a:cxn ang="0">
                  <a:pos x="131" y="806"/>
                </a:cxn>
                <a:cxn ang="0">
                  <a:pos x="94" y="764"/>
                </a:cxn>
                <a:cxn ang="0">
                  <a:pos x="79" y="684"/>
                </a:cxn>
                <a:cxn ang="0">
                  <a:pos x="86" y="597"/>
                </a:cxn>
                <a:cxn ang="0">
                  <a:pos x="180" y="483"/>
                </a:cxn>
                <a:cxn ang="0">
                  <a:pos x="220" y="419"/>
                </a:cxn>
                <a:cxn ang="0">
                  <a:pos x="173" y="355"/>
                </a:cxn>
                <a:cxn ang="0">
                  <a:pos x="146" y="344"/>
                </a:cxn>
                <a:cxn ang="0">
                  <a:pos x="140" y="287"/>
                </a:cxn>
                <a:cxn ang="0">
                  <a:pos x="121" y="252"/>
                </a:cxn>
                <a:cxn ang="0">
                  <a:pos x="106" y="177"/>
                </a:cxn>
                <a:cxn ang="0">
                  <a:pos x="71" y="154"/>
                </a:cxn>
                <a:cxn ang="0">
                  <a:pos x="0" y="109"/>
                </a:cxn>
                <a:cxn ang="0">
                  <a:pos x="19" y="86"/>
                </a:cxn>
                <a:cxn ang="0">
                  <a:pos x="52" y="109"/>
                </a:cxn>
                <a:cxn ang="0">
                  <a:pos x="71" y="126"/>
                </a:cxn>
                <a:cxn ang="0">
                  <a:pos x="106" y="126"/>
                </a:cxn>
                <a:cxn ang="0">
                  <a:pos x="131" y="120"/>
                </a:cxn>
                <a:cxn ang="0">
                  <a:pos x="173" y="97"/>
                </a:cxn>
                <a:cxn ang="0">
                  <a:pos x="173" y="39"/>
                </a:cxn>
                <a:cxn ang="0">
                  <a:pos x="205" y="16"/>
                </a:cxn>
                <a:cxn ang="0">
                  <a:pos x="240" y="0"/>
                </a:cxn>
                <a:cxn ang="0">
                  <a:pos x="265" y="16"/>
                </a:cxn>
                <a:cxn ang="0">
                  <a:pos x="292" y="46"/>
                </a:cxn>
                <a:cxn ang="0">
                  <a:pos x="292" y="74"/>
                </a:cxn>
                <a:cxn ang="0">
                  <a:pos x="280" y="109"/>
                </a:cxn>
                <a:cxn ang="0">
                  <a:pos x="314" y="144"/>
                </a:cxn>
                <a:cxn ang="0">
                  <a:pos x="347" y="171"/>
                </a:cxn>
                <a:cxn ang="0">
                  <a:pos x="340" y="235"/>
                </a:cxn>
                <a:cxn ang="0">
                  <a:pos x="360" y="287"/>
                </a:cxn>
                <a:cxn ang="0">
                  <a:pos x="387" y="316"/>
                </a:cxn>
                <a:cxn ang="0">
                  <a:pos x="393" y="390"/>
                </a:cxn>
                <a:cxn ang="0">
                  <a:pos x="420" y="431"/>
                </a:cxn>
                <a:cxn ang="0">
                  <a:pos x="447" y="471"/>
                </a:cxn>
                <a:cxn ang="0">
                  <a:pos x="453" y="512"/>
                </a:cxn>
                <a:cxn ang="0">
                  <a:pos x="486" y="528"/>
                </a:cxn>
                <a:cxn ang="0">
                  <a:pos x="506" y="563"/>
                </a:cxn>
                <a:cxn ang="0">
                  <a:pos x="479" y="638"/>
                </a:cxn>
                <a:cxn ang="0">
                  <a:pos x="399" y="753"/>
                </a:cxn>
              </a:cxnLst>
              <a:rect l="0" t="0" r="r" b="b"/>
              <a:pathLst>
                <a:path w="506" h="834">
                  <a:moveTo>
                    <a:pt x="387" y="764"/>
                  </a:moveTo>
                  <a:lnTo>
                    <a:pt x="367" y="764"/>
                  </a:lnTo>
                  <a:lnTo>
                    <a:pt x="246" y="821"/>
                  </a:lnTo>
                  <a:lnTo>
                    <a:pt x="200" y="834"/>
                  </a:lnTo>
                  <a:lnTo>
                    <a:pt x="160" y="821"/>
                  </a:lnTo>
                  <a:lnTo>
                    <a:pt x="131" y="806"/>
                  </a:lnTo>
                  <a:lnTo>
                    <a:pt x="94" y="787"/>
                  </a:lnTo>
                  <a:lnTo>
                    <a:pt x="94" y="764"/>
                  </a:lnTo>
                  <a:lnTo>
                    <a:pt x="100" y="718"/>
                  </a:lnTo>
                  <a:lnTo>
                    <a:pt x="79" y="684"/>
                  </a:lnTo>
                  <a:lnTo>
                    <a:pt x="71" y="645"/>
                  </a:lnTo>
                  <a:lnTo>
                    <a:pt x="86" y="597"/>
                  </a:lnTo>
                  <a:lnTo>
                    <a:pt x="121" y="563"/>
                  </a:lnTo>
                  <a:lnTo>
                    <a:pt x="180" y="483"/>
                  </a:lnTo>
                  <a:lnTo>
                    <a:pt x="194" y="436"/>
                  </a:lnTo>
                  <a:lnTo>
                    <a:pt x="220" y="419"/>
                  </a:lnTo>
                  <a:lnTo>
                    <a:pt x="213" y="380"/>
                  </a:lnTo>
                  <a:lnTo>
                    <a:pt x="173" y="355"/>
                  </a:lnTo>
                  <a:lnTo>
                    <a:pt x="153" y="350"/>
                  </a:lnTo>
                  <a:lnTo>
                    <a:pt x="146" y="344"/>
                  </a:lnTo>
                  <a:lnTo>
                    <a:pt x="140" y="310"/>
                  </a:lnTo>
                  <a:lnTo>
                    <a:pt x="140" y="287"/>
                  </a:lnTo>
                  <a:lnTo>
                    <a:pt x="126" y="270"/>
                  </a:lnTo>
                  <a:lnTo>
                    <a:pt x="121" y="252"/>
                  </a:lnTo>
                  <a:lnTo>
                    <a:pt x="113" y="200"/>
                  </a:lnTo>
                  <a:lnTo>
                    <a:pt x="106" y="177"/>
                  </a:lnTo>
                  <a:lnTo>
                    <a:pt x="86" y="160"/>
                  </a:lnTo>
                  <a:lnTo>
                    <a:pt x="71" y="154"/>
                  </a:lnTo>
                  <a:lnTo>
                    <a:pt x="52" y="149"/>
                  </a:lnTo>
                  <a:lnTo>
                    <a:pt x="0" y="109"/>
                  </a:lnTo>
                  <a:lnTo>
                    <a:pt x="7" y="103"/>
                  </a:lnTo>
                  <a:lnTo>
                    <a:pt x="19" y="86"/>
                  </a:lnTo>
                  <a:lnTo>
                    <a:pt x="34" y="91"/>
                  </a:lnTo>
                  <a:lnTo>
                    <a:pt x="52" y="109"/>
                  </a:lnTo>
                  <a:lnTo>
                    <a:pt x="61" y="126"/>
                  </a:lnTo>
                  <a:lnTo>
                    <a:pt x="71" y="126"/>
                  </a:lnTo>
                  <a:lnTo>
                    <a:pt x="94" y="132"/>
                  </a:lnTo>
                  <a:lnTo>
                    <a:pt x="106" y="126"/>
                  </a:lnTo>
                  <a:lnTo>
                    <a:pt x="121" y="114"/>
                  </a:lnTo>
                  <a:lnTo>
                    <a:pt x="131" y="120"/>
                  </a:lnTo>
                  <a:lnTo>
                    <a:pt x="153" y="120"/>
                  </a:lnTo>
                  <a:lnTo>
                    <a:pt x="173" y="97"/>
                  </a:lnTo>
                  <a:lnTo>
                    <a:pt x="173" y="68"/>
                  </a:lnTo>
                  <a:lnTo>
                    <a:pt x="173" y="39"/>
                  </a:lnTo>
                  <a:lnTo>
                    <a:pt x="180" y="23"/>
                  </a:lnTo>
                  <a:lnTo>
                    <a:pt x="205" y="16"/>
                  </a:lnTo>
                  <a:lnTo>
                    <a:pt x="226" y="0"/>
                  </a:lnTo>
                  <a:lnTo>
                    <a:pt x="240" y="0"/>
                  </a:lnTo>
                  <a:lnTo>
                    <a:pt x="259" y="10"/>
                  </a:lnTo>
                  <a:lnTo>
                    <a:pt x="265" y="16"/>
                  </a:lnTo>
                  <a:lnTo>
                    <a:pt x="280" y="23"/>
                  </a:lnTo>
                  <a:lnTo>
                    <a:pt x="292" y="46"/>
                  </a:lnTo>
                  <a:lnTo>
                    <a:pt x="280" y="58"/>
                  </a:lnTo>
                  <a:lnTo>
                    <a:pt x="292" y="74"/>
                  </a:lnTo>
                  <a:lnTo>
                    <a:pt x="280" y="86"/>
                  </a:lnTo>
                  <a:lnTo>
                    <a:pt x="280" y="109"/>
                  </a:lnTo>
                  <a:lnTo>
                    <a:pt x="288" y="137"/>
                  </a:lnTo>
                  <a:lnTo>
                    <a:pt x="314" y="144"/>
                  </a:lnTo>
                  <a:lnTo>
                    <a:pt x="325" y="154"/>
                  </a:lnTo>
                  <a:lnTo>
                    <a:pt x="347" y="171"/>
                  </a:lnTo>
                  <a:lnTo>
                    <a:pt x="347" y="206"/>
                  </a:lnTo>
                  <a:lnTo>
                    <a:pt x="340" y="235"/>
                  </a:lnTo>
                  <a:lnTo>
                    <a:pt x="347" y="265"/>
                  </a:lnTo>
                  <a:lnTo>
                    <a:pt x="360" y="287"/>
                  </a:lnTo>
                  <a:lnTo>
                    <a:pt x="374" y="299"/>
                  </a:lnTo>
                  <a:lnTo>
                    <a:pt x="387" y="316"/>
                  </a:lnTo>
                  <a:lnTo>
                    <a:pt x="387" y="367"/>
                  </a:lnTo>
                  <a:lnTo>
                    <a:pt x="393" y="390"/>
                  </a:lnTo>
                  <a:lnTo>
                    <a:pt x="413" y="409"/>
                  </a:lnTo>
                  <a:lnTo>
                    <a:pt x="420" y="431"/>
                  </a:lnTo>
                  <a:lnTo>
                    <a:pt x="440" y="441"/>
                  </a:lnTo>
                  <a:lnTo>
                    <a:pt x="447" y="471"/>
                  </a:lnTo>
                  <a:lnTo>
                    <a:pt x="440" y="494"/>
                  </a:lnTo>
                  <a:lnTo>
                    <a:pt x="453" y="512"/>
                  </a:lnTo>
                  <a:lnTo>
                    <a:pt x="474" y="517"/>
                  </a:lnTo>
                  <a:lnTo>
                    <a:pt x="486" y="528"/>
                  </a:lnTo>
                  <a:lnTo>
                    <a:pt x="501" y="534"/>
                  </a:lnTo>
                  <a:lnTo>
                    <a:pt x="506" y="563"/>
                  </a:lnTo>
                  <a:lnTo>
                    <a:pt x="501" y="593"/>
                  </a:lnTo>
                  <a:lnTo>
                    <a:pt x="479" y="638"/>
                  </a:lnTo>
                  <a:lnTo>
                    <a:pt x="453" y="677"/>
                  </a:lnTo>
                  <a:lnTo>
                    <a:pt x="399" y="753"/>
                  </a:lnTo>
                  <a:lnTo>
                    <a:pt x="387" y="764"/>
                  </a:lnTo>
                  <a:close/>
                </a:path>
              </a:pathLst>
            </a:custGeom>
            <a:noFill/>
            <a:ln w="15875" cap="flat">
              <a:solidFill>
                <a:srgbClr val="C7C7C7"/>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9202" name="Freeform 290"/>
            <p:cNvSpPr>
              <a:spLocks/>
            </p:cNvSpPr>
            <p:nvPr/>
          </p:nvSpPr>
          <p:spPr bwMode="auto">
            <a:xfrm>
              <a:off x="3604" y="1589"/>
              <a:ext cx="388" cy="184"/>
            </a:xfrm>
            <a:custGeom>
              <a:avLst/>
              <a:gdLst/>
              <a:ahLst/>
              <a:cxnLst>
                <a:cxn ang="0">
                  <a:pos x="312" y="184"/>
                </a:cxn>
                <a:cxn ang="0">
                  <a:pos x="293" y="178"/>
                </a:cxn>
                <a:cxn ang="0">
                  <a:pos x="273" y="161"/>
                </a:cxn>
                <a:cxn ang="0">
                  <a:pos x="246" y="148"/>
                </a:cxn>
                <a:cxn ang="0">
                  <a:pos x="220" y="148"/>
                </a:cxn>
                <a:cxn ang="0">
                  <a:pos x="205" y="133"/>
                </a:cxn>
                <a:cxn ang="0">
                  <a:pos x="201" y="133"/>
                </a:cxn>
                <a:cxn ang="0">
                  <a:pos x="186" y="144"/>
                </a:cxn>
                <a:cxn ang="0">
                  <a:pos x="174" y="148"/>
                </a:cxn>
                <a:cxn ang="0">
                  <a:pos x="141" y="144"/>
                </a:cxn>
                <a:cxn ang="0">
                  <a:pos x="107" y="144"/>
                </a:cxn>
                <a:cxn ang="0">
                  <a:pos x="92" y="148"/>
                </a:cxn>
                <a:cxn ang="0">
                  <a:pos x="86" y="144"/>
                </a:cxn>
                <a:cxn ang="0">
                  <a:pos x="60" y="148"/>
                </a:cxn>
                <a:cxn ang="0">
                  <a:pos x="26" y="167"/>
                </a:cxn>
                <a:cxn ang="0">
                  <a:pos x="13" y="178"/>
                </a:cxn>
                <a:cxn ang="0">
                  <a:pos x="7" y="178"/>
                </a:cxn>
                <a:cxn ang="0">
                  <a:pos x="0" y="161"/>
                </a:cxn>
                <a:cxn ang="0">
                  <a:pos x="0" y="114"/>
                </a:cxn>
                <a:cxn ang="0">
                  <a:pos x="13" y="85"/>
                </a:cxn>
                <a:cxn ang="0">
                  <a:pos x="26" y="46"/>
                </a:cxn>
                <a:cxn ang="0">
                  <a:pos x="60" y="34"/>
                </a:cxn>
                <a:cxn ang="0">
                  <a:pos x="86" y="52"/>
                </a:cxn>
                <a:cxn ang="0">
                  <a:pos x="107" y="75"/>
                </a:cxn>
                <a:cxn ang="0">
                  <a:pos x="141" y="80"/>
                </a:cxn>
                <a:cxn ang="0">
                  <a:pos x="159" y="57"/>
                </a:cxn>
                <a:cxn ang="0">
                  <a:pos x="159" y="17"/>
                </a:cxn>
                <a:cxn ang="0">
                  <a:pos x="167" y="17"/>
                </a:cxn>
                <a:cxn ang="0">
                  <a:pos x="178" y="7"/>
                </a:cxn>
                <a:cxn ang="0">
                  <a:pos x="201" y="0"/>
                </a:cxn>
                <a:cxn ang="0">
                  <a:pos x="220" y="0"/>
                </a:cxn>
                <a:cxn ang="0">
                  <a:pos x="227" y="7"/>
                </a:cxn>
                <a:cxn ang="0">
                  <a:pos x="246" y="10"/>
                </a:cxn>
                <a:cxn ang="0">
                  <a:pos x="254" y="17"/>
                </a:cxn>
                <a:cxn ang="0">
                  <a:pos x="273" y="30"/>
                </a:cxn>
                <a:cxn ang="0">
                  <a:pos x="300" y="23"/>
                </a:cxn>
                <a:cxn ang="0">
                  <a:pos x="320" y="23"/>
                </a:cxn>
                <a:cxn ang="0">
                  <a:pos x="326" y="34"/>
                </a:cxn>
                <a:cxn ang="0">
                  <a:pos x="339" y="39"/>
                </a:cxn>
                <a:cxn ang="0">
                  <a:pos x="339" y="46"/>
                </a:cxn>
                <a:cxn ang="0">
                  <a:pos x="339" y="75"/>
                </a:cxn>
                <a:cxn ang="0">
                  <a:pos x="353" y="75"/>
                </a:cxn>
                <a:cxn ang="0">
                  <a:pos x="353" y="80"/>
                </a:cxn>
                <a:cxn ang="0">
                  <a:pos x="372" y="98"/>
                </a:cxn>
                <a:cxn ang="0">
                  <a:pos x="380" y="110"/>
                </a:cxn>
                <a:cxn ang="0">
                  <a:pos x="388" y="125"/>
                </a:cxn>
                <a:cxn ang="0">
                  <a:pos x="365" y="138"/>
                </a:cxn>
                <a:cxn ang="0">
                  <a:pos x="361" y="148"/>
                </a:cxn>
                <a:cxn ang="0">
                  <a:pos x="353" y="167"/>
                </a:cxn>
                <a:cxn ang="0">
                  <a:pos x="346" y="167"/>
                </a:cxn>
                <a:cxn ang="0">
                  <a:pos x="326" y="167"/>
                </a:cxn>
                <a:cxn ang="0">
                  <a:pos x="320" y="184"/>
                </a:cxn>
                <a:cxn ang="0">
                  <a:pos x="312" y="184"/>
                </a:cxn>
              </a:cxnLst>
              <a:rect l="0" t="0" r="r" b="b"/>
              <a:pathLst>
                <a:path w="388" h="184">
                  <a:moveTo>
                    <a:pt x="312" y="184"/>
                  </a:moveTo>
                  <a:lnTo>
                    <a:pt x="293" y="178"/>
                  </a:lnTo>
                  <a:lnTo>
                    <a:pt x="273" y="161"/>
                  </a:lnTo>
                  <a:lnTo>
                    <a:pt x="246" y="148"/>
                  </a:lnTo>
                  <a:lnTo>
                    <a:pt x="220" y="148"/>
                  </a:lnTo>
                  <a:lnTo>
                    <a:pt x="205" y="133"/>
                  </a:lnTo>
                  <a:lnTo>
                    <a:pt x="201" y="133"/>
                  </a:lnTo>
                  <a:lnTo>
                    <a:pt x="186" y="144"/>
                  </a:lnTo>
                  <a:lnTo>
                    <a:pt x="174" y="148"/>
                  </a:lnTo>
                  <a:lnTo>
                    <a:pt x="141" y="144"/>
                  </a:lnTo>
                  <a:lnTo>
                    <a:pt x="107" y="144"/>
                  </a:lnTo>
                  <a:lnTo>
                    <a:pt x="92" y="148"/>
                  </a:lnTo>
                  <a:lnTo>
                    <a:pt x="86" y="144"/>
                  </a:lnTo>
                  <a:lnTo>
                    <a:pt x="60" y="148"/>
                  </a:lnTo>
                  <a:lnTo>
                    <a:pt x="26" y="167"/>
                  </a:lnTo>
                  <a:lnTo>
                    <a:pt x="13" y="178"/>
                  </a:lnTo>
                  <a:lnTo>
                    <a:pt x="7" y="178"/>
                  </a:lnTo>
                  <a:lnTo>
                    <a:pt x="0" y="161"/>
                  </a:lnTo>
                  <a:lnTo>
                    <a:pt x="0" y="114"/>
                  </a:lnTo>
                  <a:lnTo>
                    <a:pt x="13" y="85"/>
                  </a:lnTo>
                  <a:lnTo>
                    <a:pt x="26" y="46"/>
                  </a:lnTo>
                  <a:lnTo>
                    <a:pt x="60" y="34"/>
                  </a:lnTo>
                  <a:lnTo>
                    <a:pt x="86" y="52"/>
                  </a:lnTo>
                  <a:lnTo>
                    <a:pt x="107" y="75"/>
                  </a:lnTo>
                  <a:lnTo>
                    <a:pt x="141" y="80"/>
                  </a:lnTo>
                  <a:lnTo>
                    <a:pt x="159" y="57"/>
                  </a:lnTo>
                  <a:lnTo>
                    <a:pt x="159" y="17"/>
                  </a:lnTo>
                  <a:lnTo>
                    <a:pt x="167" y="17"/>
                  </a:lnTo>
                  <a:lnTo>
                    <a:pt x="178" y="7"/>
                  </a:lnTo>
                  <a:lnTo>
                    <a:pt x="201" y="0"/>
                  </a:lnTo>
                  <a:lnTo>
                    <a:pt x="220" y="0"/>
                  </a:lnTo>
                  <a:lnTo>
                    <a:pt x="227" y="7"/>
                  </a:lnTo>
                  <a:lnTo>
                    <a:pt x="246" y="10"/>
                  </a:lnTo>
                  <a:lnTo>
                    <a:pt x="254" y="17"/>
                  </a:lnTo>
                  <a:lnTo>
                    <a:pt x="273" y="30"/>
                  </a:lnTo>
                  <a:lnTo>
                    <a:pt x="300" y="23"/>
                  </a:lnTo>
                  <a:lnTo>
                    <a:pt x="320" y="23"/>
                  </a:lnTo>
                  <a:lnTo>
                    <a:pt x="326" y="34"/>
                  </a:lnTo>
                  <a:lnTo>
                    <a:pt x="339" y="39"/>
                  </a:lnTo>
                  <a:lnTo>
                    <a:pt x="339" y="46"/>
                  </a:lnTo>
                  <a:lnTo>
                    <a:pt x="339" y="75"/>
                  </a:lnTo>
                  <a:lnTo>
                    <a:pt x="353" y="75"/>
                  </a:lnTo>
                  <a:lnTo>
                    <a:pt x="353" y="80"/>
                  </a:lnTo>
                  <a:lnTo>
                    <a:pt x="372" y="98"/>
                  </a:lnTo>
                  <a:lnTo>
                    <a:pt x="380" y="110"/>
                  </a:lnTo>
                  <a:lnTo>
                    <a:pt x="388" y="125"/>
                  </a:lnTo>
                  <a:lnTo>
                    <a:pt x="365" y="138"/>
                  </a:lnTo>
                  <a:lnTo>
                    <a:pt x="361" y="148"/>
                  </a:lnTo>
                  <a:lnTo>
                    <a:pt x="353" y="167"/>
                  </a:lnTo>
                  <a:lnTo>
                    <a:pt x="346" y="167"/>
                  </a:lnTo>
                  <a:lnTo>
                    <a:pt x="326" y="167"/>
                  </a:lnTo>
                  <a:lnTo>
                    <a:pt x="320" y="184"/>
                  </a:lnTo>
                  <a:lnTo>
                    <a:pt x="312" y="184"/>
                  </a:lnTo>
                  <a:close/>
                </a:path>
              </a:pathLst>
            </a:custGeom>
            <a:solidFill>
              <a:srgbClr val="3B608D"/>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9203" name="Freeform 291"/>
            <p:cNvSpPr>
              <a:spLocks/>
            </p:cNvSpPr>
            <p:nvPr/>
          </p:nvSpPr>
          <p:spPr bwMode="auto">
            <a:xfrm>
              <a:off x="3604" y="1589"/>
              <a:ext cx="388" cy="184"/>
            </a:xfrm>
            <a:custGeom>
              <a:avLst/>
              <a:gdLst/>
              <a:ahLst/>
              <a:cxnLst>
                <a:cxn ang="0">
                  <a:pos x="312" y="184"/>
                </a:cxn>
                <a:cxn ang="0">
                  <a:pos x="293" y="178"/>
                </a:cxn>
                <a:cxn ang="0">
                  <a:pos x="273" y="161"/>
                </a:cxn>
                <a:cxn ang="0">
                  <a:pos x="246" y="148"/>
                </a:cxn>
                <a:cxn ang="0">
                  <a:pos x="220" y="148"/>
                </a:cxn>
                <a:cxn ang="0">
                  <a:pos x="205" y="133"/>
                </a:cxn>
                <a:cxn ang="0">
                  <a:pos x="201" y="133"/>
                </a:cxn>
                <a:cxn ang="0">
                  <a:pos x="186" y="144"/>
                </a:cxn>
                <a:cxn ang="0">
                  <a:pos x="174" y="148"/>
                </a:cxn>
                <a:cxn ang="0">
                  <a:pos x="141" y="144"/>
                </a:cxn>
                <a:cxn ang="0">
                  <a:pos x="107" y="144"/>
                </a:cxn>
                <a:cxn ang="0">
                  <a:pos x="92" y="148"/>
                </a:cxn>
                <a:cxn ang="0">
                  <a:pos x="86" y="144"/>
                </a:cxn>
                <a:cxn ang="0">
                  <a:pos x="60" y="148"/>
                </a:cxn>
                <a:cxn ang="0">
                  <a:pos x="26" y="167"/>
                </a:cxn>
                <a:cxn ang="0">
                  <a:pos x="13" y="178"/>
                </a:cxn>
                <a:cxn ang="0">
                  <a:pos x="7" y="178"/>
                </a:cxn>
                <a:cxn ang="0">
                  <a:pos x="0" y="161"/>
                </a:cxn>
                <a:cxn ang="0">
                  <a:pos x="0" y="114"/>
                </a:cxn>
                <a:cxn ang="0">
                  <a:pos x="13" y="85"/>
                </a:cxn>
                <a:cxn ang="0">
                  <a:pos x="26" y="46"/>
                </a:cxn>
                <a:cxn ang="0">
                  <a:pos x="60" y="34"/>
                </a:cxn>
                <a:cxn ang="0">
                  <a:pos x="86" y="52"/>
                </a:cxn>
                <a:cxn ang="0">
                  <a:pos x="107" y="75"/>
                </a:cxn>
                <a:cxn ang="0">
                  <a:pos x="141" y="80"/>
                </a:cxn>
                <a:cxn ang="0">
                  <a:pos x="159" y="57"/>
                </a:cxn>
                <a:cxn ang="0">
                  <a:pos x="159" y="17"/>
                </a:cxn>
                <a:cxn ang="0">
                  <a:pos x="167" y="17"/>
                </a:cxn>
                <a:cxn ang="0">
                  <a:pos x="178" y="7"/>
                </a:cxn>
                <a:cxn ang="0">
                  <a:pos x="201" y="0"/>
                </a:cxn>
                <a:cxn ang="0">
                  <a:pos x="220" y="0"/>
                </a:cxn>
                <a:cxn ang="0">
                  <a:pos x="227" y="7"/>
                </a:cxn>
                <a:cxn ang="0">
                  <a:pos x="246" y="10"/>
                </a:cxn>
                <a:cxn ang="0">
                  <a:pos x="254" y="17"/>
                </a:cxn>
                <a:cxn ang="0">
                  <a:pos x="273" y="30"/>
                </a:cxn>
                <a:cxn ang="0">
                  <a:pos x="300" y="23"/>
                </a:cxn>
                <a:cxn ang="0">
                  <a:pos x="320" y="23"/>
                </a:cxn>
                <a:cxn ang="0">
                  <a:pos x="326" y="34"/>
                </a:cxn>
                <a:cxn ang="0">
                  <a:pos x="339" y="39"/>
                </a:cxn>
                <a:cxn ang="0">
                  <a:pos x="339" y="46"/>
                </a:cxn>
                <a:cxn ang="0">
                  <a:pos x="339" y="75"/>
                </a:cxn>
                <a:cxn ang="0">
                  <a:pos x="353" y="75"/>
                </a:cxn>
                <a:cxn ang="0">
                  <a:pos x="353" y="80"/>
                </a:cxn>
                <a:cxn ang="0">
                  <a:pos x="372" y="98"/>
                </a:cxn>
                <a:cxn ang="0">
                  <a:pos x="380" y="110"/>
                </a:cxn>
                <a:cxn ang="0">
                  <a:pos x="388" y="125"/>
                </a:cxn>
                <a:cxn ang="0">
                  <a:pos x="365" y="138"/>
                </a:cxn>
                <a:cxn ang="0">
                  <a:pos x="361" y="148"/>
                </a:cxn>
                <a:cxn ang="0">
                  <a:pos x="353" y="167"/>
                </a:cxn>
                <a:cxn ang="0">
                  <a:pos x="346" y="167"/>
                </a:cxn>
                <a:cxn ang="0">
                  <a:pos x="326" y="167"/>
                </a:cxn>
                <a:cxn ang="0">
                  <a:pos x="320" y="184"/>
                </a:cxn>
                <a:cxn ang="0">
                  <a:pos x="312" y="184"/>
                </a:cxn>
              </a:cxnLst>
              <a:rect l="0" t="0" r="r" b="b"/>
              <a:pathLst>
                <a:path w="388" h="184">
                  <a:moveTo>
                    <a:pt x="312" y="184"/>
                  </a:moveTo>
                  <a:lnTo>
                    <a:pt x="293" y="178"/>
                  </a:lnTo>
                  <a:lnTo>
                    <a:pt x="273" y="161"/>
                  </a:lnTo>
                  <a:lnTo>
                    <a:pt x="246" y="148"/>
                  </a:lnTo>
                  <a:lnTo>
                    <a:pt x="220" y="148"/>
                  </a:lnTo>
                  <a:lnTo>
                    <a:pt x="205" y="133"/>
                  </a:lnTo>
                  <a:lnTo>
                    <a:pt x="201" y="133"/>
                  </a:lnTo>
                  <a:lnTo>
                    <a:pt x="186" y="144"/>
                  </a:lnTo>
                  <a:lnTo>
                    <a:pt x="174" y="148"/>
                  </a:lnTo>
                  <a:lnTo>
                    <a:pt x="141" y="144"/>
                  </a:lnTo>
                  <a:lnTo>
                    <a:pt x="107" y="144"/>
                  </a:lnTo>
                  <a:lnTo>
                    <a:pt x="92" y="148"/>
                  </a:lnTo>
                  <a:lnTo>
                    <a:pt x="86" y="144"/>
                  </a:lnTo>
                  <a:lnTo>
                    <a:pt x="60" y="148"/>
                  </a:lnTo>
                  <a:lnTo>
                    <a:pt x="26" y="167"/>
                  </a:lnTo>
                  <a:lnTo>
                    <a:pt x="13" y="178"/>
                  </a:lnTo>
                  <a:lnTo>
                    <a:pt x="7" y="178"/>
                  </a:lnTo>
                  <a:lnTo>
                    <a:pt x="0" y="161"/>
                  </a:lnTo>
                  <a:lnTo>
                    <a:pt x="0" y="114"/>
                  </a:lnTo>
                  <a:lnTo>
                    <a:pt x="13" y="85"/>
                  </a:lnTo>
                  <a:lnTo>
                    <a:pt x="26" y="46"/>
                  </a:lnTo>
                  <a:lnTo>
                    <a:pt x="60" y="34"/>
                  </a:lnTo>
                  <a:lnTo>
                    <a:pt x="86" y="52"/>
                  </a:lnTo>
                  <a:lnTo>
                    <a:pt x="107" y="75"/>
                  </a:lnTo>
                  <a:lnTo>
                    <a:pt x="141" y="80"/>
                  </a:lnTo>
                  <a:lnTo>
                    <a:pt x="159" y="57"/>
                  </a:lnTo>
                  <a:lnTo>
                    <a:pt x="159" y="17"/>
                  </a:lnTo>
                  <a:lnTo>
                    <a:pt x="167" y="17"/>
                  </a:lnTo>
                  <a:lnTo>
                    <a:pt x="178" y="7"/>
                  </a:lnTo>
                  <a:lnTo>
                    <a:pt x="201" y="0"/>
                  </a:lnTo>
                  <a:lnTo>
                    <a:pt x="220" y="0"/>
                  </a:lnTo>
                  <a:lnTo>
                    <a:pt x="227" y="7"/>
                  </a:lnTo>
                  <a:lnTo>
                    <a:pt x="246" y="10"/>
                  </a:lnTo>
                  <a:lnTo>
                    <a:pt x="254" y="17"/>
                  </a:lnTo>
                  <a:lnTo>
                    <a:pt x="273" y="30"/>
                  </a:lnTo>
                  <a:lnTo>
                    <a:pt x="300" y="23"/>
                  </a:lnTo>
                  <a:lnTo>
                    <a:pt x="320" y="23"/>
                  </a:lnTo>
                  <a:lnTo>
                    <a:pt x="326" y="34"/>
                  </a:lnTo>
                  <a:lnTo>
                    <a:pt x="339" y="39"/>
                  </a:lnTo>
                  <a:lnTo>
                    <a:pt x="339" y="46"/>
                  </a:lnTo>
                  <a:lnTo>
                    <a:pt x="339" y="75"/>
                  </a:lnTo>
                  <a:lnTo>
                    <a:pt x="353" y="75"/>
                  </a:lnTo>
                  <a:lnTo>
                    <a:pt x="353" y="80"/>
                  </a:lnTo>
                  <a:lnTo>
                    <a:pt x="372" y="98"/>
                  </a:lnTo>
                  <a:lnTo>
                    <a:pt x="380" y="110"/>
                  </a:lnTo>
                  <a:lnTo>
                    <a:pt x="388" y="125"/>
                  </a:lnTo>
                  <a:lnTo>
                    <a:pt x="365" y="138"/>
                  </a:lnTo>
                  <a:lnTo>
                    <a:pt x="361" y="148"/>
                  </a:lnTo>
                  <a:lnTo>
                    <a:pt x="353" y="167"/>
                  </a:lnTo>
                  <a:lnTo>
                    <a:pt x="346" y="167"/>
                  </a:lnTo>
                  <a:lnTo>
                    <a:pt x="326" y="167"/>
                  </a:lnTo>
                  <a:lnTo>
                    <a:pt x="320" y="184"/>
                  </a:lnTo>
                  <a:lnTo>
                    <a:pt x="312" y="184"/>
                  </a:lnTo>
                  <a:close/>
                </a:path>
              </a:pathLst>
            </a:custGeom>
            <a:noFill/>
            <a:ln w="15875" cap="flat">
              <a:solidFill>
                <a:srgbClr val="7F7F7F"/>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9204" name="Freeform 292"/>
            <p:cNvSpPr>
              <a:spLocks/>
            </p:cNvSpPr>
            <p:nvPr/>
          </p:nvSpPr>
          <p:spPr bwMode="auto">
            <a:xfrm>
              <a:off x="3704" y="1446"/>
              <a:ext cx="227" cy="173"/>
            </a:xfrm>
            <a:custGeom>
              <a:avLst/>
              <a:gdLst/>
              <a:ahLst/>
              <a:cxnLst>
                <a:cxn ang="0">
                  <a:pos x="220" y="166"/>
                </a:cxn>
                <a:cxn ang="0">
                  <a:pos x="200" y="166"/>
                </a:cxn>
                <a:cxn ang="0">
                  <a:pos x="173" y="173"/>
                </a:cxn>
                <a:cxn ang="0">
                  <a:pos x="154" y="160"/>
                </a:cxn>
                <a:cxn ang="0">
                  <a:pos x="146" y="154"/>
                </a:cxn>
                <a:cxn ang="0">
                  <a:pos x="127" y="150"/>
                </a:cxn>
                <a:cxn ang="0">
                  <a:pos x="120" y="143"/>
                </a:cxn>
                <a:cxn ang="0">
                  <a:pos x="101" y="143"/>
                </a:cxn>
                <a:cxn ang="0">
                  <a:pos x="79" y="150"/>
                </a:cxn>
                <a:cxn ang="0">
                  <a:pos x="67" y="160"/>
                </a:cxn>
                <a:cxn ang="0">
                  <a:pos x="59" y="160"/>
                </a:cxn>
                <a:cxn ang="0">
                  <a:pos x="52" y="120"/>
                </a:cxn>
                <a:cxn ang="0">
                  <a:pos x="19" y="114"/>
                </a:cxn>
                <a:cxn ang="0">
                  <a:pos x="7" y="85"/>
                </a:cxn>
                <a:cxn ang="0">
                  <a:pos x="0" y="51"/>
                </a:cxn>
                <a:cxn ang="0">
                  <a:pos x="26" y="28"/>
                </a:cxn>
                <a:cxn ang="0">
                  <a:pos x="105" y="6"/>
                </a:cxn>
                <a:cxn ang="0">
                  <a:pos x="154" y="11"/>
                </a:cxn>
                <a:cxn ang="0">
                  <a:pos x="206" y="0"/>
                </a:cxn>
                <a:cxn ang="0">
                  <a:pos x="227" y="16"/>
                </a:cxn>
                <a:cxn ang="0">
                  <a:pos x="213" y="45"/>
                </a:cxn>
                <a:cxn ang="0">
                  <a:pos x="180" y="56"/>
                </a:cxn>
                <a:cxn ang="0">
                  <a:pos x="173" y="62"/>
                </a:cxn>
                <a:cxn ang="0">
                  <a:pos x="173" y="69"/>
                </a:cxn>
                <a:cxn ang="0">
                  <a:pos x="186" y="79"/>
                </a:cxn>
                <a:cxn ang="0">
                  <a:pos x="193" y="102"/>
                </a:cxn>
                <a:cxn ang="0">
                  <a:pos x="200" y="102"/>
                </a:cxn>
                <a:cxn ang="0">
                  <a:pos x="213" y="120"/>
                </a:cxn>
                <a:cxn ang="0">
                  <a:pos x="227" y="124"/>
                </a:cxn>
                <a:cxn ang="0">
                  <a:pos x="227" y="137"/>
                </a:cxn>
                <a:cxn ang="0">
                  <a:pos x="220" y="143"/>
                </a:cxn>
                <a:cxn ang="0">
                  <a:pos x="213" y="160"/>
                </a:cxn>
                <a:cxn ang="0">
                  <a:pos x="220" y="166"/>
                </a:cxn>
              </a:cxnLst>
              <a:rect l="0" t="0" r="r" b="b"/>
              <a:pathLst>
                <a:path w="227" h="173">
                  <a:moveTo>
                    <a:pt x="220" y="166"/>
                  </a:moveTo>
                  <a:lnTo>
                    <a:pt x="200" y="166"/>
                  </a:lnTo>
                  <a:lnTo>
                    <a:pt x="173" y="173"/>
                  </a:lnTo>
                  <a:lnTo>
                    <a:pt x="154" y="160"/>
                  </a:lnTo>
                  <a:lnTo>
                    <a:pt x="146" y="154"/>
                  </a:lnTo>
                  <a:lnTo>
                    <a:pt x="127" y="150"/>
                  </a:lnTo>
                  <a:lnTo>
                    <a:pt x="120" y="143"/>
                  </a:lnTo>
                  <a:lnTo>
                    <a:pt x="101" y="143"/>
                  </a:lnTo>
                  <a:lnTo>
                    <a:pt x="79" y="150"/>
                  </a:lnTo>
                  <a:lnTo>
                    <a:pt x="67" y="160"/>
                  </a:lnTo>
                  <a:lnTo>
                    <a:pt x="59" y="160"/>
                  </a:lnTo>
                  <a:lnTo>
                    <a:pt x="52" y="120"/>
                  </a:lnTo>
                  <a:lnTo>
                    <a:pt x="19" y="114"/>
                  </a:lnTo>
                  <a:lnTo>
                    <a:pt x="7" y="85"/>
                  </a:lnTo>
                  <a:lnTo>
                    <a:pt x="0" y="51"/>
                  </a:lnTo>
                  <a:lnTo>
                    <a:pt x="26" y="28"/>
                  </a:lnTo>
                  <a:lnTo>
                    <a:pt x="105" y="6"/>
                  </a:lnTo>
                  <a:lnTo>
                    <a:pt x="154" y="11"/>
                  </a:lnTo>
                  <a:lnTo>
                    <a:pt x="206" y="0"/>
                  </a:lnTo>
                  <a:lnTo>
                    <a:pt x="227" y="16"/>
                  </a:lnTo>
                  <a:lnTo>
                    <a:pt x="213" y="45"/>
                  </a:lnTo>
                  <a:lnTo>
                    <a:pt x="180" y="56"/>
                  </a:lnTo>
                  <a:lnTo>
                    <a:pt x="173" y="62"/>
                  </a:lnTo>
                  <a:lnTo>
                    <a:pt x="173" y="69"/>
                  </a:lnTo>
                  <a:lnTo>
                    <a:pt x="186" y="79"/>
                  </a:lnTo>
                  <a:lnTo>
                    <a:pt x="193" y="102"/>
                  </a:lnTo>
                  <a:lnTo>
                    <a:pt x="200" y="102"/>
                  </a:lnTo>
                  <a:lnTo>
                    <a:pt x="213" y="120"/>
                  </a:lnTo>
                  <a:lnTo>
                    <a:pt x="227" y="124"/>
                  </a:lnTo>
                  <a:lnTo>
                    <a:pt x="227" y="137"/>
                  </a:lnTo>
                  <a:lnTo>
                    <a:pt x="220" y="143"/>
                  </a:lnTo>
                  <a:lnTo>
                    <a:pt x="213" y="160"/>
                  </a:lnTo>
                  <a:lnTo>
                    <a:pt x="220" y="166"/>
                  </a:lnTo>
                  <a:close/>
                </a:path>
              </a:pathLst>
            </a:custGeom>
            <a:solidFill>
              <a:srgbClr val="3B608D"/>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9205" name="Freeform 293"/>
            <p:cNvSpPr>
              <a:spLocks/>
            </p:cNvSpPr>
            <p:nvPr/>
          </p:nvSpPr>
          <p:spPr bwMode="auto">
            <a:xfrm>
              <a:off x="3704" y="1446"/>
              <a:ext cx="227" cy="173"/>
            </a:xfrm>
            <a:custGeom>
              <a:avLst/>
              <a:gdLst/>
              <a:ahLst/>
              <a:cxnLst>
                <a:cxn ang="0">
                  <a:pos x="220" y="166"/>
                </a:cxn>
                <a:cxn ang="0">
                  <a:pos x="200" y="166"/>
                </a:cxn>
                <a:cxn ang="0">
                  <a:pos x="173" y="173"/>
                </a:cxn>
                <a:cxn ang="0">
                  <a:pos x="154" y="160"/>
                </a:cxn>
                <a:cxn ang="0">
                  <a:pos x="146" y="154"/>
                </a:cxn>
                <a:cxn ang="0">
                  <a:pos x="127" y="150"/>
                </a:cxn>
                <a:cxn ang="0">
                  <a:pos x="120" y="143"/>
                </a:cxn>
                <a:cxn ang="0">
                  <a:pos x="101" y="143"/>
                </a:cxn>
                <a:cxn ang="0">
                  <a:pos x="79" y="150"/>
                </a:cxn>
                <a:cxn ang="0">
                  <a:pos x="67" y="160"/>
                </a:cxn>
                <a:cxn ang="0">
                  <a:pos x="59" y="160"/>
                </a:cxn>
                <a:cxn ang="0">
                  <a:pos x="52" y="120"/>
                </a:cxn>
                <a:cxn ang="0">
                  <a:pos x="19" y="114"/>
                </a:cxn>
                <a:cxn ang="0">
                  <a:pos x="7" y="85"/>
                </a:cxn>
                <a:cxn ang="0">
                  <a:pos x="0" y="51"/>
                </a:cxn>
                <a:cxn ang="0">
                  <a:pos x="26" y="28"/>
                </a:cxn>
                <a:cxn ang="0">
                  <a:pos x="105" y="6"/>
                </a:cxn>
                <a:cxn ang="0">
                  <a:pos x="154" y="11"/>
                </a:cxn>
                <a:cxn ang="0">
                  <a:pos x="206" y="0"/>
                </a:cxn>
                <a:cxn ang="0">
                  <a:pos x="227" y="16"/>
                </a:cxn>
                <a:cxn ang="0">
                  <a:pos x="213" y="45"/>
                </a:cxn>
                <a:cxn ang="0">
                  <a:pos x="180" y="56"/>
                </a:cxn>
                <a:cxn ang="0">
                  <a:pos x="173" y="62"/>
                </a:cxn>
                <a:cxn ang="0">
                  <a:pos x="173" y="69"/>
                </a:cxn>
                <a:cxn ang="0">
                  <a:pos x="186" y="79"/>
                </a:cxn>
                <a:cxn ang="0">
                  <a:pos x="193" y="102"/>
                </a:cxn>
                <a:cxn ang="0">
                  <a:pos x="200" y="102"/>
                </a:cxn>
                <a:cxn ang="0">
                  <a:pos x="213" y="120"/>
                </a:cxn>
                <a:cxn ang="0">
                  <a:pos x="227" y="124"/>
                </a:cxn>
                <a:cxn ang="0">
                  <a:pos x="227" y="137"/>
                </a:cxn>
                <a:cxn ang="0">
                  <a:pos x="220" y="143"/>
                </a:cxn>
                <a:cxn ang="0">
                  <a:pos x="213" y="160"/>
                </a:cxn>
                <a:cxn ang="0">
                  <a:pos x="220" y="166"/>
                </a:cxn>
              </a:cxnLst>
              <a:rect l="0" t="0" r="r" b="b"/>
              <a:pathLst>
                <a:path w="227" h="173">
                  <a:moveTo>
                    <a:pt x="220" y="166"/>
                  </a:moveTo>
                  <a:lnTo>
                    <a:pt x="200" y="166"/>
                  </a:lnTo>
                  <a:lnTo>
                    <a:pt x="173" y="173"/>
                  </a:lnTo>
                  <a:lnTo>
                    <a:pt x="154" y="160"/>
                  </a:lnTo>
                  <a:lnTo>
                    <a:pt x="146" y="154"/>
                  </a:lnTo>
                  <a:lnTo>
                    <a:pt x="127" y="150"/>
                  </a:lnTo>
                  <a:lnTo>
                    <a:pt x="120" y="143"/>
                  </a:lnTo>
                  <a:lnTo>
                    <a:pt x="101" y="143"/>
                  </a:lnTo>
                  <a:lnTo>
                    <a:pt x="79" y="150"/>
                  </a:lnTo>
                  <a:lnTo>
                    <a:pt x="67" y="160"/>
                  </a:lnTo>
                  <a:lnTo>
                    <a:pt x="59" y="160"/>
                  </a:lnTo>
                  <a:lnTo>
                    <a:pt x="52" y="120"/>
                  </a:lnTo>
                  <a:lnTo>
                    <a:pt x="19" y="114"/>
                  </a:lnTo>
                  <a:lnTo>
                    <a:pt x="7" y="85"/>
                  </a:lnTo>
                  <a:lnTo>
                    <a:pt x="0" y="51"/>
                  </a:lnTo>
                  <a:lnTo>
                    <a:pt x="26" y="28"/>
                  </a:lnTo>
                  <a:lnTo>
                    <a:pt x="105" y="6"/>
                  </a:lnTo>
                  <a:lnTo>
                    <a:pt x="154" y="11"/>
                  </a:lnTo>
                  <a:lnTo>
                    <a:pt x="206" y="0"/>
                  </a:lnTo>
                  <a:lnTo>
                    <a:pt x="227" y="16"/>
                  </a:lnTo>
                  <a:lnTo>
                    <a:pt x="213" y="45"/>
                  </a:lnTo>
                  <a:lnTo>
                    <a:pt x="180" y="56"/>
                  </a:lnTo>
                  <a:lnTo>
                    <a:pt x="173" y="62"/>
                  </a:lnTo>
                  <a:lnTo>
                    <a:pt x="173" y="69"/>
                  </a:lnTo>
                  <a:lnTo>
                    <a:pt x="186" y="79"/>
                  </a:lnTo>
                  <a:lnTo>
                    <a:pt x="193" y="102"/>
                  </a:lnTo>
                  <a:lnTo>
                    <a:pt x="200" y="102"/>
                  </a:lnTo>
                  <a:lnTo>
                    <a:pt x="213" y="120"/>
                  </a:lnTo>
                  <a:lnTo>
                    <a:pt x="227" y="124"/>
                  </a:lnTo>
                  <a:lnTo>
                    <a:pt x="227" y="137"/>
                  </a:lnTo>
                  <a:lnTo>
                    <a:pt x="220" y="143"/>
                  </a:lnTo>
                  <a:lnTo>
                    <a:pt x="213" y="160"/>
                  </a:lnTo>
                  <a:lnTo>
                    <a:pt x="220" y="166"/>
                  </a:lnTo>
                  <a:close/>
                </a:path>
              </a:pathLst>
            </a:custGeom>
            <a:noFill/>
            <a:ln w="15875" cap="flat">
              <a:solidFill>
                <a:srgbClr val="7F7F7F"/>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9206" name="Freeform 294"/>
            <p:cNvSpPr>
              <a:spLocks/>
            </p:cNvSpPr>
            <p:nvPr/>
          </p:nvSpPr>
          <p:spPr bwMode="auto">
            <a:xfrm>
              <a:off x="3737" y="1964"/>
              <a:ext cx="1109" cy="616"/>
            </a:xfrm>
            <a:custGeom>
              <a:avLst/>
              <a:gdLst/>
              <a:ahLst/>
              <a:cxnLst>
                <a:cxn ang="0">
                  <a:pos x="954" y="379"/>
                </a:cxn>
                <a:cxn ang="0">
                  <a:pos x="861" y="460"/>
                </a:cxn>
                <a:cxn ang="0">
                  <a:pos x="875" y="512"/>
                </a:cxn>
                <a:cxn ang="0">
                  <a:pos x="976" y="488"/>
                </a:cxn>
                <a:cxn ang="0">
                  <a:pos x="987" y="517"/>
                </a:cxn>
                <a:cxn ang="0">
                  <a:pos x="901" y="557"/>
                </a:cxn>
                <a:cxn ang="0">
                  <a:pos x="820" y="616"/>
                </a:cxn>
                <a:cxn ang="0">
                  <a:pos x="767" y="557"/>
                </a:cxn>
                <a:cxn ang="0">
                  <a:pos x="782" y="494"/>
                </a:cxn>
                <a:cxn ang="0">
                  <a:pos x="654" y="494"/>
                </a:cxn>
                <a:cxn ang="0">
                  <a:pos x="573" y="517"/>
                </a:cxn>
                <a:cxn ang="0">
                  <a:pos x="528" y="586"/>
                </a:cxn>
                <a:cxn ang="0">
                  <a:pos x="475" y="609"/>
                </a:cxn>
                <a:cxn ang="0">
                  <a:pos x="460" y="586"/>
                </a:cxn>
                <a:cxn ang="0">
                  <a:pos x="475" y="564"/>
                </a:cxn>
                <a:cxn ang="0">
                  <a:pos x="479" y="523"/>
                </a:cxn>
                <a:cxn ang="0">
                  <a:pos x="501" y="517"/>
                </a:cxn>
                <a:cxn ang="0">
                  <a:pos x="539" y="505"/>
                </a:cxn>
                <a:cxn ang="0">
                  <a:pos x="520" y="478"/>
                </a:cxn>
                <a:cxn ang="0">
                  <a:pos x="494" y="455"/>
                </a:cxn>
                <a:cxn ang="0">
                  <a:pos x="460" y="436"/>
                </a:cxn>
                <a:cxn ang="0">
                  <a:pos x="447" y="403"/>
                </a:cxn>
                <a:cxn ang="0">
                  <a:pos x="400" y="397"/>
                </a:cxn>
                <a:cxn ang="0">
                  <a:pos x="341" y="379"/>
                </a:cxn>
                <a:cxn ang="0">
                  <a:pos x="292" y="397"/>
                </a:cxn>
                <a:cxn ang="0">
                  <a:pos x="200" y="426"/>
                </a:cxn>
                <a:cxn ang="0">
                  <a:pos x="127" y="436"/>
                </a:cxn>
                <a:cxn ang="0">
                  <a:pos x="34" y="426"/>
                </a:cxn>
                <a:cxn ang="0">
                  <a:pos x="34" y="304"/>
                </a:cxn>
                <a:cxn ang="0">
                  <a:pos x="87" y="207"/>
                </a:cxn>
                <a:cxn ang="0">
                  <a:pos x="87" y="148"/>
                </a:cxn>
                <a:cxn ang="0">
                  <a:pos x="106" y="132"/>
                </a:cxn>
                <a:cxn ang="0">
                  <a:pos x="167" y="114"/>
                </a:cxn>
                <a:cxn ang="0">
                  <a:pos x="220" y="120"/>
                </a:cxn>
                <a:cxn ang="0">
                  <a:pos x="266" y="125"/>
                </a:cxn>
                <a:cxn ang="0">
                  <a:pos x="292" y="138"/>
                </a:cxn>
                <a:cxn ang="0">
                  <a:pos x="326" y="125"/>
                </a:cxn>
                <a:cxn ang="0">
                  <a:pos x="352" y="120"/>
                </a:cxn>
                <a:cxn ang="0">
                  <a:pos x="394" y="120"/>
                </a:cxn>
                <a:cxn ang="0">
                  <a:pos x="415" y="120"/>
                </a:cxn>
                <a:cxn ang="0">
                  <a:pos x="475" y="114"/>
                </a:cxn>
                <a:cxn ang="0">
                  <a:pos x="467" y="74"/>
                </a:cxn>
                <a:cxn ang="0">
                  <a:pos x="528" y="40"/>
                </a:cxn>
                <a:cxn ang="0">
                  <a:pos x="546" y="23"/>
                </a:cxn>
                <a:cxn ang="0">
                  <a:pos x="601" y="6"/>
                </a:cxn>
                <a:cxn ang="0">
                  <a:pos x="647" y="6"/>
                </a:cxn>
                <a:cxn ang="0">
                  <a:pos x="681" y="33"/>
                </a:cxn>
                <a:cxn ang="0">
                  <a:pos x="700" y="74"/>
                </a:cxn>
                <a:cxn ang="0">
                  <a:pos x="756" y="80"/>
                </a:cxn>
                <a:cxn ang="0">
                  <a:pos x="775" y="114"/>
                </a:cxn>
                <a:cxn ang="0">
                  <a:pos x="815" y="109"/>
                </a:cxn>
                <a:cxn ang="0">
                  <a:pos x="846" y="114"/>
                </a:cxn>
                <a:cxn ang="0">
                  <a:pos x="894" y="91"/>
                </a:cxn>
                <a:cxn ang="0">
                  <a:pos x="940" y="114"/>
                </a:cxn>
                <a:cxn ang="0">
                  <a:pos x="961" y="109"/>
                </a:cxn>
                <a:cxn ang="0">
                  <a:pos x="1002" y="109"/>
                </a:cxn>
                <a:cxn ang="0">
                  <a:pos x="1074" y="103"/>
                </a:cxn>
                <a:cxn ang="0">
                  <a:pos x="1082" y="143"/>
                </a:cxn>
                <a:cxn ang="0">
                  <a:pos x="1074" y="171"/>
                </a:cxn>
                <a:cxn ang="0">
                  <a:pos x="1109" y="247"/>
                </a:cxn>
                <a:cxn ang="0">
                  <a:pos x="1048" y="282"/>
                </a:cxn>
                <a:cxn ang="0">
                  <a:pos x="1036" y="316"/>
                </a:cxn>
              </a:cxnLst>
              <a:rect l="0" t="0" r="r" b="b"/>
              <a:pathLst>
                <a:path w="1109" h="616">
                  <a:moveTo>
                    <a:pt x="1007" y="333"/>
                  </a:moveTo>
                  <a:lnTo>
                    <a:pt x="995" y="339"/>
                  </a:lnTo>
                  <a:lnTo>
                    <a:pt x="954" y="379"/>
                  </a:lnTo>
                  <a:lnTo>
                    <a:pt x="914" y="397"/>
                  </a:lnTo>
                  <a:lnTo>
                    <a:pt x="875" y="426"/>
                  </a:lnTo>
                  <a:lnTo>
                    <a:pt x="861" y="460"/>
                  </a:lnTo>
                  <a:lnTo>
                    <a:pt x="828" y="483"/>
                  </a:lnTo>
                  <a:lnTo>
                    <a:pt x="854" y="488"/>
                  </a:lnTo>
                  <a:lnTo>
                    <a:pt x="875" y="512"/>
                  </a:lnTo>
                  <a:lnTo>
                    <a:pt x="914" y="517"/>
                  </a:lnTo>
                  <a:lnTo>
                    <a:pt x="948" y="494"/>
                  </a:lnTo>
                  <a:lnTo>
                    <a:pt x="976" y="488"/>
                  </a:lnTo>
                  <a:lnTo>
                    <a:pt x="995" y="488"/>
                  </a:lnTo>
                  <a:lnTo>
                    <a:pt x="995" y="512"/>
                  </a:lnTo>
                  <a:lnTo>
                    <a:pt x="987" y="517"/>
                  </a:lnTo>
                  <a:lnTo>
                    <a:pt x="961" y="528"/>
                  </a:lnTo>
                  <a:lnTo>
                    <a:pt x="921" y="528"/>
                  </a:lnTo>
                  <a:lnTo>
                    <a:pt x="901" y="557"/>
                  </a:lnTo>
                  <a:lnTo>
                    <a:pt x="867" y="569"/>
                  </a:lnTo>
                  <a:lnTo>
                    <a:pt x="854" y="599"/>
                  </a:lnTo>
                  <a:lnTo>
                    <a:pt x="820" y="616"/>
                  </a:lnTo>
                  <a:lnTo>
                    <a:pt x="793" y="603"/>
                  </a:lnTo>
                  <a:lnTo>
                    <a:pt x="793" y="569"/>
                  </a:lnTo>
                  <a:lnTo>
                    <a:pt x="767" y="557"/>
                  </a:lnTo>
                  <a:lnTo>
                    <a:pt x="727" y="552"/>
                  </a:lnTo>
                  <a:lnTo>
                    <a:pt x="748" y="517"/>
                  </a:lnTo>
                  <a:lnTo>
                    <a:pt x="782" y="494"/>
                  </a:lnTo>
                  <a:lnTo>
                    <a:pt x="741" y="483"/>
                  </a:lnTo>
                  <a:lnTo>
                    <a:pt x="707" y="505"/>
                  </a:lnTo>
                  <a:lnTo>
                    <a:pt x="654" y="494"/>
                  </a:lnTo>
                  <a:lnTo>
                    <a:pt x="661" y="466"/>
                  </a:lnTo>
                  <a:lnTo>
                    <a:pt x="581" y="483"/>
                  </a:lnTo>
                  <a:lnTo>
                    <a:pt x="573" y="517"/>
                  </a:lnTo>
                  <a:lnTo>
                    <a:pt x="554" y="546"/>
                  </a:lnTo>
                  <a:lnTo>
                    <a:pt x="520" y="569"/>
                  </a:lnTo>
                  <a:lnTo>
                    <a:pt x="528" y="586"/>
                  </a:lnTo>
                  <a:lnTo>
                    <a:pt x="520" y="586"/>
                  </a:lnTo>
                  <a:lnTo>
                    <a:pt x="501" y="593"/>
                  </a:lnTo>
                  <a:lnTo>
                    <a:pt x="475" y="609"/>
                  </a:lnTo>
                  <a:lnTo>
                    <a:pt x="453" y="603"/>
                  </a:lnTo>
                  <a:lnTo>
                    <a:pt x="460" y="603"/>
                  </a:lnTo>
                  <a:lnTo>
                    <a:pt x="460" y="586"/>
                  </a:lnTo>
                  <a:lnTo>
                    <a:pt x="467" y="580"/>
                  </a:lnTo>
                  <a:lnTo>
                    <a:pt x="467" y="569"/>
                  </a:lnTo>
                  <a:lnTo>
                    <a:pt x="475" y="564"/>
                  </a:lnTo>
                  <a:lnTo>
                    <a:pt x="479" y="557"/>
                  </a:lnTo>
                  <a:lnTo>
                    <a:pt x="475" y="535"/>
                  </a:lnTo>
                  <a:lnTo>
                    <a:pt x="479" y="523"/>
                  </a:lnTo>
                  <a:lnTo>
                    <a:pt x="486" y="517"/>
                  </a:lnTo>
                  <a:lnTo>
                    <a:pt x="494" y="523"/>
                  </a:lnTo>
                  <a:lnTo>
                    <a:pt x="501" y="517"/>
                  </a:lnTo>
                  <a:lnTo>
                    <a:pt x="528" y="523"/>
                  </a:lnTo>
                  <a:lnTo>
                    <a:pt x="535" y="517"/>
                  </a:lnTo>
                  <a:lnTo>
                    <a:pt x="539" y="505"/>
                  </a:lnTo>
                  <a:lnTo>
                    <a:pt x="535" y="501"/>
                  </a:lnTo>
                  <a:lnTo>
                    <a:pt x="528" y="483"/>
                  </a:lnTo>
                  <a:lnTo>
                    <a:pt x="520" y="478"/>
                  </a:lnTo>
                  <a:lnTo>
                    <a:pt x="509" y="471"/>
                  </a:lnTo>
                  <a:lnTo>
                    <a:pt x="494" y="460"/>
                  </a:lnTo>
                  <a:lnTo>
                    <a:pt x="494" y="455"/>
                  </a:lnTo>
                  <a:lnTo>
                    <a:pt x="486" y="442"/>
                  </a:lnTo>
                  <a:lnTo>
                    <a:pt x="479" y="442"/>
                  </a:lnTo>
                  <a:lnTo>
                    <a:pt x="460" y="436"/>
                  </a:lnTo>
                  <a:lnTo>
                    <a:pt x="460" y="409"/>
                  </a:lnTo>
                  <a:lnTo>
                    <a:pt x="453" y="397"/>
                  </a:lnTo>
                  <a:lnTo>
                    <a:pt x="447" y="403"/>
                  </a:lnTo>
                  <a:lnTo>
                    <a:pt x="426" y="390"/>
                  </a:lnTo>
                  <a:lnTo>
                    <a:pt x="420" y="390"/>
                  </a:lnTo>
                  <a:lnTo>
                    <a:pt x="400" y="397"/>
                  </a:lnTo>
                  <a:lnTo>
                    <a:pt x="394" y="397"/>
                  </a:lnTo>
                  <a:lnTo>
                    <a:pt x="367" y="384"/>
                  </a:lnTo>
                  <a:lnTo>
                    <a:pt x="341" y="379"/>
                  </a:lnTo>
                  <a:lnTo>
                    <a:pt x="321" y="384"/>
                  </a:lnTo>
                  <a:lnTo>
                    <a:pt x="307" y="390"/>
                  </a:lnTo>
                  <a:lnTo>
                    <a:pt x="292" y="397"/>
                  </a:lnTo>
                  <a:lnTo>
                    <a:pt x="273" y="390"/>
                  </a:lnTo>
                  <a:lnTo>
                    <a:pt x="240" y="413"/>
                  </a:lnTo>
                  <a:lnTo>
                    <a:pt x="200" y="426"/>
                  </a:lnTo>
                  <a:lnTo>
                    <a:pt x="187" y="442"/>
                  </a:lnTo>
                  <a:lnTo>
                    <a:pt x="160" y="426"/>
                  </a:lnTo>
                  <a:lnTo>
                    <a:pt x="127" y="436"/>
                  </a:lnTo>
                  <a:lnTo>
                    <a:pt x="72" y="436"/>
                  </a:lnTo>
                  <a:lnTo>
                    <a:pt x="46" y="442"/>
                  </a:lnTo>
                  <a:lnTo>
                    <a:pt x="34" y="426"/>
                  </a:lnTo>
                  <a:lnTo>
                    <a:pt x="0" y="413"/>
                  </a:lnTo>
                  <a:lnTo>
                    <a:pt x="12" y="351"/>
                  </a:lnTo>
                  <a:lnTo>
                    <a:pt x="34" y="304"/>
                  </a:lnTo>
                  <a:lnTo>
                    <a:pt x="53" y="265"/>
                  </a:lnTo>
                  <a:lnTo>
                    <a:pt x="94" y="236"/>
                  </a:lnTo>
                  <a:lnTo>
                    <a:pt x="87" y="207"/>
                  </a:lnTo>
                  <a:lnTo>
                    <a:pt x="61" y="161"/>
                  </a:lnTo>
                  <a:lnTo>
                    <a:pt x="68" y="155"/>
                  </a:lnTo>
                  <a:lnTo>
                    <a:pt x="87" y="148"/>
                  </a:lnTo>
                  <a:lnTo>
                    <a:pt x="100" y="143"/>
                  </a:lnTo>
                  <a:lnTo>
                    <a:pt x="106" y="138"/>
                  </a:lnTo>
                  <a:lnTo>
                    <a:pt x="106" y="132"/>
                  </a:lnTo>
                  <a:lnTo>
                    <a:pt x="113" y="125"/>
                  </a:lnTo>
                  <a:lnTo>
                    <a:pt x="153" y="114"/>
                  </a:lnTo>
                  <a:lnTo>
                    <a:pt x="167" y="114"/>
                  </a:lnTo>
                  <a:lnTo>
                    <a:pt x="187" y="109"/>
                  </a:lnTo>
                  <a:lnTo>
                    <a:pt x="206" y="114"/>
                  </a:lnTo>
                  <a:lnTo>
                    <a:pt x="220" y="120"/>
                  </a:lnTo>
                  <a:lnTo>
                    <a:pt x="240" y="114"/>
                  </a:lnTo>
                  <a:lnTo>
                    <a:pt x="266" y="120"/>
                  </a:lnTo>
                  <a:lnTo>
                    <a:pt x="266" y="125"/>
                  </a:lnTo>
                  <a:lnTo>
                    <a:pt x="273" y="132"/>
                  </a:lnTo>
                  <a:lnTo>
                    <a:pt x="292" y="125"/>
                  </a:lnTo>
                  <a:lnTo>
                    <a:pt x="292" y="138"/>
                  </a:lnTo>
                  <a:lnTo>
                    <a:pt x="300" y="138"/>
                  </a:lnTo>
                  <a:lnTo>
                    <a:pt x="307" y="132"/>
                  </a:lnTo>
                  <a:lnTo>
                    <a:pt x="326" y="125"/>
                  </a:lnTo>
                  <a:lnTo>
                    <a:pt x="326" y="120"/>
                  </a:lnTo>
                  <a:lnTo>
                    <a:pt x="347" y="125"/>
                  </a:lnTo>
                  <a:lnTo>
                    <a:pt x="352" y="120"/>
                  </a:lnTo>
                  <a:lnTo>
                    <a:pt x="367" y="132"/>
                  </a:lnTo>
                  <a:lnTo>
                    <a:pt x="380" y="109"/>
                  </a:lnTo>
                  <a:lnTo>
                    <a:pt x="394" y="120"/>
                  </a:lnTo>
                  <a:lnTo>
                    <a:pt x="400" y="125"/>
                  </a:lnTo>
                  <a:lnTo>
                    <a:pt x="407" y="125"/>
                  </a:lnTo>
                  <a:lnTo>
                    <a:pt x="415" y="120"/>
                  </a:lnTo>
                  <a:lnTo>
                    <a:pt x="447" y="114"/>
                  </a:lnTo>
                  <a:lnTo>
                    <a:pt x="467" y="120"/>
                  </a:lnTo>
                  <a:lnTo>
                    <a:pt x="475" y="114"/>
                  </a:lnTo>
                  <a:lnTo>
                    <a:pt x="475" y="109"/>
                  </a:lnTo>
                  <a:lnTo>
                    <a:pt x="467" y="98"/>
                  </a:lnTo>
                  <a:lnTo>
                    <a:pt x="467" y="74"/>
                  </a:lnTo>
                  <a:lnTo>
                    <a:pt x="479" y="52"/>
                  </a:lnTo>
                  <a:lnTo>
                    <a:pt x="509" y="40"/>
                  </a:lnTo>
                  <a:lnTo>
                    <a:pt x="528" y="40"/>
                  </a:lnTo>
                  <a:lnTo>
                    <a:pt x="539" y="40"/>
                  </a:lnTo>
                  <a:lnTo>
                    <a:pt x="546" y="33"/>
                  </a:lnTo>
                  <a:lnTo>
                    <a:pt x="546" y="23"/>
                  </a:lnTo>
                  <a:lnTo>
                    <a:pt x="554" y="17"/>
                  </a:lnTo>
                  <a:lnTo>
                    <a:pt x="581" y="10"/>
                  </a:lnTo>
                  <a:lnTo>
                    <a:pt x="601" y="6"/>
                  </a:lnTo>
                  <a:lnTo>
                    <a:pt x="614" y="6"/>
                  </a:lnTo>
                  <a:lnTo>
                    <a:pt x="628" y="0"/>
                  </a:lnTo>
                  <a:lnTo>
                    <a:pt x="647" y="6"/>
                  </a:lnTo>
                  <a:lnTo>
                    <a:pt x="654" y="17"/>
                  </a:lnTo>
                  <a:lnTo>
                    <a:pt x="673" y="29"/>
                  </a:lnTo>
                  <a:lnTo>
                    <a:pt x="681" y="33"/>
                  </a:lnTo>
                  <a:lnTo>
                    <a:pt x="668" y="46"/>
                  </a:lnTo>
                  <a:lnTo>
                    <a:pt x="681" y="69"/>
                  </a:lnTo>
                  <a:lnTo>
                    <a:pt x="700" y="74"/>
                  </a:lnTo>
                  <a:lnTo>
                    <a:pt x="714" y="74"/>
                  </a:lnTo>
                  <a:lnTo>
                    <a:pt x="733" y="62"/>
                  </a:lnTo>
                  <a:lnTo>
                    <a:pt x="756" y="80"/>
                  </a:lnTo>
                  <a:lnTo>
                    <a:pt x="767" y="103"/>
                  </a:lnTo>
                  <a:lnTo>
                    <a:pt x="767" y="109"/>
                  </a:lnTo>
                  <a:lnTo>
                    <a:pt x="775" y="114"/>
                  </a:lnTo>
                  <a:lnTo>
                    <a:pt x="793" y="120"/>
                  </a:lnTo>
                  <a:lnTo>
                    <a:pt x="808" y="114"/>
                  </a:lnTo>
                  <a:lnTo>
                    <a:pt x="815" y="109"/>
                  </a:lnTo>
                  <a:lnTo>
                    <a:pt x="828" y="120"/>
                  </a:lnTo>
                  <a:lnTo>
                    <a:pt x="841" y="114"/>
                  </a:lnTo>
                  <a:lnTo>
                    <a:pt x="846" y="114"/>
                  </a:lnTo>
                  <a:lnTo>
                    <a:pt x="867" y="103"/>
                  </a:lnTo>
                  <a:lnTo>
                    <a:pt x="881" y="91"/>
                  </a:lnTo>
                  <a:lnTo>
                    <a:pt x="894" y="91"/>
                  </a:lnTo>
                  <a:lnTo>
                    <a:pt x="921" y="109"/>
                  </a:lnTo>
                  <a:lnTo>
                    <a:pt x="935" y="120"/>
                  </a:lnTo>
                  <a:lnTo>
                    <a:pt x="940" y="114"/>
                  </a:lnTo>
                  <a:lnTo>
                    <a:pt x="940" y="109"/>
                  </a:lnTo>
                  <a:lnTo>
                    <a:pt x="954" y="103"/>
                  </a:lnTo>
                  <a:lnTo>
                    <a:pt x="961" y="109"/>
                  </a:lnTo>
                  <a:lnTo>
                    <a:pt x="980" y="109"/>
                  </a:lnTo>
                  <a:lnTo>
                    <a:pt x="987" y="114"/>
                  </a:lnTo>
                  <a:lnTo>
                    <a:pt x="1002" y="109"/>
                  </a:lnTo>
                  <a:lnTo>
                    <a:pt x="1029" y="103"/>
                  </a:lnTo>
                  <a:lnTo>
                    <a:pt x="1069" y="103"/>
                  </a:lnTo>
                  <a:lnTo>
                    <a:pt x="1074" y="103"/>
                  </a:lnTo>
                  <a:lnTo>
                    <a:pt x="1069" y="109"/>
                  </a:lnTo>
                  <a:lnTo>
                    <a:pt x="1089" y="132"/>
                  </a:lnTo>
                  <a:lnTo>
                    <a:pt x="1082" y="143"/>
                  </a:lnTo>
                  <a:lnTo>
                    <a:pt x="1069" y="155"/>
                  </a:lnTo>
                  <a:lnTo>
                    <a:pt x="1095" y="161"/>
                  </a:lnTo>
                  <a:lnTo>
                    <a:pt x="1074" y="171"/>
                  </a:lnTo>
                  <a:lnTo>
                    <a:pt x="1074" y="190"/>
                  </a:lnTo>
                  <a:lnTo>
                    <a:pt x="1101" y="207"/>
                  </a:lnTo>
                  <a:lnTo>
                    <a:pt x="1109" y="247"/>
                  </a:lnTo>
                  <a:lnTo>
                    <a:pt x="1074" y="258"/>
                  </a:lnTo>
                  <a:lnTo>
                    <a:pt x="1055" y="258"/>
                  </a:lnTo>
                  <a:lnTo>
                    <a:pt x="1048" y="282"/>
                  </a:lnTo>
                  <a:lnTo>
                    <a:pt x="1029" y="293"/>
                  </a:lnTo>
                  <a:lnTo>
                    <a:pt x="1029" y="304"/>
                  </a:lnTo>
                  <a:lnTo>
                    <a:pt x="1036" y="316"/>
                  </a:lnTo>
                  <a:lnTo>
                    <a:pt x="1007" y="333"/>
                  </a:lnTo>
                  <a:close/>
                </a:path>
              </a:pathLst>
            </a:custGeom>
            <a:solidFill>
              <a:srgbClr val="F2F2F2"/>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9207" name="Freeform 295"/>
            <p:cNvSpPr>
              <a:spLocks/>
            </p:cNvSpPr>
            <p:nvPr/>
          </p:nvSpPr>
          <p:spPr bwMode="auto">
            <a:xfrm>
              <a:off x="3737" y="1964"/>
              <a:ext cx="1109" cy="616"/>
            </a:xfrm>
            <a:custGeom>
              <a:avLst/>
              <a:gdLst/>
              <a:ahLst/>
              <a:cxnLst>
                <a:cxn ang="0">
                  <a:pos x="954" y="379"/>
                </a:cxn>
                <a:cxn ang="0">
                  <a:pos x="861" y="460"/>
                </a:cxn>
                <a:cxn ang="0">
                  <a:pos x="875" y="512"/>
                </a:cxn>
                <a:cxn ang="0">
                  <a:pos x="976" y="488"/>
                </a:cxn>
                <a:cxn ang="0">
                  <a:pos x="987" y="517"/>
                </a:cxn>
                <a:cxn ang="0">
                  <a:pos x="901" y="557"/>
                </a:cxn>
                <a:cxn ang="0">
                  <a:pos x="820" y="616"/>
                </a:cxn>
                <a:cxn ang="0">
                  <a:pos x="767" y="557"/>
                </a:cxn>
                <a:cxn ang="0">
                  <a:pos x="782" y="494"/>
                </a:cxn>
                <a:cxn ang="0">
                  <a:pos x="654" y="494"/>
                </a:cxn>
                <a:cxn ang="0">
                  <a:pos x="573" y="517"/>
                </a:cxn>
                <a:cxn ang="0">
                  <a:pos x="528" y="586"/>
                </a:cxn>
                <a:cxn ang="0">
                  <a:pos x="475" y="609"/>
                </a:cxn>
                <a:cxn ang="0">
                  <a:pos x="460" y="586"/>
                </a:cxn>
                <a:cxn ang="0">
                  <a:pos x="475" y="564"/>
                </a:cxn>
                <a:cxn ang="0">
                  <a:pos x="479" y="523"/>
                </a:cxn>
                <a:cxn ang="0">
                  <a:pos x="501" y="517"/>
                </a:cxn>
                <a:cxn ang="0">
                  <a:pos x="539" y="505"/>
                </a:cxn>
                <a:cxn ang="0">
                  <a:pos x="520" y="478"/>
                </a:cxn>
                <a:cxn ang="0">
                  <a:pos x="494" y="455"/>
                </a:cxn>
                <a:cxn ang="0">
                  <a:pos x="460" y="436"/>
                </a:cxn>
                <a:cxn ang="0">
                  <a:pos x="447" y="403"/>
                </a:cxn>
                <a:cxn ang="0">
                  <a:pos x="400" y="397"/>
                </a:cxn>
                <a:cxn ang="0">
                  <a:pos x="341" y="379"/>
                </a:cxn>
                <a:cxn ang="0">
                  <a:pos x="292" y="397"/>
                </a:cxn>
                <a:cxn ang="0">
                  <a:pos x="200" y="426"/>
                </a:cxn>
                <a:cxn ang="0">
                  <a:pos x="127" y="436"/>
                </a:cxn>
                <a:cxn ang="0">
                  <a:pos x="34" y="426"/>
                </a:cxn>
                <a:cxn ang="0">
                  <a:pos x="34" y="304"/>
                </a:cxn>
                <a:cxn ang="0">
                  <a:pos x="87" y="207"/>
                </a:cxn>
                <a:cxn ang="0">
                  <a:pos x="87" y="148"/>
                </a:cxn>
                <a:cxn ang="0">
                  <a:pos x="106" y="132"/>
                </a:cxn>
                <a:cxn ang="0">
                  <a:pos x="167" y="114"/>
                </a:cxn>
                <a:cxn ang="0">
                  <a:pos x="220" y="120"/>
                </a:cxn>
                <a:cxn ang="0">
                  <a:pos x="266" y="125"/>
                </a:cxn>
                <a:cxn ang="0">
                  <a:pos x="292" y="138"/>
                </a:cxn>
                <a:cxn ang="0">
                  <a:pos x="326" y="125"/>
                </a:cxn>
                <a:cxn ang="0">
                  <a:pos x="352" y="120"/>
                </a:cxn>
                <a:cxn ang="0">
                  <a:pos x="394" y="120"/>
                </a:cxn>
                <a:cxn ang="0">
                  <a:pos x="415" y="120"/>
                </a:cxn>
                <a:cxn ang="0">
                  <a:pos x="475" y="114"/>
                </a:cxn>
                <a:cxn ang="0">
                  <a:pos x="467" y="74"/>
                </a:cxn>
                <a:cxn ang="0">
                  <a:pos x="528" y="40"/>
                </a:cxn>
                <a:cxn ang="0">
                  <a:pos x="546" y="23"/>
                </a:cxn>
                <a:cxn ang="0">
                  <a:pos x="601" y="6"/>
                </a:cxn>
                <a:cxn ang="0">
                  <a:pos x="647" y="6"/>
                </a:cxn>
                <a:cxn ang="0">
                  <a:pos x="681" y="33"/>
                </a:cxn>
                <a:cxn ang="0">
                  <a:pos x="700" y="74"/>
                </a:cxn>
                <a:cxn ang="0">
                  <a:pos x="756" y="80"/>
                </a:cxn>
                <a:cxn ang="0">
                  <a:pos x="775" y="114"/>
                </a:cxn>
                <a:cxn ang="0">
                  <a:pos x="815" y="109"/>
                </a:cxn>
                <a:cxn ang="0">
                  <a:pos x="846" y="114"/>
                </a:cxn>
                <a:cxn ang="0">
                  <a:pos x="894" y="91"/>
                </a:cxn>
                <a:cxn ang="0">
                  <a:pos x="940" y="114"/>
                </a:cxn>
                <a:cxn ang="0">
                  <a:pos x="961" y="109"/>
                </a:cxn>
                <a:cxn ang="0">
                  <a:pos x="1002" y="109"/>
                </a:cxn>
                <a:cxn ang="0">
                  <a:pos x="1074" y="103"/>
                </a:cxn>
                <a:cxn ang="0">
                  <a:pos x="1082" y="143"/>
                </a:cxn>
                <a:cxn ang="0">
                  <a:pos x="1074" y="171"/>
                </a:cxn>
                <a:cxn ang="0">
                  <a:pos x="1109" y="247"/>
                </a:cxn>
                <a:cxn ang="0">
                  <a:pos x="1048" y="282"/>
                </a:cxn>
                <a:cxn ang="0">
                  <a:pos x="1036" y="316"/>
                </a:cxn>
              </a:cxnLst>
              <a:rect l="0" t="0" r="r" b="b"/>
              <a:pathLst>
                <a:path w="1109" h="616">
                  <a:moveTo>
                    <a:pt x="1007" y="333"/>
                  </a:moveTo>
                  <a:lnTo>
                    <a:pt x="995" y="339"/>
                  </a:lnTo>
                  <a:lnTo>
                    <a:pt x="954" y="379"/>
                  </a:lnTo>
                  <a:lnTo>
                    <a:pt x="914" y="397"/>
                  </a:lnTo>
                  <a:lnTo>
                    <a:pt x="875" y="426"/>
                  </a:lnTo>
                  <a:lnTo>
                    <a:pt x="861" y="460"/>
                  </a:lnTo>
                  <a:lnTo>
                    <a:pt x="828" y="483"/>
                  </a:lnTo>
                  <a:lnTo>
                    <a:pt x="854" y="488"/>
                  </a:lnTo>
                  <a:lnTo>
                    <a:pt x="875" y="512"/>
                  </a:lnTo>
                  <a:lnTo>
                    <a:pt x="914" y="517"/>
                  </a:lnTo>
                  <a:lnTo>
                    <a:pt x="948" y="494"/>
                  </a:lnTo>
                  <a:lnTo>
                    <a:pt x="976" y="488"/>
                  </a:lnTo>
                  <a:lnTo>
                    <a:pt x="995" y="488"/>
                  </a:lnTo>
                  <a:lnTo>
                    <a:pt x="995" y="512"/>
                  </a:lnTo>
                  <a:lnTo>
                    <a:pt x="987" y="517"/>
                  </a:lnTo>
                  <a:lnTo>
                    <a:pt x="961" y="528"/>
                  </a:lnTo>
                  <a:lnTo>
                    <a:pt x="921" y="528"/>
                  </a:lnTo>
                  <a:lnTo>
                    <a:pt x="901" y="557"/>
                  </a:lnTo>
                  <a:lnTo>
                    <a:pt x="867" y="569"/>
                  </a:lnTo>
                  <a:lnTo>
                    <a:pt x="854" y="599"/>
                  </a:lnTo>
                  <a:lnTo>
                    <a:pt x="820" y="616"/>
                  </a:lnTo>
                  <a:lnTo>
                    <a:pt x="793" y="603"/>
                  </a:lnTo>
                  <a:lnTo>
                    <a:pt x="793" y="569"/>
                  </a:lnTo>
                  <a:lnTo>
                    <a:pt x="767" y="557"/>
                  </a:lnTo>
                  <a:lnTo>
                    <a:pt x="727" y="552"/>
                  </a:lnTo>
                  <a:lnTo>
                    <a:pt x="748" y="517"/>
                  </a:lnTo>
                  <a:lnTo>
                    <a:pt x="782" y="494"/>
                  </a:lnTo>
                  <a:lnTo>
                    <a:pt x="741" y="483"/>
                  </a:lnTo>
                  <a:lnTo>
                    <a:pt x="707" y="505"/>
                  </a:lnTo>
                  <a:lnTo>
                    <a:pt x="654" y="494"/>
                  </a:lnTo>
                  <a:lnTo>
                    <a:pt x="661" y="466"/>
                  </a:lnTo>
                  <a:lnTo>
                    <a:pt x="581" y="483"/>
                  </a:lnTo>
                  <a:lnTo>
                    <a:pt x="573" y="517"/>
                  </a:lnTo>
                  <a:lnTo>
                    <a:pt x="554" y="546"/>
                  </a:lnTo>
                  <a:lnTo>
                    <a:pt x="520" y="569"/>
                  </a:lnTo>
                  <a:lnTo>
                    <a:pt x="528" y="586"/>
                  </a:lnTo>
                  <a:lnTo>
                    <a:pt x="520" y="586"/>
                  </a:lnTo>
                  <a:lnTo>
                    <a:pt x="501" y="593"/>
                  </a:lnTo>
                  <a:lnTo>
                    <a:pt x="475" y="609"/>
                  </a:lnTo>
                  <a:lnTo>
                    <a:pt x="453" y="603"/>
                  </a:lnTo>
                  <a:lnTo>
                    <a:pt x="460" y="603"/>
                  </a:lnTo>
                  <a:lnTo>
                    <a:pt x="460" y="586"/>
                  </a:lnTo>
                  <a:lnTo>
                    <a:pt x="467" y="580"/>
                  </a:lnTo>
                  <a:lnTo>
                    <a:pt x="467" y="569"/>
                  </a:lnTo>
                  <a:lnTo>
                    <a:pt x="475" y="564"/>
                  </a:lnTo>
                  <a:lnTo>
                    <a:pt x="479" y="557"/>
                  </a:lnTo>
                  <a:lnTo>
                    <a:pt x="475" y="535"/>
                  </a:lnTo>
                  <a:lnTo>
                    <a:pt x="479" y="523"/>
                  </a:lnTo>
                  <a:lnTo>
                    <a:pt x="486" y="517"/>
                  </a:lnTo>
                  <a:lnTo>
                    <a:pt x="494" y="523"/>
                  </a:lnTo>
                  <a:lnTo>
                    <a:pt x="501" y="517"/>
                  </a:lnTo>
                  <a:lnTo>
                    <a:pt x="528" y="523"/>
                  </a:lnTo>
                  <a:lnTo>
                    <a:pt x="535" y="517"/>
                  </a:lnTo>
                  <a:lnTo>
                    <a:pt x="539" y="505"/>
                  </a:lnTo>
                  <a:lnTo>
                    <a:pt x="535" y="501"/>
                  </a:lnTo>
                  <a:lnTo>
                    <a:pt x="528" y="483"/>
                  </a:lnTo>
                  <a:lnTo>
                    <a:pt x="520" y="478"/>
                  </a:lnTo>
                  <a:lnTo>
                    <a:pt x="509" y="471"/>
                  </a:lnTo>
                  <a:lnTo>
                    <a:pt x="494" y="460"/>
                  </a:lnTo>
                  <a:lnTo>
                    <a:pt x="494" y="455"/>
                  </a:lnTo>
                  <a:lnTo>
                    <a:pt x="486" y="442"/>
                  </a:lnTo>
                  <a:lnTo>
                    <a:pt x="479" y="442"/>
                  </a:lnTo>
                  <a:lnTo>
                    <a:pt x="460" y="436"/>
                  </a:lnTo>
                  <a:lnTo>
                    <a:pt x="460" y="409"/>
                  </a:lnTo>
                  <a:lnTo>
                    <a:pt x="453" y="397"/>
                  </a:lnTo>
                  <a:lnTo>
                    <a:pt x="447" y="403"/>
                  </a:lnTo>
                  <a:lnTo>
                    <a:pt x="426" y="390"/>
                  </a:lnTo>
                  <a:lnTo>
                    <a:pt x="420" y="390"/>
                  </a:lnTo>
                  <a:lnTo>
                    <a:pt x="400" y="397"/>
                  </a:lnTo>
                  <a:lnTo>
                    <a:pt x="394" y="397"/>
                  </a:lnTo>
                  <a:lnTo>
                    <a:pt x="367" y="384"/>
                  </a:lnTo>
                  <a:lnTo>
                    <a:pt x="341" y="379"/>
                  </a:lnTo>
                  <a:lnTo>
                    <a:pt x="321" y="384"/>
                  </a:lnTo>
                  <a:lnTo>
                    <a:pt x="307" y="390"/>
                  </a:lnTo>
                  <a:lnTo>
                    <a:pt x="292" y="397"/>
                  </a:lnTo>
                  <a:lnTo>
                    <a:pt x="273" y="390"/>
                  </a:lnTo>
                  <a:lnTo>
                    <a:pt x="240" y="413"/>
                  </a:lnTo>
                  <a:lnTo>
                    <a:pt x="200" y="426"/>
                  </a:lnTo>
                  <a:lnTo>
                    <a:pt x="187" y="442"/>
                  </a:lnTo>
                  <a:lnTo>
                    <a:pt x="160" y="426"/>
                  </a:lnTo>
                  <a:lnTo>
                    <a:pt x="127" y="436"/>
                  </a:lnTo>
                  <a:lnTo>
                    <a:pt x="72" y="436"/>
                  </a:lnTo>
                  <a:lnTo>
                    <a:pt x="46" y="442"/>
                  </a:lnTo>
                  <a:lnTo>
                    <a:pt x="34" y="426"/>
                  </a:lnTo>
                  <a:lnTo>
                    <a:pt x="0" y="413"/>
                  </a:lnTo>
                  <a:lnTo>
                    <a:pt x="12" y="351"/>
                  </a:lnTo>
                  <a:lnTo>
                    <a:pt x="34" y="304"/>
                  </a:lnTo>
                  <a:lnTo>
                    <a:pt x="53" y="265"/>
                  </a:lnTo>
                  <a:lnTo>
                    <a:pt x="94" y="236"/>
                  </a:lnTo>
                  <a:lnTo>
                    <a:pt x="87" y="207"/>
                  </a:lnTo>
                  <a:lnTo>
                    <a:pt x="61" y="161"/>
                  </a:lnTo>
                  <a:lnTo>
                    <a:pt x="68" y="155"/>
                  </a:lnTo>
                  <a:lnTo>
                    <a:pt x="87" y="148"/>
                  </a:lnTo>
                  <a:lnTo>
                    <a:pt x="100" y="143"/>
                  </a:lnTo>
                  <a:lnTo>
                    <a:pt x="106" y="138"/>
                  </a:lnTo>
                  <a:lnTo>
                    <a:pt x="106" y="132"/>
                  </a:lnTo>
                  <a:lnTo>
                    <a:pt x="113" y="125"/>
                  </a:lnTo>
                  <a:lnTo>
                    <a:pt x="153" y="114"/>
                  </a:lnTo>
                  <a:lnTo>
                    <a:pt x="167" y="114"/>
                  </a:lnTo>
                  <a:lnTo>
                    <a:pt x="187" y="109"/>
                  </a:lnTo>
                  <a:lnTo>
                    <a:pt x="206" y="114"/>
                  </a:lnTo>
                  <a:lnTo>
                    <a:pt x="220" y="120"/>
                  </a:lnTo>
                  <a:lnTo>
                    <a:pt x="240" y="114"/>
                  </a:lnTo>
                  <a:lnTo>
                    <a:pt x="266" y="120"/>
                  </a:lnTo>
                  <a:lnTo>
                    <a:pt x="266" y="125"/>
                  </a:lnTo>
                  <a:lnTo>
                    <a:pt x="273" y="132"/>
                  </a:lnTo>
                  <a:lnTo>
                    <a:pt x="292" y="125"/>
                  </a:lnTo>
                  <a:lnTo>
                    <a:pt x="292" y="138"/>
                  </a:lnTo>
                  <a:lnTo>
                    <a:pt x="300" y="138"/>
                  </a:lnTo>
                  <a:lnTo>
                    <a:pt x="307" y="132"/>
                  </a:lnTo>
                  <a:lnTo>
                    <a:pt x="326" y="125"/>
                  </a:lnTo>
                  <a:lnTo>
                    <a:pt x="326" y="120"/>
                  </a:lnTo>
                  <a:lnTo>
                    <a:pt x="347" y="125"/>
                  </a:lnTo>
                  <a:lnTo>
                    <a:pt x="352" y="120"/>
                  </a:lnTo>
                  <a:lnTo>
                    <a:pt x="367" y="132"/>
                  </a:lnTo>
                  <a:lnTo>
                    <a:pt x="380" y="109"/>
                  </a:lnTo>
                  <a:lnTo>
                    <a:pt x="394" y="120"/>
                  </a:lnTo>
                  <a:lnTo>
                    <a:pt x="400" y="125"/>
                  </a:lnTo>
                  <a:lnTo>
                    <a:pt x="407" y="125"/>
                  </a:lnTo>
                  <a:lnTo>
                    <a:pt x="415" y="120"/>
                  </a:lnTo>
                  <a:lnTo>
                    <a:pt x="447" y="114"/>
                  </a:lnTo>
                  <a:lnTo>
                    <a:pt x="467" y="120"/>
                  </a:lnTo>
                  <a:lnTo>
                    <a:pt x="475" y="114"/>
                  </a:lnTo>
                  <a:lnTo>
                    <a:pt x="475" y="109"/>
                  </a:lnTo>
                  <a:lnTo>
                    <a:pt x="467" y="98"/>
                  </a:lnTo>
                  <a:lnTo>
                    <a:pt x="467" y="74"/>
                  </a:lnTo>
                  <a:lnTo>
                    <a:pt x="479" y="52"/>
                  </a:lnTo>
                  <a:lnTo>
                    <a:pt x="509" y="40"/>
                  </a:lnTo>
                  <a:lnTo>
                    <a:pt x="528" y="40"/>
                  </a:lnTo>
                  <a:lnTo>
                    <a:pt x="539" y="40"/>
                  </a:lnTo>
                  <a:lnTo>
                    <a:pt x="546" y="33"/>
                  </a:lnTo>
                  <a:lnTo>
                    <a:pt x="546" y="23"/>
                  </a:lnTo>
                  <a:lnTo>
                    <a:pt x="554" y="17"/>
                  </a:lnTo>
                  <a:lnTo>
                    <a:pt x="581" y="10"/>
                  </a:lnTo>
                  <a:lnTo>
                    <a:pt x="601" y="6"/>
                  </a:lnTo>
                  <a:lnTo>
                    <a:pt x="614" y="6"/>
                  </a:lnTo>
                  <a:lnTo>
                    <a:pt x="628" y="0"/>
                  </a:lnTo>
                  <a:lnTo>
                    <a:pt x="647" y="6"/>
                  </a:lnTo>
                  <a:lnTo>
                    <a:pt x="654" y="17"/>
                  </a:lnTo>
                  <a:lnTo>
                    <a:pt x="673" y="29"/>
                  </a:lnTo>
                  <a:lnTo>
                    <a:pt x="681" y="33"/>
                  </a:lnTo>
                  <a:lnTo>
                    <a:pt x="668" y="46"/>
                  </a:lnTo>
                  <a:lnTo>
                    <a:pt x="681" y="69"/>
                  </a:lnTo>
                  <a:lnTo>
                    <a:pt x="700" y="74"/>
                  </a:lnTo>
                  <a:lnTo>
                    <a:pt x="714" y="74"/>
                  </a:lnTo>
                  <a:lnTo>
                    <a:pt x="733" y="62"/>
                  </a:lnTo>
                  <a:lnTo>
                    <a:pt x="756" y="80"/>
                  </a:lnTo>
                  <a:lnTo>
                    <a:pt x="767" y="103"/>
                  </a:lnTo>
                  <a:lnTo>
                    <a:pt x="767" y="109"/>
                  </a:lnTo>
                  <a:lnTo>
                    <a:pt x="775" y="114"/>
                  </a:lnTo>
                  <a:lnTo>
                    <a:pt x="793" y="120"/>
                  </a:lnTo>
                  <a:lnTo>
                    <a:pt x="808" y="114"/>
                  </a:lnTo>
                  <a:lnTo>
                    <a:pt x="815" y="109"/>
                  </a:lnTo>
                  <a:lnTo>
                    <a:pt x="828" y="120"/>
                  </a:lnTo>
                  <a:lnTo>
                    <a:pt x="841" y="114"/>
                  </a:lnTo>
                  <a:lnTo>
                    <a:pt x="846" y="114"/>
                  </a:lnTo>
                  <a:lnTo>
                    <a:pt x="867" y="103"/>
                  </a:lnTo>
                  <a:lnTo>
                    <a:pt x="881" y="91"/>
                  </a:lnTo>
                  <a:lnTo>
                    <a:pt x="894" y="91"/>
                  </a:lnTo>
                  <a:lnTo>
                    <a:pt x="921" y="109"/>
                  </a:lnTo>
                  <a:lnTo>
                    <a:pt x="935" y="120"/>
                  </a:lnTo>
                  <a:lnTo>
                    <a:pt x="940" y="114"/>
                  </a:lnTo>
                  <a:lnTo>
                    <a:pt x="940" y="109"/>
                  </a:lnTo>
                  <a:lnTo>
                    <a:pt x="954" y="103"/>
                  </a:lnTo>
                  <a:lnTo>
                    <a:pt x="961" y="109"/>
                  </a:lnTo>
                  <a:lnTo>
                    <a:pt x="980" y="109"/>
                  </a:lnTo>
                  <a:lnTo>
                    <a:pt x="987" y="114"/>
                  </a:lnTo>
                  <a:lnTo>
                    <a:pt x="1002" y="109"/>
                  </a:lnTo>
                  <a:lnTo>
                    <a:pt x="1029" y="103"/>
                  </a:lnTo>
                  <a:lnTo>
                    <a:pt x="1069" y="103"/>
                  </a:lnTo>
                  <a:lnTo>
                    <a:pt x="1074" y="103"/>
                  </a:lnTo>
                  <a:lnTo>
                    <a:pt x="1069" y="109"/>
                  </a:lnTo>
                  <a:lnTo>
                    <a:pt x="1089" y="132"/>
                  </a:lnTo>
                  <a:lnTo>
                    <a:pt x="1082" y="143"/>
                  </a:lnTo>
                  <a:lnTo>
                    <a:pt x="1069" y="155"/>
                  </a:lnTo>
                  <a:lnTo>
                    <a:pt x="1095" y="161"/>
                  </a:lnTo>
                  <a:lnTo>
                    <a:pt x="1074" y="171"/>
                  </a:lnTo>
                  <a:lnTo>
                    <a:pt x="1074" y="190"/>
                  </a:lnTo>
                  <a:lnTo>
                    <a:pt x="1101" y="207"/>
                  </a:lnTo>
                  <a:lnTo>
                    <a:pt x="1109" y="247"/>
                  </a:lnTo>
                  <a:lnTo>
                    <a:pt x="1074" y="258"/>
                  </a:lnTo>
                  <a:lnTo>
                    <a:pt x="1055" y="258"/>
                  </a:lnTo>
                  <a:lnTo>
                    <a:pt x="1048" y="282"/>
                  </a:lnTo>
                  <a:lnTo>
                    <a:pt x="1029" y="293"/>
                  </a:lnTo>
                  <a:lnTo>
                    <a:pt x="1029" y="304"/>
                  </a:lnTo>
                  <a:lnTo>
                    <a:pt x="1036" y="316"/>
                  </a:lnTo>
                  <a:lnTo>
                    <a:pt x="1007" y="333"/>
                  </a:lnTo>
                  <a:close/>
                </a:path>
              </a:pathLst>
            </a:custGeom>
            <a:noFill/>
            <a:ln w="15875" cap="flat">
              <a:solidFill>
                <a:srgbClr val="C7C7C7"/>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9208" name="Freeform 296"/>
            <p:cNvSpPr>
              <a:spLocks/>
            </p:cNvSpPr>
            <p:nvPr/>
          </p:nvSpPr>
          <p:spPr bwMode="auto">
            <a:xfrm>
              <a:off x="3764" y="1715"/>
              <a:ext cx="520" cy="409"/>
            </a:xfrm>
            <a:custGeom>
              <a:avLst/>
              <a:gdLst/>
              <a:ahLst/>
              <a:cxnLst>
                <a:cxn ang="0">
                  <a:pos x="482" y="288"/>
                </a:cxn>
                <a:cxn ang="0">
                  <a:pos x="440" y="323"/>
                </a:cxn>
                <a:cxn ang="0">
                  <a:pos x="448" y="357"/>
                </a:cxn>
                <a:cxn ang="0">
                  <a:pos x="440" y="368"/>
                </a:cxn>
                <a:cxn ang="0">
                  <a:pos x="388" y="368"/>
                </a:cxn>
                <a:cxn ang="0">
                  <a:pos x="373" y="373"/>
                </a:cxn>
                <a:cxn ang="0">
                  <a:pos x="353" y="357"/>
                </a:cxn>
                <a:cxn ang="0">
                  <a:pos x="325" y="368"/>
                </a:cxn>
                <a:cxn ang="0">
                  <a:pos x="299" y="368"/>
                </a:cxn>
                <a:cxn ang="0">
                  <a:pos x="280" y="379"/>
                </a:cxn>
                <a:cxn ang="0">
                  <a:pos x="265" y="386"/>
                </a:cxn>
                <a:cxn ang="0">
                  <a:pos x="246" y="379"/>
                </a:cxn>
                <a:cxn ang="0">
                  <a:pos x="239" y="368"/>
                </a:cxn>
                <a:cxn ang="0">
                  <a:pos x="194" y="368"/>
                </a:cxn>
                <a:cxn ang="0">
                  <a:pos x="160" y="357"/>
                </a:cxn>
                <a:cxn ang="0">
                  <a:pos x="126" y="362"/>
                </a:cxn>
                <a:cxn ang="0">
                  <a:pos x="79" y="379"/>
                </a:cxn>
                <a:cxn ang="0">
                  <a:pos x="73" y="391"/>
                </a:cxn>
                <a:cxn ang="0">
                  <a:pos x="41" y="402"/>
                </a:cxn>
                <a:cxn ang="0">
                  <a:pos x="19" y="391"/>
                </a:cxn>
                <a:cxn ang="0">
                  <a:pos x="0" y="345"/>
                </a:cxn>
                <a:cxn ang="0">
                  <a:pos x="26" y="281"/>
                </a:cxn>
                <a:cxn ang="0">
                  <a:pos x="19" y="219"/>
                </a:cxn>
                <a:cxn ang="0">
                  <a:pos x="46" y="213"/>
                </a:cxn>
                <a:cxn ang="0">
                  <a:pos x="67" y="208"/>
                </a:cxn>
                <a:cxn ang="0">
                  <a:pos x="73" y="190"/>
                </a:cxn>
                <a:cxn ang="0">
                  <a:pos x="100" y="178"/>
                </a:cxn>
                <a:cxn ang="0">
                  <a:pos x="126" y="185"/>
                </a:cxn>
                <a:cxn ang="0">
                  <a:pos x="120" y="144"/>
                </a:cxn>
                <a:cxn ang="0">
                  <a:pos x="134" y="110"/>
                </a:cxn>
                <a:cxn ang="0">
                  <a:pos x="153" y="97"/>
                </a:cxn>
                <a:cxn ang="0">
                  <a:pos x="146" y="81"/>
                </a:cxn>
                <a:cxn ang="0">
                  <a:pos x="146" y="64"/>
                </a:cxn>
                <a:cxn ang="0">
                  <a:pos x="160" y="58"/>
                </a:cxn>
                <a:cxn ang="0">
                  <a:pos x="186" y="41"/>
                </a:cxn>
                <a:cxn ang="0">
                  <a:pos x="201" y="23"/>
                </a:cxn>
                <a:cxn ang="0">
                  <a:pos x="228" y="0"/>
                </a:cxn>
                <a:cxn ang="0">
                  <a:pos x="239" y="7"/>
                </a:cxn>
                <a:cxn ang="0">
                  <a:pos x="280" y="7"/>
                </a:cxn>
                <a:cxn ang="0">
                  <a:pos x="294" y="29"/>
                </a:cxn>
                <a:cxn ang="0">
                  <a:pos x="334" y="7"/>
                </a:cxn>
                <a:cxn ang="0">
                  <a:pos x="367" y="23"/>
                </a:cxn>
                <a:cxn ang="0">
                  <a:pos x="380" y="46"/>
                </a:cxn>
                <a:cxn ang="0">
                  <a:pos x="388" y="68"/>
                </a:cxn>
                <a:cxn ang="0">
                  <a:pos x="388" y="87"/>
                </a:cxn>
                <a:cxn ang="0">
                  <a:pos x="407" y="104"/>
                </a:cxn>
                <a:cxn ang="0">
                  <a:pos x="452" y="133"/>
                </a:cxn>
                <a:cxn ang="0">
                  <a:pos x="459" y="156"/>
                </a:cxn>
                <a:cxn ang="0">
                  <a:pos x="501" y="149"/>
                </a:cxn>
                <a:cxn ang="0">
                  <a:pos x="508" y="162"/>
                </a:cxn>
                <a:cxn ang="0">
                  <a:pos x="520" y="173"/>
                </a:cxn>
                <a:cxn ang="0">
                  <a:pos x="482" y="201"/>
                </a:cxn>
                <a:cxn ang="0">
                  <a:pos x="459" y="196"/>
                </a:cxn>
                <a:cxn ang="0">
                  <a:pos x="452" y="208"/>
                </a:cxn>
                <a:cxn ang="0">
                  <a:pos x="448" y="219"/>
                </a:cxn>
                <a:cxn ang="0">
                  <a:pos x="467" y="235"/>
                </a:cxn>
                <a:cxn ang="0">
                  <a:pos x="474" y="242"/>
                </a:cxn>
                <a:cxn ang="0">
                  <a:pos x="482" y="254"/>
                </a:cxn>
                <a:cxn ang="0">
                  <a:pos x="501" y="288"/>
                </a:cxn>
              </a:cxnLst>
              <a:rect l="0" t="0" r="r" b="b"/>
              <a:pathLst>
                <a:path w="520" h="409">
                  <a:moveTo>
                    <a:pt x="501" y="288"/>
                  </a:moveTo>
                  <a:lnTo>
                    <a:pt x="482" y="288"/>
                  </a:lnTo>
                  <a:lnTo>
                    <a:pt x="452" y="300"/>
                  </a:lnTo>
                  <a:lnTo>
                    <a:pt x="440" y="323"/>
                  </a:lnTo>
                  <a:lnTo>
                    <a:pt x="440" y="345"/>
                  </a:lnTo>
                  <a:lnTo>
                    <a:pt x="448" y="357"/>
                  </a:lnTo>
                  <a:lnTo>
                    <a:pt x="448" y="362"/>
                  </a:lnTo>
                  <a:lnTo>
                    <a:pt x="440" y="368"/>
                  </a:lnTo>
                  <a:lnTo>
                    <a:pt x="420" y="362"/>
                  </a:lnTo>
                  <a:lnTo>
                    <a:pt x="388" y="368"/>
                  </a:lnTo>
                  <a:lnTo>
                    <a:pt x="380" y="373"/>
                  </a:lnTo>
                  <a:lnTo>
                    <a:pt x="373" y="373"/>
                  </a:lnTo>
                  <a:lnTo>
                    <a:pt x="367" y="368"/>
                  </a:lnTo>
                  <a:lnTo>
                    <a:pt x="353" y="357"/>
                  </a:lnTo>
                  <a:lnTo>
                    <a:pt x="340" y="379"/>
                  </a:lnTo>
                  <a:lnTo>
                    <a:pt x="325" y="368"/>
                  </a:lnTo>
                  <a:lnTo>
                    <a:pt x="320" y="373"/>
                  </a:lnTo>
                  <a:lnTo>
                    <a:pt x="299" y="368"/>
                  </a:lnTo>
                  <a:lnTo>
                    <a:pt x="299" y="373"/>
                  </a:lnTo>
                  <a:lnTo>
                    <a:pt x="280" y="379"/>
                  </a:lnTo>
                  <a:lnTo>
                    <a:pt x="273" y="386"/>
                  </a:lnTo>
                  <a:lnTo>
                    <a:pt x="265" y="386"/>
                  </a:lnTo>
                  <a:lnTo>
                    <a:pt x="265" y="373"/>
                  </a:lnTo>
                  <a:lnTo>
                    <a:pt x="246" y="379"/>
                  </a:lnTo>
                  <a:lnTo>
                    <a:pt x="239" y="373"/>
                  </a:lnTo>
                  <a:lnTo>
                    <a:pt x="239" y="368"/>
                  </a:lnTo>
                  <a:lnTo>
                    <a:pt x="213" y="362"/>
                  </a:lnTo>
                  <a:lnTo>
                    <a:pt x="194" y="368"/>
                  </a:lnTo>
                  <a:lnTo>
                    <a:pt x="180" y="362"/>
                  </a:lnTo>
                  <a:lnTo>
                    <a:pt x="160" y="357"/>
                  </a:lnTo>
                  <a:lnTo>
                    <a:pt x="140" y="362"/>
                  </a:lnTo>
                  <a:lnTo>
                    <a:pt x="126" y="362"/>
                  </a:lnTo>
                  <a:lnTo>
                    <a:pt x="86" y="373"/>
                  </a:lnTo>
                  <a:lnTo>
                    <a:pt x="79" y="379"/>
                  </a:lnTo>
                  <a:lnTo>
                    <a:pt x="79" y="386"/>
                  </a:lnTo>
                  <a:lnTo>
                    <a:pt x="73" y="391"/>
                  </a:lnTo>
                  <a:lnTo>
                    <a:pt x="61" y="396"/>
                  </a:lnTo>
                  <a:lnTo>
                    <a:pt x="41" y="402"/>
                  </a:lnTo>
                  <a:lnTo>
                    <a:pt x="34" y="409"/>
                  </a:lnTo>
                  <a:lnTo>
                    <a:pt x="19" y="391"/>
                  </a:lnTo>
                  <a:lnTo>
                    <a:pt x="19" y="368"/>
                  </a:lnTo>
                  <a:lnTo>
                    <a:pt x="0" y="345"/>
                  </a:lnTo>
                  <a:lnTo>
                    <a:pt x="19" y="316"/>
                  </a:lnTo>
                  <a:lnTo>
                    <a:pt x="26" y="281"/>
                  </a:lnTo>
                  <a:lnTo>
                    <a:pt x="0" y="213"/>
                  </a:lnTo>
                  <a:lnTo>
                    <a:pt x="19" y="219"/>
                  </a:lnTo>
                  <a:lnTo>
                    <a:pt x="34" y="213"/>
                  </a:lnTo>
                  <a:lnTo>
                    <a:pt x="46" y="213"/>
                  </a:lnTo>
                  <a:lnTo>
                    <a:pt x="61" y="201"/>
                  </a:lnTo>
                  <a:lnTo>
                    <a:pt x="67" y="208"/>
                  </a:lnTo>
                  <a:lnTo>
                    <a:pt x="79" y="201"/>
                  </a:lnTo>
                  <a:lnTo>
                    <a:pt x="73" y="190"/>
                  </a:lnTo>
                  <a:lnTo>
                    <a:pt x="86" y="190"/>
                  </a:lnTo>
                  <a:lnTo>
                    <a:pt x="100" y="178"/>
                  </a:lnTo>
                  <a:lnTo>
                    <a:pt x="120" y="185"/>
                  </a:lnTo>
                  <a:lnTo>
                    <a:pt x="126" y="185"/>
                  </a:lnTo>
                  <a:lnTo>
                    <a:pt x="113" y="167"/>
                  </a:lnTo>
                  <a:lnTo>
                    <a:pt x="120" y="144"/>
                  </a:lnTo>
                  <a:lnTo>
                    <a:pt x="120" y="117"/>
                  </a:lnTo>
                  <a:lnTo>
                    <a:pt x="134" y="110"/>
                  </a:lnTo>
                  <a:lnTo>
                    <a:pt x="140" y="97"/>
                  </a:lnTo>
                  <a:lnTo>
                    <a:pt x="153" y="97"/>
                  </a:lnTo>
                  <a:lnTo>
                    <a:pt x="160" y="81"/>
                  </a:lnTo>
                  <a:lnTo>
                    <a:pt x="146" y="81"/>
                  </a:lnTo>
                  <a:lnTo>
                    <a:pt x="140" y="68"/>
                  </a:lnTo>
                  <a:lnTo>
                    <a:pt x="146" y="64"/>
                  </a:lnTo>
                  <a:lnTo>
                    <a:pt x="153" y="58"/>
                  </a:lnTo>
                  <a:lnTo>
                    <a:pt x="160" y="58"/>
                  </a:lnTo>
                  <a:lnTo>
                    <a:pt x="167" y="41"/>
                  </a:lnTo>
                  <a:lnTo>
                    <a:pt x="186" y="41"/>
                  </a:lnTo>
                  <a:lnTo>
                    <a:pt x="194" y="41"/>
                  </a:lnTo>
                  <a:lnTo>
                    <a:pt x="201" y="23"/>
                  </a:lnTo>
                  <a:lnTo>
                    <a:pt x="205" y="13"/>
                  </a:lnTo>
                  <a:lnTo>
                    <a:pt x="228" y="0"/>
                  </a:lnTo>
                  <a:lnTo>
                    <a:pt x="228" y="7"/>
                  </a:lnTo>
                  <a:lnTo>
                    <a:pt x="239" y="7"/>
                  </a:lnTo>
                  <a:lnTo>
                    <a:pt x="254" y="13"/>
                  </a:lnTo>
                  <a:lnTo>
                    <a:pt x="280" y="7"/>
                  </a:lnTo>
                  <a:lnTo>
                    <a:pt x="294" y="13"/>
                  </a:lnTo>
                  <a:lnTo>
                    <a:pt x="294" y="29"/>
                  </a:lnTo>
                  <a:lnTo>
                    <a:pt x="320" y="13"/>
                  </a:lnTo>
                  <a:lnTo>
                    <a:pt x="334" y="7"/>
                  </a:lnTo>
                  <a:lnTo>
                    <a:pt x="347" y="13"/>
                  </a:lnTo>
                  <a:lnTo>
                    <a:pt x="367" y="23"/>
                  </a:lnTo>
                  <a:lnTo>
                    <a:pt x="373" y="23"/>
                  </a:lnTo>
                  <a:lnTo>
                    <a:pt x="380" y="46"/>
                  </a:lnTo>
                  <a:lnTo>
                    <a:pt x="388" y="52"/>
                  </a:lnTo>
                  <a:lnTo>
                    <a:pt x="388" y="68"/>
                  </a:lnTo>
                  <a:lnTo>
                    <a:pt x="388" y="75"/>
                  </a:lnTo>
                  <a:lnTo>
                    <a:pt x="388" y="87"/>
                  </a:lnTo>
                  <a:lnTo>
                    <a:pt x="399" y="94"/>
                  </a:lnTo>
                  <a:lnTo>
                    <a:pt x="407" y="104"/>
                  </a:lnTo>
                  <a:lnTo>
                    <a:pt x="433" y="127"/>
                  </a:lnTo>
                  <a:lnTo>
                    <a:pt x="452" y="133"/>
                  </a:lnTo>
                  <a:lnTo>
                    <a:pt x="459" y="149"/>
                  </a:lnTo>
                  <a:lnTo>
                    <a:pt x="459" y="156"/>
                  </a:lnTo>
                  <a:lnTo>
                    <a:pt x="486" y="144"/>
                  </a:lnTo>
                  <a:lnTo>
                    <a:pt x="501" y="149"/>
                  </a:lnTo>
                  <a:lnTo>
                    <a:pt x="501" y="156"/>
                  </a:lnTo>
                  <a:lnTo>
                    <a:pt x="508" y="162"/>
                  </a:lnTo>
                  <a:lnTo>
                    <a:pt x="520" y="162"/>
                  </a:lnTo>
                  <a:lnTo>
                    <a:pt x="520" y="173"/>
                  </a:lnTo>
                  <a:lnTo>
                    <a:pt x="501" y="201"/>
                  </a:lnTo>
                  <a:lnTo>
                    <a:pt x="482" y="201"/>
                  </a:lnTo>
                  <a:lnTo>
                    <a:pt x="467" y="196"/>
                  </a:lnTo>
                  <a:lnTo>
                    <a:pt x="459" y="196"/>
                  </a:lnTo>
                  <a:lnTo>
                    <a:pt x="452" y="201"/>
                  </a:lnTo>
                  <a:lnTo>
                    <a:pt x="452" y="208"/>
                  </a:lnTo>
                  <a:lnTo>
                    <a:pt x="448" y="213"/>
                  </a:lnTo>
                  <a:lnTo>
                    <a:pt x="448" y="219"/>
                  </a:lnTo>
                  <a:lnTo>
                    <a:pt x="459" y="225"/>
                  </a:lnTo>
                  <a:lnTo>
                    <a:pt x="467" y="235"/>
                  </a:lnTo>
                  <a:lnTo>
                    <a:pt x="467" y="242"/>
                  </a:lnTo>
                  <a:lnTo>
                    <a:pt x="474" y="242"/>
                  </a:lnTo>
                  <a:lnTo>
                    <a:pt x="474" y="254"/>
                  </a:lnTo>
                  <a:lnTo>
                    <a:pt x="482" y="254"/>
                  </a:lnTo>
                  <a:lnTo>
                    <a:pt x="486" y="258"/>
                  </a:lnTo>
                  <a:lnTo>
                    <a:pt x="501" y="288"/>
                  </a:lnTo>
                  <a:close/>
                </a:path>
              </a:pathLst>
            </a:custGeom>
            <a:solidFill>
              <a:srgbClr val="F2F2F2"/>
            </a:solidFill>
            <a:ln w="9525">
              <a:noFill/>
              <a:round/>
              <a:headEnd/>
              <a:tailEnd/>
            </a:ln>
          </p:spPr>
          <p:txBody>
            <a:bodyPr vert="horz" wrap="square" lIns="91440" tIns="45720" rIns="91440" bIns="45720" numCol="1" anchor="t" anchorCtr="0" compatLnSpc="1">
              <a:prstTxWarp prst="textNoShape">
                <a:avLst/>
              </a:prstTxWarp>
            </a:bodyPr>
            <a:lstStyle/>
            <a:p>
              <a:endParaRPr lang="pt-PT"/>
            </a:p>
          </p:txBody>
        </p:sp>
        <p:sp>
          <p:nvSpPr>
            <p:cNvPr id="39209" name="Freeform 297"/>
            <p:cNvSpPr>
              <a:spLocks/>
            </p:cNvSpPr>
            <p:nvPr/>
          </p:nvSpPr>
          <p:spPr bwMode="auto">
            <a:xfrm>
              <a:off x="3764" y="1715"/>
              <a:ext cx="520" cy="409"/>
            </a:xfrm>
            <a:custGeom>
              <a:avLst/>
              <a:gdLst/>
              <a:ahLst/>
              <a:cxnLst>
                <a:cxn ang="0">
                  <a:pos x="482" y="288"/>
                </a:cxn>
                <a:cxn ang="0">
                  <a:pos x="440" y="323"/>
                </a:cxn>
                <a:cxn ang="0">
                  <a:pos x="448" y="357"/>
                </a:cxn>
                <a:cxn ang="0">
                  <a:pos x="440" y="368"/>
                </a:cxn>
                <a:cxn ang="0">
                  <a:pos x="388" y="368"/>
                </a:cxn>
                <a:cxn ang="0">
                  <a:pos x="373" y="373"/>
                </a:cxn>
                <a:cxn ang="0">
                  <a:pos x="353" y="357"/>
                </a:cxn>
                <a:cxn ang="0">
                  <a:pos x="325" y="368"/>
                </a:cxn>
                <a:cxn ang="0">
                  <a:pos x="299" y="368"/>
                </a:cxn>
                <a:cxn ang="0">
                  <a:pos x="280" y="379"/>
                </a:cxn>
                <a:cxn ang="0">
                  <a:pos x="265" y="386"/>
                </a:cxn>
                <a:cxn ang="0">
                  <a:pos x="246" y="379"/>
                </a:cxn>
                <a:cxn ang="0">
                  <a:pos x="239" y="368"/>
                </a:cxn>
                <a:cxn ang="0">
                  <a:pos x="194" y="368"/>
                </a:cxn>
                <a:cxn ang="0">
                  <a:pos x="160" y="357"/>
                </a:cxn>
                <a:cxn ang="0">
                  <a:pos x="126" y="362"/>
                </a:cxn>
                <a:cxn ang="0">
                  <a:pos x="79" y="379"/>
                </a:cxn>
                <a:cxn ang="0">
                  <a:pos x="73" y="391"/>
                </a:cxn>
                <a:cxn ang="0">
                  <a:pos x="41" y="402"/>
                </a:cxn>
                <a:cxn ang="0">
                  <a:pos x="19" y="391"/>
                </a:cxn>
                <a:cxn ang="0">
                  <a:pos x="0" y="345"/>
                </a:cxn>
                <a:cxn ang="0">
                  <a:pos x="26" y="281"/>
                </a:cxn>
                <a:cxn ang="0">
                  <a:pos x="19" y="219"/>
                </a:cxn>
                <a:cxn ang="0">
                  <a:pos x="46" y="213"/>
                </a:cxn>
                <a:cxn ang="0">
                  <a:pos x="67" y="208"/>
                </a:cxn>
                <a:cxn ang="0">
                  <a:pos x="73" y="190"/>
                </a:cxn>
                <a:cxn ang="0">
                  <a:pos x="100" y="178"/>
                </a:cxn>
                <a:cxn ang="0">
                  <a:pos x="126" y="185"/>
                </a:cxn>
                <a:cxn ang="0">
                  <a:pos x="120" y="144"/>
                </a:cxn>
                <a:cxn ang="0">
                  <a:pos x="134" y="110"/>
                </a:cxn>
                <a:cxn ang="0">
                  <a:pos x="153" y="97"/>
                </a:cxn>
                <a:cxn ang="0">
                  <a:pos x="146" y="81"/>
                </a:cxn>
                <a:cxn ang="0">
                  <a:pos x="146" y="64"/>
                </a:cxn>
                <a:cxn ang="0">
                  <a:pos x="160" y="58"/>
                </a:cxn>
                <a:cxn ang="0">
                  <a:pos x="186" y="41"/>
                </a:cxn>
                <a:cxn ang="0">
                  <a:pos x="201" y="23"/>
                </a:cxn>
                <a:cxn ang="0">
                  <a:pos x="228" y="0"/>
                </a:cxn>
                <a:cxn ang="0">
                  <a:pos x="239" y="7"/>
                </a:cxn>
                <a:cxn ang="0">
                  <a:pos x="280" y="7"/>
                </a:cxn>
                <a:cxn ang="0">
                  <a:pos x="294" y="29"/>
                </a:cxn>
                <a:cxn ang="0">
                  <a:pos x="334" y="7"/>
                </a:cxn>
                <a:cxn ang="0">
                  <a:pos x="367" y="23"/>
                </a:cxn>
                <a:cxn ang="0">
                  <a:pos x="380" y="46"/>
                </a:cxn>
                <a:cxn ang="0">
                  <a:pos x="388" y="68"/>
                </a:cxn>
                <a:cxn ang="0">
                  <a:pos x="388" y="87"/>
                </a:cxn>
                <a:cxn ang="0">
                  <a:pos x="407" y="104"/>
                </a:cxn>
                <a:cxn ang="0">
                  <a:pos x="452" y="133"/>
                </a:cxn>
                <a:cxn ang="0">
                  <a:pos x="459" y="156"/>
                </a:cxn>
                <a:cxn ang="0">
                  <a:pos x="501" y="149"/>
                </a:cxn>
                <a:cxn ang="0">
                  <a:pos x="508" y="162"/>
                </a:cxn>
                <a:cxn ang="0">
                  <a:pos x="520" y="173"/>
                </a:cxn>
                <a:cxn ang="0">
                  <a:pos x="482" y="201"/>
                </a:cxn>
                <a:cxn ang="0">
                  <a:pos x="459" y="196"/>
                </a:cxn>
                <a:cxn ang="0">
                  <a:pos x="452" y="208"/>
                </a:cxn>
                <a:cxn ang="0">
                  <a:pos x="448" y="219"/>
                </a:cxn>
                <a:cxn ang="0">
                  <a:pos x="467" y="235"/>
                </a:cxn>
                <a:cxn ang="0">
                  <a:pos x="474" y="242"/>
                </a:cxn>
                <a:cxn ang="0">
                  <a:pos x="482" y="254"/>
                </a:cxn>
                <a:cxn ang="0">
                  <a:pos x="501" y="288"/>
                </a:cxn>
              </a:cxnLst>
              <a:rect l="0" t="0" r="r" b="b"/>
              <a:pathLst>
                <a:path w="520" h="409">
                  <a:moveTo>
                    <a:pt x="501" y="288"/>
                  </a:moveTo>
                  <a:lnTo>
                    <a:pt x="482" y="288"/>
                  </a:lnTo>
                  <a:lnTo>
                    <a:pt x="452" y="300"/>
                  </a:lnTo>
                  <a:lnTo>
                    <a:pt x="440" y="323"/>
                  </a:lnTo>
                  <a:lnTo>
                    <a:pt x="440" y="345"/>
                  </a:lnTo>
                  <a:lnTo>
                    <a:pt x="448" y="357"/>
                  </a:lnTo>
                  <a:lnTo>
                    <a:pt x="448" y="362"/>
                  </a:lnTo>
                  <a:lnTo>
                    <a:pt x="440" y="368"/>
                  </a:lnTo>
                  <a:lnTo>
                    <a:pt x="420" y="362"/>
                  </a:lnTo>
                  <a:lnTo>
                    <a:pt x="388" y="368"/>
                  </a:lnTo>
                  <a:lnTo>
                    <a:pt x="380" y="373"/>
                  </a:lnTo>
                  <a:lnTo>
                    <a:pt x="373" y="373"/>
                  </a:lnTo>
                  <a:lnTo>
                    <a:pt x="367" y="368"/>
                  </a:lnTo>
                  <a:lnTo>
                    <a:pt x="353" y="357"/>
                  </a:lnTo>
                  <a:lnTo>
                    <a:pt x="340" y="379"/>
                  </a:lnTo>
                  <a:lnTo>
                    <a:pt x="325" y="368"/>
                  </a:lnTo>
                  <a:lnTo>
                    <a:pt x="320" y="373"/>
                  </a:lnTo>
                  <a:lnTo>
                    <a:pt x="299" y="368"/>
                  </a:lnTo>
                  <a:lnTo>
                    <a:pt x="299" y="373"/>
                  </a:lnTo>
                  <a:lnTo>
                    <a:pt x="280" y="379"/>
                  </a:lnTo>
                  <a:lnTo>
                    <a:pt x="273" y="386"/>
                  </a:lnTo>
                  <a:lnTo>
                    <a:pt x="265" y="386"/>
                  </a:lnTo>
                  <a:lnTo>
                    <a:pt x="265" y="373"/>
                  </a:lnTo>
                  <a:lnTo>
                    <a:pt x="246" y="379"/>
                  </a:lnTo>
                  <a:lnTo>
                    <a:pt x="239" y="373"/>
                  </a:lnTo>
                  <a:lnTo>
                    <a:pt x="239" y="368"/>
                  </a:lnTo>
                  <a:lnTo>
                    <a:pt x="213" y="362"/>
                  </a:lnTo>
                  <a:lnTo>
                    <a:pt x="194" y="368"/>
                  </a:lnTo>
                  <a:lnTo>
                    <a:pt x="180" y="362"/>
                  </a:lnTo>
                  <a:lnTo>
                    <a:pt x="160" y="357"/>
                  </a:lnTo>
                  <a:lnTo>
                    <a:pt x="140" y="362"/>
                  </a:lnTo>
                  <a:lnTo>
                    <a:pt x="126" y="362"/>
                  </a:lnTo>
                  <a:lnTo>
                    <a:pt x="86" y="373"/>
                  </a:lnTo>
                  <a:lnTo>
                    <a:pt x="79" y="379"/>
                  </a:lnTo>
                  <a:lnTo>
                    <a:pt x="79" y="386"/>
                  </a:lnTo>
                  <a:lnTo>
                    <a:pt x="73" y="391"/>
                  </a:lnTo>
                  <a:lnTo>
                    <a:pt x="61" y="396"/>
                  </a:lnTo>
                  <a:lnTo>
                    <a:pt x="41" y="402"/>
                  </a:lnTo>
                  <a:lnTo>
                    <a:pt x="34" y="409"/>
                  </a:lnTo>
                  <a:lnTo>
                    <a:pt x="19" y="391"/>
                  </a:lnTo>
                  <a:lnTo>
                    <a:pt x="19" y="368"/>
                  </a:lnTo>
                  <a:lnTo>
                    <a:pt x="0" y="345"/>
                  </a:lnTo>
                  <a:lnTo>
                    <a:pt x="19" y="316"/>
                  </a:lnTo>
                  <a:lnTo>
                    <a:pt x="26" y="281"/>
                  </a:lnTo>
                  <a:lnTo>
                    <a:pt x="0" y="213"/>
                  </a:lnTo>
                  <a:lnTo>
                    <a:pt x="19" y="219"/>
                  </a:lnTo>
                  <a:lnTo>
                    <a:pt x="34" y="213"/>
                  </a:lnTo>
                  <a:lnTo>
                    <a:pt x="46" y="213"/>
                  </a:lnTo>
                  <a:lnTo>
                    <a:pt x="61" y="201"/>
                  </a:lnTo>
                  <a:lnTo>
                    <a:pt x="67" y="208"/>
                  </a:lnTo>
                  <a:lnTo>
                    <a:pt x="79" y="201"/>
                  </a:lnTo>
                  <a:lnTo>
                    <a:pt x="73" y="190"/>
                  </a:lnTo>
                  <a:lnTo>
                    <a:pt x="86" y="190"/>
                  </a:lnTo>
                  <a:lnTo>
                    <a:pt x="100" y="178"/>
                  </a:lnTo>
                  <a:lnTo>
                    <a:pt x="120" y="185"/>
                  </a:lnTo>
                  <a:lnTo>
                    <a:pt x="126" y="185"/>
                  </a:lnTo>
                  <a:lnTo>
                    <a:pt x="113" y="167"/>
                  </a:lnTo>
                  <a:lnTo>
                    <a:pt x="120" y="144"/>
                  </a:lnTo>
                  <a:lnTo>
                    <a:pt x="120" y="117"/>
                  </a:lnTo>
                  <a:lnTo>
                    <a:pt x="134" y="110"/>
                  </a:lnTo>
                  <a:lnTo>
                    <a:pt x="140" y="97"/>
                  </a:lnTo>
                  <a:lnTo>
                    <a:pt x="153" y="97"/>
                  </a:lnTo>
                  <a:lnTo>
                    <a:pt x="160" y="81"/>
                  </a:lnTo>
                  <a:lnTo>
                    <a:pt x="146" y="81"/>
                  </a:lnTo>
                  <a:lnTo>
                    <a:pt x="140" y="68"/>
                  </a:lnTo>
                  <a:lnTo>
                    <a:pt x="146" y="64"/>
                  </a:lnTo>
                  <a:lnTo>
                    <a:pt x="153" y="58"/>
                  </a:lnTo>
                  <a:lnTo>
                    <a:pt x="160" y="58"/>
                  </a:lnTo>
                  <a:lnTo>
                    <a:pt x="167" y="41"/>
                  </a:lnTo>
                  <a:lnTo>
                    <a:pt x="186" y="41"/>
                  </a:lnTo>
                  <a:lnTo>
                    <a:pt x="194" y="41"/>
                  </a:lnTo>
                  <a:lnTo>
                    <a:pt x="201" y="23"/>
                  </a:lnTo>
                  <a:lnTo>
                    <a:pt x="205" y="13"/>
                  </a:lnTo>
                  <a:lnTo>
                    <a:pt x="228" y="0"/>
                  </a:lnTo>
                  <a:lnTo>
                    <a:pt x="228" y="7"/>
                  </a:lnTo>
                  <a:lnTo>
                    <a:pt x="239" y="7"/>
                  </a:lnTo>
                  <a:lnTo>
                    <a:pt x="254" y="13"/>
                  </a:lnTo>
                  <a:lnTo>
                    <a:pt x="280" y="7"/>
                  </a:lnTo>
                  <a:lnTo>
                    <a:pt x="294" y="13"/>
                  </a:lnTo>
                  <a:lnTo>
                    <a:pt x="294" y="29"/>
                  </a:lnTo>
                  <a:lnTo>
                    <a:pt x="320" y="13"/>
                  </a:lnTo>
                  <a:lnTo>
                    <a:pt x="334" y="7"/>
                  </a:lnTo>
                  <a:lnTo>
                    <a:pt x="347" y="13"/>
                  </a:lnTo>
                  <a:lnTo>
                    <a:pt x="367" y="23"/>
                  </a:lnTo>
                  <a:lnTo>
                    <a:pt x="373" y="23"/>
                  </a:lnTo>
                  <a:lnTo>
                    <a:pt x="380" y="46"/>
                  </a:lnTo>
                  <a:lnTo>
                    <a:pt x="388" y="52"/>
                  </a:lnTo>
                  <a:lnTo>
                    <a:pt x="388" y="68"/>
                  </a:lnTo>
                  <a:lnTo>
                    <a:pt x="388" y="75"/>
                  </a:lnTo>
                  <a:lnTo>
                    <a:pt x="388" y="87"/>
                  </a:lnTo>
                  <a:lnTo>
                    <a:pt x="399" y="94"/>
                  </a:lnTo>
                  <a:lnTo>
                    <a:pt x="407" y="104"/>
                  </a:lnTo>
                  <a:lnTo>
                    <a:pt x="433" y="127"/>
                  </a:lnTo>
                  <a:lnTo>
                    <a:pt x="452" y="133"/>
                  </a:lnTo>
                  <a:lnTo>
                    <a:pt x="459" y="149"/>
                  </a:lnTo>
                  <a:lnTo>
                    <a:pt x="459" y="156"/>
                  </a:lnTo>
                  <a:lnTo>
                    <a:pt x="486" y="144"/>
                  </a:lnTo>
                  <a:lnTo>
                    <a:pt x="501" y="149"/>
                  </a:lnTo>
                  <a:lnTo>
                    <a:pt x="501" y="156"/>
                  </a:lnTo>
                  <a:lnTo>
                    <a:pt x="508" y="162"/>
                  </a:lnTo>
                  <a:lnTo>
                    <a:pt x="520" y="162"/>
                  </a:lnTo>
                  <a:lnTo>
                    <a:pt x="520" y="173"/>
                  </a:lnTo>
                  <a:lnTo>
                    <a:pt x="501" y="201"/>
                  </a:lnTo>
                  <a:lnTo>
                    <a:pt x="482" y="201"/>
                  </a:lnTo>
                  <a:lnTo>
                    <a:pt x="467" y="196"/>
                  </a:lnTo>
                  <a:lnTo>
                    <a:pt x="459" y="196"/>
                  </a:lnTo>
                  <a:lnTo>
                    <a:pt x="452" y="201"/>
                  </a:lnTo>
                  <a:lnTo>
                    <a:pt x="452" y="208"/>
                  </a:lnTo>
                  <a:lnTo>
                    <a:pt x="448" y="213"/>
                  </a:lnTo>
                  <a:lnTo>
                    <a:pt x="448" y="219"/>
                  </a:lnTo>
                  <a:lnTo>
                    <a:pt x="459" y="225"/>
                  </a:lnTo>
                  <a:lnTo>
                    <a:pt x="467" y="235"/>
                  </a:lnTo>
                  <a:lnTo>
                    <a:pt x="467" y="242"/>
                  </a:lnTo>
                  <a:lnTo>
                    <a:pt x="474" y="242"/>
                  </a:lnTo>
                  <a:lnTo>
                    <a:pt x="474" y="254"/>
                  </a:lnTo>
                  <a:lnTo>
                    <a:pt x="482" y="254"/>
                  </a:lnTo>
                  <a:lnTo>
                    <a:pt x="486" y="258"/>
                  </a:lnTo>
                  <a:lnTo>
                    <a:pt x="501" y="288"/>
                  </a:lnTo>
                  <a:close/>
                </a:path>
              </a:pathLst>
            </a:custGeom>
            <a:noFill/>
            <a:ln w="15875" cap="flat">
              <a:solidFill>
                <a:srgbClr val="B6B6B6"/>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pic>
          <p:nvPicPr>
            <p:cNvPr id="39210" name="Picture 298"/>
            <p:cNvPicPr>
              <a:picLocks noChangeAspect="1" noChangeArrowheads="1"/>
            </p:cNvPicPr>
            <p:nvPr/>
          </p:nvPicPr>
          <p:blipFill>
            <a:blip r:embed="rId34" cstate="print"/>
            <a:srcRect/>
            <a:stretch>
              <a:fillRect/>
            </a:stretch>
          </p:blipFill>
          <p:spPr bwMode="auto">
            <a:xfrm>
              <a:off x="1655" y="3626"/>
              <a:ext cx="1441" cy="280"/>
            </a:xfrm>
            <a:prstGeom prst="rect">
              <a:avLst/>
            </a:prstGeom>
            <a:noFill/>
            <a:ln w="9525">
              <a:noFill/>
              <a:miter lim="800000"/>
              <a:headEnd/>
              <a:tailEnd/>
            </a:ln>
          </p:spPr>
        </p:pic>
        <p:sp>
          <p:nvSpPr>
            <p:cNvPr id="39211" name="Rectangle 299"/>
            <p:cNvSpPr>
              <a:spLocks noChangeArrowheads="1"/>
            </p:cNvSpPr>
            <p:nvPr/>
          </p:nvSpPr>
          <p:spPr bwMode="auto">
            <a:xfrm>
              <a:off x="1788" y="3656"/>
              <a:ext cx="276" cy="9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pt-PT" sz="800" b="1" i="0" u="none" strike="noStrike" cap="none" normalizeH="0" baseline="0" smtClean="0">
                  <a:ln>
                    <a:noFill/>
                  </a:ln>
                  <a:solidFill>
                    <a:srgbClr val="000000"/>
                  </a:solidFill>
                  <a:effectLst/>
                  <a:latin typeface="Verdana" pitchFamily="34" charset="0"/>
                  <a:cs typeface="Arial" pitchFamily="34" charset="0"/>
                </a:rPr>
                <a:t>AECM</a:t>
              </a:r>
              <a:endParaRPr kumimoji="0" lang="pt-PT" sz="1800" b="0" i="0" u="none" strike="noStrike" cap="none" normalizeH="0" baseline="0" smtClean="0">
                <a:ln>
                  <a:noFill/>
                </a:ln>
                <a:solidFill>
                  <a:schemeClr val="tx1"/>
                </a:solidFill>
                <a:effectLst/>
                <a:latin typeface="Arial" pitchFamily="34" charset="0"/>
                <a:cs typeface="Arial" pitchFamily="34" charset="0"/>
              </a:endParaRPr>
            </a:p>
          </p:txBody>
        </p:sp>
        <p:sp>
          <p:nvSpPr>
            <p:cNvPr id="39212" name="Rectangle 300"/>
            <p:cNvSpPr>
              <a:spLocks noChangeArrowheads="1"/>
            </p:cNvSpPr>
            <p:nvPr/>
          </p:nvSpPr>
          <p:spPr bwMode="auto">
            <a:xfrm>
              <a:off x="2006" y="3656"/>
              <a:ext cx="1068" cy="9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pt-PT" sz="800" b="1" i="0" u="none" strike="noStrike" cap="none" normalizeH="0" baseline="0" smtClean="0">
                  <a:ln>
                    <a:noFill/>
                  </a:ln>
                  <a:solidFill>
                    <a:srgbClr val="000000"/>
                  </a:solidFill>
                  <a:effectLst/>
                  <a:latin typeface="Verdana" pitchFamily="34" charset="0"/>
                  <a:cs typeface="Arial" pitchFamily="34" charset="0"/>
                </a:rPr>
                <a:t> mutual member(s) only</a:t>
              </a:r>
              <a:endParaRPr kumimoji="0" lang="pt-PT" sz="1800" b="0" i="0" u="none" strike="noStrike" cap="none" normalizeH="0" baseline="0" smtClean="0">
                <a:ln>
                  <a:noFill/>
                </a:ln>
                <a:solidFill>
                  <a:schemeClr val="tx1"/>
                </a:solidFill>
                <a:effectLst/>
                <a:latin typeface="Arial" pitchFamily="34" charset="0"/>
                <a:cs typeface="Arial" pitchFamily="34" charset="0"/>
              </a:endParaRPr>
            </a:p>
          </p:txBody>
        </p:sp>
        <p:sp>
          <p:nvSpPr>
            <p:cNvPr id="39213" name="Rectangle 301"/>
            <p:cNvSpPr>
              <a:spLocks noChangeArrowheads="1"/>
            </p:cNvSpPr>
            <p:nvPr/>
          </p:nvSpPr>
          <p:spPr bwMode="auto">
            <a:xfrm>
              <a:off x="2071" y="3728"/>
              <a:ext cx="696" cy="9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pt-PT" sz="800" b="1" i="0" u="none" strike="noStrike" cap="none" normalizeH="0" baseline="0" smtClean="0">
                  <a:ln>
                    <a:noFill/>
                  </a:ln>
                  <a:solidFill>
                    <a:srgbClr val="000000"/>
                  </a:solidFill>
                  <a:effectLst/>
                  <a:latin typeface="Verdana" pitchFamily="34" charset="0"/>
                  <a:cs typeface="Arial" pitchFamily="34" charset="0"/>
                </a:rPr>
                <a:t>benefiting from</a:t>
              </a:r>
              <a:endParaRPr kumimoji="0" lang="pt-PT" sz="1800" b="0" i="0" u="none" strike="noStrike" cap="none" normalizeH="0" baseline="0" smtClean="0">
                <a:ln>
                  <a:noFill/>
                </a:ln>
                <a:solidFill>
                  <a:schemeClr val="tx1"/>
                </a:solidFill>
                <a:effectLst/>
                <a:latin typeface="Arial" pitchFamily="34" charset="0"/>
                <a:cs typeface="Arial" pitchFamily="34" charset="0"/>
              </a:endParaRPr>
            </a:p>
          </p:txBody>
        </p:sp>
        <p:sp>
          <p:nvSpPr>
            <p:cNvPr id="39214" name="Rectangle 302"/>
            <p:cNvSpPr>
              <a:spLocks noChangeArrowheads="1"/>
            </p:cNvSpPr>
            <p:nvPr/>
          </p:nvSpPr>
          <p:spPr bwMode="auto">
            <a:xfrm>
              <a:off x="1986" y="3801"/>
              <a:ext cx="874" cy="9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pt-PT" sz="800" b="1" i="0" u="none" strike="noStrike" cap="none" normalizeH="0" baseline="0" smtClean="0">
                  <a:ln>
                    <a:noFill/>
                  </a:ln>
                  <a:solidFill>
                    <a:srgbClr val="000000"/>
                  </a:solidFill>
                  <a:effectLst/>
                  <a:latin typeface="Verdana" pitchFamily="34" charset="0"/>
                  <a:cs typeface="Arial" pitchFamily="34" charset="0"/>
                </a:rPr>
                <a:t>counter-guarantees</a:t>
              </a:r>
              <a:endParaRPr kumimoji="0" lang="pt-PT" sz="1800" b="0" i="0" u="none" strike="noStrike" cap="none" normalizeH="0" baseline="0" smtClean="0">
                <a:ln>
                  <a:noFill/>
                </a:ln>
                <a:solidFill>
                  <a:schemeClr val="tx1"/>
                </a:solidFill>
                <a:effectLst/>
                <a:latin typeface="Arial" pitchFamily="34" charset="0"/>
                <a:cs typeface="Arial" pitchFamily="34" charset="0"/>
              </a:endParaRPr>
            </a:p>
          </p:txBody>
        </p:sp>
        <p:sp>
          <p:nvSpPr>
            <p:cNvPr id="39215" name="Freeform 303"/>
            <p:cNvSpPr>
              <a:spLocks/>
            </p:cNvSpPr>
            <p:nvPr/>
          </p:nvSpPr>
          <p:spPr bwMode="auto">
            <a:xfrm>
              <a:off x="1655" y="3626"/>
              <a:ext cx="1440" cy="280"/>
            </a:xfrm>
            <a:custGeom>
              <a:avLst/>
              <a:gdLst/>
              <a:ahLst/>
              <a:cxnLst>
                <a:cxn ang="0">
                  <a:pos x="312" y="0"/>
                </a:cxn>
                <a:cxn ang="0">
                  <a:pos x="6608" y="0"/>
                </a:cxn>
                <a:cxn ang="0">
                  <a:pos x="6608" y="0"/>
                </a:cxn>
                <a:cxn ang="0">
                  <a:pos x="6920" y="312"/>
                </a:cxn>
                <a:cxn ang="0">
                  <a:pos x="6920" y="312"/>
                </a:cxn>
                <a:cxn ang="0">
                  <a:pos x="6920" y="312"/>
                </a:cxn>
                <a:cxn ang="0">
                  <a:pos x="6920" y="1264"/>
                </a:cxn>
                <a:cxn ang="0">
                  <a:pos x="6920" y="1264"/>
                </a:cxn>
                <a:cxn ang="0">
                  <a:pos x="6608" y="1576"/>
                </a:cxn>
                <a:cxn ang="0">
                  <a:pos x="6608" y="1576"/>
                </a:cxn>
                <a:cxn ang="0">
                  <a:pos x="312" y="1576"/>
                </a:cxn>
                <a:cxn ang="0">
                  <a:pos x="312" y="1576"/>
                </a:cxn>
                <a:cxn ang="0">
                  <a:pos x="0" y="1264"/>
                </a:cxn>
                <a:cxn ang="0">
                  <a:pos x="0" y="1264"/>
                </a:cxn>
                <a:cxn ang="0">
                  <a:pos x="0" y="312"/>
                </a:cxn>
                <a:cxn ang="0">
                  <a:pos x="0" y="312"/>
                </a:cxn>
                <a:cxn ang="0">
                  <a:pos x="312" y="0"/>
                </a:cxn>
              </a:cxnLst>
              <a:rect l="0" t="0" r="r" b="b"/>
              <a:pathLst>
                <a:path w="6920" h="1576">
                  <a:moveTo>
                    <a:pt x="312" y="0"/>
                  </a:moveTo>
                  <a:lnTo>
                    <a:pt x="6608" y="0"/>
                  </a:lnTo>
                  <a:lnTo>
                    <a:pt x="6608" y="0"/>
                  </a:lnTo>
                  <a:cubicBezTo>
                    <a:pt x="6781" y="0"/>
                    <a:pt x="6920" y="140"/>
                    <a:pt x="6920" y="312"/>
                  </a:cubicBezTo>
                  <a:cubicBezTo>
                    <a:pt x="6920" y="312"/>
                    <a:pt x="6920" y="312"/>
                    <a:pt x="6920" y="312"/>
                  </a:cubicBezTo>
                  <a:lnTo>
                    <a:pt x="6920" y="312"/>
                  </a:lnTo>
                  <a:lnTo>
                    <a:pt x="6920" y="1264"/>
                  </a:lnTo>
                  <a:lnTo>
                    <a:pt x="6920" y="1264"/>
                  </a:lnTo>
                  <a:cubicBezTo>
                    <a:pt x="6920" y="1437"/>
                    <a:pt x="6781" y="1576"/>
                    <a:pt x="6608" y="1576"/>
                  </a:cubicBezTo>
                  <a:lnTo>
                    <a:pt x="6608" y="1576"/>
                  </a:lnTo>
                  <a:lnTo>
                    <a:pt x="312" y="1576"/>
                  </a:lnTo>
                  <a:lnTo>
                    <a:pt x="312" y="1576"/>
                  </a:lnTo>
                  <a:cubicBezTo>
                    <a:pt x="140" y="1576"/>
                    <a:pt x="0" y="1437"/>
                    <a:pt x="0" y="1264"/>
                  </a:cubicBezTo>
                  <a:lnTo>
                    <a:pt x="0" y="1264"/>
                  </a:lnTo>
                  <a:lnTo>
                    <a:pt x="0" y="312"/>
                  </a:lnTo>
                  <a:lnTo>
                    <a:pt x="0" y="312"/>
                  </a:lnTo>
                  <a:cubicBezTo>
                    <a:pt x="0" y="140"/>
                    <a:pt x="140" y="0"/>
                    <a:pt x="312" y="0"/>
                  </a:cubicBezTo>
                  <a:close/>
                </a:path>
              </a:pathLst>
            </a:custGeom>
            <a:noFill/>
            <a:ln w="15875" cap="flat">
              <a:solidFill>
                <a:srgbClr val="FFC000"/>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pic>
          <p:nvPicPr>
            <p:cNvPr id="39216" name="Picture 304"/>
            <p:cNvPicPr>
              <a:picLocks noChangeAspect="1" noChangeArrowheads="1"/>
            </p:cNvPicPr>
            <p:nvPr/>
          </p:nvPicPr>
          <p:blipFill>
            <a:blip r:embed="rId35" cstate="print"/>
            <a:srcRect/>
            <a:stretch>
              <a:fillRect/>
            </a:stretch>
          </p:blipFill>
          <p:spPr bwMode="auto">
            <a:xfrm>
              <a:off x="3227" y="3626"/>
              <a:ext cx="1441" cy="280"/>
            </a:xfrm>
            <a:prstGeom prst="rect">
              <a:avLst/>
            </a:prstGeom>
            <a:noFill/>
            <a:ln w="9525">
              <a:noFill/>
              <a:miter lim="800000"/>
              <a:headEnd/>
              <a:tailEnd/>
            </a:ln>
          </p:spPr>
        </p:pic>
        <p:pic>
          <p:nvPicPr>
            <p:cNvPr id="39217" name="Picture 305"/>
            <p:cNvPicPr>
              <a:picLocks noChangeAspect="1" noChangeArrowheads="1"/>
            </p:cNvPicPr>
            <p:nvPr/>
          </p:nvPicPr>
          <p:blipFill>
            <a:blip r:embed="rId36" cstate="print"/>
            <a:srcRect/>
            <a:stretch>
              <a:fillRect/>
            </a:stretch>
          </p:blipFill>
          <p:spPr bwMode="auto">
            <a:xfrm>
              <a:off x="3227" y="3626"/>
              <a:ext cx="1441" cy="280"/>
            </a:xfrm>
            <a:prstGeom prst="rect">
              <a:avLst/>
            </a:prstGeom>
            <a:noFill/>
            <a:ln w="9525">
              <a:noFill/>
              <a:miter lim="800000"/>
              <a:headEnd/>
              <a:tailEnd/>
            </a:ln>
          </p:spPr>
        </p:pic>
        <p:pic>
          <p:nvPicPr>
            <p:cNvPr id="39218" name="Picture 306"/>
            <p:cNvPicPr>
              <a:picLocks noChangeAspect="1" noChangeArrowheads="1"/>
            </p:cNvPicPr>
            <p:nvPr/>
          </p:nvPicPr>
          <p:blipFill>
            <a:blip r:embed="rId37" cstate="print"/>
            <a:srcRect/>
            <a:stretch>
              <a:fillRect/>
            </a:stretch>
          </p:blipFill>
          <p:spPr bwMode="auto">
            <a:xfrm>
              <a:off x="3227" y="3626"/>
              <a:ext cx="1440" cy="280"/>
            </a:xfrm>
            <a:prstGeom prst="rect">
              <a:avLst/>
            </a:prstGeom>
            <a:noFill/>
            <a:ln w="9525">
              <a:noFill/>
              <a:miter lim="800000"/>
              <a:headEnd/>
              <a:tailEnd/>
            </a:ln>
          </p:spPr>
        </p:pic>
        <p:sp>
          <p:nvSpPr>
            <p:cNvPr id="39219" name="Rectangle 307"/>
            <p:cNvSpPr>
              <a:spLocks noChangeArrowheads="1"/>
            </p:cNvSpPr>
            <p:nvPr/>
          </p:nvSpPr>
          <p:spPr bwMode="auto">
            <a:xfrm>
              <a:off x="3265" y="3656"/>
              <a:ext cx="276" cy="9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pt-PT" sz="800" b="1" i="0" u="none" strike="noStrike" cap="none" normalizeH="0" baseline="0" smtClean="0">
                  <a:ln>
                    <a:noFill/>
                  </a:ln>
                  <a:solidFill>
                    <a:srgbClr val="000000"/>
                  </a:solidFill>
                  <a:effectLst/>
                  <a:latin typeface="Verdana" pitchFamily="34" charset="0"/>
                  <a:cs typeface="Arial" pitchFamily="34" charset="0"/>
                </a:rPr>
                <a:t>AECM</a:t>
              </a:r>
              <a:endParaRPr kumimoji="0" lang="pt-PT" sz="1800" b="0" i="0" u="none" strike="noStrike" cap="none" normalizeH="0" baseline="0" smtClean="0">
                <a:ln>
                  <a:noFill/>
                </a:ln>
                <a:solidFill>
                  <a:schemeClr val="tx1"/>
                </a:solidFill>
                <a:effectLst/>
                <a:latin typeface="Arial" pitchFamily="34" charset="0"/>
                <a:cs typeface="Arial" pitchFamily="34" charset="0"/>
              </a:endParaRPr>
            </a:p>
          </p:txBody>
        </p:sp>
        <p:sp>
          <p:nvSpPr>
            <p:cNvPr id="39220" name="Rectangle 308"/>
            <p:cNvSpPr>
              <a:spLocks noChangeArrowheads="1"/>
            </p:cNvSpPr>
            <p:nvPr/>
          </p:nvSpPr>
          <p:spPr bwMode="auto">
            <a:xfrm>
              <a:off x="3483" y="3656"/>
              <a:ext cx="1271" cy="9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pt-PT" sz="800" b="1" i="0" u="none" strike="noStrike" cap="none" normalizeH="0" baseline="0" smtClean="0">
                  <a:ln>
                    <a:noFill/>
                  </a:ln>
                  <a:solidFill>
                    <a:srgbClr val="000000"/>
                  </a:solidFill>
                  <a:effectLst/>
                  <a:latin typeface="Verdana" pitchFamily="34" charset="0"/>
                  <a:cs typeface="Arial" pitchFamily="34" charset="0"/>
                </a:rPr>
                <a:t> has mutual and none mutual</a:t>
              </a:r>
              <a:endParaRPr kumimoji="0" lang="pt-PT" sz="1800" b="0" i="0" u="none" strike="noStrike" cap="none" normalizeH="0" baseline="0" smtClean="0">
                <a:ln>
                  <a:noFill/>
                </a:ln>
                <a:solidFill>
                  <a:schemeClr val="tx1"/>
                </a:solidFill>
                <a:effectLst/>
                <a:latin typeface="Arial" pitchFamily="34" charset="0"/>
                <a:cs typeface="Arial" pitchFamily="34" charset="0"/>
              </a:endParaRPr>
            </a:p>
          </p:txBody>
        </p:sp>
        <p:sp>
          <p:nvSpPr>
            <p:cNvPr id="39221" name="Rectangle 309"/>
            <p:cNvSpPr>
              <a:spLocks noChangeArrowheads="1"/>
            </p:cNvSpPr>
            <p:nvPr/>
          </p:nvSpPr>
          <p:spPr bwMode="auto">
            <a:xfrm>
              <a:off x="3410" y="3728"/>
              <a:ext cx="1194" cy="9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pt-PT" sz="800" b="1" i="0" u="none" strike="noStrike" cap="none" normalizeH="0" baseline="0" smtClean="0">
                  <a:ln>
                    <a:noFill/>
                  </a:ln>
                  <a:solidFill>
                    <a:srgbClr val="000000"/>
                  </a:solidFill>
                  <a:effectLst/>
                  <a:latin typeface="Verdana" pitchFamily="34" charset="0"/>
                  <a:cs typeface="Arial" pitchFamily="34" charset="0"/>
                </a:rPr>
                <a:t>member(s) benefiting from</a:t>
              </a:r>
              <a:endParaRPr kumimoji="0" lang="pt-PT" sz="1800" b="0" i="0" u="none" strike="noStrike" cap="none" normalizeH="0" baseline="0" smtClean="0">
                <a:ln>
                  <a:noFill/>
                </a:ln>
                <a:solidFill>
                  <a:schemeClr val="tx1"/>
                </a:solidFill>
                <a:effectLst/>
                <a:latin typeface="Arial" pitchFamily="34" charset="0"/>
                <a:cs typeface="Arial" pitchFamily="34" charset="0"/>
              </a:endParaRPr>
            </a:p>
          </p:txBody>
        </p:sp>
        <p:sp>
          <p:nvSpPr>
            <p:cNvPr id="39222" name="Rectangle 310"/>
            <p:cNvSpPr>
              <a:spLocks noChangeArrowheads="1"/>
            </p:cNvSpPr>
            <p:nvPr/>
          </p:nvSpPr>
          <p:spPr bwMode="auto">
            <a:xfrm>
              <a:off x="3262" y="3801"/>
              <a:ext cx="1509" cy="9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pt-PT" sz="800" b="1" i="0" u="none" strike="noStrike" cap="none" normalizeH="0" baseline="0" smtClean="0">
                  <a:ln>
                    <a:noFill/>
                  </a:ln>
                  <a:solidFill>
                    <a:srgbClr val="000000"/>
                  </a:solidFill>
                  <a:effectLst/>
                  <a:latin typeface="Verdana" pitchFamily="34" charset="0"/>
                  <a:cs typeface="Arial" pitchFamily="34" charset="0"/>
                </a:rPr>
                <a:t>counter-guarantees in this country</a:t>
              </a:r>
              <a:endParaRPr kumimoji="0" lang="pt-PT" sz="1800" b="0" i="0" u="none" strike="noStrike" cap="none" normalizeH="0" baseline="0" smtClean="0">
                <a:ln>
                  <a:noFill/>
                </a:ln>
                <a:solidFill>
                  <a:schemeClr val="tx1"/>
                </a:solidFill>
                <a:effectLst/>
                <a:latin typeface="Arial" pitchFamily="34" charset="0"/>
                <a:cs typeface="Arial" pitchFamily="34" charset="0"/>
              </a:endParaRPr>
            </a:p>
          </p:txBody>
        </p:sp>
        <p:sp>
          <p:nvSpPr>
            <p:cNvPr id="39223" name="Freeform 311"/>
            <p:cNvSpPr>
              <a:spLocks/>
            </p:cNvSpPr>
            <p:nvPr/>
          </p:nvSpPr>
          <p:spPr bwMode="auto">
            <a:xfrm>
              <a:off x="3227" y="3626"/>
              <a:ext cx="1440" cy="280"/>
            </a:xfrm>
            <a:custGeom>
              <a:avLst/>
              <a:gdLst/>
              <a:ahLst/>
              <a:cxnLst>
                <a:cxn ang="0">
                  <a:pos x="312" y="0"/>
                </a:cxn>
                <a:cxn ang="0">
                  <a:pos x="6608" y="0"/>
                </a:cxn>
                <a:cxn ang="0">
                  <a:pos x="6608" y="0"/>
                </a:cxn>
                <a:cxn ang="0">
                  <a:pos x="6920" y="312"/>
                </a:cxn>
                <a:cxn ang="0">
                  <a:pos x="6920" y="312"/>
                </a:cxn>
                <a:cxn ang="0">
                  <a:pos x="6920" y="312"/>
                </a:cxn>
                <a:cxn ang="0">
                  <a:pos x="6920" y="1264"/>
                </a:cxn>
                <a:cxn ang="0">
                  <a:pos x="6920" y="1264"/>
                </a:cxn>
                <a:cxn ang="0">
                  <a:pos x="6608" y="1576"/>
                </a:cxn>
                <a:cxn ang="0">
                  <a:pos x="6608" y="1576"/>
                </a:cxn>
                <a:cxn ang="0">
                  <a:pos x="312" y="1576"/>
                </a:cxn>
                <a:cxn ang="0">
                  <a:pos x="312" y="1576"/>
                </a:cxn>
                <a:cxn ang="0">
                  <a:pos x="0" y="1264"/>
                </a:cxn>
                <a:cxn ang="0">
                  <a:pos x="0" y="1264"/>
                </a:cxn>
                <a:cxn ang="0">
                  <a:pos x="0" y="312"/>
                </a:cxn>
                <a:cxn ang="0">
                  <a:pos x="0" y="312"/>
                </a:cxn>
                <a:cxn ang="0">
                  <a:pos x="312" y="0"/>
                </a:cxn>
              </a:cxnLst>
              <a:rect l="0" t="0" r="r" b="b"/>
              <a:pathLst>
                <a:path w="6920" h="1576">
                  <a:moveTo>
                    <a:pt x="312" y="0"/>
                  </a:moveTo>
                  <a:lnTo>
                    <a:pt x="6608" y="0"/>
                  </a:lnTo>
                  <a:lnTo>
                    <a:pt x="6608" y="0"/>
                  </a:lnTo>
                  <a:cubicBezTo>
                    <a:pt x="6781" y="0"/>
                    <a:pt x="6920" y="140"/>
                    <a:pt x="6920" y="312"/>
                  </a:cubicBezTo>
                  <a:cubicBezTo>
                    <a:pt x="6920" y="312"/>
                    <a:pt x="6920" y="312"/>
                    <a:pt x="6920" y="312"/>
                  </a:cubicBezTo>
                  <a:lnTo>
                    <a:pt x="6920" y="312"/>
                  </a:lnTo>
                  <a:lnTo>
                    <a:pt x="6920" y="1264"/>
                  </a:lnTo>
                  <a:lnTo>
                    <a:pt x="6920" y="1264"/>
                  </a:lnTo>
                  <a:cubicBezTo>
                    <a:pt x="6920" y="1437"/>
                    <a:pt x="6781" y="1576"/>
                    <a:pt x="6608" y="1576"/>
                  </a:cubicBezTo>
                  <a:lnTo>
                    <a:pt x="6608" y="1576"/>
                  </a:lnTo>
                  <a:lnTo>
                    <a:pt x="312" y="1576"/>
                  </a:lnTo>
                  <a:lnTo>
                    <a:pt x="312" y="1576"/>
                  </a:lnTo>
                  <a:cubicBezTo>
                    <a:pt x="140" y="1576"/>
                    <a:pt x="0" y="1437"/>
                    <a:pt x="0" y="1264"/>
                  </a:cubicBezTo>
                  <a:lnTo>
                    <a:pt x="0" y="1264"/>
                  </a:lnTo>
                  <a:lnTo>
                    <a:pt x="0" y="312"/>
                  </a:lnTo>
                  <a:lnTo>
                    <a:pt x="0" y="312"/>
                  </a:lnTo>
                  <a:cubicBezTo>
                    <a:pt x="0" y="140"/>
                    <a:pt x="140" y="0"/>
                    <a:pt x="312" y="0"/>
                  </a:cubicBezTo>
                  <a:close/>
                </a:path>
              </a:pathLst>
            </a:custGeom>
            <a:noFill/>
            <a:ln w="15875" cap="flat">
              <a:solidFill>
                <a:srgbClr val="3B608D"/>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9224" name="Freeform 312"/>
            <p:cNvSpPr>
              <a:spLocks/>
            </p:cNvSpPr>
            <p:nvPr/>
          </p:nvSpPr>
          <p:spPr bwMode="auto">
            <a:xfrm>
              <a:off x="1650" y="3981"/>
              <a:ext cx="1462" cy="270"/>
            </a:xfrm>
            <a:custGeom>
              <a:avLst/>
              <a:gdLst/>
              <a:ahLst/>
              <a:cxnLst>
                <a:cxn ang="0">
                  <a:pos x="304" y="0"/>
                </a:cxn>
                <a:cxn ang="0">
                  <a:pos x="6720" y="0"/>
                </a:cxn>
                <a:cxn ang="0">
                  <a:pos x="6720" y="0"/>
                </a:cxn>
                <a:cxn ang="0">
                  <a:pos x="7024" y="304"/>
                </a:cxn>
                <a:cxn ang="0">
                  <a:pos x="7024" y="304"/>
                </a:cxn>
                <a:cxn ang="0">
                  <a:pos x="7024" y="304"/>
                </a:cxn>
                <a:cxn ang="0">
                  <a:pos x="7024" y="1216"/>
                </a:cxn>
                <a:cxn ang="0">
                  <a:pos x="7024" y="1216"/>
                </a:cxn>
                <a:cxn ang="0">
                  <a:pos x="6720" y="1520"/>
                </a:cxn>
                <a:cxn ang="0">
                  <a:pos x="6720" y="1520"/>
                </a:cxn>
                <a:cxn ang="0">
                  <a:pos x="304" y="1520"/>
                </a:cxn>
                <a:cxn ang="0">
                  <a:pos x="304" y="1520"/>
                </a:cxn>
                <a:cxn ang="0">
                  <a:pos x="0" y="1216"/>
                </a:cxn>
                <a:cxn ang="0">
                  <a:pos x="0" y="1216"/>
                </a:cxn>
                <a:cxn ang="0">
                  <a:pos x="0" y="304"/>
                </a:cxn>
                <a:cxn ang="0">
                  <a:pos x="0" y="304"/>
                </a:cxn>
                <a:cxn ang="0">
                  <a:pos x="304" y="0"/>
                </a:cxn>
              </a:cxnLst>
              <a:rect l="0" t="0" r="r" b="b"/>
              <a:pathLst>
                <a:path w="7024" h="1520">
                  <a:moveTo>
                    <a:pt x="304" y="0"/>
                  </a:moveTo>
                  <a:lnTo>
                    <a:pt x="6720" y="0"/>
                  </a:lnTo>
                  <a:lnTo>
                    <a:pt x="6720" y="0"/>
                  </a:lnTo>
                  <a:cubicBezTo>
                    <a:pt x="6888" y="0"/>
                    <a:pt x="7024" y="137"/>
                    <a:pt x="7024" y="304"/>
                  </a:cubicBezTo>
                  <a:cubicBezTo>
                    <a:pt x="7024" y="304"/>
                    <a:pt x="7024" y="304"/>
                    <a:pt x="7024" y="304"/>
                  </a:cubicBezTo>
                  <a:lnTo>
                    <a:pt x="7024" y="304"/>
                  </a:lnTo>
                  <a:lnTo>
                    <a:pt x="7024" y="1216"/>
                  </a:lnTo>
                  <a:lnTo>
                    <a:pt x="7024" y="1216"/>
                  </a:lnTo>
                  <a:cubicBezTo>
                    <a:pt x="7024" y="1384"/>
                    <a:pt x="6888" y="1520"/>
                    <a:pt x="6720" y="1520"/>
                  </a:cubicBezTo>
                  <a:lnTo>
                    <a:pt x="6720" y="1520"/>
                  </a:lnTo>
                  <a:lnTo>
                    <a:pt x="304" y="1520"/>
                  </a:lnTo>
                  <a:lnTo>
                    <a:pt x="304" y="1520"/>
                  </a:lnTo>
                  <a:cubicBezTo>
                    <a:pt x="137" y="1520"/>
                    <a:pt x="0" y="1384"/>
                    <a:pt x="0" y="1216"/>
                  </a:cubicBezTo>
                  <a:lnTo>
                    <a:pt x="0" y="1216"/>
                  </a:lnTo>
                  <a:lnTo>
                    <a:pt x="0" y="304"/>
                  </a:lnTo>
                  <a:lnTo>
                    <a:pt x="0" y="304"/>
                  </a:lnTo>
                  <a:cubicBezTo>
                    <a:pt x="0" y="137"/>
                    <a:pt x="137" y="0"/>
                    <a:pt x="304" y="0"/>
                  </a:cubicBezTo>
                  <a:close/>
                </a:path>
              </a:pathLst>
            </a:custGeom>
            <a:solidFill>
              <a:srgbClr val="3B608D"/>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pt-PT"/>
            </a:p>
          </p:txBody>
        </p:sp>
        <p:sp>
          <p:nvSpPr>
            <p:cNvPr id="39225" name="Rectangle 313"/>
            <p:cNvSpPr>
              <a:spLocks noChangeArrowheads="1"/>
            </p:cNvSpPr>
            <p:nvPr/>
          </p:nvSpPr>
          <p:spPr bwMode="auto">
            <a:xfrm>
              <a:off x="1781" y="4042"/>
              <a:ext cx="276" cy="9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pt-PT" sz="800" b="1" i="0" u="none" strike="noStrike" cap="none" normalizeH="0" baseline="0" smtClean="0">
                  <a:ln>
                    <a:noFill/>
                  </a:ln>
                  <a:solidFill>
                    <a:srgbClr val="F2F2F2"/>
                  </a:solidFill>
                  <a:effectLst/>
                  <a:latin typeface="Verdana" pitchFamily="34" charset="0"/>
                  <a:cs typeface="Arial" pitchFamily="34" charset="0"/>
                </a:rPr>
                <a:t>AECM</a:t>
              </a:r>
              <a:endParaRPr kumimoji="0" lang="pt-PT" sz="1800" b="0" i="0" u="none" strike="noStrike" cap="none" normalizeH="0" baseline="0" smtClean="0">
                <a:ln>
                  <a:noFill/>
                </a:ln>
                <a:solidFill>
                  <a:schemeClr val="tx1"/>
                </a:solidFill>
                <a:effectLst/>
                <a:latin typeface="Arial" pitchFamily="34" charset="0"/>
                <a:cs typeface="Arial" pitchFamily="34" charset="0"/>
              </a:endParaRPr>
            </a:p>
          </p:txBody>
        </p:sp>
        <p:sp>
          <p:nvSpPr>
            <p:cNvPr id="39226" name="Rectangle 314"/>
            <p:cNvSpPr>
              <a:spLocks noChangeArrowheads="1"/>
            </p:cNvSpPr>
            <p:nvPr/>
          </p:nvSpPr>
          <p:spPr bwMode="auto">
            <a:xfrm>
              <a:off x="1999" y="4042"/>
              <a:ext cx="1095" cy="9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pt-PT" sz="800" b="1" i="0" u="none" strike="noStrike" cap="none" normalizeH="0" baseline="0" smtClean="0">
                  <a:ln>
                    <a:noFill/>
                  </a:ln>
                  <a:solidFill>
                    <a:srgbClr val="F2F2F2"/>
                  </a:solidFill>
                  <a:effectLst/>
                  <a:latin typeface="Verdana" pitchFamily="34" charset="0"/>
                  <a:cs typeface="Arial" pitchFamily="34" charset="0"/>
                </a:rPr>
                <a:t> none mutual member(s)</a:t>
              </a:r>
              <a:endParaRPr kumimoji="0" lang="pt-PT" sz="1800" b="0" i="0" u="none" strike="noStrike" cap="none" normalizeH="0" baseline="0" smtClean="0">
                <a:ln>
                  <a:noFill/>
                </a:ln>
                <a:solidFill>
                  <a:schemeClr val="tx1"/>
                </a:solidFill>
                <a:effectLst/>
                <a:latin typeface="Arial" pitchFamily="34" charset="0"/>
                <a:cs typeface="Arial" pitchFamily="34" charset="0"/>
              </a:endParaRPr>
            </a:p>
          </p:txBody>
        </p:sp>
        <p:sp>
          <p:nvSpPr>
            <p:cNvPr id="39227" name="Rectangle 315"/>
            <p:cNvSpPr>
              <a:spLocks noChangeArrowheads="1"/>
            </p:cNvSpPr>
            <p:nvPr/>
          </p:nvSpPr>
          <p:spPr bwMode="auto">
            <a:xfrm>
              <a:off x="1676" y="4115"/>
              <a:ext cx="1553" cy="9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pt-PT" sz="800" b="1" i="0" u="none" strike="noStrike" cap="none" normalizeH="0" baseline="0" smtClean="0">
                  <a:ln>
                    <a:noFill/>
                  </a:ln>
                  <a:solidFill>
                    <a:srgbClr val="F2F2F2"/>
                  </a:solidFill>
                  <a:effectLst/>
                  <a:latin typeface="Verdana" pitchFamily="34" charset="0"/>
                  <a:cs typeface="Arial" pitchFamily="34" charset="0"/>
                </a:rPr>
                <a:t>benefiting from counter-guarantees</a:t>
              </a:r>
              <a:endParaRPr kumimoji="0" lang="pt-PT" sz="1800" b="0" i="0" u="none" strike="noStrike" cap="none" normalizeH="0" baseline="0" smtClean="0">
                <a:ln>
                  <a:noFill/>
                </a:ln>
                <a:solidFill>
                  <a:schemeClr val="tx1"/>
                </a:solidFill>
                <a:effectLst/>
                <a:latin typeface="Arial" pitchFamily="34" charset="0"/>
                <a:cs typeface="Arial" pitchFamily="34" charset="0"/>
              </a:endParaRPr>
            </a:p>
          </p:txBody>
        </p:sp>
        <p:sp>
          <p:nvSpPr>
            <p:cNvPr id="39228" name="Freeform 316"/>
            <p:cNvSpPr>
              <a:spLocks/>
            </p:cNvSpPr>
            <p:nvPr/>
          </p:nvSpPr>
          <p:spPr bwMode="auto">
            <a:xfrm>
              <a:off x="1650" y="3981"/>
              <a:ext cx="1461" cy="270"/>
            </a:xfrm>
            <a:custGeom>
              <a:avLst/>
              <a:gdLst/>
              <a:ahLst/>
              <a:cxnLst>
                <a:cxn ang="0">
                  <a:pos x="304" y="0"/>
                </a:cxn>
                <a:cxn ang="0">
                  <a:pos x="6720" y="0"/>
                </a:cxn>
                <a:cxn ang="0">
                  <a:pos x="6720" y="0"/>
                </a:cxn>
                <a:cxn ang="0">
                  <a:pos x="7024" y="304"/>
                </a:cxn>
                <a:cxn ang="0">
                  <a:pos x="7024" y="304"/>
                </a:cxn>
                <a:cxn ang="0">
                  <a:pos x="7024" y="304"/>
                </a:cxn>
                <a:cxn ang="0">
                  <a:pos x="7024" y="1216"/>
                </a:cxn>
                <a:cxn ang="0">
                  <a:pos x="7024" y="1216"/>
                </a:cxn>
                <a:cxn ang="0">
                  <a:pos x="6720" y="1520"/>
                </a:cxn>
                <a:cxn ang="0">
                  <a:pos x="6720" y="1520"/>
                </a:cxn>
                <a:cxn ang="0">
                  <a:pos x="304" y="1520"/>
                </a:cxn>
                <a:cxn ang="0">
                  <a:pos x="304" y="1520"/>
                </a:cxn>
                <a:cxn ang="0">
                  <a:pos x="0" y="1216"/>
                </a:cxn>
                <a:cxn ang="0">
                  <a:pos x="0" y="1216"/>
                </a:cxn>
                <a:cxn ang="0">
                  <a:pos x="0" y="304"/>
                </a:cxn>
                <a:cxn ang="0">
                  <a:pos x="0" y="304"/>
                </a:cxn>
                <a:cxn ang="0">
                  <a:pos x="304" y="0"/>
                </a:cxn>
              </a:cxnLst>
              <a:rect l="0" t="0" r="r" b="b"/>
              <a:pathLst>
                <a:path w="7024" h="1520">
                  <a:moveTo>
                    <a:pt x="304" y="0"/>
                  </a:moveTo>
                  <a:lnTo>
                    <a:pt x="6720" y="0"/>
                  </a:lnTo>
                  <a:lnTo>
                    <a:pt x="6720" y="0"/>
                  </a:lnTo>
                  <a:cubicBezTo>
                    <a:pt x="6888" y="0"/>
                    <a:pt x="7024" y="137"/>
                    <a:pt x="7024" y="304"/>
                  </a:cubicBezTo>
                  <a:cubicBezTo>
                    <a:pt x="7024" y="304"/>
                    <a:pt x="7024" y="304"/>
                    <a:pt x="7024" y="304"/>
                  </a:cubicBezTo>
                  <a:lnTo>
                    <a:pt x="7024" y="304"/>
                  </a:lnTo>
                  <a:lnTo>
                    <a:pt x="7024" y="1216"/>
                  </a:lnTo>
                  <a:lnTo>
                    <a:pt x="7024" y="1216"/>
                  </a:lnTo>
                  <a:cubicBezTo>
                    <a:pt x="7024" y="1384"/>
                    <a:pt x="6888" y="1520"/>
                    <a:pt x="6720" y="1520"/>
                  </a:cubicBezTo>
                  <a:lnTo>
                    <a:pt x="6720" y="1520"/>
                  </a:lnTo>
                  <a:lnTo>
                    <a:pt x="304" y="1520"/>
                  </a:lnTo>
                  <a:lnTo>
                    <a:pt x="304" y="1520"/>
                  </a:lnTo>
                  <a:cubicBezTo>
                    <a:pt x="137" y="1520"/>
                    <a:pt x="0" y="1384"/>
                    <a:pt x="0" y="1216"/>
                  </a:cubicBezTo>
                  <a:lnTo>
                    <a:pt x="0" y="1216"/>
                  </a:lnTo>
                  <a:lnTo>
                    <a:pt x="0" y="304"/>
                  </a:lnTo>
                  <a:lnTo>
                    <a:pt x="0" y="304"/>
                  </a:lnTo>
                  <a:cubicBezTo>
                    <a:pt x="0" y="137"/>
                    <a:pt x="137" y="0"/>
                    <a:pt x="304" y="0"/>
                  </a:cubicBezTo>
                  <a:close/>
                </a:path>
              </a:pathLst>
            </a:custGeom>
            <a:noFill/>
            <a:ln w="15875" cap="flat">
              <a:solidFill>
                <a:srgbClr val="D8D8D8"/>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sp>
          <p:nvSpPr>
            <p:cNvPr id="39229" name="Freeform 317"/>
            <p:cNvSpPr>
              <a:spLocks/>
            </p:cNvSpPr>
            <p:nvPr/>
          </p:nvSpPr>
          <p:spPr bwMode="auto">
            <a:xfrm>
              <a:off x="3245" y="3981"/>
              <a:ext cx="1462" cy="270"/>
            </a:xfrm>
            <a:custGeom>
              <a:avLst/>
              <a:gdLst/>
              <a:ahLst/>
              <a:cxnLst>
                <a:cxn ang="0">
                  <a:pos x="304" y="0"/>
                </a:cxn>
                <a:cxn ang="0">
                  <a:pos x="6720" y="0"/>
                </a:cxn>
                <a:cxn ang="0">
                  <a:pos x="6720" y="0"/>
                </a:cxn>
                <a:cxn ang="0">
                  <a:pos x="7024" y="304"/>
                </a:cxn>
                <a:cxn ang="0">
                  <a:pos x="7024" y="304"/>
                </a:cxn>
                <a:cxn ang="0">
                  <a:pos x="7024" y="304"/>
                </a:cxn>
                <a:cxn ang="0">
                  <a:pos x="7024" y="1216"/>
                </a:cxn>
                <a:cxn ang="0">
                  <a:pos x="7024" y="1216"/>
                </a:cxn>
                <a:cxn ang="0">
                  <a:pos x="6720" y="1520"/>
                </a:cxn>
                <a:cxn ang="0">
                  <a:pos x="6720" y="1520"/>
                </a:cxn>
                <a:cxn ang="0">
                  <a:pos x="304" y="1520"/>
                </a:cxn>
                <a:cxn ang="0">
                  <a:pos x="304" y="1520"/>
                </a:cxn>
                <a:cxn ang="0">
                  <a:pos x="0" y="1216"/>
                </a:cxn>
                <a:cxn ang="0">
                  <a:pos x="0" y="1216"/>
                </a:cxn>
                <a:cxn ang="0">
                  <a:pos x="0" y="304"/>
                </a:cxn>
                <a:cxn ang="0">
                  <a:pos x="0" y="304"/>
                </a:cxn>
                <a:cxn ang="0">
                  <a:pos x="304" y="0"/>
                </a:cxn>
              </a:cxnLst>
              <a:rect l="0" t="0" r="r" b="b"/>
              <a:pathLst>
                <a:path w="7024" h="1520">
                  <a:moveTo>
                    <a:pt x="304" y="0"/>
                  </a:moveTo>
                  <a:lnTo>
                    <a:pt x="6720" y="0"/>
                  </a:lnTo>
                  <a:lnTo>
                    <a:pt x="6720" y="0"/>
                  </a:lnTo>
                  <a:cubicBezTo>
                    <a:pt x="6888" y="0"/>
                    <a:pt x="7024" y="137"/>
                    <a:pt x="7024" y="304"/>
                  </a:cubicBezTo>
                  <a:cubicBezTo>
                    <a:pt x="7024" y="304"/>
                    <a:pt x="7024" y="304"/>
                    <a:pt x="7024" y="304"/>
                  </a:cubicBezTo>
                  <a:lnTo>
                    <a:pt x="7024" y="304"/>
                  </a:lnTo>
                  <a:lnTo>
                    <a:pt x="7024" y="1216"/>
                  </a:lnTo>
                  <a:lnTo>
                    <a:pt x="7024" y="1216"/>
                  </a:lnTo>
                  <a:cubicBezTo>
                    <a:pt x="7024" y="1384"/>
                    <a:pt x="6888" y="1520"/>
                    <a:pt x="6720" y="1520"/>
                  </a:cubicBezTo>
                  <a:lnTo>
                    <a:pt x="6720" y="1520"/>
                  </a:lnTo>
                  <a:lnTo>
                    <a:pt x="304" y="1520"/>
                  </a:lnTo>
                  <a:lnTo>
                    <a:pt x="304" y="1520"/>
                  </a:lnTo>
                  <a:cubicBezTo>
                    <a:pt x="137" y="1520"/>
                    <a:pt x="0" y="1384"/>
                    <a:pt x="0" y="1216"/>
                  </a:cubicBezTo>
                  <a:lnTo>
                    <a:pt x="0" y="1216"/>
                  </a:lnTo>
                  <a:lnTo>
                    <a:pt x="0" y="304"/>
                  </a:lnTo>
                  <a:lnTo>
                    <a:pt x="0" y="304"/>
                  </a:lnTo>
                  <a:cubicBezTo>
                    <a:pt x="0" y="137"/>
                    <a:pt x="137" y="0"/>
                    <a:pt x="304" y="0"/>
                  </a:cubicBezTo>
                  <a:close/>
                </a:path>
              </a:pathLst>
            </a:custGeom>
            <a:solidFill>
              <a:srgbClr val="A5A5A5"/>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pt-PT"/>
            </a:p>
          </p:txBody>
        </p:sp>
        <p:sp>
          <p:nvSpPr>
            <p:cNvPr id="39230" name="Rectangle 318"/>
            <p:cNvSpPr>
              <a:spLocks noChangeArrowheads="1"/>
            </p:cNvSpPr>
            <p:nvPr/>
          </p:nvSpPr>
          <p:spPr bwMode="auto">
            <a:xfrm>
              <a:off x="3365" y="4042"/>
              <a:ext cx="276" cy="9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pt-PT" sz="800" b="1" i="0" u="none" strike="noStrike" cap="none" normalizeH="0" baseline="0" smtClean="0">
                  <a:ln>
                    <a:noFill/>
                  </a:ln>
                  <a:solidFill>
                    <a:srgbClr val="000000"/>
                  </a:solidFill>
                  <a:effectLst/>
                  <a:latin typeface="Verdana" pitchFamily="34" charset="0"/>
                  <a:cs typeface="Arial" pitchFamily="34" charset="0"/>
                </a:rPr>
                <a:t>AECM</a:t>
              </a:r>
              <a:endParaRPr kumimoji="0" lang="pt-PT" sz="1800" b="0" i="0" u="none" strike="noStrike" cap="none" normalizeH="0" baseline="0" smtClean="0">
                <a:ln>
                  <a:noFill/>
                </a:ln>
                <a:solidFill>
                  <a:schemeClr val="tx1"/>
                </a:solidFill>
                <a:effectLst/>
                <a:latin typeface="Arial" pitchFamily="34" charset="0"/>
                <a:cs typeface="Arial" pitchFamily="34" charset="0"/>
              </a:endParaRPr>
            </a:p>
          </p:txBody>
        </p:sp>
        <p:sp>
          <p:nvSpPr>
            <p:cNvPr id="39231" name="Rectangle 319"/>
            <p:cNvSpPr>
              <a:spLocks noChangeArrowheads="1"/>
            </p:cNvSpPr>
            <p:nvPr/>
          </p:nvSpPr>
          <p:spPr bwMode="auto">
            <a:xfrm>
              <a:off x="3583" y="4042"/>
              <a:ext cx="1118" cy="9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pt-PT" sz="800" b="1" i="0" u="none" strike="noStrike" cap="none" normalizeH="0" baseline="0" smtClean="0">
                  <a:ln>
                    <a:noFill/>
                  </a:ln>
                  <a:solidFill>
                    <a:srgbClr val="000000"/>
                  </a:solidFill>
                  <a:effectLst/>
                  <a:latin typeface="Verdana" pitchFamily="34" charset="0"/>
                  <a:cs typeface="Arial" pitchFamily="34" charset="0"/>
                </a:rPr>
                <a:t> member(s) not receiving</a:t>
              </a:r>
              <a:endParaRPr kumimoji="0" lang="pt-PT" sz="1800" b="0" i="0" u="none" strike="noStrike" cap="none" normalizeH="0" baseline="0" smtClean="0">
                <a:ln>
                  <a:noFill/>
                </a:ln>
                <a:solidFill>
                  <a:schemeClr val="tx1"/>
                </a:solidFill>
                <a:effectLst/>
                <a:latin typeface="Arial" pitchFamily="34" charset="0"/>
                <a:cs typeface="Arial" pitchFamily="34" charset="0"/>
              </a:endParaRPr>
            </a:p>
          </p:txBody>
        </p:sp>
        <p:sp>
          <p:nvSpPr>
            <p:cNvPr id="39232" name="Rectangle 320"/>
            <p:cNvSpPr>
              <a:spLocks noChangeArrowheads="1"/>
            </p:cNvSpPr>
            <p:nvPr/>
          </p:nvSpPr>
          <p:spPr bwMode="auto">
            <a:xfrm>
              <a:off x="3587" y="4115"/>
              <a:ext cx="874" cy="9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pt-PT" sz="800" b="1" i="0" u="none" strike="noStrike" cap="none" normalizeH="0" baseline="0" smtClean="0">
                  <a:ln>
                    <a:noFill/>
                  </a:ln>
                  <a:solidFill>
                    <a:srgbClr val="000000"/>
                  </a:solidFill>
                  <a:effectLst/>
                  <a:latin typeface="Verdana" pitchFamily="34" charset="0"/>
                  <a:cs typeface="Arial" pitchFamily="34" charset="0"/>
                </a:rPr>
                <a:t>counter-guarantees</a:t>
              </a:r>
              <a:endParaRPr kumimoji="0" lang="pt-PT" sz="1800" b="0" i="0" u="none" strike="noStrike" cap="none" normalizeH="0" baseline="0" smtClean="0">
                <a:ln>
                  <a:noFill/>
                </a:ln>
                <a:solidFill>
                  <a:schemeClr val="tx1"/>
                </a:solidFill>
                <a:effectLst/>
                <a:latin typeface="Arial" pitchFamily="34" charset="0"/>
                <a:cs typeface="Arial" pitchFamily="34" charset="0"/>
              </a:endParaRPr>
            </a:p>
          </p:txBody>
        </p:sp>
        <p:sp>
          <p:nvSpPr>
            <p:cNvPr id="39233" name="Freeform 321"/>
            <p:cNvSpPr>
              <a:spLocks/>
            </p:cNvSpPr>
            <p:nvPr/>
          </p:nvSpPr>
          <p:spPr bwMode="auto">
            <a:xfrm>
              <a:off x="3245" y="3981"/>
              <a:ext cx="1462" cy="270"/>
            </a:xfrm>
            <a:custGeom>
              <a:avLst/>
              <a:gdLst/>
              <a:ahLst/>
              <a:cxnLst>
                <a:cxn ang="0">
                  <a:pos x="304" y="0"/>
                </a:cxn>
                <a:cxn ang="0">
                  <a:pos x="6720" y="0"/>
                </a:cxn>
                <a:cxn ang="0">
                  <a:pos x="6720" y="0"/>
                </a:cxn>
                <a:cxn ang="0">
                  <a:pos x="7024" y="304"/>
                </a:cxn>
                <a:cxn ang="0">
                  <a:pos x="7024" y="304"/>
                </a:cxn>
                <a:cxn ang="0">
                  <a:pos x="7024" y="304"/>
                </a:cxn>
                <a:cxn ang="0">
                  <a:pos x="7024" y="1216"/>
                </a:cxn>
                <a:cxn ang="0">
                  <a:pos x="7024" y="1216"/>
                </a:cxn>
                <a:cxn ang="0">
                  <a:pos x="6720" y="1520"/>
                </a:cxn>
                <a:cxn ang="0">
                  <a:pos x="6720" y="1520"/>
                </a:cxn>
                <a:cxn ang="0">
                  <a:pos x="304" y="1520"/>
                </a:cxn>
                <a:cxn ang="0">
                  <a:pos x="304" y="1520"/>
                </a:cxn>
                <a:cxn ang="0">
                  <a:pos x="0" y="1216"/>
                </a:cxn>
                <a:cxn ang="0">
                  <a:pos x="0" y="1216"/>
                </a:cxn>
                <a:cxn ang="0">
                  <a:pos x="0" y="304"/>
                </a:cxn>
                <a:cxn ang="0">
                  <a:pos x="0" y="304"/>
                </a:cxn>
                <a:cxn ang="0">
                  <a:pos x="304" y="0"/>
                </a:cxn>
              </a:cxnLst>
              <a:rect l="0" t="0" r="r" b="b"/>
              <a:pathLst>
                <a:path w="7024" h="1520">
                  <a:moveTo>
                    <a:pt x="304" y="0"/>
                  </a:moveTo>
                  <a:lnTo>
                    <a:pt x="6720" y="0"/>
                  </a:lnTo>
                  <a:lnTo>
                    <a:pt x="6720" y="0"/>
                  </a:lnTo>
                  <a:cubicBezTo>
                    <a:pt x="6888" y="0"/>
                    <a:pt x="7024" y="137"/>
                    <a:pt x="7024" y="304"/>
                  </a:cubicBezTo>
                  <a:cubicBezTo>
                    <a:pt x="7024" y="304"/>
                    <a:pt x="7024" y="304"/>
                    <a:pt x="7024" y="304"/>
                  </a:cubicBezTo>
                  <a:lnTo>
                    <a:pt x="7024" y="304"/>
                  </a:lnTo>
                  <a:lnTo>
                    <a:pt x="7024" y="1216"/>
                  </a:lnTo>
                  <a:lnTo>
                    <a:pt x="7024" y="1216"/>
                  </a:lnTo>
                  <a:cubicBezTo>
                    <a:pt x="7024" y="1384"/>
                    <a:pt x="6888" y="1520"/>
                    <a:pt x="6720" y="1520"/>
                  </a:cubicBezTo>
                  <a:lnTo>
                    <a:pt x="6720" y="1520"/>
                  </a:lnTo>
                  <a:lnTo>
                    <a:pt x="304" y="1520"/>
                  </a:lnTo>
                  <a:lnTo>
                    <a:pt x="304" y="1520"/>
                  </a:lnTo>
                  <a:cubicBezTo>
                    <a:pt x="137" y="1520"/>
                    <a:pt x="0" y="1384"/>
                    <a:pt x="0" y="1216"/>
                  </a:cubicBezTo>
                  <a:lnTo>
                    <a:pt x="0" y="1216"/>
                  </a:lnTo>
                  <a:lnTo>
                    <a:pt x="0" y="304"/>
                  </a:lnTo>
                  <a:lnTo>
                    <a:pt x="0" y="304"/>
                  </a:lnTo>
                  <a:cubicBezTo>
                    <a:pt x="0" y="137"/>
                    <a:pt x="137" y="0"/>
                    <a:pt x="304" y="0"/>
                  </a:cubicBezTo>
                  <a:close/>
                </a:path>
              </a:pathLst>
            </a:custGeom>
            <a:noFill/>
            <a:ln w="15875" cap="flat">
              <a:solidFill>
                <a:srgbClr val="3B608D"/>
              </a:solidFill>
              <a:prstDash val="solid"/>
              <a:miter lim="800000"/>
              <a:headEnd/>
              <a:tailEnd/>
            </a:ln>
          </p:spPr>
          <p:txBody>
            <a:bodyPr vert="horz" wrap="square" lIns="91440" tIns="45720" rIns="91440" bIns="45720" numCol="1" anchor="t" anchorCtr="0" compatLnSpc="1">
              <a:prstTxWarp prst="textNoShape">
                <a:avLst/>
              </a:prstTxWarp>
            </a:bodyPr>
            <a:lstStyle/>
            <a:p>
              <a:endParaRPr lang="pt-PT"/>
            </a:p>
          </p:txBody>
        </p:sp>
      </p:grpSp>
    </p:spTree>
    <p:extLst>
      <p:ext uri="{BB962C8B-B14F-4D97-AF65-F5344CB8AC3E}">
        <p14:creationId xmlns="" xmlns:p14="http://schemas.microsoft.com/office/powerpoint/2010/main" val="684875806"/>
      </p:ext>
    </p:extLst>
  </p:cSld>
  <p:clrMapOvr>
    <a:masterClrMapping/>
  </p:clrMapOvr>
  <p:transition spd="slow">
    <p:wip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60040" y="1296144"/>
            <a:ext cx="7092280" cy="5085184"/>
          </a:xfrm>
        </p:spPr>
        <p:txBody>
          <a:bodyPr>
            <a:noAutofit/>
          </a:bodyPr>
          <a:lstStyle/>
          <a:p>
            <a:pPr marL="800100" lvl="1" indent="-342900" algn="l">
              <a:spcBef>
                <a:spcPts val="600"/>
              </a:spcBef>
              <a:spcAft>
                <a:spcPts val="600"/>
              </a:spcAft>
              <a:buFont typeface="+mj-lt"/>
              <a:buAutoNum type="arabicPeriod" startAt="3"/>
              <a:defRPr/>
            </a:pPr>
            <a:r>
              <a:rPr lang="en-US" sz="1600" b="1" u="sng" dirty="0">
                <a:solidFill>
                  <a:srgbClr val="002060"/>
                </a:solidFill>
                <a:latin typeface="Verdana" panose="020B0604030504040204" pitchFamily="34" charset="0"/>
                <a:ea typeface="Verdana" panose="020B0604030504040204" pitchFamily="34" charset="0"/>
                <a:cs typeface="Verdana" panose="020B0604030504040204" pitchFamily="34" charset="0"/>
              </a:rPr>
              <a:t>Legal form: </a:t>
            </a:r>
          </a:p>
          <a:p>
            <a:pPr marL="1257300" lvl="2" indent="-342900" algn="l">
              <a:spcBef>
                <a:spcPts val="0"/>
              </a:spcBef>
              <a:spcAft>
                <a:spcPts val="600"/>
              </a:spcAft>
              <a:buFont typeface="Arial" pitchFamily="34" charset="0"/>
              <a:buChar char="•"/>
              <a:defRPr/>
            </a:pPr>
            <a:r>
              <a:rPr lang="en-US" sz="1800" dirty="0" smtClean="0">
                <a:solidFill>
                  <a:srgbClr val="002060"/>
                </a:solidFill>
                <a:latin typeface="Verdana" panose="020B0604030504040204" pitchFamily="34" charset="0"/>
                <a:ea typeface="Verdana" panose="020B0604030504040204" pitchFamily="34" charset="0"/>
                <a:cs typeface="Verdana" panose="020B0604030504040204" pitchFamily="34" charset="0"/>
              </a:rPr>
              <a:t>Cooperative or mutual societies</a:t>
            </a:r>
          </a:p>
          <a:p>
            <a:pPr marL="1257300" lvl="2" indent="-342900" algn="l">
              <a:spcBef>
                <a:spcPts val="0"/>
              </a:spcBef>
              <a:spcAft>
                <a:spcPts val="600"/>
              </a:spcAft>
              <a:buFont typeface="Arial" pitchFamily="34" charset="0"/>
              <a:buChar char="•"/>
              <a:defRPr/>
            </a:pPr>
            <a:r>
              <a:rPr lang="en-US" sz="1800" dirty="0" smtClean="0">
                <a:solidFill>
                  <a:srgbClr val="002060"/>
                </a:solidFill>
                <a:latin typeface="Verdana" panose="020B0604030504040204" pitchFamily="34" charset="0"/>
                <a:ea typeface="Verdana" panose="020B0604030504040204" pitchFamily="34" charset="0"/>
                <a:cs typeface="Verdana" panose="020B0604030504040204" pitchFamily="34" charset="0"/>
              </a:rPr>
              <a:t>Limited companies</a:t>
            </a:r>
          </a:p>
          <a:p>
            <a:pPr marL="1257300" lvl="2" indent="-342900" algn="l">
              <a:spcBef>
                <a:spcPts val="0"/>
              </a:spcBef>
              <a:spcAft>
                <a:spcPts val="600"/>
              </a:spcAft>
              <a:buFont typeface="Arial" pitchFamily="34" charset="0"/>
              <a:buChar char="•"/>
              <a:defRPr/>
            </a:pPr>
            <a:r>
              <a:rPr lang="en-US" sz="1800" dirty="0" smtClean="0">
                <a:solidFill>
                  <a:srgbClr val="002060"/>
                </a:solidFill>
                <a:latin typeface="Verdana" panose="020B0604030504040204" pitchFamily="34" charset="0"/>
                <a:ea typeface="Verdana" panose="020B0604030504040204" pitchFamily="34" charset="0"/>
                <a:cs typeface="Verdana" panose="020B0604030504040204" pitchFamily="34" charset="0"/>
              </a:rPr>
              <a:t>Foundations</a:t>
            </a:r>
          </a:p>
          <a:p>
            <a:pPr marL="1257300" lvl="2" indent="-342900" algn="l">
              <a:spcBef>
                <a:spcPts val="0"/>
              </a:spcBef>
              <a:spcAft>
                <a:spcPts val="600"/>
              </a:spcAft>
              <a:buFont typeface="Arial" pitchFamily="34" charset="0"/>
              <a:buChar char="•"/>
              <a:defRPr/>
            </a:pPr>
            <a:r>
              <a:rPr lang="en-US" sz="1800" dirty="0" smtClean="0">
                <a:solidFill>
                  <a:srgbClr val="002060"/>
                </a:solidFill>
                <a:latin typeface="Verdana" panose="020B0604030504040204" pitchFamily="34" charset="0"/>
                <a:ea typeface="Verdana" panose="020B0604030504040204" pitchFamily="34" charset="0"/>
                <a:cs typeface="Verdana" panose="020B0604030504040204" pitchFamily="34" charset="0"/>
              </a:rPr>
              <a:t>Funds </a:t>
            </a:r>
          </a:p>
          <a:p>
            <a:pPr marL="1257300" lvl="2" indent="-342900" algn="l">
              <a:spcBef>
                <a:spcPts val="0"/>
              </a:spcBef>
              <a:spcAft>
                <a:spcPts val="600"/>
              </a:spcAft>
              <a:buFont typeface="Arial" pitchFamily="34" charset="0"/>
              <a:buChar char="•"/>
              <a:defRPr/>
            </a:pPr>
            <a:r>
              <a:rPr lang="en-US" sz="1800" dirty="0" smtClean="0">
                <a:solidFill>
                  <a:srgbClr val="002060"/>
                </a:solidFill>
                <a:latin typeface="Verdana" panose="020B0604030504040204" pitchFamily="34" charset="0"/>
                <a:ea typeface="Verdana" panose="020B0604030504040204" pitchFamily="34" charset="0"/>
                <a:cs typeface="Verdana" panose="020B0604030504040204" pitchFamily="34" charset="0"/>
              </a:rPr>
              <a:t>Development banks, agencies, others</a:t>
            </a:r>
          </a:p>
          <a:p>
            <a:pPr lvl="2" algn="l">
              <a:spcBef>
                <a:spcPts val="0"/>
              </a:spcBef>
              <a:spcAft>
                <a:spcPts val="600"/>
              </a:spcAft>
              <a:defRPr/>
            </a:pPr>
            <a:endParaRPr lang="en-US" sz="1800" dirty="0" smtClean="0">
              <a:solidFill>
                <a:srgbClr val="002060"/>
              </a:solidFill>
              <a:latin typeface="Verdana" panose="020B0604030504040204" pitchFamily="34" charset="0"/>
              <a:ea typeface="Verdana" panose="020B0604030504040204" pitchFamily="34" charset="0"/>
              <a:cs typeface="Verdana" panose="020B0604030504040204" pitchFamily="34" charset="0"/>
            </a:endParaRPr>
          </a:p>
          <a:p>
            <a:pPr marL="800100" lvl="1" indent="-342900" algn="l">
              <a:spcBef>
                <a:spcPts val="600"/>
              </a:spcBef>
              <a:spcAft>
                <a:spcPts val="600"/>
              </a:spcAft>
              <a:buFont typeface="+mj-lt"/>
              <a:buAutoNum type="arabicPeriod" startAt="3"/>
              <a:defRPr/>
            </a:pPr>
            <a:r>
              <a:rPr lang="en-US" sz="1600" b="1" u="sng" dirty="0">
                <a:solidFill>
                  <a:srgbClr val="002060"/>
                </a:solidFill>
                <a:latin typeface="Verdana" panose="020B0604030504040204" pitchFamily="34" charset="0"/>
                <a:ea typeface="Verdana" panose="020B0604030504040204" pitchFamily="34" charset="0"/>
                <a:cs typeface="Verdana" panose="020B0604030504040204" pitchFamily="34" charset="0"/>
              </a:rPr>
              <a:t>Supervision:</a:t>
            </a:r>
          </a:p>
          <a:p>
            <a:pPr marL="1257300" lvl="2" indent="-342900" algn="l">
              <a:spcBef>
                <a:spcPts val="0"/>
              </a:spcBef>
              <a:spcAft>
                <a:spcPts val="600"/>
              </a:spcAft>
              <a:buFont typeface="Arial" pitchFamily="34" charset="0"/>
              <a:buChar char="•"/>
              <a:defRPr/>
            </a:pPr>
            <a:r>
              <a:rPr lang="en-US" sz="1800" dirty="0" smtClean="0">
                <a:solidFill>
                  <a:srgbClr val="002060"/>
                </a:solidFill>
                <a:latin typeface="Verdana" panose="020B0604030504040204" pitchFamily="34" charset="0"/>
                <a:ea typeface="Verdana" panose="020B0604030504040204" pitchFamily="34" charset="0"/>
                <a:cs typeface="Verdana" panose="020B0604030504040204" pitchFamily="34" charset="0"/>
              </a:rPr>
              <a:t>Mono-product banking licenses</a:t>
            </a:r>
          </a:p>
          <a:p>
            <a:pPr marL="1257300" lvl="2" indent="-342900" algn="l">
              <a:spcBef>
                <a:spcPts val="0"/>
              </a:spcBef>
              <a:spcAft>
                <a:spcPts val="600"/>
              </a:spcAft>
              <a:buFont typeface="Arial" pitchFamily="34" charset="0"/>
              <a:buChar char="•"/>
              <a:defRPr/>
            </a:pPr>
            <a:r>
              <a:rPr lang="en-US" sz="1800" dirty="0" smtClean="0">
                <a:solidFill>
                  <a:srgbClr val="002060"/>
                </a:solidFill>
                <a:latin typeface="Verdana" panose="020B0604030504040204" pitchFamily="34" charset="0"/>
                <a:ea typeface="Verdana" panose="020B0604030504040204" pitchFamily="34" charset="0"/>
                <a:cs typeface="Verdana" panose="020B0604030504040204" pitchFamily="34" charset="0"/>
              </a:rPr>
              <a:t>Financial intermediary statute</a:t>
            </a:r>
          </a:p>
          <a:p>
            <a:pPr marL="1257300" lvl="2" indent="-342900" algn="l">
              <a:spcBef>
                <a:spcPts val="0"/>
              </a:spcBef>
              <a:spcAft>
                <a:spcPts val="600"/>
              </a:spcAft>
              <a:buFont typeface="Arial" pitchFamily="34" charset="0"/>
              <a:buChar char="•"/>
              <a:defRPr/>
            </a:pPr>
            <a:r>
              <a:rPr lang="en-US" sz="1800" dirty="0" smtClean="0">
                <a:solidFill>
                  <a:srgbClr val="002060"/>
                </a:solidFill>
                <a:latin typeface="Verdana" panose="020B0604030504040204" pitchFamily="34" charset="0"/>
                <a:ea typeface="Verdana" panose="020B0604030504040204" pitchFamily="34" charset="0"/>
                <a:cs typeface="Verdana" panose="020B0604030504040204" pitchFamily="34" charset="0"/>
              </a:rPr>
              <a:t>Non-supervised (very few cases)</a:t>
            </a:r>
          </a:p>
        </p:txBody>
      </p:sp>
      <p:sp>
        <p:nvSpPr>
          <p:cNvPr id="9" name="Title 3"/>
          <p:cNvSpPr>
            <a:spLocks noGrp="1"/>
          </p:cNvSpPr>
          <p:nvPr>
            <p:ph type="ctrTitle"/>
          </p:nvPr>
        </p:nvSpPr>
        <p:spPr>
          <a:xfrm>
            <a:off x="135302" y="9559"/>
            <a:ext cx="6812962" cy="971169"/>
          </a:xfrm>
        </p:spPr>
        <p:txBody>
          <a:bodyPr>
            <a:noAutofit/>
          </a:bodyPr>
          <a:lstStyle/>
          <a:p>
            <a:pPr algn="l"/>
            <a:r>
              <a:rPr lang="de-DE" sz="3000" b="1" u="sng" dirty="0" err="1" smtClean="0">
                <a:solidFill>
                  <a:srgbClr val="002060"/>
                </a:solidFill>
                <a:cs typeface="Arial" charset="0"/>
              </a:rPr>
              <a:t>Typologies</a:t>
            </a:r>
            <a:r>
              <a:rPr lang="de-DE" sz="3000" b="1" u="sng" dirty="0" smtClean="0">
                <a:solidFill>
                  <a:srgbClr val="002060"/>
                </a:solidFill>
                <a:cs typeface="Arial" charset="0"/>
              </a:rPr>
              <a:t> of EU-Guarantee </a:t>
            </a:r>
            <a:r>
              <a:rPr lang="de-DE" sz="3000" b="1" u="sng" dirty="0" err="1" smtClean="0">
                <a:solidFill>
                  <a:srgbClr val="002060"/>
                </a:solidFill>
                <a:cs typeface="Arial" charset="0"/>
              </a:rPr>
              <a:t>Schemes</a:t>
            </a:r>
            <a:endParaRPr lang="de-DE" sz="3000" b="1" u="sng" dirty="0" smtClean="0">
              <a:solidFill>
                <a:srgbClr val="002060"/>
              </a:solidFill>
              <a:cs typeface="Arial" charset="0"/>
            </a:endParaRPr>
          </a:p>
        </p:txBody>
      </p:sp>
      <p:pic>
        <p:nvPicPr>
          <p:cNvPr id="11" name="Picture 2" descr="Z:\Seminar\2013 Rome\Graphic and logo\Logo - Rome 2.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372200" y="0"/>
            <a:ext cx="2760608" cy="4320000"/>
          </a:xfrm>
          <a:prstGeom prst="rect">
            <a:avLst/>
          </a:prstGeom>
          <a:noFill/>
          <a:effectLst>
            <a:glow rad="127000">
              <a:schemeClr val="accent1">
                <a:alpha val="0"/>
              </a:schemeClr>
            </a:glow>
          </a:effectLst>
          <a:extLst>
            <a:ext uri="{909E8E84-426E-40DD-AFC4-6F175D3DCCD1}">
              <a14:hiddenFill xmlns="" xmlns:a14="http://schemas.microsoft.com/office/drawing/2010/main">
                <a:solidFill>
                  <a:srgbClr val="FFFFFF"/>
                </a:solidFill>
              </a14:hiddenFill>
            </a:ext>
          </a:extLst>
        </p:spPr>
      </p:pic>
      <p:sp>
        <p:nvSpPr>
          <p:cNvPr id="13" name="Tartalom helye 2"/>
          <p:cNvSpPr txBox="1">
            <a:spLocks/>
          </p:cNvSpPr>
          <p:nvPr/>
        </p:nvSpPr>
        <p:spPr>
          <a:xfrm>
            <a:off x="1042988" y="1412875"/>
            <a:ext cx="6815137" cy="4381500"/>
          </a:xfrm>
          <a:prstGeom prst="rect">
            <a:avLst/>
          </a:prstGeom>
        </p:spPr>
        <p:txBody>
          <a:bodyPr vert="horz" lIns="91440" tIns="45720" rIns="91440" bIns="45720" rtlCol="0">
            <a:normAutofit/>
          </a:bodyPr>
          <a:lstStyle/>
          <a:p>
            <a:pPr marL="914400" marR="0" lvl="2" indent="0" algn="ctr" defTabSz="914400" rtl="0" eaLnBrk="1" fontAlgn="auto" latinLnBrk="0" hangingPunct="1">
              <a:lnSpc>
                <a:spcPct val="100000"/>
              </a:lnSpc>
              <a:spcBef>
                <a:spcPct val="20000"/>
              </a:spcBef>
              <a:spcAft>
                <a:spcPts val="600"/>
              </a:spcAft>
              <a:buClrTx/>
              <a:buSzTx/>
              <a:buFont typeface="Arial" charset="0"/>
              <a:buNone/>
              <a:tabLst>
                <a:tab pos="271463" algn="l"/>
              </a:tabLst>
              <a:defRPr/>
            </a:pPr>
            <a:endParaRPr kumimoji="0" lang="en-US" sz="1600" b="0" i="0" u="none" strike="noStrike" kern="1200" cap="none" spc="0" normalizeH="0" baseline="0" noProof="0" dirty="0" smtClean="0">
              <a:ln>
                <a:noFill/>
              </a:ln>
              <a:solidFill>
                <a:schemeClr val="tx1">
                  <a:tint val="75000"/>
                </a:schemeClr>
              </a:solidFill>
              <a:effectLst/>
              <a:uLnTx/>
              <a:uFillTx/>
              <a:latin typeface="+mn-lt"/>
              <a:ea typeface="+mn-ea"/>
              <a:cs typeface="Arial" charset="0"/>
            </a:endParaRPr>
          </a:p>
        </p:txBody>
      </p:sp>
      <p:pic>
        <p:nvPicPr>
          <p:cNvPr id="6" name="Picture 2"/>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370756" y="5661248"/>
            <a:ext cx="1104900" cy="866775"/>
          </a:xfrm>
          <a:prstGeom prst="rect">
            <a:avLst/>
          </a:prstGeom>
          <a:solidFill>
            <a:srgbClr val="FFFFFF">
              <a:alpha val="0"/>
            </a:srgbClr>
          </a:solidFill>
        </p:spPr>
      </p:pic>
    </p:spTree>
    <p:extLst>
      <p:ext uri="{BB962C8B-B14F-4D97-AF65-F5344CB8AC3E}">
        <p14:creationId xmlns="" xmlns:p14="http://schemas.microsoft.com/office/powerpoint/2010/main" val="713764541"/>
      </p:ext>
    </p:extLst>
  </p:cSld>
  <p:clrMapOvr>
    <a:masterClrMapping/>
  </p:clrMapOvr>
  <p:transition spd="slow">
    <p:wip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370756" y="5661248"/>
            <a:ext cx="1104900" cy="866775"/>
          </a:xfrm>
          <a:prstGeom prst="rect">
            <a:avLst/>
          </a:prstGeom>
          <a:solidFill>
            <a:srgbClr val="FFFFFF">
              <a:alpha val="0"/>
            </a:srgbClr>
          </a:solidFill>
        </p:spPr>
      </p:pic>
      <p:sp>
        <p:nvSpPr>
          <p:cNvPr id="3" name="Subtitle 2"/>
          <p:cNvSpPr>
            <a:spLocks noGrp="1"/>
          </p:cNvSpPr>
          <p:nvPr>
            <p:ph type="subTitle" idx="1"/>
          </p:nvPr>
        </p:nvSpPr>
        <p:spPr>
          <a:xfrm>
            <a:off x="432048" y="980728"/>
            <a:ext cx="7092280" cy="5157192"/>
          </a:xfrm>
        </p:spPr>
        <p:txBody>
          <a:bodyPr>
            <a:noAutofit/>
          </a:bodyPr>
          <a:lstStyle/>
          <a:p>
            <a:pPr marL="800100" lvl="1" indent="-342900" algn="l">
              <a:spcBef>
                <a:spcPts val="600"/>
              </a:spcBef>
              <a:spcAft>
                <a:spcPts val="600"/>
              </a:spcAft>
              <a:buFont typeface="+mj-lt"/>
              <a:buAutoNum type="arabicPeriod" startAt="5"/>
              <a:defRPr/>
            </a:pPr>
            <a:r>
              <a:rPr lang="en-US" sz="1600" b="1" u="sng" dirty="0">
                <a:solidFill>
                  <a:srgbClr val="002060"/>
                </a:solidFill>
                <a:latin typeface="Verdana" panose="020B0604030504040204" pitchFamily="34" charset="0"/>
                <a:ea typeface="Verdana" panose="020B0604030504040204" pitchFamily="34" charset="0"/>
                <a:cs typeface="Verdana" panose="020B0604030504040204" pitchFamily="34" charset="0"/>
              </a:rPr>
              <a:t>Distribution: </a:t>
            </a:r>
          </a:p>
          <a:p>
            <a:pPr marL="1257300" lvl="2" indent="-342900" algn="l">
              <a:spcBef>
                <a:spcPts val="600"/>
              </a:spcBef>
              <a:spcAft>
                <a:spcPts val="600"/>
              </a:spcAft>
              <a:buFont typeface="Arial" pitchFamily="34" charset="0"/>
              <a:buChar char="•"/>
              <a:defRPr/>
            </a:pPr>
            <a:r>
              <a:rPr lang="en-US" sz="1800" dirty="0">
                <a:solidFill>
                  <a:srgbClr val="002060"/>
                </a:solidFill>
                <a:latin typeface="Verdana" panose="020B0604030504040204" pitchFamily="34" charset="0"/>
                <a:ea typeface="Verdana" panose="020B0604030504040204" pitchFamily="34" charset="0"/>
                <a:cs typeface="Verdana" panose="020B0604030504040204" pitchFamily="34" charset="0"/>
              </a:rPr>
              <a:t>Banking partners</a:t>
            </a:r>
          </a:p>
          <a:p>
            <a:pPr marL="1257300" lvl="2" indent="-342900" algn="l">
              <a:spcBef>
                <a:spcPts val="600"/>
              </a:spcBef>
              <a:spcAft>
                <a:spcPts val="600"/>
              </a:spcAft>
              <a:buFont typeface="Arial" pitchFamily="34" charset="0"/>
              <a:buChar char="•"/>
              <a:defRPr/>
            </a:pPr>
            <a:r>
              <a:rPr lang="en-US" sz="1800" dirty="0">
                <a:solidFill>
                  <a:srgbClr val="002060"/>
                </a:solidFill>
                <a:latin typeface="Verdana" panose="020B0604030504040204" pitchFamily="34" charset="0"/>
                <a:ea typeface="Verdana" panose="020B0604030504040204" pitchFamily="34" charset="0"/>
                <a:cs typeface="Verdana" panose="020B0604030504040204" pitchFamily="34" charset="0"/>
              </a:rPr>
              <a:t>Direct guarantees</a:t>
            </a:r>
          </a:p>
          <a:p>
            <a:pPr marL="1257300" lvl="2" indent="-342900" algn="l">
              <a:spcBef>
                <a:spcPts val="600"/>
              </a:spcBef>
              <a:spcAft>
                <a:spcPts val="600"/>
              </a:spcAft>
              <a:buFont typeface="Arial" pitchFamily="34" charset="0"/>
              <a:buChar char="•"/>
              <a:defRPr/>
            </a:pPr>
            <a:r>
              <a:rPr lang="en-US" sz="1800" dirty="0">
                <a:solidFill>
                  <a:srgbClr val="002060"/>
                </a:solidFill>
                <a:latin typeface="Verdana" panose="020B0604030504040204" pitchFamily="34" charset="0"/>
                <a:ea typeface="Verdana" panose="020B0604030504040204" pitchFamily="34" charset="0"/>
                <a:cs typeface="Verdana" panose="020B0604030504040204" pitchFamily="34" charset="0"/>
              </a:rPr>
              <a:t>Individual approval</a:t>
            </a:r>
          </a:p>
          <a:p>
            <a:pPr marL="1257300" lvl="2" indent="-342900" algn="l">
              <a:spcBef>
                <a:spcPts val="600"/>
              </a:spcBef>
              <a:spcAft>
                <a:spcPts val="600"/>
              </a:spcAft>
              <a:buFont typeface="Arial" pitchFamily="34" charset="0"/>
              <a:buChar char="•"/>
              <a:defRPr/>
            </a:pPr>
            <a:r>
              <a:rPr lang="en-US" sz="1800" dirty="0">
                <a:solidFill>
                  <a:srgbClr val="002060"/>
                </a:solidFill>
                <a:latin typeface="Verdana" panose="020B0604030504040204" pitchFamily="34" charset="0"/>
                <a:ea typeface="Verdana" panose="020B0604030504040204" pitchFamily="34" charset="0"/>
                <a:cs typeface="Verdana" panose="020B0604030504040204" pitchFamily="34" charset="0"/>
              </a:rPr>
              <a:t>Portfolio </a:t>
            </a:r>
            <a:r>
              <a:rPr lang="en-US" sz="1800" dirty="0" smtClean="0">
                <a:solidFill>
                  <a:srgbClr val="002060"/>
                </a:solidFill>
                <a:latin typeface="Verdana" panose="020B0604030504040204" pitchFamily="34" charset="0"/>
                <a:ea typeface="Verdana" panose="020B0604030504040204" pitchFamily="34" charset="0"/>
                <a:cs typeface="Verdana" panose="020B0604030504040204" pitchFamily="34" charset="0"/>
              </a:rPr>
              <a:t>guarantees</a:t>
            </a:r>
          </a:p>
          <a:p>
            <a:pPr lvl="2" algn="l">
              <a:spcBef>
                <a:spcPts val="600"/>
              </a:spcBef>
              <a:spcAft>
                <a:spcPts val="600"/>
              </a:spcAft>
              <a:defRPr/>
            </a:pPr>
            <a:endParaRPr lang="en-US" sz="1800" dirty="0">
              <a:solidFill>
                <a:srgbClr val="002060"/>
              </a:solidFill>
              <a:latin typeface="Verdana" panose="020B0604030504040204" pitchFamily="34" charset="0"/>
              <a:ea typeface="Verdana" panose="020B0604030504040204" pitchFamily="34" charset="0"/>
              <a:cs typeface="Verdana" panose="020B0604030504040204" pitchFamily="34" charset="0"/>
            </a:endParaRPr>
          </a:p>
          <a:p>
            <a:pPr marL="800100" lvl="1" indent="-342900" algn="l">
              <a:spcBef>
                <a:spcPts val="600"/>
              </a:spcBef>
              <a:spcAft>
                <a:spcPts val="600"/>
              </a:spcAft>
              <a:buFont typeface="+mj-lt"/>
              <a:buAutoNum type="arabicPeriod" startAt="5"/>
              <a:defRPr/>
            </a:pPr>
            <a:r>
              <a:rPr lang="en-US" sz="1600" b="1" u="sng" dirty="0">
                <a:solidFill>
                  <a:srgbClr val="002060"/>
                </a:solidFill>
                <a:latin typeface="Verdana" panose="020B0604030504040204" pitchFamily="34" charset="0"/>
                <a:ea typeface="Verdana" panose="020B0604030504040204" pitchFamily="34" charset="0"/>
                <a:cs typeface="Verdana" panose="020B0604030504040204" pitchFamily="34" charset="0"/>
              </a:rPr>
              <a:t>Product types:</a:t>
            </a:r>
          </a:p>
          <a:p>
            <a:pPr marL="1257300" lvl="2" indent="-342900" algn="l">
              <a:spcBef>
                <a:spcPts val="600"/>
              </a:spcBef>
              <a:spcAft>
                <a:spcPts val="600"/>
              </a:spcAft>
              <a:buFont typeface="Arial" pitchFamily="34" charset="0"/>
              <a:buChar char="•"/>
              <a:defRPr/>
            </a:pPr>
            <a:r>
              <a:rPr lang="en-US" sz="1800" dirty="0" smtClean="0">
                <a:solidFill>
                  <a:srgbClr val="002060"/>
                </a:solidFill>
                <a:latin typeface="Verdana" panose="020B0604030504040204" pitchFamily="34" charset="0"/>
                <a:ea typeface="Verdana" panose="020B0604030504040204" pitchFamily="34" charset="0"/>
                <a:cs typeface="Verdana" panose="020B0604030504040204" pitchFamily="34" charset="0"/>
              </a:rPr>
              <a:t>Loan default guarantees</a:t>
            </a:r>
          </a:p>
          <a:p>
            <a:pPr marL="1257300" lvl="2" indent="-342900" algn="l">
              <a:spcBef>
                <a:spcPts val="600"/>
              </a:spcBef>
              <a:spcAft>
                <a:spcPts val="600"/>
              </a:spcAft>
              <a:buFont typeface="Arial" pitchFamily="34" charset="0"/>
              <a:buChar char="•"/>
              <a:defRPr/>
            </a:pPr>
            <a:r>
              <a:rPr lang="en-US" sz="1800" dirty="0" smtClean="0">
                <a:solidFill>
                  <a:srgbClr val="002060"/>
                </a:solidFill>
                <a:latin typeface="Verdana" panose="020B0604030504040204" pitchFamily="34" charset="0"/>
                <a:ea typeface="Verdana" panose="020B0604030504040204" pitchFamily="34" charset="0"/>
                <a:cs typeface="Verdana" panose="020B0604030504040204" pitchFamily="34" charset="0"/>
              </a:rPr>
              <a:t>Other guarantee types: VC, mezzanine, </a:t>
            </a:r>
            <a:br>
              <a:rPr lang="en-US" sz="1800" dirty="0" smtClean="0">
                <a:solidFill>
                  <a:srgbClr val="002060"/>
                </a:solidFill>
                <a:latin typeface="Verdana" panose="020B0604030504040204" pitchFamily="34" charset="0"/>
                <a:ea typeface="Verdana" panose="020B0604030504040204" pitchFamily="34" charset="0"/>
                <a:cs typeface="Verdana" panose="020B0604030504040204" pitchFamily="34" charset="0"/>
              </a:rPr>
            </a:br>
            <a:r>
              <a:rPr lang="en-US" sz="1800" dirty="0" smtClean="0">
                <a:solidFill>
                  <a:srgbClr val="002060"/>
                </a:solidFill>
                <a:latin typeface="Verdana" panose="020B0604030504040204" pitchFamily="34" charset="0"/>
                <a:ea typeface="Verdana" panose="020B0604030504040204" pitchFamily="34" charset="0"/>
                <a:cs typeface="Verdana" panose="020B0604030504040204" pitchFamily="34" charset="0"/>
              </a:rPr>
              <a:t>leasing, project guarantees, export, student loans, housing, etc. </a:t>
            </a:r>
          </a:p>
          <a:p>
            <a:pPr marL="1257300" lvl="2" indent="-342900" algn="l">
              <a:spcBef>
                <a:spcPts val="600"/>
              </a:spcBef>
              <a:spcAft>
                <a:spcPts val="600"/>
              </a:spcAft>
              <a:buFont typeface="Arial" pitchFamily="34" charset="0"/>
              <a:buChar char="•"/>
              <a:defRPr/>
            </a:pPr>
            <a:r>
              <a:rPr lang="en-US" sz="1800" dirty="0" smtClean="0">
                <a:solidFill>
                  <a:srgbClr val="002060"/>
                </a:solidFill>
                <a:latin typeface="Verdana" panose="020B0604030504040204" pitchFamily="34" charset="0"/>
                <a:ea typeface="Verdana" panose="020B0604030504040204" pitchFamily="34" charset="0"/>
                <a:cs typeface="Verdana" panose="020B0604030504040204" pitchFamily="34" charset="0"/>
              </a:rPr>
              <a:t>Other SME support instruments (subsidized loans, mezzanine finance, venture capital, coaching, mediation services, etc. )</a:t>
            </a:r>
          </a:p>
        </p:txBody>
      </p:sp>
      <p:sp>
        <p:nvSpPr>
          <p:cNvPr id="9" name="Title 3"/>
          <p:cNvSpPr>
            <a:spLocks noGrp="1"/>
          </p:cNvSpPr>
          <p:nvPr>
            <p:ph type="ctrTitle"/>
          </p:nvPr>
        </p:nvSpPr>
        <p:spPr>
          <a:xfrm>
            <a:off x="63294" y="-123394"/>
            <a:ext cx="6812962" cy="971169"/>
          </a:xfrm>
        </p:spPr>
        <p:txBody>
          <a:bodyPr>
            <a:noAutofit/>
          </a:bodyPr>
          <a:lstStyle/>
          <a:p>
            <a:pPr algn="l"/>
            <a:r>
              <a:rPr lang="de-DE" sz="3000" b="1" u="sng" dirty="0" err="1" smtClean="0">
                <a:solidFill>
                  <a:srgbClr val="002060"/>
                </a:solidFill>
                <a:cs typeface="Arial" charset="0"/>
              </a:rPr>
              <a:t>Typologies</a:t>
            </a:r>
            <a:r>
              <a:rPr lang="de-DE" sz="3000" b="1" u="sng" dirty="0" smtClean="0">
                <a:solidFill>
                  <a:srgbClr val="002060"/>
                </a:solidFill>
                <a:cs typeface="Arial" charset="0"/>
              </a:rPr>
              <a:t> of EU-Guarantee </a:t>
            </a:r>
            <a:r>
              <a:rPr lang="de-DE" sz="3000" b="1" u="sng" dirty="0" err="1" smtClean="0">
                <a:solidFill>
                  <a:srgbClr val="002060"/>
                </a:solidFill>
                <a:cs typeface="Arial" charset="0"/>
              </a:rPr>
              <a:t>Schemes</a:t>
            </a:r>
            <a:endParaRPr lang="de-DE" sz="3000" b="1" u="sng" dirty="0" smtClean="0">
              <a:solidFill>
                <a:srgbClr val="002060"/>
              </a:solidFill>
              <a:cs typeface="Arial" charset="0"/>
            </a:endParaRPr>
          </a:p>
        </p:txBody>
      </p:sp>
      <p:pic>
        <p:nvPicPr>
          <p:cNvPr id="11" name="Picture 2" descr="Z:\Seminar\2013 Rome\Graphic and logo\Logo - Rome 2.jp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6372200" y="0"/>
            <a:ext cx="2760608" cy="4320000"/>
          </a:xfrm>
          <a:prstGeom prst="rect">
            <a:avLst/>
          </a:prstGeom>
          <a:noFill/>
          <a:effectLst>
            <a:glow rad="127000">
              <a:schemeClr val="accent1">
                <a:alpha val="0"/>
              </a:schemeClr>
            </a:glow>
          </a:effectLst>
          <a:extLst>
            <a:ext uri="{909E8E84-426E-40DD-AFC4-6F175D3DCCD1}">
              <a14:hiddenFill xmlns="" xmlns:a14="http://schemas.microsoft.com/office/drawing/2010/main">
                <a:solidFill>
                  <a:srgbClr val="FFFFFF"/>
                </a:solidFill>
              </a14:hiddenFill>
            </a:ext>
          </a:extLst>
        </p:spPr>
      </p:pic>
      <p:sp>
        <p:nvSpPr>
          <p:cNvPr id="13" name="Tartalom helye 2"/>
          <p:cNvSpPr txBox="1">
            <a:spLocks/>
          </p:cNvSpPr>
          <p:nvPr/>
        </p:nvSpPr>
        <p:spPr>
          <a:xfrm>
            <a:off x="1042988" y="1412875"/>
            <a:ext cx="6815137" cy="4381500"/>
          </a:xfrm>
          <a:prstGeom prst="rect">
            <a:avLst/>
          </a:prstGeom>
        </p:spPr>
        <p:txBody>
          <a:bodyPr vert="horz" lIns="91440" tIns="45720" rIns="91440" bIns="45720" rtlCol="0">
            <a:normAutofit/>
          </a:bodyPr>
          <a:lstStyle/>
          <a:p>
            <a:pPr marL="914400" marR="0" lvl="2" indent="0" algn="ctr" defTabSz="914400" rtl="0" eaLnBrk="1" fontAlgn="auto" latinLnBrk="0" hangingPunct="1">
              <a:lnSpc>
                <a:spcPct val="100000"/>
              </a:lnSpc>
              <a:spcBef>
                <a:spcPct val="20000"/>
              </a:spcBef>
              <a:spcAft>
                <a:spcPts val="600"/>
              </a:spcAft>
              <a:buClrTx/>
              <a:buSzTx/>
              <a:buFont typeface="Arial" charset="0"/>
              <a:buNone/>
              <a:tabLst>
                <a:tab pos="271463" algn="l"/>
              </a:tabLst>
              <a:defRPr/>
            </a:pPr>
            <a:endParaRPr kumimoji="0" lang="en-US" sz="1600" b="0" i="0" u="none" strike="noStrike" kern="1200" cap="none" spc="0" normalizeH="0" baseline="0" noProof="0" dirty="0" smtClean="0">
              <a:ln>
                <a:noFill/>
              </a:ln>
              <a:solidFill>
                <a:schemeClr val="tx1">
                  <a:tint val="75000"/>
                </a:schemeClr>
              </a:solidFill>
              <a:effectLst/>
              <a:uLnTx/>
              <a:uFillTx/>
              <a:latin typeface="+mn-lt"/>
              <a:ea typeface="+mn-ea"/>
              <a:cs typeface="Arial" charset="0"/>
            </a:endParaRPr>
          </a:p>
        </p:txBody>
      </p:sp>
    </p:spTree>
    <p:extLst>
      <p:ext uri="{BB962C8B-B14F-4D97-AF65-F5344CB8AC3E}">
        <p14:creationId xmlns="" xmlns:p14="http://schemas.microsoft.com/office/powerpoint/2010/main" val="2180694893"/>
      </p:ext>
    </p:extLst>
  </p:cSld>
  <p:clrMapOvr>
    <a:masterClrMapping/>
  </p:clrMapOvr>
  <p:transition spd="slow">
    <p:wip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95536" y="1484784"/>
            <a:ext cx="6048672" cy="768085"/>
          </a:xfrm>
        </p:spPr>
        <p:txBody>
          <a:bodyPr>
            <a:noAutofit/>
          </a:bodyPr>
          <a:lstStyle/>
          <a:p>
            <a:pPr marL="540000" indent="-514350" algn="l">
              <a:spcBef>
                <a:spcPts val="1200"/>
              </a:spcBef>
              <a:spcAft>
                <a:spcPts val="2400"/>
              </a:spcAft>
            </a:pPr>
            <a:r>
              <a:rPr lang="fr-BE" b="1" i="1" dirty="0" smtClean="0">
                <a:solidFill>
                  <a:srgbClr val="7790C3"/>
                </a:solidFill>
                <a:latin typeface="Arial Narrow" pitchFamily="34" charset="0"/>
              </a:rPr>
              <a:t>	</a:t>
            </a:r>
            <a:r>
              <a:rPr lang="fr-BE" b="1" i="1" u="sng" dirty="0" smtClean="0">
                <a:solidFill>
                  <a:srgbClr val="7790C3"/>
                </a:solidFill>
                <a:latin typeface="Arial Narrow" pitchFamily="34" charset="0"/>
              </a:rPr>
              <a:t>III. </a:t>
            </a:r>
            <a:r>
              <a:rPr lang="en-GB" altLang="en-US" b="1" i="1" u="sng" dirty="0" smtClean="0">
                <a:solidFill>
                  <a:srgbClr val="7790C3"/>
                </a:solidFill>
                <a:latin typeface="Arial Narrow" pitchFamily="34" charset="0"/>
              </a:rPr>
              <a:t>Characteristics of private guarantee (with public </a:t>
            </a:r>
            <a:r>
              <a:rPr lang="en-GB" altLang="en-US" b="1" i="1" u="sng" dirty="0" err="1" smtClean="0">
                <a:solidFill>
                  <a:srgbClr val="7790C3"/>
                </a:solidFill>
                <a:latin typeface="Arial Narrow" pitchFamily="34" charset="0"/>
              </a:rPr>
              <a:t>counterguarantee</a:t>
            </a:r>
            <a:r>
              <a:rPr lang="en-GB" altLang="en-US" b="1" i="1" u="sng" dirty="0" smtClean="0">
                <a:solidFill>
                  <a:srgbClr val="7790C3"/>
                </a:solidFill>
                <a:latin typeface="Arial Narrow" pitchFamily="34" charset="0"/>
              </a:rPr>
              <a:t>) schemes</a:t>
            </a:r>
            <a:endParaRPr lang="it-IT" b="1" i="1" u="sng" dirty="0" smtClean="0">
              <a:solidFill>
                <a:srgbClr val="7790C3"/>
              </a:solidFill>
              <a:latin typeface="Arial Narrow" pitchFamily="34" charset="0"/>
            </a:endParaRPr>
          </a:p>
          <a:p>
            <a:pPr marL="540000" indent="-514350" algn="l">
              <a:spcBef>
                <a:spcPts val="1200"/>
              </a:spcBef>
              <a:spcAft>
                <a:spcPts val="2400"/>
              </a:spcAft>
            </a:pPr>
            <a:endParaRPr lang="en-US" b="1" i="1" dirty="0" smtClean="0">
              <a:solidFill>
                <a:srgbClr val="7790C3"/>
              </a:solidFill>
              <a:latin typeface="Arial Narrow" pitchFamily="34" charset="0"/>
            </a:endParaRPr>
          </a:p>
        </p:txBody>
      </p:sp>
      <p:sp>
        <p:nvSpPr>
          <p:cNvPr id="9" name="Title 3"/>
          <p:cNvSpPr>
            <a:spLocks noGrp="1"/>
          </p:cNvSpPr>
          <p:nvPr>
            <p:ph type="ctrTitle"/>
          </p:nvPr>
        </p:nvSpPr>
        <p:spPr>
          <a:xfrm>
            <a:off x="279318" y="188640"/>
            <a:ext cx="6812962" cy="971169"/>
          </a:xfrm>
        </p:spPr>
        <p:txBody>
          <a:bodyPr>
            <a:noAutofit/>
          </a:bodyPr>
          <a:lstStyle/>
          <a:p>
            <a:pPr algn="l"/>
            <a:r>
              <a:rPr lang="de-DE" b="1" u="sng" dirty="0" smtClean="0">
                <a:solidFill>
                  <a:srgbClr val="002060"/>
                </a:solidFill>
                <a:cs typeface="Arial" charset="0"/>
              </a:rPr>
              <a:t>Content</a:t>
            </a:r>
            <a:endParaRPr lang="en-GB" b="1" u="sng" dirty="0">
              <a:solidFill>
                <a:srgbClr val="002060"/>
              </a:solidFill>
              <a:latin typeface="Arial Narrow" pitchFamily="34" charset="0"/>
            </a:endParaRPr>
          </a:p>
        </p:txBody>
      </p:sp>
      <p:pic>
        <p:nvPicPr>
          <p:cNvPr id="11" name="Picture 2" descr="Z:\Seminar\2013 Rome\Graphic and logo\Logo - Rome 2.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372200" y="0"/>
            <a:ext cx="2760608" cy="4320000"/>
          </a:xfrm>
          <a:prstGeom prst="rect">
            <a:avLst/>
          </a:prstGeom>
          <a:noFill/>
          <a:effectLst>
            <a:glow rad="127000">
              <a:schemeClr val="accent1">
                <a:alpha val="0"/>
              </a:schemeClr>
            </a:glow>
          </a:effectLst>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698242851"/>
      </p:ext>
    </p:extLst>
  </p:cSld>
  <p:clrMapOvr>
    <a:masterClrMapping/>
  </p:clrMapOvr>
  <p:transition spd="slow">
    <p:wip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Z:\Seminar\2013 Rome\Graphic and logo\Logo - Rome 2.jpg"/>
          <p:cNvPicPr>
            <a:picLocks noChangeAspect="1" noChangeArrowheads="1"/>
          </p:cNvPicPr>
          <p:nvPr/>
        </p:nvPicPr>
        <p:blipFill>
          <a:blip r:embed="rId3" cstate="print">
            <a:extLst/>
          </a:blip>
          <a:srcRect/>
          <a:stretch>
            <a:fillRect/>
          </a:stretch>
        </p:blipFill>
        <p:spPr bwMode="auto">
          <a:xfrm>
            <a:off x="7660262" y="13200"/>
            <a:ext cx="1400538" cy="2191664"/>
          </a:xfrm>
          <a:prstGeom prst="rect">
            <a:avLst/>
          </a:prstGeom>
          <a:noFill/>
          <a:effectLst>
            <a:glow rad="127000">
              <a:schemeClr val="accent1">
                <a:alpha val="0"/>
              </a:schemeClr>
            </a:glow>
          </a:effectLst>
          <a:extLst/>
        </p:spPr>
      </p:pic>
      <p:sp>
        <p:nvSpPr>
          <p:cNvPr id="8195" name="Slide Number Placeholder 5"/>
          <p:cNvSpPr>
            <a:spLocks noGrp="1"/>
          </p:cNvSpPr>
          <p:nvPr>
            <p:ph type="sldNum" sz="quarter" idx="12"/>
          </p:nvPr>
        </p:nvSpPr>
        <p:spPr bwMode="auto">
          <a:noFill/>
          <a:ln>
            <a:miter lim="800000"/>
            <a:headEnd/>
            <a:tailEnd/>
          </a:ln>
        </p:spPr>
        <p:txBody>
          <a:bodyPr/>
          <a:lstStyle/>
          <a:p>
            <a:fld id="{0FCE2864-C6F8-4A12-9ACC-819AA1A6BE79}" type="slidenum">
              <a:rPr lang="en-US" altLang="de-DE" smtClean="0">
                <a:cs typeface="Arial" pitchFamily="34" charset="0"/>
              </a:rPr>
              <a:pPr/>
              <a:t>16</a:t>
            </a:fld>
            <a:endParaRPr lang="en-US" altLang="de-DE" smtClean="0">
              <a:cs typeface="Arial" pitchFamily="34" charset="0"/>
            </a:endParaRPr>
          </a:p>
        </p:txBody>
      </p:sp>
      <p:sp>
        <p:nvSpPr>
          <p:cNvPr id="2" name="ZoneTexte 1"/>
          <p:cNvSpPr txBox="1"/>
          <p:nvPr/>
        </p:nvSpPr>
        <p:spPr>
          <a:xfrm>
            <a:off x="179388" y="188913"/>
            <a:ext cx="8774112" cy="1384995"/>
          </a:xfrm>
          <a:prstGeom prst="rect">
            <a:avLst/>
          </a:prstGeom>
          <a:noFill/>
        </p:spPr>
        <p:txBody>
          <a:bodyPr>
            <a:spAutoFit/>
          </a:bodyPr>
          <a:lstStyle/>
          <a:p>
            <a:pPr>
              <a:defRPr/>
            </a:pPr>
            <a:r>
              <a:rPr lang="de-AT" altLang="en-US" sz="2800" b="1" dirty="0" smtClean="0">
                <a:solidFill>
                  <a:schemeClr val="tx2"/>
                </a:solidFill>
                <a:latin typeface="Verdana" pitchFamily="34" charset="0"/>
                <a:cs typeface="Arial" charset="0"/>
              </a:rPr>
              <a:t>III. </a:t>
            </a:r>
            <a:r>
              <a:rPr lang="de-AT" altLang="en-US" sz="2800" b="1" dirty="0">
                <a:solidFill>
                  <a:schemeClr val="tx2"/>
                </a:solidFill>
                <a:latin typeface="Verdana" pitchFamily="34" charset="0"/>
                <a:cs typeface="Arial" charset="0"/>
              </a:rPr>
              <a:t>	</a:t>
            </a:r>
            <a:r>
              <a:rPr lang="en-GB" altLang="en-US" sz="2800" b="1" u="sng" dirty="0" smtClean="0">
                <a:solidFill>
                  <a:schemeClr val="tx2"/>
                </a:solidFill>
                <a:latin typeface="Verdana" pitchFamily="34" charset="0"/>
                <a:cs typeface="Arial" charset="0"/>
              </a:rPr>
              <a:t>Characteristics of private guarantee (with public </a:t>
            </a:r>
            <a:r>
              <a:rPr lang="en-GB" altLang="en-US" sz="2800" b="1" u="sng" dirty="0" err="1" smtClean="0">
                <a:solidFill>
                  <a:schemeClr val="tx2"/>
                </a:solidFill>
                <a:latin typeface="Verdana" pitchFamily="34" charset="0"/>
                <a:cs typeface="Arial" charset="0"/>
              </a:rPr>
              <a:t>counterguarantee</a:t>
            </a:r>
            <a:r>
              <a:rPr lang="en-GB" altLang="en-US" sz="2800" b="1" u="sng" dirty="0" smtClean="0">
                <a:solidFill>
                  <a:schemeClr val="tx2"/>
                </a:solidFill>
                <a:latin typeface="Verdana" pitchFamily="34" charset="0"/>
                <a:cs typeface="Arial" charset="0"/>
              </a:rPr>
              <a:t>) schemes</a:t>
            </a:r>
            <a:endParaRPr lang="it-IT" sz="2800" i="1" u="sng" dirty="0" smtClean="0">
              <a:solidFill>
                <a:schemeClr val="tx2">
                  <a:lumMod val="75000"/>
                </a:schemeClr>
              </a:solidFill>
              <a:latin typeface="Verdana" panose="020B0604030504040204" pitchFamily="34" charset="0"/>
              <a:cs typeface="Arial" charset="0"/>
            </a:endParaRPr>
          </a:p>
          <a:p>
            <a:pPr eaLnBrk="1" hangingPunct="1">
              <a:defRPr/>
            </a:pPr>
            <a:endParaRPr lang="it-IT" sz="2800" i="1" u="sng" dirty="0">
              <a:solidFill>
                <a:schemeClr val="tx2">
                  <a:lumMod val="75000"/>
                </a:schemeClr>
              </a:solidFill>
              <a:latin typeface="Verdana" panose="020B0604030504040204" pitchFamily="34" charset="0"/>
              <a:cs typeface="Arial" charset="0"/>
            </a:endParaRPr>
          </a:p>
        </p:txBody>
      </p:sp>
      <p:sp>
        <p:nvSpPr>
          <p:cNvPr id="3" name="Espace réservé du pied de page 2"/>
          <p:cNvSpPr>
            <a:spLocks noGrp="1"/>
          </p:cNvSpPr>
          <p:nvPr>
            <p:ph type="ftr" sz="quarter" idx="11"/>
          </p:nvPr>
        </p:nvSpPr>
        <p:spPr/>
        <p:txBody>
          <a:bodyPr/>
          <a:lstStyle/>
          <a:p>
            <a:pPr>
              <a:defRPr/>
            </a:pPr>
            <a:r>
              <a:rPr lang="en-US" dirty="0"/>
              <a:t>www.aecm.eu</a:t>
            </a:r>
          </a:p>
        </p:txBody>
      </p:sp>
      <p:pic>
        <p:nvPicPr>
          <p:cNvPr id="8198" name="Image 1"/>
          <p:cNvPicPr>
            <a:picLocks noChangeAspect="1"/>
          </p:cNvPicPr>
          <p:nvPr/>
        </p:nvPicPr>
        <p:blipFill>
          <a:blip r:embed="rId4" cstate="print"/>
          <a:srcRect/>
          <a:stretch>
            <a:fillRect/>
          </a:stretch>
        </p:blipFill>
        <p:spPr bwMode="auto">
          <a:xfrm>
            <a:off x="7451725" y="5300663"/>
            <a:ext cx="1584325" cy="1425575"/>
          </a:xfrm>
          <a:prstGeom prst="rect">
            <a:avLst/>
          </a:prstGeom>
          <a:noFill/>
          <a:ln w="9525">
            <a:noFill/>
            <a:miter lim="800000"/>
            <a:headEnd/>
            <a:tailEnd/>
          </a:ln>
        </p:spPr>
      </p:pic>
      <p:sp>
        <p:nvSpPr>
          <p:cNvPr id="8199" name="Rectangle 7"/>
          <p:cNvSpPr>
            <a:spLocks noChangeArrowheads="1"/>
          </p:cNvSpPr>
          <p:nvPr/>
        </p:nvSpPr>
        <p:spPr bwMode="auto">
          <a:xfrm>
            <a:off x="323850" y="1958975"/>
            <a:ext cx="7991475" cy="4062413"/>
          </a:xfrm>
          <a:prstGeom prst="rect">
            <a:avLst/>
          </a:prstGeom>
          <a:noFill/>
          <a:ln w="9525">
            <a:noFill/>
            <a:miter lim="800000"/>
            <a:headEnd/>
            <a:tailEnd/>
          </a:ln>
        </p:spPr>
        <p:txBody>
          <a:bodyPr>
            <a:spAutoFit/>
          </a:bodyPr>
          <a:lstStyle/>
          <a:p>
            <a:pPr marL="285750" indent="-285750" algn="just">
              <a:lnSpc>
                <a:spcPct val="150000"/>
              </a:lnSpc>
              <a:tabLst>
                <a:tab pos="2332038" algn="l"/>
              </a:tabLst>
            </a:pPr>
            <a:r>
              <a:rPr lang="de-AT" altLang="fr-FR" sz="2000">
                <a:solidFill>
                  <a:schemeClr val="tx2"/>
                </a:solidFill>
                <a:latin typeface="Verdana" pitchFamily="34" charset="0"/>
              </a:rPr>
              <a:t>Like all members of AECM also the mutual / private ones are characterised by a </a:t>
            </a:r>
            <a:r>
              <a:rPr lang="de-AT" altLang="fr-FR" sz="2000" b="1">
                <a:solidFill>
                  <a:schemeClr val="tx2"/>
                </a:solidFill>
                <a:latin typeface="Verdana" pitchFamily="34" charset="0"/>
              </a:rPr>
              <a:t>diverse landscape of institutions </a:t>
            </a:r>
            <a:r>
              <a:rPr lang="de-AT" altLang="fr-FR" sz="2000">
                <a:solidFill>
                  <a:schemeClr val="tx2"/>
                </a:solidFill>
                <a:latin typeface="Verdana" pitchFamily="34" charset="0"/>
              </a:rPr>
              <a:t>due to different economic / historical backgrounds and legal contexts across the respective countries. </a:t>
            </a:r>
          </a:p>
          <a:p>
            <a:pPr marL="285750" indent="-285750">
              <a:lnSpc>
                <a:spcPct val="150000"/>
              </a:lnSpc>
              <a:tabLst>
                <a:tab pos="2332038" algn="l"/>
              </a:tabLst>
            </a:pPr>
            <a:endParaRPr lang="de-AT" altLang="fr-FR" sz="2000">
              <a:solidFill>
                <a:schemeClr val="tx2"/>
              </a:solidFill>
              <a:latin typeface="Verdana" pitchFamily="34" charset="0"/>
            </a:endParaRPr>
          </a:p>
          <a:p>
            <a:pPr marL="285750" indent="-285750" algn="just">
              <a:lnSpc>
                <a:spcPct val="150000"/>
              </a:lnSpc>
              <a:tabLst>
                <a:tab pos="2332038" algn="l"/>
              </a:tabLst>
            </a:pPr>
            <a:r>
              <a:rPr lang="de-AT" altLang="fr-FR" sz="2000">
                <a:solidFill>
                  <a:schemeClr val="tx2"/>
                </a:solidFill>
                <a:latin typeface="Verdana" pitchFamily="34" charset="0"/>
              </a:rPr>
              <a:t>Yet they all have </a:t>
            </a:r>
            <a:r>
              <a:rPr lang="de-AT" altLang="fr-FR" sz="2000" b="1">
                <a:solidFill>
                  <a:schemeClr val="tx2"/>
                </a:solidFill>
                <a:latin typeface="Verdana" pitchFamily="34" charset="0"/>
              </a:rPr>
              <a:t>in common </a:t>
            </a:r>
            <a:r>
              <a:rPr lang="en-GB" altLang="fr-FR" sz="2000">
                <a:solidFill>
                  <a:schemeClr val="tx2"/>
                </a:solidFill>
                <a:latin typeface="Verdana" pitchFamily="34" charset="0"/>
              </a:rPr>
              <a:t>the mission of providing </a:t>
            </a:r>
            <a:r>
              <a:rPr lang="en-GB" altLang="fr-FR" sz="2000" b="1">
                <a:solidFill>
                  <a:schemeClr val="tx2"/>
                </a:solidFill>
                <a:latin typeface="Verdana" pitchFamily="34" charset="0"/>
              </a:rPr>
              <a:t>loan guarantees for SMEs </a:t>
            </a:r>
            <a:r>
              <a:rPr lang="en-GB" altLang="fr-FR" sz="2000">
                <a:solidFill>
                  <a:schemeClr val="tx2"/>
                </a:solidFill>
                <a:latin typeface="Verdana" pitchFamily="34" charset="0"/>
              </a:rPr>
              <a:t>who have an economically sound project but cannot provide sufficient bankable collateral.</a:t>
            </a:r>
          </a:p>
          <a:p>
            <a:pPr marL="285750" indent="-285750">
              <a:lnSpc>
                <a:spcPct val="150000"/>
              </a:lnSpc>
              <a:tabLst>
                <a:tab pos="2332038" algn="l"/>
              </a:tabLst>
            </a:pPr>
            <a:endParaRPr lang="de-AT" altLang="fr-FR" sz="1200">
              <a:solidFill>
                <a:schemeClr val="tx2"/>
              </a:solidFill>
              <a:latin typeface="Verdana" pitchFamily="34" charset="0"/>
            </a:endParaRPr>
          </a:p>
        </p:txBody>
      </p:sp>
    </p:spTree>
  </p:cSld>
  <p:clrMapOvr>
    <a:masterClrMapping/>
  </p:clrMapOvr>
  <p:transition spd="slow">
    <p:wip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Number Placeholder 5"/>
          <p:cNvSpPr>
            <a:spLocks noGrp="1"/>
          </p:cNvSpPr>
          <p:nvPr>
            <p:ph type="sldNum" sz="quarter" idx="12"/>
          </p:nvPr>
        </p:nvSpPr>
        <p:spPr bwMode="auto">
          <a:noFill/>
          <a:ln>
            <a:miter lim="800000"/>
            <a:headEnd/>
            <a:tailEnd/>
          </a:ln>
        </p:spPr>
        <p:txBody>
          <a:bodyPr/>
          <a:lstStyle/>
          <a:p>
            <a:fld id="{A1446C86-6FD7-42FD-9DD3-6E47C9EC6BDE}" type="slidenum">
              <a:rPr lang="en-US" altLang="de-DE" smtClean="0">
                <a:cs typeface="Arial" pitchFamily="34" charset="0"/>
              </a:rPr>
              <a:pPr/>
              <a:t>17</a:t>
            </a:fld>
            <a:endParaRPr lang="en-US" altLang="de-DE" smtClean="0">
              <a:cs typeface="Arial" pitchFamily="34" charset="0"/>
            </a:endParaRPr>
          </a:p>
        </p:txBody>
      </p:sp>
      <p:sp>
        <p:nvSpPr>
          <p:cNvPr id="2" name="ZoneTexte 1"/>
          <p:cNvSpPr txBox="1"/>
          <p:nvPr/>
        </p:nvSpPr>
        <p:spPr>
          <a:xfrm>
            <a:off x="179388" y="188913"/>
            <a:ext cx="8774112" cy="954107"/>
          </a:xfrm>
          <a:prstGeom prst="rect">
            <a:avLst/>
          </a:prstGeom>
          <a:noFill/>
        </p:spPr>
        <p:txBody>
          <a:bodyPr>
            <a:spAutoFit/>
          </a:bodyPr>
          <a:lstStyle/>
          <a:p>
            <a:pPr eaLnBrk="1" hangingPunct="1">
              <a:defRPr/>
            </a:pPr>
            <a:r>
              <a:rPr lang="de-AT" altLang="en-US" sz="2800" b="1" dirty="0" smtClean="0">
                <a:solidFill>
                  <a:schemeClr val="tx2"/>
                </a:solidFill>
                <a:latin typeface="Verdana" pitchFamily="34" charset="0"/>
                <a:cs typeface="Arial" charset="0"/>
              </a:rPr>
              <a:t>III</a:t>
            </a:r>
            <a:r>
              <a:rPr lang="de-AT" altLang="en-US" sz="2800" b="1" dirty="0">
                <a:solidFill>
                  <a:schemeClr val="tx2"/>
                </a:solidFill>
                <a:latin typeface="Verdana" pitchFamily="34" charset="0"/>
                <a:cs typeface="Arial" charset="0"/>
              </a:rPr>
              <a:t>. 	</a:t>
            </a:r>
            <a:r>
              <a:rPr lang="en-GB" altLang="en-US" sz="2800" b="1" u="sng" dirty="0">
                <a:solidFill>
                  <a:schemeClr val="tx2"/>
                </a:solidFill>
                <a:latin typeface="Verdana" pitchFamily="34" charset="0"/>
                <a:cs typeface="Arial" charset="0"/>
              </a:rPr>
              <a:t>Characteristics of </a:t>
            </a:r>
            <a:r>
              <a:rPr lang="en-GB" altLang="en-US" sz="2800" b="1" u="sng" dirty="0" smtClean="0">
                <a:solidFill>
                  <a:schemeClr val="tx2"/>
                </a:solidFill>
                <a:latin typeface="Verdana" pitchFamily="34" charset="0"/>
                <a:cs typeface="Arial" charset="0"/>
              </a:rPr>
              <a:t>private guarantee (with public </a:t>
            </a:r>
            <a:r>
              <a:rPr lang="en-GB" altLang="en-US" sz="2800" b="1" u="sng" dirty="0" err="1" smtClean="0">
                <a:solidFill>
                  <a:schemeClr val="tx2"/>
                </a:solidFill>
                <a:latin typeface="Verdana" pitchFamily="34" charset="0"/>
                <a:cs typeface="Arial" charset="0"/>
              </a:rPr>
              <a:t>counterguarantee</a:t>
            </a:r>
            <a:r>
              <a:rPr lang="en-GB" altLang="en-US" sz="2800" b="1" u="sng" dirty="0" smtClean="0">
                <a:solidFill>
                  <a:schemeClr val="tx2"/>
                </a:solidFill>
                <a:latin typeface="Verdana" pitchFamily="34" charset="0"/>
                <a:cs typeface="Arial" charset="0"/>
              </a:rPr>
              <a:t>)</a:t>
            </a:r>
            <a:r>
              <a:rPr lang="en-GB" altLang="en-US" sz="2800" b="1" u="sng" dirty="0" smtClean="0">
                <a:solidFill>
                  <a:schemeClr val="tx2"/>
                </a:solidFill>
                <a:latin typeface="Verdana" pitchFamily="34" charset="0"/>
                <a:cs typeface="Arial" charset="0"/>
              </a:rPr>
              <a:t> schemes</a:t>
            </a:r>
            <a:endParaRPr lang="it-IT" sz="2800" i="1" u="sng" dirty="0">
              <a:solidFill>
                <a:schemeClr val="tx2">
                  <a:lumMod val="75000"/>
                </a:schemeClr>
              </a:solidFill>
              <a:latin typeface="Verdana" panose="020B0604030504040204" pitchFamily="34" charset="0"/>
              <a:cs typeface="Arial" charset="0"/>
            </a:endParaRPr>
          </a:p>
        </p:txBody>
      </p:sp>
      <p:sp>
        <p:nvSpPr>
          <p:cNvPr id="3" name="Espace réservé du pied de page 2"/>
          <p:cNvSpPr>
            <a:spLocks noGrp="1"/>
          </p:cNvSpPr>
          <p:nvPr>
            <p:ph type="ftr" sz="quarter" idx="11"/>
          </p:nvPr>
        </p:nvSpPr>
        <p:spPr/>
        <p:txBody>
          <a:bodyPr/>
          <a:lstStyle/>
          <a:p>
            <a:pPr>
              <a:defRPr/>
            </a:pPr>
            <a:r>
              <a:rPr lang="en-US" dirty="0"/>
              <a:t>www.aecm.eu</a:t>
            </a:r>
          </a:p>
        </p:txBody>
      </p:sp>
      <p:pic>
        <p:nvPicPr>
          <p:cNvPr id="9221" name="Image 1"/>
          <p:cNvPicPr>
            <a:picLocks noChangeAspect="1"/>
          </p:cNvPicPr>
          <p:nvPr/>
        </p:nvPicPr>
        <p:blipFill>
          <a:blip r:embed="rId3" cstate="print"/>
          <a:srcRect/>
          <a:stretch>
            <a:fillRect/>
          </a:stretch>
        </p:blipFill>
        <p:spPr bwMode="auto">
          <a:xfrm>
            <a:off x="7451725" y="5300663"/>
            <a:ext cx="1584325" cy="1425575"/>
          </a:xfrm>
          <a:prstGeom prst="rect">
            <a:avLst/>
          </a:prstGeom>
          <a:noFill/>
          <a:ln w="9525">
            <a:noFill/>
            <a:miter lim="800000"/>
            <a:headEnd/>
            <a:tailEnd/>
          </a:ln>
        </p:spPr>
      </p:pic>
      <p:sp>
        <p:nvSpPr>
          <p:cNvPr id="9222" name="Rectangle 7"/>
          <p:cNvSpPr>
            <a:spLocks noChangeArrowheads="1"/>
          </p:cNvSpPr>
          <p:nvPr/>
        </p:nvSpPr>
        <p:spPr bwMode="auto">
          <a:xfrm>
            <a:off x="250825" y="1196975"/>
            <a:ext cx="8353425" cy="4940300"/>
          </a:xfrm>
          <a:prstGeom prst="rect">
            <a:avLst/>
          </a:prstGeom>
          <a:noFill/>
          <a:ln w="9525">
            <a:noFill/>
            <a:miter lim="800000"/>
            <a:headEnd/>
            <a:tailEnd/>
          </a:ln>
        </p:spPr>
        <p:txBody>
          <a:bodyPr>
            <a:spAutoFit/>
          </a:bodyPr>
          <a:lstStyle/>
          <a:p>
            <a:pPr marL="285750" indent="-285750" algn="just">
              <a:lnSpc>
                <a:spcPct val="150000"/>
              </a:lnSpc>
              <a:tabLst>
                <a:tab pos="2332038" algn="l"/>
              </a:tabLst>
            </a:pPr>
            <a:r>
              <a:rPr lang="de-AT" altLang="fr-FR" sz="2000">
                <a:solidFill>
                  <a:schemeClr val="tx2"/>
                </a:solidFill>
                <a:latin typeface="Verdana" pitchFamily="34" charset="0"/>
              </a:rPr>
              <a:t>Their activity is based on a </a:t>
            </a:r>
            <a:r>
              <a:rPr lang="de-AT" altLang="fr-FR" sz="2000" b="1">
                <a:solidFill>
                  <a:schemeClr val="tx2"/>
                </a:solidFill>
                <a:latin typeface="Verdana" pitchFamily="34" charset="0"/>
              </a:rPr>
              <a:t>broad consensus </a:t>
            </a:r>
            <a:r>
              <a:rPr lang="de-AT" altLang="fr-FR" sz="2000">
                <a:solidFill>
                  <a:schemeClr val="tx2"/>
                </a:solidFill>
                <a:latin typeface="Verdana" pitchFamily="34" charset="0"/>
              </a:rPr>
              <a:t>between authorities, SME lenders and borrowers.</a:t>
            </a:r>
          </a:p>
          <a:p>
            <a:pPr marL="285750" indent="-285750" algn="just">
              <a:lnSpc>
                <a:spcPct val="150000"/>
              </a:lnSpc>
              <a:tabLst>
                <a:tab pos="2332038" algn="l"/>
              </a:tabLst>
            </a:pPr>
            <a:endParaRPr lang="de-AT" altLang="fr-FR" sz="1000">
              <a:solidFill>
                <a:schemeClr val="tx2"/>
              </a:solidFill>
              <a:latin typeface="Verdana" pitchFamily="34" charset="0"/>
            </a:endParaRPr>
          </a:p>
          <a:p>
            <a:pPr marL="285750" indent="-285750" algn="just">
              <a:lnSpc>
                <a:spcPct val="150000"/>
              </a:lnSpc>
              <a:tabLst>
                <a:tab pos="2332038" algn="l"/>
              </a:tabLst>
            </a:pPr>
            <a:r>
              <a:rPr lang="de-AT" altLang="fr-FR" sz="2000">
                <a:solidFill>
                  <a:schemeClr val="tx2"/>
                </a:solidFill>
                <a:latin typeface="Verdana" pitchFamily="34" charset="0"/>
              </a:rPr>
              <a:t>Their particularity is that they always </a:t>
            </a:r>
            <a:r>
              <a:rPr lang="de-AT" altLang="fr-FR" sz="2000" b="1">
                <a:solidFill>
                  <a:schemeClr val="tx2"/>
                </a:solidFill>
                <a:latin typeface="Verdana" pitchFamily="34" charset="0"/>
              </a:rPr>
              <a:t>involve entrepreneurs / the private sector </a:t>
            </a:r>
            <a:r>
              <a:rPr lang="de-AT" altLang="fr-FR" sz="2000">
                <a:solidFill>
                  <a:schemeClr val="tx2"/>
                </a:solidFill>
                <a:latin typeface="Verdana" pitchFamily="34" charset="0"/>
              </a:rPr>
              <a:t>in one way or the other (shareholding, decision taking, management mechanisms).</a:t>
            </a:r>
          </a:p>
          <a:p>
            <a:pPr marL="285750" indent="-285750" algn="just">
              <a:lnSpc>
                <a:spcPct val="150000"/>
              </a:lnSpc>
              <a:tabLst>
                <a:tab pos="2332038" algn="l"/>
              </a:tabLst>
            </a:pPr>
            <a:endParaRPr lang="de-AT" altLang="fr-FR" sz="1000">
              <a:solidFill>
                <a:schemeClr val="tx2"/>
              </a:solidFill>
              <a:latin typeface="Verdana" pitchFamily="34" charset="0"/>
            </a:endParaRPr>
          </a:p>
          <a:p>
            <a:pPr marL="285750" indent="-285750" algn="just">
              <a:lnSpc>
                <a:spcPct val="150000"/>
              </a:lnSpc>
              <a:tabLst>
                <a:tab pos="2332038" algn="l"/>
              </a:tabLst>
            </a:pPr>
            <a:r>
              <a:rPr lang="de-AT" altLang="fr-FR" sz="2000">
                <a:solidFill>
                  <a:schemeClr val="tx2"/>
                </a:solidFill>
                <a:latin typeface="Verdana" pitchFamily="34" charset="0"/>
              </a:rPr>
              <a:t>They are significantly more developed </a:t>
            </a:r>
            <a:r>
              <a:rPr lang="de-AT" altLang="fr-FR" sz="2000" b="1">
                <a:solidFill>
                  <a:schemeClr val="tx2"/>
                </a:solidFill>
                <a:latin typeface="Verdana" pitchFamily="34" charset="0"/>
              </a:rPr>
              <a:t>in OECD countries </a:t>
            </a:r>
            <a:r>
              <a:rPr lang="de-AT" altLang="fr-FR" sz="2000">
                <a:solidFill>
                  <a:schemeClr val="tx2"/>
                </a:solidFill>
                <a:latin typeface="Verdana" pitchFamily="34" charset="0"/>
              </a:rPr>
              <a:t>than in non-OECD economies.</a:t>
            </a:r>
          </a:p>
          <a:p>
            <a:pPr marL="285750" indent="-285750" algn="just">
              <a:lnSpc>
                <a:spcPct val="150000"/>
              </a:lnSpc>
              <a:tabLst>
                <a:tab pos="2332038" algn="l"/>
              </a:tabLst>
            </a:pPr>
            <a:endParaRPr lang="de-AT" altLang="fr-FR" sz="1000">
              <a:solidFill>
                <a:schemeClr val="tx2"/>
              </a:solidFill>
              <a:latin typeface="Verdana" pitchFamily="34" charset="0"/>
            </a:endParaRPr>
          </a:p>
          <a:p>
            <a:pPr marL="285750" indent="-285750" algn="just">
              <a:lnSpc>
                <a:spcPct val="150000"/>
              </a:lnSpc>
              <a:tabLst>
                <a:tab pos="2332038" algn="l"/>
              </a:tabLst>
            </a:pPr>
            <a:r>
              <a:rPr lang="de-AT" altLang="fr-FR" sz="2000">
                <a:solidFill>
                  <a:schemeClr val="tx2"/>
                </a:solidFill>
                <a:latin typeface="Verdana" pitchFamily="34" charset="0"/>
              </a:rPr>
              <a:t>Mutual guarantee schemes are among the </a:t>
            </a:r>
            <a:r>
              <a:rPr lang="de-AT" altLang="fr-FR" sz="2000" b="1">
                <a:solidFill>
                  <a:schemeClr val="tx2"/>
                </a:solidFill>
                <a:latin typeface="Verdana" pitchFamily="34" charset="0"/>
              </a:rPr>
              <a:t>oldest </a:t>
            </a:r>
            <a:r>
              <a:rPr lang="de-AT" altLang="fr-FR" sz="2000">
                <a:solidFill>
                  <a:schemeClr val="tx2"/>
                </a:solidFill>
                <a:latin typeface="Verdana" pitchFamily="34" charset="0"/>
              </a:rPr>
              <a:t>existing guarantee schemes.</a:t>
            </a:r>
          </a:p>
        </p:txBody>
      </p:sp>
    </p:spTree>
  </p:cSld>
  <p:clrMapOvr>
    <a:masterClrMapping/>
  </p:clrMapOvr>
  <p:transition spd="slow">
    <p:wip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Z:\Seminar\2013 Rome\Graphic and logo\Logo - Rome 2.jpg"/>
          <p:cNvPicPr>
            <a:picLocks noChangeAspect="1" noChangeArrowheads="1"/>
          </p:cNvPicPr>
          <p:nvPr/>
        </p:nvPicPr>
        <p:blipFill>
          <a:blip r:embed="rId3" cstate="print">
            <a:extLst/>
          </a:blip>
          <a:srcRect/>
          <a:stretch>
            <a:fillRect/>
          </a:stretch>
        </p:blipFill>
        <p:spPr bwMode="auto">
          <a:xfrm>
            <a:off x="7660262" y="13200"/>
            <a:ext cx="1400538" cy="2191664"/>
          </a:xfrm>
          <a:prstGeom prst="rect">
            <a:avLst/>
          </a:prstGeom>
          <a:noFill/>
          <a:effectLst>
            <a:glow rad="127000">
              <a:schemeClr val="accent1">
                <a:alpha val="0"/>
              </a:schemeClr>
            </a:glow>
          </a:effectLst>
          <a:extLst/>
        </p:spPr>
      </p:pic>
      <p:sp>
        <p:nvSpPr>
          <p:cNvPr id="10243" name="Slide Number Placeholder 5"/>
          <p:cNvSpPr>
            <a:spLocks noGrp="1"/>
          </p:cNvSpPr>
          <p:nvPr>
            <p:ph type="sldNum" sz="quarter" idx="12"/>
          </p:nvPr>
        </p:nvSpPr>
        <p:spPr bwMode="auto">
          <a:noFill/>
          <a:ln>
            <a:miter lim="800000"/>
            <a:headEnd/>
            <a:tailEnd/>
          </a:ln>
        </p:spPr>
        <p:txBody>
          <a:bodyPr/>
          <a:lstStyle/>
          <a:p>
            <a:fld id="{7938C9C7-ABB1-47B4-8234-006638B79C47}" type="slidenum">
              <a:rPr lang="en-US" altLang="de-DE" smtClean="0">
                <a:cs typeface="Arial" pitchFamily="34" charset="0"/>
              </a:rPr>
              <a:pPr/>
              <a:t>18</a:t>
            </a:fld>
            <a:endParaRPr lang="en-US" altLang="de-DE" smtClean="0">
              <a:cs typeface="Arial" pitchFamily="34" charset="0"/>
            </a:endParaRPr>
          </a:p>
        </p:txBody>
      </p:sp>
      <p:sp>
        <p:nvSpPr>
          <p:cNvPr id="2" name="ZoneTexte 1"/>
          <p:cNvSpPr txBox="1"/>
          <p:nvPr/>
        </p:nvSpPr>
        <p:spPr>
          <a:xfrm>
            <a:off x="179388" y="404813"/>
            <a:ext cx="8774112" cy="954087"/>
          </a:xfrm>
          <a:prstGeom prst="rect">
            <a:avLst/>
          </a:prstGeom>
          <a:noFill/>
        </p:spPr>
        <p:txBody>
          <a:bodyPr>
            <a:spAutoFit/>
          </a:bodyPr>
          <a:lstStyle/>
          <a:p>
            <a:pPr>
              <a:defRPr/>
            </a:pPr>
            <a:r>
              <a:rPr lang="de-AT" altLang="en-US" sz="2800" b="1" dirty="0" smtClean="0">
                <a:solidFill>
                  <a:schemeClr val="tx2"/>
                </a:solidFill>
                <a:latin typeface="Verdana" pitchFamily="34" charset="0"/>
                <a:cs typeface="Arial" charset="0"/>
              </a:rPr>
              <a:t>III. </a:t>
            </a:r>
            <a:r>
              <a:rPr lang="de-AT" altLang="en-US" sz="2800" b="1" dirty="0">
                <a:solidFill>
                  <a:schemeClr val="tx2"/>
                </a:solidFill>
                <a:latin typeface="Verdana" pitchFamily="34" charset="0"/>
                <a:cs typeface="Arial" charset="0"/>
              </a:rPr>
              <a:t>	</a:t>
            </a:r>
            <a:r>
              <a:rPr lang="en-GB" altLang="en-US" sz="2800" b="1" u="sng" dirty="0" smtClean="0">
                <a:solidFill>
                  <a:schemeClr val="tx2"/>
                </a:solidFill>
                <a:latin typeface="Verdana" pitchFamily="34" charset="0"/>
                <a:cs typeface="Arial" charset="0"/>
              </a:rPr>
              <a:t> Characteristics of private guarantee (with public </a:t>
            </a:r>
            <a:r>
              <a:rPr lang="en-GB" altLang="en-US" sz="2800" b="1" u="sng" dirty="0" err="1" smtClean="0">
                <a:solidFill>
                  <a:schemeClr val="tx2"/>
                </a:solidFill>
                <a:latin typeface="Verdana" pitchFamily="34" charset="0"/>
                <a:cs typeface="Arial" charset="0"/>
              </a:rPr>
              <a:t>counterguarantee</a:t>
            </a:r>
            <a:r>
              <a:rPr lang="en-GB" altLang="en-US" sz="2800" b="1" u="sng" dirty="0" smtClean="0">
                <a:solidFill>
                  <a:schemeClr val="tx2"/>
                </a:solidFill>
                <a:latin typeface="Verdana" pitchFamily="34" charset="0"/>
                <a:cs typeface="Arial" charset="0"/>
              </a:rPr>
              <a:t>) schemes</a:t>
            </a:r>
            <a:endParaRPr lang="it-IT" sz="2800" i="1" u="sng" dirty="0">
              <a:solidFill>
                <a:schemeClr val="tx2">
                  <a:lumMod val="75000"/>
                </a:schemeClr>
              </a:solidFill>
              <a:latin typeface="Verdana" panose="020B0604030504040204" pitchFamily="34" charset="0"/>
              <a:cs typeface="Arial" charset="0"/>
            </a:endParaRPr>
          </a:p>
        </p:txBody>
      </p:sp>
      <p:sp>
        <p:nvSpPr>
          <p:cNvPr id="3" name="Espace réservé du pied de page 2"/>
          <p:cNvSpPr>
            <a:spLocks noGrp="1"/>
          </p:cNvSpPr>
          <p:nvPr>
            <p:ph type="ftr" sz="quarter" idx="11"/>
          </p:nvPr>
        </p:nvSpPr>
        <p:spPr/>
        <p:txBody>
          <a:bodyPr/>
          <a:lstStyle/>
          <a:p>
            <a:pPr>
              <a:defRPr/>
            </a:pPr>
            <a:r>
              <a:rPr lang="en-US" dirty="0"/>
              <a:t>www.aecm.eu</a:t>
            </a:r>
          </a:p>
        </p:txBody>
      </p:sp>
      <p:sp>
        <p:nvSpPr>
          <p:cNvPr id="6" name="ZoneTexte 1"/>
          <p:cNvSpPr txBox="1"/>
          <p:nvPr/>
        </p:nvSpPr>
        <p:spPr>
          <a:xfrm>
            <a:off x="468313" y="1557338"/>
            <a:ext cx="8207375" cy="5662612"/>
          </a:xfrm>
          <a:prstGeom prst="rect">
            <a:avLst/>
          </a:prstGeom>
          <a:noFill/>
        </p:spPr>
        <p:txBody>
          <a:bodyPr>
            <a:spAutoFit/>
          </a:bodyPr>
          <a:lstStyle/>
          <a:p>
            <a:pPr marL="285750" indent="-285750">
              <a:lnSpc>
                <a:spcPct val="150000"/>
              </a:lnSpc>
              <a:buFont typeface="Wingdings" pitchFamily="2" charset="2"/>
              <a:buChar char="Ø"/>
              <a:defRPr/>
            </a:pPr>
            <a:r>
              <a:rPr lang="de-AT" b="1" dirty="0">
                <a:solidFill>
                  <a:schemeClr val="tx2"/>
                </a:solidFill>
                <a:latin typeface="Verdana" panose="020B0604030504040204" pitchFamily="34" charset="0"/>
                <a:ea typeface="Verdana" panose="020B0604030504040204" pitchFamily="34" charset="0"/>
                <a:cs typeface="Verdana" panose="020B0604030504040204" pitchFamily="34" charset="0"/>
              </a:rPr>
              <a:t>Ownership</a:t>
            </a:r>
            <a:r>
              <a:rPr lang="de-AT" dirty="0">
                <a:solidFill>
                  <a:schemeClr val="tx2"/>
                </a:solidFill>
                <a:latin typeface="Verdana" panose="020B0604030504040204" pitchFamily="34" charset="0"/>
                <a:ea typeface="Verdana" panose="020B0604030504040204" pitchFamily="34" charset="0"/>
                <a:cs typeface="Verdana" panose="020B0604030504040204" pitchFamily="34" charset="0"/>
              </a:rPr>
              <a:t>:	- fully mutual, i.e. entrepreneurs </a:t>
            </a:r>
          </a:p>
          <a:p>
            <a:pPr marL="285750" indent="-285750">
              <a:lnSpc>
                <a:spcPct val="150000"/>
              </a:lnSpc>
              <a:spcAft>
                <a:spcPts val="0"/>
              </a:spcAft>
              <a:defRPr/>
            </a:pPr>
            <a:r>
              <a:rPr lang="de-AT" dirty="0">
                <a:solidFill>
                  <a:schemeClr val="tx2"/>
                </a:solidFill>
                <a:latin typeface="Verdana" panose="020B0604030504040204" pitchFamily="34" charset="0"/>
                <a:ea typeface="Verdana" panose="020B0604030504040204" pitchFamily="34" charset="0"/>
                <a:cs typeface="Verdana" panose="020B0604030504040204" pitchFamily="34" charset="0"/>
              </a:rPr>
              <a:t>			  (ex. TESKOMB / Turkey)</a:t>
            </a:r>
          </a:p>
          <a:p>
            <a:pPr marL="285750" indent="-285750">
              <a:lnSpc>
                <a:spcPct val="150000"/>
              </a:lnSpc>
              <a:spcAft>
                <a:spcPts val="0"/>
              </a:spcAft>
              <a:defRPr/>
            </a:pPr>
            <a:r>
              <a:rPr lang="de-AT" dirty="0">
                <a:solidFill>
                  <a:schemeClr val="tx2"/>
                </a:solidFill>
                <a:latin typeface="Verdana" panose="020B0604030504040204" pitchFamily="34" charset="0"/>
                <a:ea typeface="Verdana" panose="020B0604030504040204" pitchFamily="34" charset="0"/>
                <a:cs typeface="Verdana" panose="020B0604030504040204" pitchFamily="34" charset="0"/>
              </a:rPr>
              <a:t>			- private: funded by bodies who are representing 		  businesses or have a strong interest in SMEs 			  (ex. German guarantee banks)</a:t>
            </a:r>
          </a:p>
          <a:p>
            <a:pPr marL="285750" indent="-285750">
              <a:lnSpc>
                <a:spcPct val="150000"/>
              </a:lnSpc>
              <a:defRPr/>
            </a:pPr>
            <a:r>
              <a:rPr lang="de-AT" dirty="0">
                <a:solidFill>
                  <a:schemeClr val="tx2"/>
                </a:solidFill>
                <a:latin typeface="Verdana" panose="020B0604030504040204" pitchFamily="34" charset="0"/>
                <a:ea typeface="Verdana" panose="020B0604030504040204" pitchFamily="34" charset="0"/>
                <a:cs typeface="Verdana" panose="020B0604030504040204" pitchFamily="34" charset="0"/>
              </a:rPr>
              <a:t>			- mixte / private and public</a:t>
            </a:r>
          </a:p>
          <a:p>
            <a:pPr marL="285750" indent="-285750">
              <a:lnSpc>
                <a:spcPct val="150000"/>
              </a:lnSpc>
              <a:spcAft>
                <a:spcPts val="1200"/>
              </a:spcAft>
              <a:defRPr/>
            </a:pPr>
            <a:r>
              <a:rPr lang="de-AT" dirty="0">
                <a:solidFill>
                  <a:schemeClr val="tx2"/>
                </a:solidFill>
                <a:latin typeface="Verdana" panose="020B0604030504040204" pitchFamily="34" charset="0"/>
                <a:ea typeface="Verdana" panose="020B0604030504040204" pitchFamily="34" charset="0"/>
                <a:cs typeface="Verdana" panose="020B0604030504040204" pitchFamily="34" charset="0"/>
              </a:rPr>
              <a:t>			  (ex. </a:t>
            </a:r>
            <a:r>
              <a:rPr lang="de-AT" dirty="0" smtClean="0">
                <a:solidFill>
                  <a:schemeClr val="tx2"/>
                </a:solidFill>
                <a:latin typeface="Verdana" panose="020B0604030504040204" pitchFamily="34" charset="0"/>
                <a:ea typeface="Verdana" panose="020B0604030504040204" pitchFamily="34" charset="0"/>
                <a:cs typeface="Verdana" panose="020B0604030504040204" pitchFamily="34" charset="0"/>
              </a:rPr>
              <a:t>SGM/SPGM Portugal, MCAC </a:t>
            </a:r>
            <a:r>
              <a:rPr lang="de-AT" dirty="0">
                <a:solidFill>
                  <a:schemeClr val="tx2"/>
                </a:solidFill>
                <a:latin typeface="Verdana" panose="020B0604030504040204" pitchFamily="34" charset="0"/>
                <a:ea typeface="Verdana" panose="020B0604030504040204" pitchFamily="34" charset="0"/>
                <a:cs typeface="Verdana" panose="020B0604030504040204" pitchFamily="34" charset="0"/>
              </a:rPr>
              <a:t>/ Luxembourg)</a:t>
            </a:r>
          </a:p>
          <a:p>
            <a:pPr marL="285750" indent="-285750">
              <a:lnSpc>
                <a:spcPct val="150000"/>
              </a:lnSpc>
              <a:buFont typeface="Wingdings" pitchFamily="2" charset="2"/>
              <a:buChar char="Ø"/>
              <a:tabLst>
                <a:tab pos="2332038" algn="l"/>
              </a:tabLst>
              <a:defRPr/>
            </a:pPr>
            <a:r>
              <a:rPr lang="de-AT" b="1" dirty="0">
                <a:solidFill>
                  <a:schemeClr val="tx2"/>
                </a:solidFill>
                <a:latin typeface="Verdana" panose="020B0604030504040204" pitchFamily="34" charset="0"/>
                <a:ea typeface="Verdana" panose="020B0604030504040204" pitchFamily="34" charset="0"/>
                <a:cs typeface="Verdana" panose="020B0604030504040204" pitchFamily="34" charset="0"/>
              </a:rPr>
              <a:t>Public support</a:t>
            </a:r>
            <a:r>
              <a:rPr lang="de-AT" dirty="0">
                <a:solidFill>
                  <a:schemeClr val="tx2"/>
                </a:solidFill>
                <a:latin typeface="Verdana" panose="020B0604030504040204" pitchFamily="34" charset="0"/>
                <a:ea typeface="Verdana" panose="020B0604030504040204" pitchFamily="34" charset="0"/>
                <a:cs typeface="Verdana" panose="020B0604030504040204" pitchFamily="34" charset="0"/>
              </a:rPr>
              <a:t>: - some benefit from a public counter-guarantee   </a:t>
            </a:r>
          </a:p>
          <a:p>
            <a:pPr marL="285750" indent="-285750">
              <a:lnSpc>
                <a:spcPct val="150000"/>
              </a:lnSpc>
              <a:tabLst>
                <a:tab pos="2332038" algn="l"/>
              </a:tabLst>
              <a:defRPr/>
            </a:pPr>
            <a:r>
              <a:rPr lang="de-AT" dirty="0">
                <a:solidFill>
                  <a:schemeClr val="tx2"/>
                </a:solidFill>
                <a:latin typeface="Verdana" panose="020B0604030504040204" pitchFamily="34" charset="0"/>
                <a:ea typeface="Verdana" panose="020B0604030504040204" pitchFamily="34" charset="0"/>
                <a:cs typeface="Verdana" panose="020B0604030504040204" pitchFamily="34" charset="0"/>
              </a:rPr>
              <a:t>		   (ex. Spanish guarantee societies)</a:t>
            </a:r>
          </a:p>
          <a:p>
            <a:pPr marL="285750" indent="-285750">
              <a:lnSpc>
                <a:spcPct val="150000"/>
              </a:lnSpc>
              <a:tabLst>
                <a:tab pos="2332038" algn="l"/>
              </a:tabLst>
              <a:defRPr/>
            </a:pPr>
            <a:r>
              <a:rPr lang="de-AT" dirty="0">
                <a:solidFill>
                  <a:schemeClr val="tx2"/>
                </a:solidFill>
                <a:latin typeface="Verdana" panose="020B0604030504040204" pitchFamily="34" charset="0"/>
                <a:ea typeface="Verdana" panose="020B0604030504040204" pitchFamily="34" charset="0"/>
                <a:cs typeface="Verdana" panose="020B0604030504040204" pitchFamily="34" charset="0"/>
              </a:rPr>
              <a:t>		- some have no public support at all</a:t>
            </a:r>
          </a:p>
          <a:p>
            <a:pPr marL="285750" indent="-285750">
              <a:lnSpc>
                <a:spcPct val="150000"/>
              </a:lnSpc>
              <a:spcAft>
                <a:spcPts val="1200"/>
              </a:spcAft>
              <a:tabLst>
                <a:tab pos="2332038" algn="l"/>
              </a:tabLst>
              <a:defRPr/>
            </a:pPr>
            <a:r>
              <a:rPr lang="de-AT" dirty="0">
                <a:solidFill>
                  <a:schemeClr val="tx2"/>
                </a:solidFill>
                <a:latin typeface="Verdana" panose="020B0604030504040204" pitchFamily="34" charset="0"/>
                <a:ea typeface="Verdana" panose="020B0604030504040204" pitchFamily="34" charset="0"/>
                <a:cs typeface="Verdana" panose="020B0604030504040204" pitchFamily="34" charset="0"/>
              </a:rPr>
              <a:t>		   (ex. SIAGI / France)</a:t>
            </a:r>
          </a:p>
          <a:p>
            <a:pPr marL="285750" indent="-285750">
              <a:lnSpc>
                <a:spcPct val="150000"/>
              </a:lnSpc>
              <a:defRPr/>
            </a:pPr>
            <a:endParaRPr lang="en-GB" dirty="0">
              <a:solidFill>
                <a:schemeClr val="tx2"/>
              </a:solidFill>
              <a:latin typeface="Verdana" panose="020B0604030504040204" pitchFamily="34" charset="0"/>
              <a:ea typeface="Verdana" panose="020B0604030504040204" pitchFamily="34" charset="0"/>
              <a:cs typeface="Verdana" panose="020B0604030504040204" pitchFamily="34" charset="0"/>
            </a:endParaRPr>
          </a:p>
          <a:p>
            <a:pPr>
              <a:lnSpc>
                <a:spcPct val="150000"/>
              </a:lnSpc>
              <a:defRPr/>
            </a:pPr>
            <a:endParaRPr lang="de-AT" sz="1200" dirty="0">
              <a:solidFill>
                <a:schemeClr val="tx2"/>
              </a:solidFill>
              <a:latin typeface="Verdana" panose="020B0604030504040204" pitchFamily="34" charset="0"/>
              <a:ea typeface="Verdana" panose="020B0604030504040204" pitchFamily="34" charset="0"/>
              <a:cs typeface="Verdana" panose="020B0604030504040204" pitchFamily="34" charset="0"/>
            </a:endParaRPr>
          </a:p>
        </p:txBody>
      </p:sp>
      <p:pic>
        <p:nvPicPr>
          <p:cNvPr id="10247" name="Image 1"/>
          <p:cNvPicPr>
            <a:picLocks noChangeAspect="1"/>
          </p:cNvPicPr>
          <p:nvPr/>
        </p:nvPicPr>
        <p:blipFill>
          <a:blip r:embed="rId4" cstate="print"/>
          <a:srcRect/>
          <a:stretch>
            <a:fillRect/>
          </a:stretch>
        </p:blipFill>
        <p:spPr bwMode="auto">
          <a:xfrm>
            <a:off x="7451725" y="5300663"/>
            <a:ext cx="1584325" cy="1425575"/>
          </a:xfrm>
          <a:prstGeom prst="rect">
            <a:avLst/>
          </a:prstGeom>
          <a:noFill/>
          <a:ln w="9525">
            <a:noFill/>
            <a:miter lim="800000"/>
            <a:headEnd/>
            <a:tailEnd/>
          </a:ln>
        </p:spPr>
      </p:pic>
    </p:spTree>
  </p:cSld>
  <p:clrMapOvr>
    <a:masterClrMapping/>
  </p:clrMapOvr>
  <p:transition spd="slow">
    <p:wip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Z:\Seminar\2013 Rome\Graphic and logo\Logo - Rome 2.jpg"/>
          <p:cNvPicPr>
            <a:picLocks noChangeAspect="1" noChangeArrowheads="1"/>
          </p:cNvPicPr>
          <p:nvPr/>
        </p:nvPicPr>
        <p:blipFill>
          <a:blip r:embed="rId3" cstate="print">
            <a:extLst/>
          </a:blip>
          <a:srcRect/>
          <a:stretch>
            <a:fillRect/>
          </a:stretch>
        </p:blipFill>
        <p:spPr bwMode="auto">
          <a:xfrm>
            <a:off x="7660262" y="13200"/>
            <a:ext cx="1400538" cy="2191664"/>
          </a:xfrm>
          <a:prstGeom prst="rect">
            <a:avLst/>
          </a:prstGeom>
          <a:noFill/>
          <a:effectLst>
            <a:glow rad="127000">
              <a:schemeClr val="accent1">
                <a:alpha val="0"/>
              </a:schemeClr>
            </a:glow>
          </a:effectLst>
          <a:extLst/>
        </p:spPr>
      </p:pic>
      <p:sp>
        <p:nvSpPr>
          <p:cNvPr id="11267" name="Slide Number Placeholder 5"/>
          <p:cNvSpPr>
            <a:spLocks noGrp="1"/>
          </p:cNvSpPr>
          <p:nvPr>
            <p:ph type="sldNum" sz="quarter" idx="12"/>
          </p:nvPr>
        </p:nvSpPr>
        <p:spPr bwMode="auto">
          <a:noFill/>
          <a:ln>
            <a:miter lim="800000"/>
            <a:headEnd/>
            <a:tailEnd/>
          </a:ln>
        </p:spPr>
        <p:txBody>
          <a:bodyPr/>
          <a:lstStyle/>
          <a:p>
            <a:fld id="{AA1A79CC-4D14-4FE2-8A4A-460B393A05A8}" type="slidenum">
              <a:rPr lang="en-US" altLang="de-DE" smtClean="0">
                <a:cs typeface="Arial" pitchFamily="34" charset="0"/>
              </a:rPr>
              <a:pPr/>
              <a:t>19</a:t>
            </a:fld>
            <a:endParaRPr lang="en-US" altLang="de-DE" smtClean="0">
              <a:cs typeface="Arial" pitchFamily="34" charset="0"/>
            </a:endParaRPr>
          </a:p>
        </p:txBody>
      </p:sp>
      <p:sp>
        <p:nvSpPr>
          <p:cNvPr id="2" name="ZoneTexte 1"/>
          <p:cNvSpPr txBox="1"/>
          <p:nvPr/>
        </p:nvSpPr>
        <p:spPr>
          <a:xfrm>
            <a:off x="179388" y="404813"/>
            <a:ext cx="8774112" cy="954087"/>
          </a:xfrm>
          <a:prstGeom prst="rect">
            <a:avLst/>
          </a:prstGeom>
          <a:noFill/>
        </p:spPr>
        <p:txBody>
          <a:bodyPr>
            <a:spAutoFit/>
          </a:bodyPr>
          <a:lstStyle/>
          <a:p>
            <a:pPr>
              <a:defRPr/>
            </a:pPr>
            <a:r>
              <a:rPr lang="de-AT" altLang="en-US" sz="2800" b="1" dirty="0" smtClean="0">
                <a:solidFill>
                  <a:schemeClr val="tx2"/>
                </a:solidFill>
                <a:latin typeface="Verdana" pitchFamily="34" charset="0"/>
                <a:cs typeface="Arial" charset="0"/>
              </a:rPr>
              <a:t>III. </a:t>
            </a:r>
            <a:r>
              <a:rPr lang="de-AT" altLang="en-US" sz="2800" b="1" dirty="0">
                <a:solidFill>
                  <a:schemeClr val="tx2"/>
                </a:solidFill>
                <a:latin typeface="Verdana" pitchFamily="34" charset="0"/>
                <a:cs typeface="Arial" charset="0"/>
              </a:rPr>
              <a:t>	</a:t>
            </a:r>
            <a:r>
              <a:rPr lang="en-GB" altLang="en-US" sz="2800" b="1" u="sng" dirty="0" smtClean="0">
                <a:solidFill>
                  <a:schemeClr val="tx2"/>
                </a:solidFill>
                <a:latin typeface="Verdana" pitchFamily="34" charset="0"/>
                <a:cs typeface="Arial" charset="0"/>
              </a:rPr>
              <a:t> Characteristics of private guarantee (with public </a:t>
            </a:r>
            <a:r>
              <a:rPr lang="en-GB" altLang="en-US" sz="2800" b="1" u="sng" dirty="0" err="1" smtClean="0">
                <a:solidFill>
                  <a:schemeClr val="tx2"/>
                </a:solidFill>
                <a:latin typeface="Verdana" pitchFamily="34" charset="0"/>
                <a:cs typeface="Arial" charset="0"/>
              </a:rPr>
              <a:t>counterguarantee</a:t>
            </a:r>
            <a:r>
              <a:rPr lang="en-GB" altLang="en-US" sz="2800" b="1" u="sng" dirty="0" smtClean="0">
                <a:solidFill>
                  <a:schemeClr val="tx2"/>
                </a:solidFill>
                <a:latin typeface="Verdana" pitchFamily="34" charset="0"/>
                <a:cs typeface="Arial" charset="0"/>
              </a:rPr>
              <a:t>) schemes</a:t>
            </a:r>
            <a:endParaRPr lang="it-IT" sz="2800" i="1" u="sng" dirty="0">
              <a:solidFill>
                <a:schemeClr val="tx2">
                  <a:lumMod val="75000"/>
                </a:schemeClr>
              </a:solidFill>
              <a:latin typeface="Verdana" panose="020B0604030504040204" pitchFamily="34" charset="0"/>
              <a:cs typeface="Arial" charset="0"/>
            </a:endParaRPr>
          </a:p>
        </p:txBody>
      </p:sp>
      <p:sp>
        <p:nvSpPr>
          <p:cNvPr id="3" name="Espace réservé du pied de page 2"/>
          <p:cNvSpPr>
            <a:spLocks noGrp="1"/>
          </p:cNvSpPr>
          <p:nvPr>
            <p:ph type="ftr" sz="quarter" idx="11"/>
          </p:nvPr>
        </p:nvSpPr>
        <p:spPr/>
        <p:txBody>
          <a:bodyPr/>
          <a:lstStyle/>
          <a:p>
            <a:pPr>
              <a:defRPr/>
            </a:pPr>
            <a:r>
              <a:rPr lang="en-US" dirty="0"/>
              <a:t>www.aecm.eu</a:t>
            </a:r>
          </a:p>
        </p:txBody>
      </p:sp>
      <p:sp>
        <p:nvSpPr>
          <p:cNvPr id="6" name="ZoneTexte 1"/>
          <p:cNvSpPr txBox="1"/>
          <p:nvPr/>
        </p:nvSpPr>
        <p:spPr>
          <a:xfrm>
            <a:off x="468313" y="1792288"/>
            <a:ext cx="7848600" cy="5140325"/>
          </a:xfrm>
          <a:prstGeom prst="rect">
            <a:avLst/>
          </a:prstGeom>
          <a:noFill/>
        </p:spPr>
        <p:txBody>
          <a:bodyPr>
            <a:spAutoFit/>
          </a:bodyPr>
          <a:lstStyle/>
          <a:p>
            <a:pPr marL="285750" indent="-285750">
              <a:lnSpc>
                <a:spcPct val="150000"/>
              </a:lnSpc>
              <a:buFont typeface="Wingdings" pitchFamily="2" charset="2"/>
              <a:buChar char="Ø"/>
              <a:defRPr/>
            </a:pPr>
            <a:r>
              <a:rPr lang="de-AT" b="1" dirty="0">
                <a:solidFill>
                  <a:schemeClr val="tx2"/>
                </a:solidFill>
                <a:latin typeface="Verdana" panose="020B0604030504040204" pitchFamily="34" charset="0"/>
                <a:ea typeface="Verdana" panose="020B0604030504040204" pitchFamily="34" charset="0"/>
                <a:cs typeface="Verdana" panose="020B0604030504040204" pitchFamily="34" charset="0"/>
              </a:rPr>
              <a:t>Legal form</a:t>
            </a:r>
            <a:r>
              <a:rPr lang="de-AT" dirty="0">
                <a:solidFill>
                  <a:schemeClr val="tx2"/>
                </a:solidFill>
                <a:latin typeface="Verdana" panose="020B0604030504040204" pitchFamily="34" charset="0"/>
                <a:ea typeface="Verdana" panose="020B0604030504040204" pitchFamily="34" charset="0"/>
                <a:cs typeface="Verdana" panose="020B0604030504040204" pitchFamily="34" charset="0"/>
              </a:rPr>
              <a:t>:	- cooperative or mutual societies</a:t>
            </a:r>
          </a:p>
          <a:p>
            <a:pPr marL="285750" indent="-285750">
              <a:lnSpc>
                <a:spcPct val="150000"/>
              </a:lnSpc>
              <a:spcAft>
                <a:spcPts val="1200"/>
              </a:spcAft>
              <a:defRPr/>
            </a:pPr>
            <a:r>
              <a:rPr lang="de-AT" dirty="0">
                <a:solidFill>
                  <a:schemeClr val="tx2"/>
                </a:solidFill>
                <a:latin typeface="Verdana" panose="020B0604030504040204" pitchFamily="34" charset="0"/>
                <a:ea typeface="Verdana" panose="020B0604030504040204" pitchFamily="34" charset="0"/>
                <a:cs typeface="Verdana" panose="020B0604030504040204" pitchFamily="34" charset="0"/>
              </a:rPr>
              <a:t>			  (ex. Confidi / Italy)</a:t>
            </a:r>
          </a:p>
          <a:p>
            <a:pPr marL="285750" indent="-285750">
              <a:lnSpc>
                <a:spcPct val="150000"/>
              </a:lnSpc>
              <a:defRPr/>
            </a:pPr>
            <a:r>
              <a:rPr lang="de-AT" dirty="0">
                <a:solidFill>
                  <a:schemeClr val="tx2"/>
                </a:solidFill>
                <a:latin typeface="Verdana" panose="020B0604030504040204" pitchFamily="34" charset="0"/>
                <a:ea typeface="Verdana" panose="020B0604030504040204" pitchFamily="34" charset="0"/>
                <a:cs typeface="Verdana" panose="020B0604030504040204" pitchFamily="34" charset="0"/>
              </a:rPr>
              <a:t>			- companies with limited liability</a:t>
            </a:r>
          </a:p>
          <a:p>
            <a:pPr marL="285750" indent="-285750">
              <a:lnSpc>
                <a:spcPct val="150000"/>
              </a:lnSpc>
              <a:spcAft>
                <a:spcPts val="1200"/>
              </a:spcAft>
              <a:defRPr/>
            </a:pPr>
            <a:r>
              <a:rPr lang="de-AT" dirty="0">
                <a:solidFill>
                  <a:schemeClr val="tx2"/>
                </a:solidFill>
                <a:latin typeface="Verdana" panose="020B0604030504040204" pitchFamily="34" charset="0"/>
                <a:ea typeface="Verdana" panose="020B0604030504040204" pitchFamily="34" charset="0"/>
                <a:cs typeface="Verdana" panose="020B0604030504040204" pitchFamily="34" charset="0"/>
              </a:rPr>
              <a:t>			  (ex. German guarantee banks)</a:t>
            </a:r>
          </a:p>
          <a:p>
            <a:pPr marL="285750" indent="-285750">
              <a:lnSpc>
                <a:spcPct val="150000"/>
              </a:lnSpc>
              <a:spcAft>
                <a:spcPts val="0"/>
              </a:spcAft>
              <a:defRPr/>
            </a:pPr>
            <a:r>
              <a:rPr lang="de-AT" dirty="0">
                <a:solidFill>
                  <a:schemeClr val="tx2"/>
                </a:solidFill>
                <a:latin typeface="Verdana" panose="020B0604030504040204" pitchFamily="34" charset="0"/>
                <a:ea typeface="Verdana" panose="020B0604030504040204" pitchFamily="34" charset="0"/>
                <a:cs typeface="Verdana" panose="020B0604030504040204" pitchFamily="34" charset="0"/>
              </a:rPr>
              <a:t>			- association</a:t>
            </a:r>
          </a:p>
          <a:p>
            <a:pPr marL="285750" indent="-285750">
              <a:lnSpc>
                <a:spcPct val="150000"/>
              </a:lnSpc>
              <a:spcAft>
                <a:spcPts val="1200"/>
              </a:spcAft>
              <a:defRPr/>
            </a:pPr>
            <a:r>
              <a:rPr lang="de-AT" dirty="0">
                <a:solidFill>
                  <a:schemeClr val="tx2"/>
                </a:solidFill>
                <a:latin typeface="Verdana" panose="020B0604030504040204" pitchFamily="34" charset="0"/>
                <a:ea typeface="Verdana" panose="020B0604030504040204" pitchFamily="34" charset="0"/>
                <a:cs typeface="Verdana" panose="020B0604030504040204" pitchFamily="34" charset="0"/>
              </a:rPr>
              <a:t>			  (ex. SOCAMA / France)</a:t>
            </a:r>
          </a:p>
          <a:p>
            <a:pPr marL="285750" indent="-285750">
              <a:lnSpc>
                <a:spcPct val="150000"/>
              </a:lnSpc>
              <a:defRPr/>
            </a:pPr>
            <a:r>
              <a:rPr lang="de-AT" dirty="0">
                <a:solidFill>
                  <a:schemeClr val="tx2"/>
                </a:solidFill>
                <a:latin typeface="Verdana" panose="020B0604030504040204" pitchFamily="34" charset="0"/>
                <a:ea typeface="Verdana" panose="020B0604030504040204" pitchFamily="34" charset="0"/>
                <a:cs typeface="Verdana" panose="020B0604030504040204" pitchFamily="34" charset="0"/>
              </a:rPr>
              <a:t>			- funds</a:t>
            </a:r>
          </a:p>
          <a:p>
            <a:pPr marL="285750" indent="-285750">
              <a:lnSpc>
                <a:spcPct val="150000"/>
              </a:lnSpc>
              <a:defRPr/>
            </a:pPr>
            <a:r>
              <a:rPr lang="de-AT" dirty="0">
                <a:solidFill>
                  <a:schemeClr val="tx2"/>
                </a:solidFill>
                <a:latin typeface="Verdana" panose="020B0604030504040204" pitchFamily="34" charset="0"/>
                <a:ea typeface="Verdana" panose="020B0604030504040204" pitchFamily="34" charset="0"/>
                <a:cs typeface="Verdana" panose="020B0604030504040204" pitchFamily="34" charset="0"/>
              </a:rPr>
              <a:t>			  (ex. Romanian Guarantee Fund for Private 			         Entrepreneurs / FRGC)</a:t>
            </a:r>
          </a:p>
          <a:p>
            <a:pPr marL="285750" indent="-285750">
              <a:lnSpc>
                <a:spcPct val="150000"/>
              </a:lnSpc>
              <a:buFont typeface="Wingdings" pitchFamily="2" charset="2"/>
              <a:buChar char="Ø"/>
              <a:defRPr/>
            </a:pPr>
            <a:endParaRPr lang="en-GB" dirty="0">
              <a:solidFill>
                <a:schemeClr val="tx2"/>
              </a:solidFill>
              <a:latin typeface="Verdana" panose="020B0604030504040204" pitchFamily="34" charset="0"/>
              <a:ea typeface="Verdana" panose="020B0604030504040204" pitchFamily="34" charset="0"/>
              <a:cs typeface="Verdana" panose="020B0604030504040204" pitchFamily="34" charset="0"/>
            </a:endParaRPr>
          </a:p>
          <a:p>
            <a:pPr>
              <a:lnSpc>
                <a:spcPct val="150000"/>
              </a:lnSpc>
              <a:defRPr/>
            </a:pPr>
            <a:endParaRPr lang="de-AT" sz="1200" dirty="0">
              <a:solidFill>
                <a:schemeClr val="tx2"/>
              </a:solidFill>
              <a:latin typeface="Verdana" panose="020B0604030504040204" pitchFamily="34" charset="0"/>
              <a:ea typeface="Verdana" panose="020B0604030504040204" pitchFamily="34" charset="0"/>
              <a:cs typeface="Verdana" panose="020B0604030504040204" pitchFamily="34" charset="0"/>
            </a:endParaRPr>
          </a:p>
        </p:txBody>
      </p:sp>
      <p:pic>
        <p:nvPicPr>
          <p:cNvPr id="11271" name="Image 1"/>
          <p:cNvPicPr>
            <a:picLocks noChangeAspect="1"/>
          </p:cNvPicPr>
          <p:nvPr/>
        </p:nvPicPr>
        <p:blipFill>
          <a:blip r:embed="rId4" cstate="print"/>
          <a:srcRect/>
          <a:stretch>
            <a:fillRect/>
          </a:stretch>
        </p:blipFill>
        <p:spPr bwMode="auto">
          <a:xfrm>
            <a:off x="7451725" y="5300663"/>
            <a:ext cx="1584325" cy="1425575"/>
          </a:xfrm>
          <a:prstGeom prst="rect">
            <a:avLst/>
          </a:prstGeom>
          <a:noFill/>
          <a:ln w="9525">
            <a:noFill/>
            <a:miter lim="800000"/>
            <a:headEnd/>
            <a:tailEnd/>
          </a:ln>
        </p:spPr>
      </p:pic>
    </p:spTree>
  </p:cSld>
  <p:clrMapOvr>
    <a:masterClrMapping/>
  </p:clrMapOvr>
  <p:transition spd="slow">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95536" y="1484784"/>
            <a:ext cx="6048672" cy="768085"/>
          </a:xfrm>
        </p:spPr>
        <p:txBody>
          <a:bodyPr>
            <a:noAutofit/>
          </a:bodyPr>
          <a:lstStyle/>
          <a:p>
            <a:pPr marL="540000" indent="-514350" algn="l">
              <a:spcBef>
                <a:spcPts val="1200"/>
              </a:spcBef>
              <a:spcAft>
                <a:spcPts val="2400"/>
              </a:spcAft>
              <a:buFont typeface="+mj-lt"/>
              <a:buAutoNum type="romanUcPeriod"/>
            </a:pPr>
            <a:r>
              <a:rPr lang="en-US" b="1" i="1" dirty="0" smtClean="0">
                <a:solidFill>
                  <a:srgbClr val="7790C3"/>
                </a:solidFill>
                <a:latin typeface="Arial Narrow" pitchFamily="34" charset="0"/>
              </a:rPr>
              <a:t>AECM Facts &amp; Figures</a:t>
            </a:r>
          </a:p>
          <a:p>
            <a:pPr marL="540000" indent="-514350" algn="l">
              <a:spcBef>
                <a:spcPts val="1200"/>
              </a:spcBef>
              <a:spcAft>
                <a:spcPts val="2400"/>
              </a:spcAft>
              <a:buFont typeface="+mj-lt"/>
              <a:buAutoNum type="romanUcPeriod"/>
            </a:pPr>
            <a:r>
              <a:rPr lang="en-US" b="1" i="1" dirty="0" smtClean="0">
                <a:solidFill>
                  <a:srgbClr val="7790C3"/>
                </a:solidFill>
                <a:latin typeface="Arial Narrow" pitchFamily="34" charset="0"/>
              </a:rPr>
              <a:t>Typologies of Guarantee schemes in EU</a:t>
            </a:r>
          </a:p>
          <a:p>
            <a:pPr marL="540000" indent="-514350" algn="l">
              <a:spcBef>
                <a:spcPts val="1200"/>
              </a:spcBef>
              <a:spcAft>
                <a:spcPts val="2400"/>
              </a:spcAft>
              <a:buFont typeface="+mj-lt"/>
              <a:buAutoNum type="romanUcPeriod"/>
            </a:pPr>
            <a:r>
              <a:rPr lang="en-US" b="1" i="1" dirty="0" smtClean="0">
                <a:solidFill>
                  <a:srgbClr val="7790C3"/>
                </a:solidFill>
                <a:latin typeface="Arial Narrow" pitchFamily="34" charset="0"/>
              </a:rPr>
              <a:t>Example of private/public guarantee schemes </a:t>
            </a:r>
            <a:endParaRPr lang="en-US" b="1" i="1" dirty="0" smtClean="0">
              <a:solidFill>
                <a:srgbClr val="7790C3"/>
              </a:solidFill>
              <a:latin typeface="Arial Narrow" pitchFamily="34" charset="0"/>
            </a:endParaRPr>
          </a:p>
          <a:p>
            <a:pPr marL="540000" indent="-514350" algn="l">
              <a:spcBef>
                <a:spcPts val="1200"/>
              </a:spcBef>
              <a:spcAft>
                <a:spcPts val="2400"/>
              </a:spcAft>
              <a:buFont typeface="+mj-lt"/>
              <a:buAutoNum type="romanUcPeriod"/>
            </a:pPr>
            <a:r>
              <a:rPr lang="en-US" b="1" i="1" dirty="0" smtClean="0">
                <a:solidFill>
                  <a:srgbClr val="7790C3"/>
                </a:solidFill>
                <a:latin typeface="Arial Narrow" pitchFamily="34" charset="0"/>
              </a:rPr>
              <a:t>Final remarks</a:t>
            </a:r>
          </a:p>
        </p:txBody>
      </p:sp>
      <p:sp>
        <p:nvSpPr>
          <p:cNvPr id="9" name="Title 3"/>
          <p:cNvSpPr>
            <a:spLocks noGrp="1"/>
          </p:cNvSpPr>
          <p:nvPr>
            <p:ph type="ctrTitle"/>
          </p:nvPr>
        </p:nvSpPr>
        <p:spPr>
          <a:xfrm>
            <a:off x="279318" y="188640"/>
            <a:ext cx="6812962" cy="971169"/>
          </a:xfrm>
        </p:spPr>
        <p:txBody>
          <a:bodyPr>
            <a:noAutofit/>
          </a:bodyPr>
          <a:lstStyle/>
          <a:p>
            <a:pPr algn="l"/>
            <a:r>
              <a:rPr lang="de-DE" b="1" u="sng" dirty="0" smtClean="0">
                <a:solidFill>
                  <a:srgbClr val="002060"/>
                </a:solidFill>
                <a:cs typeface="Arial" charset="0"/>
              </a:rPr>
              <a:t>Content</a:t>
            </a:r>
            <a:endParaRPr lang="en-GB" b="1" u="sng" dirty="0">
              <a:solidFill>
                <a:srgbClr val="002060"/>
              </a:solidFill>
              <a:latin typeface="Arial Narrow" pitchFamily="34" charset="0"/>
            </a:endParaRPr>
          </a:p>
        </p:txBody>
      </p:sp>
      <p:pic>
        <p:nvPicPr>
          <p:cNvPr id="11" name="Picture 2" descr="Z:\Seminar\2013 Rome\Graphic and logo\Logo - Rome 2.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372200" y="0"/>
            <a:ext cx="2760608" cy="4320000"/>
          </a:xfrm>
          <a:prstGeom prst="rect">
            <a:avLst/>
          </a:prstGeom>
          <a:noFill/>
          <a:effectLst>
            <a:glow rad="127000">
              <a:schemeClr val="accent1">
                <a:alpha val="0"/>
              </a:schemeClr>
            </a:glow>
          </a:effectLst>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698242851"/>
      </p:ext>
    </p:extLst>
  </p:cSld>
  <p:clrMapOvr>
    <a:masterClrMapping/>
  </p:clrMapOvr>
  <p:transition spd="slow">
    <p:wip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Z:\Seminar\2013 Rome\Graphic and logo\Logo - Rome 2.jpg"/>
          <p:cNvPicPr>
            <a:picLocks noChangeAspect="1" noChangeArrowheads="1"/>
          </p:cNvPicPr>
          <p:nvPr/>
        </p:nvPicPr>
        <p:blipFill>
          <a:blip r:embed="rId3" cstate="print">
            <a:extLst/>
          </a:blip>
          <a:srcRect/>
          <a:stretch>
            <a:fillRect/>
          </a:stretch>
        </p:blipFill>
        <p:spPr bwMode="auto">
          <a:xfrm>
            <a:off x="7660262" y="13200"/>
            <a:ext cx="1400538" cy="2191664"/>
          </a:xfrm>
          <a:prstGeom prst="rect">
            <a:avLst/>
          </a:prstGeom>
          <a:noFill/>
          <a:effectLst>
            <a:glow rad="127000">
              <a:schemeClr val="accent1">
                <a:alpha val="0"/>
              </a:schemeClr>
            </a:glow>
          </a:effectLst>
          <a:extLst/>
        </p:spPr>
      </p:pic>
      <p:sp>
        <p:nvSpPr>
          <p:cNvPr id="12291" name="Slide Number Placeholder 5"/>
          <p:cNvSpPr>
            <a:spLocks noGrp="1"/>
          </p:cNvSpPr>
          <p:nvPr>
            <p:ph type="sldNum" sz="quarter" idx="12"/>
          </p:nvPr>
        </p:nvSpPr>
        <p:spPr bwMode="auto">
          <a:noFill/>
          <a:ln>
            <a:miter lim="800000"/>
            <a:headEnd/>
            <a:tailEnd/>
          </a:ln>
        </p:spPr>
        <p:txBody>
          <a:bodyPr/>
          <a:lstStyle/>
          <a:p>
            <a:fld id="{855A4F01-F68C-4EDF-8EC4-962B6B0EF1FF}" type="slidenum">
              <a:rPr lang="en-US" altLang="de-DE" smtClean="0">
                <a:cs typeface="Arial" pitchFamily="34" charset="0"/>
              </a:rPr>
              <a:pPr/>
              <a:t>20</a:t>
            </a:fld>
            <a:endParaRPr lang="en-US" altLang="de-DE" smtClean="0">
              <a:cs typeface="Arial" pitchFamily="34" charset="0"/>
            </a:endParaRPr>
          </a:p>
        </p:txBody>
      </p:sp>
      <p:sp>
        <p:nvSpPr>
          <p:cNvPr id="2" name="ZoneTexte 1"/>
          <p:cNvSpPr txBox="1"/>
          <p:nvPr/>
        </p:nvSpPr>
        <p:spPr>
          <a:xfrm>
            <a:off x="179388" y="404813"/>
            <a:ext cx="8774112" cy="954087"/>
          </a:xfrm>
          <a:prstGeom prst="rect">
            <a:avLst/>
          </a:prstGeom>
          <a:noFill/>
        </p:spPr>
        <p:txBody>
          <a:bodyPr>
            <a:spAutoFit/>
          </a:bodyPr>
          <a:lstStyle/>
          <a:p>
            <a:pPr>
              <a:defRPr/>
            </a:pPr>
            <a:r>
              <a:rPr lang="de-AT" altLang="en-US" sz="2800" b="1" dirty="0" smtClean="0">
                <a:solidFill>
                  <a:schemeClr val="tx2"/>
                </a:solidFill>
                <a:latin typeface="Verdana" pitchFamily="34" charset="0"/>
                <a:cs typeface="Arial" charset="0"/>
              </a:rPr>
              <a:t>III. </a:t>
            </a:r>
            <a:r>
              <a:rPr lang="de-AT" altLang="en-US" sz="2800" b="1" dirty="0">
                <a:solidFill>
                  <a:schemeClr val="tx2"/>
                </a:solidFill>
                <a:latin typeface="Verdana" pitchFamily="34" charset="0"/>
                <a:cs typeface="Arial" charset="0"/>
              </a:rPr>
              <a:t>	</a:t>
            </a:r>
            <a:r>
              <a:rPr lang="en-GB" altLang="en-US" sz="2800" b="1" u="sng" dirty="0" smtClean="0">
                <a:solidFill>
                  <a:schemeClr val="tx2"/>
                </a:solidFill>
                <a:latin typeface="Verdana" pitchFamily="34" charset="0"/>
                <a:cs typeface="Arial" charset="0"/>
              </a:rPr>
              <a:t> Characteristics of private guarantee (with public </a:t>
            </a:r>
            <a:r>
              <a:rPr lang="en-GB" altLang="en-US" sz="2800" b="1" u="sng" dirty="0" err="1" smtClean="0">
                <a:solidFill>
                  <a:schemeClr val="tx2"/>
                </a:solidFill>
                <a:latin typeface="Verdana" pitchFamily="34" charset="0"/>
                <a:cs typeface="Arial" charset="0"/>
              </a:rPr>
              <a:t>counterguarantee</a:t>
            </a:r>
            <a:r>
              <a:rPr lang="en-GB" altLang="en-US" sz="2800" b="1" u="sng" dirty="0" smtClean="0">
                <a:solidFill>
                  <a:schemeClr val="tx2"/>
                </a:solidFill>
                <a:latin typeface="Verdana" pitchFamily="34" charset="0"/>
                <a:cs typeface="Arial" charset="0"/>
              </a:rPr>
              <a:t>) schemes</a:t>
            </a:r>
            <a:endParaRPr lang="it-IT" sz="2800" i="1" u="sng" dirty="0">
              <a:solidFill>
                <a:schemeClr val="tx2">
                  <a:lumMod val="75000"/>
                </a:schemeClr>
              </a:solidFill>
              <a:latin typeface="Verdana" panose="020B0604030504040204" pitchFamily="34" charset="0"/>
              <a:cs typeface="Arial" charset="0"/>
            </a:endParaRPr>
          </a:p>
        </p:txBody>
      </p:sp>
      <p:sp>
        <p:nvSpPr>
          <p:cNvPr id="3" name="Espace réservé du pied de page 2"/>
          <p:cNvSpPr>
            <a:spLocks noGrp="1"/>
          </p:cNvSpPr>
          <p:nvPr>
            <p:ph type="ftr" sz="quarter" idx="11"/>
          </p:nvPr>
        </p:nvSpPr>
        <p:spPr/>
        <p:txBody>
          <a:bodyPr/>
          <a:lstStyle/>
          <a:p>
            <a:pPr>
              <a:defRPr/>
            </a:pPr>
            <a:r>
              <a:rPr lang="en-US" dirty="0"/>
              <a:t>www.aecm.eu</a:t>
            </a:r>
          </a:p>
        </p:txBody>
      </p:sp>
      <p:sp>
        <p:nvSpPr>
          <p:cNvPr id="6" name="ZoneTexte 1"/>
          <p:cNvSpPr txBox="1"/>
          <p:nvPr/>
        </p:nvSpPr>
        <p:spPr>
          <a:xfrm>
            <a:off x="468313" y="1160160"/>
            <a:ext cx="8135937" cy="4816703"/>
          </a:xfrm>
          <a:prstGeom prst="rect">
            <a:avLst/>
          </a:prstGeom>
          <a:noFill/>
        </p:spPr>
        <p:txBody>
          <a:bodyPr>
            <a:spAutoFit/>
          </a:bodyPr>
          <a:lstStyle/>
          <a:p>
            <a:pPr marL="285750" indent="-285750">
              <a:lnSpc>
                <a:spcPct val="150000"/>
              </a:lnSpc>
              <a:defRPr/>
            </a:pPr>
            <a:endParaRPr lang="en-GB" dirty="0">
              <a:solidFill>
                <a:schemeClr val="tx2"/>
              </a:solidFill>
              <a:latin typeface="Verdana" panose="020B0604030504040204" pitchFamily="34" charset="0"/>
              <a:ea typeface="Verdana" panose="020B0604030504040204" pitchFamily="34" charset="0"/>
              <a:cs typeface="Verdana" panose="020B0604030504040204" pitchFamily="34" charset="0"/>
            </a:endParaRPr>
          </a:p>
          <a:p>
            <a:pPr marL="285750" indent="-285750">
              <a:lnSpc>
                <a:spcPct val="150000"/>
              </a:lnSpc>
              <a:buFont typeface="Wingdings" pitchFamily="2" charset="2"/>
              <a:buChar char="Ø"/>
              <a:tabLst>
                <a:tab pos="2332038" algn="l"/>
              </a:tabLst>
              <a:defRPr/>
            </a:pPr>
            <a:r>
              <a:rPr lang="de-AT" b="1" dirty="0">
                <a:solidFill>
                  <a:schemeClr val="tx2"/>
                </a:solidFill>
                <a:latin typeface="Verdana" panose="020B0604030504040204" pitchFamily="34" charset="0"/>
                <a:ea typeface="Verdana" panose="020B0604030504040204" pitchFamily="34" charset="0"/>
                <a:cs typeface="Verdana" panose="020B0604030504040204" pitchFamily="34" charset="0"/>
              </a:rPr>
              <a:t>Banking supervision</a:t>
            </a:r>
            <a:r>
              <a:rPr lang="de-AT" dirty="0">
                <a:solidFill>
                  <a:schemeClr val="tx2"/>
                </a:solidFill>
                <a:latin typeface="Verdana" panose="020B0604030504040204" pitchFamily="34" charset="0"/>
                <a:ea typeface="Verdana" panose="020B0604030504040204" pitchFamily="34" charset="0"/>
                <a:cs typeface="Verdana" panose="020B0604030504040204" pitchFamily="34" charset="0"/>
              </a:rPr>
              <a:t>: - some are supervised</a:t>
            </a:r>
          </a:p>
          <a:p>
            <a:pPr marL="285750" indent="-285750">
              <a:lnSpc>
                <a:spcPct val="150000"/>
              </a:lnSpc>
              <a:tabLst>
                <a:tab pos="2332038" algn="l"/>
              </a:tabLst>
              <a:defRPr/>
            </a:pPr>
            <a:r>
              <a:rPr lang="de-AT" dirty="0">
                <a:solidFill>
                  <a:schemeClr val="tx2"/>
                </a:solidFill>
                <a:latin typeface="Verdana" panose="020B0604030504040204" pitchFamily="34" charset="0"/>
                <a:ea typeface="Verdana" panose="020B0604030504040204" pitchFamily="34" charset="0"/>
                <a:cs typeface="Verdana" panose="020B0604030504040204" pitchFamily="34" charset="0"/>
              </a:rPr>
              <a:t>			      (ex. </a:t>
            </a:r>
            <a:r>
              <a:rPr lang="de-AT" dirty="0" smtClean="0">
                <a:solidFill>
                  <a:schemeClr val="tx2"/>
                </a:solidFill>
                <a:latin typeface="Verdana" panose="020B0604030504040204" pitchFamily="34" charset="0"/>
                <a:ea typeface="Verdana" panose="020B0604030504040204" pitchFamily="34" charset="0"/>
                <a:cs typeface="Verdana" panose="020B0604030504040204" pitchFamily="34" charset="0"/>
              </a:rPr>
              <a:t>SGM Portugal or 60 </a:t>
            </a:r>
            <a:r>
              <a:rPr lang="de-AT" dirty="0">
                <a:solidFill>
                  <a:schemeClr val="tx2"/>
                </a:solidFill>
                <a:latin typeface="Verdana" panose="020B0604030504040204" pitchFamily="34" charset="0"/>
                <a:ea typeface="Verdana" panose="020B0604030504040204" pitchFamily="34" charset="0"/>
                <a:cs typeface="Verdana" panose="020B0604030504040204" pitchFamily="34" charset="0"/>
              </a:rPr>
              <a:t>larger Confidis </a:t>
            </a:r>
            <a:r>
              <a:rPr lang="de-AT" dirty="0" smtClean="0">
                <a:solidFill>
                  <a:schemeClr val="tx2"/>
                </a:solidFill>
                <a:latin typeface="Verdana" panose="020B0604030504040204" pitchFamily="34" charset="0"/>
                <a:ea typeface="Verdana" panose="020B0604030504040204" pitchFamily="34" charset="0"/>
                <a:cs typeface="Verdana" panose="020B0604030504040204" pitchFamily="34" charset="0"/>
              </a:rPr>
              <a:t>/</a:t>
            </a:r>
          </a:p>
          <a:p>
            <a:pPr marL="285750" indent="-285750">
              <a:lnSpc>
                <a:spcPct val="150000"/>
              </a:lnSpc>
              <a:tabLst>
                <a:tab pos="2332038" algn="l"/>
              </a:tabLst>
              <a:defRPr/>
            </a:pPr>
            <a:r>
              <a:rPr lang="de-AT" dirty="0">
                <a:solidFill>
                  <a:schemeClr val="tx2"/>
                </a:solidFill>
                <a:latin typeface="Verdana" panose="020B0604030504040204" pitchFamily="34" charset="0"/>
                <a:ea typeface="Verdana" panose="020B0604030504040204" pitchFamily="34" charset="0"/>
                <a:cs typeface="Verdana" panose="020B0604030504040204" pitchFamily="34" charset="0"/>
              </a:rPr>
              <a:t>	</a:t>
            </a:r>
            <a:r>
              <a:rPr lang="de-AT" dirty="0" smtClean="0">
                <a:solidFill>
                  <a:schemeClr val="tx2"/>
                </a:solidFill>
                <a:latin typeface="Verdana" panose="020B0604030504040204" pitchFamily="34" charset="0"/>
                <a:ea typeface="Verdana" panose="020B0604030504040204" pitchFamily="34" charset="0"/>
                <a:cs typeface="Verdana" panose="020B0604030504040204" pitchFamily="34" charset="0"/>
              </a:rPr>
              <a:t>		      </a:t>
            </a:r>
            <a:r>
              <a:rPr lang="de-AT" dirty="0">
                <a:solidFill>
                  <a:schemeClr val="tx2"/>
                </a:solidFill>
                <a:latin typeface="Verdana" panose="020B0604030504040204" pitchFamily="34" charset="0"/>
                <a:ea typeface="Verdana" panose="020B0604030504040204" pitchFamily="34" charset="0"/>
                <a:cs typeface="Verdana" panose="020B0604030504040204" pitchFamily="34" charset="0"/>
              </a:rPr>
              <a:t>Italy)</a:t>
            </a:r>
          </a:p>
          <a:p>
            <a:pPr marL="285750" indent="-285750">
              <a:lnSpc>
                <a:spcPct val="150000"/>
              </a:lnSpc>
              <a:tabLst>
                <a:tab pos="2332038" algn="l"/>
              </a:tabLst>
              <a:defRPr/>
            </a:pPr>
            <a:r>
              <a:rPr lang="de-AT" dirty="0">
                <a:solidFill>
                  <a:schemeClr val="tx2"/>
                </a:solidFill>
                <a:latin typeface="Verdana" panose="020B0604030504040204" pitchFamily="34" charset="0"/>
                <a:ea typeface="Verdana" panose="020B0604030504040204" pitchFamily="34" charset="0"/>
                <a:cs typeface="Verdana" panose="020B0604030504040204" pitchFamily="34" charset="0"/>
              </a:rPr>
              <a:t>			    - some are not</a:t>
            </a:r>
          </a:p>
          <a:p>
            <a:pPr marL="285750" indent="-285750">
              <a:lnSpc>
                <a:spcPct val="150000"/>
              </a:lnSpc>
              <a:spcAft>
                <a:spcPts val="1200"/>
              </a:spcAft>
              <a:tabLst>
                <a:tab pos="2332038" algn="l"/>
              </a:tabLst>
              <a:defRPr/>
            </a:pPr>
            <a:r>
              <a:rPr lang="de-AT" dirty="0">
                <a:solidFill>
                  <a:schemeClr val="tx2"/>
                </a:solidFill>
                <a:latin typeface="Verdana" panose="020B0604030504040204" pitchFamily="34" charset="0"/>
                <a:ea typeface="Verdana" panose="020B0604030504040204" pitchFamily="34" charset="0"/>
                <a:cs typeface="Verdana" panose="020B0604030504040204" pitchFamily="34" charset="0"/>
              </a:rPr>
              <a:t>		   	      (ex. 202 smaller Confidis / Italy</a:t>
            </a:r>
            <a:r>
              <a:rPr lang="de-AT" i="1" dirty="0">
                <a:latin typeface="Arial" charset="0"/>
                <a:cs typeface="Arial" charset="0"/>
              </a:rPr>
              <a:t>)</a:t>
            </a:r>
            <a:endParaRPr lang="de-AT" i="1" dirty="0">
              <a:solidFill>
                <a:schemeClr val="tx2"/>
              </a:solidFill>
              <a:latin typeface="Verdana" panose="020B0604030504040204" pitchFamily="34" charset="0"/>
              <a:ea typeface="Verdana" panose="020B0604030504040204" pitchFamily="34" charset="0"/>
              <a:cs typeface="Verdana" panose="020B0604030504040204" pitchFamily="34" charset="0"/>
            </a:endParaRPr>
          </a:p>
          <a:p>
            <a:pPr marL="285750" indent="-285750">
              <a:lnSpc>
                <a:spcPct val="150000"/>
              </a:lnSpc>
              <a:buFont typeface="Wingdings" pitchFamily="2" charset="2"/>
              <a:buChar char="Ø"/>
              <a:tabLst>
                <a:tab pos="2332038" algn="l"/>
              </a:tabLst>
              <a:defRPr/>
            </a:pPr>
            <a:r>
              <a:rPr lang="de-AT" b="1" dirty="0">
                <a:solidFill>
                  <a:schemeClr val="tx2"/>
                </a:solidFill>
                <a:latin typeface="Verdana" panose="020B0604030504040204" pitchFamily="34" charset="0"/>
                <a:ea typeface="Verdana" panose="020B0604030504040204" pitchFamily="34" charset="0"/>
                <a:cs typeface="Verdana" panose="020B0604030504040204" pitchFamily="34" charset="0"/>
              </a:rPr>
              <a:t>Organisation</a:t>
            </a:r>
            <a:r>
              <a:rPr lang="de-AT" dirty="0">
                <a:solidFill>
                  <a:schemeClr val="tx2"/>
                </a:solidFill>
                <a:latin typeface="Verdana" panose="020B0604030504040204" pitchFamily="34" charset="0"/>
                <a:ea typeface="Verdana" panose="020B0604030504040204" pitchFamily="34" charset="0"/>
                <a:cs typeface="Verdana" panose="020B0604030504040204" pitchFamily="34" charset="0"/>
              </a:rPr>
              <a:t>:	- some operate fully independently </a:t>
            </a:r>
          </a:p>
          <a:p>
            <a:pPr marL="285750" indent="-285750">
              <a:lnSpc>
                <a:spcPct val="150000"/>
              </a:lnSpc>
              <a:tabLst>
                <a:tab pos="2332038" algn="l"/>
              </a:tabLst>
              <a:defRPr/>
            </a:pPr>
            <a:r>
              <a:rPr lang="de-AT" dirty="0">
                <a:solidFill>
                  <a:schemeClr val="tx2"/>
                </a:solidFill>
                <a:latin typeface="Verdana" panose="020B0604030504040204" pitchFamily="34" charset="0"/>
                <a:ea typeface="Verdana" panose="020B0604030504040204" pitchFamily="34" charset="0"/>
                <a:cs typeface="Verdana" panose="020B0604030504040204" pitchFamily="34" charset="0"/>
              </a:rPr>
              <a:t>		  (ex. German guarantee banks)</a:t>
            </a:r>
          </a:p>
          <a:p>
            <a:pPr marL="285750" indent="-285750">
              <a:lnSpc>
                <a:spcPct val="150000"/>
              </a:lnSpc>
              <a:tabLst>
                <a:tab pos="2332038" algn="l"/>
              </a:tabLst>
              <a:defRPr/>
            </a:pPr>
            <a:r>
              <a:rPr lang="de-AT" dirty="0">
                <a:solidFill>
                  <a:schemeClr val="tx2"/>
                </a:solidFill>
                <a:latin typeface="Verdana" panose="020B0604030504040204" pitchFamily="34" charset="0"/>
                <a:ea typeface="Verdana" panose="020B0604030504040204" pitchFamily="34" charset="0"/>
                <a:cs typeface="Verdana" panose="020B0604030504040204" pitchFamily="34" charset="0"/>
              </a:rPr>
              <a:t>		- others benefit from partly centralised services</a:t>
            </a:r>
          </a:p>
          <a:p>
            <a:pPr marL="285750" indent="-285750">
              <a:lnSpc>
                <a:spcPct val="150000"/>
              </a:lnSpc>
              <a:tabLst>
                <a:tab pos="2332038" algn="l"/>
              </a:tabLst>
              <a:defRPr/>
            </a:pPr>
            <a:r>
              <a:rPr lang="de-AT" dirty="0">
                <a:solidFill>
                  <a:schemeClr val="tx2"/>
                </a:solidFill>
                <a:latin typeface="Verdana" panose="020B0604030504040204" pitchFamily="34" charset="0"/>
                <a:ea typeface="Verdana" panose="020B0604030504040204" pitchFamily="34" charset="0"/>
                <a:cs typeface="Verdana" panose="020B0604030504040204" pitchFamily="34" charset="0"/>
              </a:rPr>
              <a:t>		  (ex. </a:t>
            </a:r>
            <a:r>
              <a:rPr lang="de-AT" dirty="0">
                <a:solidFill>
                  <a:schemeClr val="tx2"/>
                </a:solidFill>
                <a:latin typeface="Verdana" panose="020B0604030504040204" pitchFamily="34" charset="0"/>
                <a:ea typeface="Verdana" panose="020B0604030504040204" pitchFamily="34" charset="0"/>
                <a:cs typeface="Verdana" panose="020B0604030504040204" pitchFamily="34" charset="0"/>
              </a:rPr>
              <a:t>Portuguese guarantee </a:t>
            </a:r>
            <a:r>
              <a:rPr lang="de-AT" dirty="0" smtClean="0">
                <a:solidFill>
                  <a:schemeClr val="tx2"/>
                </a:solidFill>
                <a:latin typeface="Verdana" panose="020B0604030504040204" pitchFamily="34" charset="0"/>
                <a:ea typeface="Verdana" panose="020B0604030504040204" pitchFamily="34" charset="0"/>
                <a:cs typeface="Verdana" panose="020B0604030504040204" pitchFamily="34" charset="0"/>
              </a:rPr>
              <a:t>societies have back 	  office at SPGM</a:t>
            </a:r>
            <a:endParaRPr lang="de-AT" sz="1200" dirty="0">
              <a:solidFill>
                <a:schemeClr val="tx2"/>
              </a:solidFill>
              <a:latin typeface="Verdana" panose="020B0604030504040204" pitchFamily="34" charset="0"/>
              <a:ea typeface="Verdana" panose="020B0604030504040204" pitchFamily="34" charset="0"/>
              <a:cs typeface="Verdana" panose="020B0604030504040204" pitchFamily="34" charset="0"/>
            </a:endParaRPr>
          </a:p>
        </p:txBody>
      </p:sp>
      <p:pic>
        <p:nvPicPr>
          <p:cNvPr id="12295" name="Image 1"/>
          <p:cNvPicPr>
            <a:picLocks noChangeAspect="1"/>
          </p:cNvPicPr>
          <p:nvPr/>
        </p:nvPicPr>
        <p:blipFill>
          <a:blip r:embed="rId4" cstate="print"/>
          <a:srcRect/>
          <a:stretch>
            <a:fillRect/>
          </a:stretch>
        </p:blipFill>
        <p:spPr bwMode="auto">
          <a:xfrm>
            <a:off x="250825" y="5733256"/>
            <a:ext cx="1182951" cy="1064419"/>
          </a:xfrm>
          <a:prstGeom prst="rect">
            <a:avLst/>
          </a:prstGeom>
          <a:noFill/>
          <a:ln w="9525">
            <a:noFill/>
            <a:miter lim="800000"/>
            <a:headEnd/>
            <a:tailEnd/>
          </a:ln>
        </p:spPr>
      </p:pic>
    </p:spTree>
  </p:cSld>
  <p:clrMapOvr>
    <a:masterClrMapping/>
  </p:clrMapOvr>
  <p:transition spd="slow">
    <p:wip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Z:\Seminar\2013 Rome\Graphic and logo\Logo - Rome 2.jpg"/>
          <p:cNvPicPr>
            <a:picLocks noChangeAspect="1" noChangeArrowheads="1"/>
          </p:cNvPicPr>
          <p:nvPr/>
        </p:nvPicPr>
        <p:blipFill>
          <a:blip r:embed="rId3" cstate="print">
            <a:extLst/>
          </a:blip>
          <a:srcRect/>
          <a:stretch>
            <a:fillRect/>
          </a:stretch>
        </p:blipFill>
        <p:spPr bwMode="auto">
          <a:xfrm>
            <a:off x="7660262" y="13200"/>
            <a:ext cx="1400538" cy="2191664"/>
          </a:xfrm>
          <a:prstGeom prst="rect">
            <a:avLst/>
          </a:prstGeom>
          <a:noFill/>
          <a:effectLst>
            <a:glow rad="127000">
              <a:schemeClr val="accent1">
                <a:alpha val="0"/>
              </a:schemeClr>
            </a:glow>
          </a:effectLst>
          <a:extLst/>
        </p:spPr>
      </p:pic>
      <p:sp>
        <p:nvSpPr>
          <p:cNvPr id="13315" name="Slide Number Placeholder 5"/>
          <p:cNvSpPr>
            <a:spLocks noGrp="1"/>
          </p:cNvSpPr>
          <p:nvPr>
            <p:ph type="sldNum" sz="quarter" idx="12"/>
          </p:nvPr>
        </p:nvSpPr>
        <p:spPr bwMode="auto">
          <a:noFill/>
          <a:ln>
            <a:miter lim="800000"/>
            <a:headEnd/>
            <a:tailEnd/>
          </a:ln>
        </p:spPr>
        <p:txBody>
          <a:bodyPr/>
          <a:lstStyle/>
          <a:p>
            <a:fld id="{B075DF62-9FE0-490E-A502-5524BC1A7C52}" type="slidenum">
              <a:rPr lang="en-US" altLang="de-DE" smtClean="0">
                <a:cs typeface="Arial" pitchFamily="34" charset="0"/>
              </a:rPr>
              <a:pPr/>
              <a:t>21</a:t>
            </a:fld>
            <a:endParaRPr lang="en-US" altLang="de-DE" smtClean="0">
              <a:cs typeface="Arial" pitchFamily="34" charset="0"/>
            </a:endParaRPr>
          </a:p>
        </p:txBody>
      </p:sp>
      <p:sp>
        <p:nvSpPr>
          <p:cNvPr id="2" name="ZoneTexte 1"/>
          <p:cNvSpPr txBox="1"/>
          <p:nvPr/>
        </p:nvSpPr>
        <p:spPr>
          <a:xfrm>
            <a:off x="179388" y="115888"/>
            <a:ext cx="8774112" cy="954087"/>
          </a:xfrm>
          <a:prstGeom prst="rect">
            <a:avLst/>
          </a:prstGeom>
          <a:noFill/>
        </p:spPr>
        <p:txBody>
          <a:bodyPr>
            <a:spAutoFit/>
          </a:bodyPr>
          <a:lstStyle/>
          <a:p>
            <a:pPr>
              <a:defRPr/>
            </a:pPr>
            <a:r>
              <a:rPr lang="de-AT" altLang="en-US" sz="2800" b="1" dirty="0" smtClean="0">
                <a:solidFill>
                  <a:schemeClr val="tx2"/>
                </a:solidFill>
                <a:latin typeface="Verdana" pitchFamily="34" charset="0"/>
                <a:cs typeface="Arial" charset="0"/>
              </a:rPr>
              <a:t>III. </a:t>
            </a:r>
            <a:r>
              <a:rPr lang="de-AT" altLang="en-US" sz="2800" b="1" dirty="0">
                <a:solidFill>
                  <a:schemeClr val="tx2"/>
                </a:solidFill>
                <a:latin typeface="Verdana" pitchFamily="34" charset="0"/>
                <a:cs typeface="Arial" charset="0"/>
              </a:rPr>
              <a:t>	</a:t>
            </a:r>
            <a:r>
              <a:rPr lang="en-GB" altLang="en-US" sz="2800" b="1" u="sng" dirty="0" smtClean="0">
                <a:solidFill>
                  <a:schemeClr val="tx2"/>
                </a:solidFill>
                <a:latin typeface="Verdana" pitchFamily="34" charset="0"/>
                <a:cs typeface="Arial" charset="0"/>
              </a:rPr>
              <a:t> Characteristics of private guarantee (with public </a:t>
            </a:r>
            <a:r>
              <a:rPr lang="en-GB" altLang="en-US" sz="2800" b="1" u="sng" dirty="0" err="1" smtClean="0">
                <a:solidFill>
                  <a:schemeClr val="tx2"/>
                </a:solidFill>
                <a:latin typeface="Verdana" pitchFamily="34" charset="0"/>
                <a:cs typeface="Arial" charset="0"/>
              </a:rPr>
              <a:t>counterguarantee</a:t>
            </a:r>
            <a:r>
              <a:rPr lang="en-GB" altLang="en-US" sz="2800" b="1" u="sng" dirty="0" smtClean="0">
                <a:solidFill>
                  <a:schemeClr val="tx2"/>
                </a:solidFill>
                <a:latin typeface="Verdana" pitchFamily="34" charset="0"/>
                <a:cs typeface="Arial" charset="0"/>
              </a:rPr>
              <a:t>) schemes</a:t>
            </a:r>
            <a:endParaRPr lang="it-IT" sz="2800" i="1" u="sng" dirty="0">
              <a:solidFill>
                <a:schemeClr val="tx2">
                  <a:lumMod val="75000"/>
                </a:schemeClr>
              </a:solidFill>
              <a:latin typeface="Verdana" panose="020B0604030504040204" pitchFamily="34" charset="0"/>
              <a:cs typeface="Arial" charset="0"/>
            </a:endParaRPr>
          </a:p>
        </p:txBody>
      </p:sp>
      <p:sp>
        <p:nvSpPr>
          <p:cNvPr id="3" name="Espace réservé du pied de page 2"/>
          <p:cNvSpPr>
            <a:spLocks noGrp="1"/>
          </p:cNvSpPr>
          <p:nvPr>
            <p:ph type="ftr" sz="quarter" idx="11"/>
          </p:nvPr>
        </p:nvSpPr>
        <p:spPr/>
        <p:txBody>
          <a:bodyPr/>
          <a:lstStyle/>
          <a:p>
            <a:pPr>
              <a:defRPr/>
            </a:pPr>
            <a:r>
              <a:rPr lang="en-US" dirty="0"/>
              <a:t>www.aecm.eu</a:t>
            </a:r>
          </a:p>
        </p:txBody>
      </p:sp>
      <p:sp>
        <p:nvSpPr>
          <p:cNvPr id="13318" name="ZoneTexte 1"/>
          <p:cNvSpPr txBox="1">
            <a:spLocks noChangeArrowheads="1"/>
          </p:cNvSpPr>
          <p:nvPr/>
        </p:nvSpPr>
        <p:spPr bwMode="auto">
          <a:xfrm>
            <a:off x="0" y="1196975"/>
            <a:ext cx="9144000" cy="5232400"/>
          </a:xfrm>
          <a:prstGeom prst="rect">
            <a:avLst/>
          </a:prstGeom>
          <a:noFill/>
          <a:ln w="9525">
            <a:noFill/>
            <a:miter lim="800000"/>
            <a:headEnd/>
            <a:tailEnd/>
          </a:ln>
        </p:spPr>
        <p:txBody>
          <a:bodyPr>
            <a:spAutoFit/>
          </a:bodyPr>
          <a:lstStyle/>
          <a:p>
            <a:pPr marL="285750" indent="-285750">
              <a:lnSpc>
                <a:spcPct val="150000"/>
              </a:lnSpc>
              <a:buFont typeface="Wingdings" pitchFamily="2" charset="2"/>
              <a:buChar char="Ø"/>
              <a:tabLst>
                <a:tab pos="2514600" algn="l"/>
              </a:tabLst>
            </a:pPr>
            <a:r>
              <a:rPr lang="de-AT" b="1">
                <a:solidFill>
                  <a:schemeClr val="tx2"/>
                </a:solidFill>
                <a:latin typeface="Verdana" pitchFamily="34" charset="0"/>
              </a:rPr>
              <a:t>Area of activity</a:t>
            </a:r>
            <a:r>
              <a:rPr lang="de-AT">
                <a:solidFill>
                  <a:schemeClr val="tx2"/>
                </a:solidFill>
                <a:latin typeface="Verdana" pitchFamily="34" charset="0"/>
              </a:rPr>
              <a:t>: 	- some work in a specific region only	  	(ex.	  (ex. Belgian „société de cautionnement mutuel“)</a:t>
            </a:r>
          </a:p>
          <a:p>
            <a:pPr marL="285750" indent="-285750">
              <a:lnSpc>
                <a:spcPct val="150000"/>
              </a:lnSpc>
              <a:tabLst>
                <a:tab pos="2514600" algn="l"/>
              </a:tabLst>
            </a:pPr>
            <a:r>
              <a:rPr lang="de-AT">
                <a:solidFill>
                  <a:schemeClr val="tx2"/>
                </a:solidFill>
                <a:latin typeface="Verdana" pitchFamily="34" charset="0"/>
              </a:rPr>
              <a:t>		- some operate nationally</a:t>
            </a:r>
          </a:p>
          <a:p>
            <a:pPr marL="285750" indent="-285750">
              <a:lnSpc>
                <a:spcPct val="150000"/>
              </a:lnSpc>
              <a:spcAft>
                <a:spcPts val="1200"/>
              </a:spcAft>
              <a:tabLst>
                <a:tab pos="2514600" algn="l"/>
              </a:tabLst>
            </a:pPr>
            <a:r>
              <a:rPr lang="de-AT">
                <a:solidFill>
                  <a:schemeClr val="tx2"/>
                </a:solidFill>
                <a:latin typeface="Verdana" pitchFamily="34" charset="0"/>
              </a:rPr>
              <a:t>		   (ex. SIAGI / France)</a:t>
            </a:r>
          </a:p>
          <a:p>
            <a:pPr marL="285750" indent="-285750">
              <a:lnSpc>
                <a:spcPct val="150000"/>
              </a:lnSpc>
              <a:buFont typeface="Wingdings" pitchFamily="2" charset="2"/>
              <a:buChar char="Ø"/>
              <a:tabLst>
                <a:tab pos="2514600" algn="l"/>
              </a:tabLst>
            </a:pPr>
            <a:r>
              <a:rPr lang="de-AT" b="1">
                <a:solidFill>
                  <a:schemeClr val="tx2"/>
                </a:solidFill>
                <a:latin typeface="Verdana" pitchFamily="34" charset="0"/>
              </a:rPr>
              <a:t>Beneficiaries</a:t>
            </a:r>
            <a:r>
              <a:rPr lang="de-AT">
                <a:solidFill>
                  <a:schemeClr val="tx2"/>
                </a:solidFill>
                <a:latin typeface="Verdana" pitchFamily="34" charset="0"/>
              </a:rPr>
              <a:t>:	- in some cases = SMEs in general</a:t>
            </a:r>
          </a:p>
          <a:p>
            <a:pPr marL="285750" indent="-285750">
              <a:lnSpc>
                <a:spcPct val="150000"/>
              </a:lnSpc>
              <a:tabLst>
                <a:tab pos="2514600" algn="l"/>
              </a:tabLst>
            </a:pPr>
            <a:r>
              <a:rPr lang="de-AT">
                <a:solidFill>
                  <a:schemeClr val="tx2"/>
                </a:solidFill>
                <a:latin typeface="Verdana" pitchFamily="34" charset="0"/>
              </a:rPr>
              <a:t>		  (ex. Romanian Guarantee Fund for Private 			      Entrepreneurs / FRGC) </a:t>
            </a:r>
          </a:p>
          <a:p>
            <a:pPr marL="285750" indent="-285750">
              <a:lnSpc>
                <a:spcPct val="150000"/>
              </a:lnSpc>
              <a:tabLst>
                <a:tab pos="2514600" algn="l"/>
              </a:tabLst>
            </a:pPr>
            <a:r>
              <a:rPr lang="de-AT">
                <a:solidFill>
                  <a:schemeClr val="tx2"/>
                </a:solidFill>
                <a:latin typeface="Verdana" pitchFamily="34" charset="0"/>
              </a:rPr>
              <a:t>		- in some cases = certain group of companies</a:t>
            </a:r>
          </a:p>
          <a:p>
            <a:pPr marL="285750" indent="-285750">
              <a:lnSpc>
                <a:spcPct val="150000"/>
              </a:lnSpc>
              <a:tabLst>
                <a:tab pos="2514600" algn="l"/>
              </a:tabLst>
            </a:pPr>
            <a:r>
              <a:rPr lang="de-AT">
                <a:solidFill>
                  <a:schemeClr val="tx2"/>
                </a:solidFill>
                <a:latin typeface="Verdana" pitchFamily="34" charset="0"/>
              </a:rPr>
              <a:t>		  (ex. Luxembourg – respective chamber related only)</a:t>
            </a:r>
          </a:p>
          <a:p>
            <a:pPr marL="285750" indent="-285750">
              <a:lnSpc>
                <a:spcPct val="150000"/>
              </a:lnSpc>
              <a:tabLst>
                <a:tab pos="2514600" algn="l"/>
              </a:tabLst>
            </a:pPr>
            <a:r>
              <a:rPr lang="de-AT">
                <a:solidFill>
                  <a:schemeClr val="tx2"/>
                </a:solidFill>
                <a:latin typeface="Verdana" pitchFamily="34" charset="0"/>
              </a:rPr>
              <a:t>		- in some cases = certain sector(s)</a:t>
            </a:r>
          </a:p>
          <a:p>
            <a:pPr marL="285750" indent="-285750">
              <a:lnSpc>
                <a:spcPct val="150000"/>
              </a:lnSpc>
              <a:tabLst>
                <a:tab pos="2514600" algn="l"/>
              </a:tabLst>
            </a:pPr>
            <a:r>
              <a:rPr lang="de-AT">
                <a:solidFill>
                  <a:schemeClr val="tx2"/>
                </a:solidFill>
                <a:latin typeface="Verdana" pitchFamily="34" charset="0"/>
              </a:rPr>
              <a:t>		  (ex. OINARRI = Spanish guarantee society for the 		      social economy)</a:t>
            </a:r>
            <a:endParaRPr lang="de-AT" sz="1200">
              <a:solidFill>
                <a:schemeClr val="tx2"/>
              </a:solidFill>
              <a:latin typeface="Verdana" pitchFamily="34" charset="0"/>
            </a:endParaRPr>
          </a:p>
        </p:txBody>
      </p:sp>
      <p:pic>
        <p:nvPicPr>
          <p:cNvPr id="13319" name="Image 1"/>
          <p:cNvPicPr>
            <a:picLocks noChangeAspect="1"/>
          </p:cNvPicPr>
          <p:nvPr/>
        </p:nvPicPr>
        <p:blipFill>
          <a:blip r:embed="rId4" cstate="print"/>
          <a:srcRect/>
          <a:stretch>
            <a:fillRect/>
          </a:stretch>
        </p:blipFill>
        <p:spPr bwMode="auto">
          <a:xfrm>
            <a:off x="250825" y="5372100"/>
            <a:ext cx="1584325" cy="1425575"/>
          </a:xfrm>
          <a:prstGeom prst="rect">
            <a:avLst/>
          </a:prstGeom>
          <a:noFill/>
          <a:ln w="9525">
            <a:noFill/>
            <a:miter lim="800000"/>
            <a:headEnd/>
            <a:tailEnd/>
          </a:ln>
        </p:spPr>
      </p:pic>
    </p:spTree>
  </p:cSld>
  <p:clrMapOvr>
    <a:masterClrMapping/>
  </p:clrMapOvr>
  <p:transition spd="slow">
    <p:wip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Z:\Seminar\2013 Rome\Graphic and logo\Logo - Rome 2.jpg"/>
          <p:cNvPicPr>
            <a:picLocks noChangeAspect="1" noChangeArrowheads="1"/>
          </p:cNvPicPr>
          <p:nvPr/>
        </p:nvPicPr>
        <p:blipFill>
          <a:blip r:embed="rId3" cstate="print">
            <a:extLst/>
          </a:blip>
          <a:srcRect/>
          <a:stretch>
            <a:fillRect/>
          </a:stretch>
        </p:blipFill>
        <p:spPr bwMode="auto">
          <a:xfrm>
            <a:off x="7660262" y="13200"/>
            <a:ext cx="1400538" cy="2191664"/>
          </a:xfrm>
          <a:prstGeom prst="rect">
            <a:avLst/>
          </a:prstGeom>
          <a:noFill/>
          <a:effectLst>
            <a:glow rad="127000">
              <a:schemeClr val="accent1">
                <a:alpha val="0"/>
              </a:schemeClr>
            </a:glow>
          </a:effectLst>
          <a:extLst/>
        </p:spPr>
      </p:pic>
      <p:sp>
        <p:nvSpPr>
          <p:cNvPr id="14339" name="Slide Number Placeholder 5"/>
          <p:cNvSpPr>
            <a:spLocks noGrp="1"/>
          </p:cNvSpPr>
          <p:nvPr>
            <p:ph type="sldNum" sz="quarter" idx="12"/>
          </p:nvPr>
        </p:nvSpPr>
        <p:spPr bwMode="auto">
          <a:noFill/>
          <a:ln>
            <a:miter lim="800000"/>
            <a:headEnd/>
            <a:tailEnd/>
          </a:ln>
        </p:spPr>
        <p:txBody>
          <a:bodyPr/>
          <a:lstStyle/>
          <a:p>
            <a:fld id="{2C447BF4-5546-4C3C-88BF-377900BDA211}" type="slidenum">
              <a:rPr lang="en-US" altLang="de-DE" smtClean="0">
                <a:cs typeface="Arial" pitchFamily="34" charset="0"/>
              </a:rPr>
              <a:pPr/>
              <a:t>22</a:t>
            </a:fld>
            <a:endParaRPr lang="en-US" altLang="de-DE" smtClean="0">
              <a:cs typeface="Arial" pitchFamily="34" charset="0"/>
            </a:endParaRPr>
          </a:p>
        </p:txBody>
      </p:sp>
      <p:sp>
        <p:nvSpPr>
          <p:cNvPr id="2" name="ZoneTexte 1"/>
          <p:cNvSpPr txBox="1"/>
          <p:nvPr/>
        </p:nvSpPr>
        <p:spPr>
          <a:xfrm>
            <a:off x="179388" y="404813"/>
            <a:ext cx="8774112" cy="954087"/>
          </a:xfrm>
          <a:prstGeom prst="rect">
            <a:avLst/>
          </a:prstGeom>
          <a:noFill/>
        </p:spPr>
        <p:txBody>
          <a:bodyPr>
            <a:spAutoFit/>
          </a:bodyPr>
          <a:lstStyle/>
          <a:p>
            <a:pPr>
              <a:defRPr/>
            </a:pPr>
            <a:r>
              <a:rPr lang="de-AT" altLang="en-US" sz="2800" b="1" dirty="0" smtClean="0">
                <a:solidFill>
                  <a:schemeClr val="tx2"/>
                </a:solidFill>
                <a:latin typeface="Verdana" pitchFamily="34" charset="0"/>
                <a:cs typeface="Arial" charset="0"/>
              </a:rPr>
              <a:t>III. </a:t>
            </a:r>
            <a:r>
              <a:rPr lang="de-AT" altLang="en-US" sz="2800" b="1" dirty="0">
                <a:solidFill>
                  <a:schemeClr val="tx2"/>
                </a:solidFill>
                <a:latin typeface="Verdana" pitchFamily="34" charset="0"/>
                <a:cs typeface="Arial" charset="0"/>
              </a:rPr>
              <a:t>	</a:t>
            </a:r>
            <a:r>
              <a:rPr lang="en-GB" altLang="en-US" sz="2800" b="1" u="sng" dirty="0" smtClean="0">
                <a:solidFill>
                  <a:schemeClr val="tx2"/>
                </a:solidFill>
                <a:latin typeface="Verdana" pitchFamily="34" charset="0"/>
                <a:cs typeface="Arial" charset="0"/>
              </a:rPr>
              <a:t> Characteristics of private guarantee (with public </a:t>
            </a:r>
            <a:r>
              <a:rPr lang="en-GB" altLang="en-US" sz="2800" b="1" u="sng" dirty="0" err="1" smtClean="0">
                <a:solidFill>
                  <a:schemeClr val="tx2"/>
                </a:solidFill>
                <a:latin typeface="Verdana" pitchFamily="34" charset="0"/>
                <a:cs typeface="Arial" charset="0"/>
              </a:rPr>
              <a:t>counterguarantee</a:t>
            </a:r>
            <a:r>
              <a:rPr lang="en-GB" altLang="en-US" sz="2800" b="1" u="sng" dirty="0" smtClean="0">
                <a:solidFill>
                  <a:schemeClr val="tx2"/>
                </a:solidFill>
                <a:latin typeface="Verdana" pitchFamily="34" charset="0"/>
                <a:cs typeface="Arial" charset="0"/>
              </a:rPr>
              <a:t>) schemes</a:t>
            </a:r>
            <a:endParaRPr lang="it-IT" sz="2800" i="1" u="sng" dirty="0">
              <a:solidFill>
                <a:schemeClr val="tx2">
                  <a:lumMod val="75000"/>
                </a:schemeClr>
              </a:solidFill>
              <a:latin typeface="Verdana" panose="020B0604030504040204" pitchFamily="34" charset="0"/>
              <a:cs typeface="Arial" charset="0"/>
            </a:endParaRPr>
          </a:p>
        </p:txBody>
      </p:sp>
      <p:sp>
        <p:nvSpPr>
          <p:cNvPr id="3" name="Espace réservé du pied de page 2"/>
          <p:cNvSpPr>
            <a:spLocks noGrp="1"/>
          </p:cNvSpPr>
          <p:nvPr>
            <p:ph type="ftr" sz="quarter" idx="11"/>
          </p:nvPr>
        </p:nvSpPr>
        <p:spPr/>
        <p:txBody>
          <a:bodyPr/>
          <a:lstStyle/>
          <a:p>
            <a:pPr>
              <a:defRPr/>
            </a:pPr>
            <a:r>
              <a:rPr lang="en-US" dirty="0"/>
              <a:t>www.aecm.eu</a:t>
            </a:r>
          </a:p>
        </p:txBody>
      </p:sp>
      <p:sp>
        <p:nvSpPr>
          <p:cNvPr id="6" name="ZoneTexte 1"/>
          <p:cNvSpPr txBox="1"/>
          <p:nvPr/>
        </p:nvSpPr>
        <p:spPr>
          <a:xfrm>
            <a:off x="468313" y="1792288"/>
            <a:ext cx="8675687" cy="4678362"/>
          </a:xfrm>
          <a:prstGeom prst="rect">
            <a:avLst/>
          </a:prstGeom>
          <a:noFill/>
        </p:spPr>
        <p:txBody>
          <a:bodyPr>
            <a:spAutoFit/>
          </a:bodyPr>
          <a:lstStyle/>
          <a:p>
            <a:pPr marL="285750" indent="-285750">
              <a:lnSpc>
                <a:spcPct val="150000"/>
              </a:lnSpc>
              <a:buFont typeface="Wingdings" pitchFamily="2" charset="2"/>
              <a:buChar char="Ø"/>
              <a:tabLst>
                <a:tab pos="1798638" algn="l"/>
              </a:tabLst>
              <a:defRPr/>
            </a:pPr>
            <a:r>
              <a:rPr lang="de-AT" b="1" dirty="0">
                <a:solidFill>
                  <a:schemeClr val="tx2"/>
                </a:solidFill>
                <a:latin typeface="Verdana" panose="020B0604030504040204" pitchFamily="34" charset="0"/>
                <a:ea typeface="Verdana" panose="020B0604030504040204" pitchFamily="34" charset="0"/>
                <a:cs typeface="Verdana" panose="020B0604030504040204" pitchFamily="34" charset="0"/>
              </a:rPr>
              <a:t>Partners</a:t>
            </a:r>
            <a:r>
              <a:rPr lang="de-AT" dirty="0">
                <a:solidFill>
                  <a:schemeClr val="tx2"/>
                </a:solidFill>
                <a:latin typeface="Verdana" panose="020B0604030504040204" pitchFamily="34" charset="0"/>
                <a:ea typeface="Verdana" panose="020B0604030504040204" pitchFamily="34" charset="0"/>
                <a:cs typeface="Verdana" panose="020B0604030504040204" pitchFamily="34" charset="0"/>
              </a:rPr>
              <a:t>:	- all banks</a:t>
            </a:r>
          </a:p>
          <a:p>
            <a:pPr marL="285750" indent="-285750">
              <a:lnSpc>
                <a:spcPct val="150000"/>
              </a:lnSpc>
              <a:tabLst>
                <a:tab pos="1798638" algn="l"/>
              </a:tabLst>
              <a:defRPr/>
            </a:pPr>
            <a:r>
              <a:rPr lang="de-AT" dirty="0">
                <a:solidFill>
                  <a:schemeClr val="tx2"/>
                </a:solidFill>
                <a:latin typeface="Verdana" panose="020B0604030504040204" pitchFamily="34" charset="0"/>
                <a:ea typeface="Verdana" panose="020B0604030504040204" pitchFamily="34" charset="0"/>
                <a:cs typeface="Verdana" panose="020B0604030504040204" pitchFamily="34" charset="0"/>
              </a:rPr>
              <a:t>		  (ex. Belgian „société de cautionnement mutuel“)</a:t>
            </a:r>
          </a:p>
          <a:p>
            <a:pPr marL="285750" indent="-285750">
              <a:lnSpc>
                <a:spcPct val="150000"/>
              </a:lnSpc>
              <a:tabLst>
                <a:tab pos="1798638" algn="l"/>
              </a:tabLst>
              <a:defRPr/>
            </a:pPr>
            <a:r>
              <a:rPr lang="de-AT" dirty="0">
                <a:solidFill>
                  <a:schemeClr val="tx2"/>
                </a:solidFill>
                <a:latin typeface="Verdana" panose="020B0604030504040204" pitchFamily="34" charset="0"/>
                <a:ea typeface="Verdana" panose="020B0604030504040204" pitchFamily="34" charset="0"/>
                <a:cs typeface="Verdana" panose="020B0604030504040204" pitchFamily="34" charset="0"/>
              </a:rPr>
              <a:t>		- mono-banking</a:t>
            </a:r>
          </a:p>
          <a:p>
            <a:pPr marL="285750" indent="-285750">
              <a:lnSpc>
                <a:spcPct val="150000"/>
              </a:lnSpc>
              <a:spcAft>
                <a:spcPts val="1200"/>
              </a:spcAft>
              <a:tabLst>
                <a:tab pos="1798638" algn="l"/>
              </a:tabLst>
              <a:defRPr/>
            </a:pPr>
            <a:r>
              <a:rPr lang="de-AT" dirty="0">
                <a:solidFill>
                  <a:schemeClr val="tx2"/>
                </a:solidFill>
                <a:latin typeface="Verdana" panose="020B0604030504040204" pitchFamily="34" charset="0"/>
                <a:ea typeface="Verdana" panose="020B0604030504040204" pitchFamily="34" charset="0"/>
                <a:cs typeface="Verdana" panose="020B0604030504040204" pitchFamily="34" charset="0"/>
              </a:rPr>
              <a:t>		  (ex. SOCAMA / France)</a:t>
            </a:r>
          </a:p>
          <a:p>
            <a:pPr marL="285750" indent="-285750">
              <a:lnSpc>
                <a:spcPct val="150000"/>
              </a:lnSpc>
              <a:buFont typeface="Wingdings" pitchFamily="2" charset="2"/>
              <a:buChar char="Ø"/>
              <a:tabLst>
                <a:tab pos="1798638" algn="l"/>
              </a:tabLst>
              <a:defRPr/>
            </a:pPr>
            <a:r>
              <a:rPr lang="de-AT" b="1" dirty="0">
                <a:solidFill>
                  <a:schemeClr val="tx2"/>
                </a:solidFill>
                <a:latin typeface="Verdana" panose="020B0604030504040204" pitchFamily="34" charset="0"/>
                <a:ea typeface="Verdana" panose="020B0604030504040204" pitchFamily="34" charset="0"/>
                <a:cs typeface="Verdana" panose="020B0604030504040204" pitchFamily="34" charset="0"/>
              </a:rPr>
              <a:t>Profit</a:t>
            </a:r>
            <a:r>
              <a:rPr lang="de-AT" dirty="0">
                <a:solidFill>
                  <a:schemeClr val="tx2"/>
                </a:solidFill>
                <a:latin typeface="Verdana" panose="020B0604030504040204" pitchFamily="34" charset="0"/>
                <a:ea typeface="Verdana" panose="020B0604030504040204" pitchFamily="34" charset="0"/>
                <a:cs typeface="Verdana" panose="020B0604030504040204" pitchFamily="34" charset="0"/>
              </a:rPr>
              <a:t>:	- some are non-profit</a:t>
            </a:r>
          </a:p>
          <a:p>
            <a:pPr marL="285750" indent="-285750">
              <a:lnSpc>
                <a:spcPct val="150000"/>
              </a:lnSpc>
              <a:tabLst>
                <a:tab pos="1798638" algn="l"/>
              </a:tabLst>
              <a:defRPr/>
            </a:pPr>
            <a:r>
              <a:rPr lang="de-AT" dirty="0">
                <a:solidFill>
                  <a:schemeClr val="tx2"/>
                </a:solidFill>
                <a:latin typeface="Verdana" panose="020B0604030504040204" pitchFamily="34" charset="0"/>
                <a:ea typeface="Verdana" panose="020B0604030504040204" pitchFamily="34" charset="0"/>
                <a:cs typeface="Verdana" panose="020B0604030504040204" pitchFamily="34" charset="0"/>
              </a:rPr>
              <a:t>		  (ex. TESKOMB / Turkey)</a:t>
            </a:r>
          </a:p>
          <a:p>
            <a:pPr marL="285750" indent="-285750">
              <a:lnSpc>
                <a:spcPct val="150000"/>
              </a:lnSpc>
              <a:tabLst>
                <a:tab pos="1798638" algn="l"/>
              </a:tabLst>
              <a:defRPr/>
            </a:pPr>
            <a:r>
              <a:rPr lang="de-AT" dirty="0">
                <a:solidFill>
                  <a:schemeClr val="tx2"/>
                </a:solidFill>
                <a:latin typeface="Verdana" panose="020B0604030504040204" pitchFamily="34" charset="0"/>
                <a:ea typeface="Verdana" panose="020B0604030504040204" pitchFamily="34" charset="0"/>
                <a:cs typeface="Verdana" panose="020B0604030504040204" pitchFamily="34" charset="0"/>
              </a:rPr>
              <a:t>		- some are profit oriented</a:t>
            </a:r>
          </a:p>
          <a:p>
            <a:pPr marL="285750" indent="-285750">
              <a:lnSpc>
                <a:spcPct val="150000"/>
              </a:lnSpc>
              <a:tabLst>
                <a:tab pos="1798638" algn="l"/>
              </a:tabLst>
              <a:defRPr/>
            </a:pPr>
            <a:r>
              <a:rPr lang="de-AT" dirty="0">
                <a:solidFill>
                  <a:schemeClr val="tx2"/>
                </a:solidFill>
                <a:latin typeface="Verdana" panose="020B0604030504040204" pitchFamily="34" charset="0"/>
                <a:ea typeface="Verdana" panose="020B0604030504040204" pitchFamily="34" charset="0"/>
                <a:cs typeface="Verdana" panose="020B0604030504040204" pitchFamily="34" charset="0"/>
              </a:rPr>
              <a:t>		  (ex. Romanian Guarantee Fund for Private 			         Entrepreneurs / FRGC) </a:t>
            </a:r>
          </a:p>
          <a:p>
            <a:pPr marL="285750" indent="-285750">
              <a:lnSpc>
                <a:spcPct val="150000"/>
              </a:lnSpc>
              <a:defRPr/>
            </a:pPr>
            <a:endParaRPr lang="en-GB" dirty="0">
              <a:solidFill>
                <a:schemeClr val="tx2"/>
              </a:solidFill>
              <a:latin typeface="Verdana" panose="020B0604030504040204" pitchFamily="34" charset="0"/>
              <a:ea typeface="Verdana" panose="020B0604030504040204" pitchFamily="34" charset="0"/>
              <a:cs typeface="Verdana" panose="020B0604030504040204" pitchFamily="34" charset="0"/>
            </a:endParaRPr>
          </a:p>
          <a:p>
            <a:pPr>
              <a:lnSpc>
                <a:spcPct val="150000"/>
              </a:lnSpc>
              <a:defRPr/>
            </a:pPr>
            <a:endParaRPr lang="de-AT" sz="1200" dirty="0">
              <a:solidFill>
                <a:schemeClr val="tx2"/>
              </a:solidFill>
              <a:latin typeface="Verdana" panose="020B0604030504040204" pitchFamily="34" charset="0"/>
              <a:ea typeface="Verdana" panose="020B0604030504040204" pitchFamily="34" charset="0"/>
              <a:cs typeface="Verdana" panose="020B0604030504040204" pitchFamily="34" charset="0"/>
            </a:endParaRPr>
          </a:p>
        </p:txBody>
      </p:sp>
      <p:pic>
        <p:nvPicPr>
          <p:cNvPr id="14343" name="Image 1"/>
          <p:cNvPicPr>
            <a:picLocks noChangeAspect="1"/>
          </p:cNvPicPr>
          <p:nvPr/>
        </p:nvPicPr>
        <p:blipFill>
          <a:blip r:embed="rId4" cstate="print"/>
          <a:srcRect/>
          <a:stretch>
            <a:fillRect/>
          </a:stretch>
        </p:blipFill>
        <p:spPr bwMode="auto">
          <a:xfrm>
            <a:off x="250825" y="5372100"/>
            <a:ext cx="1584325" cy="1425575"/>
          </a:xfrm>
          <a:prstGeom prst="rect">
            <a:avLst/>
          </a:prstGeom>
          <a:noFill/>
          <a:ln w="9525">
            <a:noFill/>
            <a:miter lim="800000"/>
            <a:headEnd/>
            <a:tailEnd/>
          </a:ln>
        </p:spPr>
      </p:pic>
    </p:spTree>
  </p:cSld>
  <p:clrMapOvr>
    <a:masterClrMapping/>
  </p:clrMapOvr>
  <p:transition spd="slow">
    <p:wip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Z:\Seminar\2013 Rome\Graphic and logo\Logo - Rome 2.jpg"/>
          <p:cNvPicPr>
            <a:picLocks noChangeAspect="1" noChangeArrowheads="1"/>
          </p:cNvPicPr>
          <p:nvPr/>
        </p:nvPicPr>
        <p:blipFill>
          <a:blip r:embed="rId3" cstate="print">
            <a:extLst/>
          </a:blip>
          <a:srcRect/>
          <a:stretch>
            <a:fillRect/>
          </a:stretch>
        </p:blipFill>
        <p:spPr bwMode="auto">
          <a:xfrm>
            <a:off x="7660262" y="13200"/>
            <a:ext cx="1400538" cy="2191664"/>
          </a:xfrm>
          <a:prstGeom prst="rect">
            <a:avLst/>
          </a:prstGeom>
          <a:noFill/>
          <a:effectLst>
            <a:glow rad="127000">
              <a:schemeClr val="accent1">
                <a:alpha val="0"/>
              </a:schemeClr>
            </a:glow>
          </a:effectLst>
          <a:extLst/>
        </p:spPr>
      </p:pic>
      <p:sp>
        <p:nvSpPr>
          <p:cNvPr id="15363" name="Slide Number Placeholder 5"/>
          <p:cNvSpPr>
            <a:spLocks noGrp="1"/>
          </p:cNvSpPr>
          <p:nvPr>
            <p:ph type="sldNum" sz="quarter" idx="12"/>
          </p:nvPr>
        </p:nvSpPr>
        <p:spPr bwMode="auto">
          <a:noFill/>
          <a:ln>
            <a:miter lim="800000"/>
            <a:headEnd/>
            <a:tailEnd/>
          </a:ln>
        </p:spPr>
        <p:txBody>
          <a:bodyPr/>
          <a:lstStyle/>
          <a:p>
            <a:fld id="{17CC4BA7-2F37-40DE-ADE0-3A5F4FE5781D}" type="slidenum">
              <a:rPr lang="en-US" altLang="de-DE" smtClean="0">
                <a:cs typeface="Arial" pitchFamily="34" charset="0"/>
              </a:rPr>
              <a:pPr/>
              <a:t>23</a:t>
            </a:fld>
            <a:endParaRPr lang="en-US" altLang="de-DE" smtClean="0">
              <a:cs typeface="Arial" pitchFamily="34" charset="0"/>
            </a:endParaRPr>
          </a:p>
        </p:txBody>
      </p:sp>
      <p:sp>
        <p:nvSpPr>
          <p:cNvPr id="2" name="ZoneTexte 1"/>
          <p:cNvSpPr txBox="1"/>
          <p:nvPr/>
        </p:nvSpPr>
        <p:spPr>
          <a:xfrm>
            <a:off x="179388" y="404813"/>
            <a:ext cx="7705725" cy="1384995"/>
          </a:xfrm>
          <a:prstGeom prst="rect">
            <a:avLst/>
          </a:prstGeom>
          <a:noFill/>
        </p:spPr>
        <p:txBody>
          <a:bodyPr>
            <a:spAutoFit/>
          </a:bodyPr>
          <a:lstStyle/>
          <a:p>
            <a:pPr eaLnBrk="1" hangingPunct="1">
              <a:defRPr/>
            </a:pPr>
            <a:r>
              <a:rPr lang="de-AT" altLang="en-US" sz="2800" b="1" dirty="0">
                <a:solidFill>
                  <a:schemeClr val="tx2"/>
                </a:solidFill>
                <a:latin typeface="Verdana" pitchFamily="34" charset="0"/>
                <a:cs typeface="Arial" charset="0"/>
              </a:rPr>
              <a:t>III. 	</a:t>
            </a:r>
            <a:r>
              <a:rPr lang="de-AT" altLang="en-US" sz="2800" b="1" u="sng" dirty="0">
                <a:solidFill>
                  <a:schemeClr val="tx2"/>
                </a:solidFill>
                <a:latin typeface="Verdana" pitchFamily="34" charset="0"/>
                <a:cs typeface="Arial" charset="0"/>
              </a:rPr>
              <a:t>Examples of </a:t>
            </a:r>
            <a:r>
              <a:rPr lang="en-GB" altLang="en-US" sz="2800" b="1" u="sng" dirty="0" smtClean="0">
                <a:solidFill>
                  <a:schemeClr val="tx2"/>
                </a:solidFill>
                <a:latin typeface="Verdana" pitchFamily="34" charset="0"/>
                <a:cs typeface="Arial" charset="0"/>
              </a:rPr>
              <a:t>private-public </a:t>
            </a:r>
            <a:r>
              <a:rPr lang="en-GB" altLang="en-US" sz="2800" b="1" u="sng" dirty="0">
                <a:solidFill>
                  <a:schemeClr val="tx2"/>
                </a:solidFill>
                <a:latin typeface="Verdana" pitchFamily="34" charset="0"/>
                <a:cs typeface="Arial" charset="0"/>
              </a:rPr>
              <a:t>guarantee </a:t>
            </a:r>
            <a:r>
              <a:rPr lang="en-GB" altLang="en-US" sz="2800" b="1" u="sng" dirty="0" smtClean="0">
                <a:solidFill>
                  <a:schemeClr val="tx2"/>
                </a:solidFill>
                <a:latin typeface="Verdana" pitchFamily="34" charset="0"/>
                <a:cs typeface="Arial" charset="0"/>
              </a:rPr>
              <a:t>schemes</a:t>
            </a:r>
            <a:r>
              <a:rPr lang="en-GB" altLang="en-US" sz="2800" b="1" u="sng" dirty="0">
                <a:solidFill>
                  <a:schemeClr val="tx2"/>
                </a:solidFill>
                <a:latin typeface="Verdana" pitchFamily="34" charset="0"/>
                <a:cs typeface="Arial" charset="0"/>
              </a:rPr>
              <a:t>: From Portugal </a:t>
            </a:r>
            <a:r>
              <a:rPr lang="en-GB" altLang="en-US" sz="2800" b="1" u="sng" dirty="0" smtClean="0">
                <a:solidFill>
                  <a:schemeClr val="tx2"/>
                </a:solidFill>
                <a:latin typeface="Verdana" pitchFamily="34" charset="0"/>
                <a:cs typeface="Arial" charset="0"/>
              </a:rPr>
              <a:t>– SPGM/SGM</a:t>
            </a:r>
            <a:endParaRPr lang="it-IT" sz="2800" i="1" u="sng" dirty="0">
              <a:solidFill>
                <a:schemeClr val="tx2">
                  <a:lumMod val="75000"/>
                </a:schemeClr>
              </a:solidFill>
              <a:latin typeface="Verdana" panose="020B0604030504040204" pitchFamily="34" charset="0"/>
              <a:cs typeface="Arial" charset="0"/>
            </a:endParaRPr>
          </a:p>
        </p:txBody>
      </p:sp>
      <p:sp>
        <p:nvSpPr>
          <p:cNvPr id="3" name="Espace réservé du pied de page 2"/>
          <p:cNvSpPr>
            <a:spLocks noGrp="1"/>
          </p:cNvSpPr>
          <p:nvPr>
            <p:ph type="ftr" sz="quarter" idx="11"/>
          </p:nvPr>
        </p:nvSpPr>
        <p:spPr/>
        <p:txBody>
          <a:bodyPr/>
          <a:lstStyle/>
          <a:p>
            <a:pPr>
              <a:defRPr/>
            </a:pPr>
            <a:r>
              <a:rPr lang="en-US" dirty="0"/>
              <a:t>www.aecm.eu</a:t>
            </a:r>
          </a:p>
        </p:txBody>
      </p:sp>
      <p:sp>
        <p:nvSpPr>
          <p:cNvPr id="15366" name="ZoneTexte 1"/>
          <p:cNvSpPr txBox="1">
            <a:spLocks noChangeArrowheads="1"/>
          </p:cNvSpPr>
          <p:nvPr/>
        </p:nvSpPr>
        <p:spPr bwMode="auto">
          <a:xfrm>
            <a:off x="250825" y="1628775"/>
            <a:ext cx="8642350" cy="4140200"/>
          </a:xfrm>
          <a:prstGeom prst="rect">
            <a:avLst/>
          </a:prstGeom>
          <a:noFill/>
          <a:ln w="9525">
            <a:noFill/>
            <a:miter lim="800000"/>
            <a:headEnd/>
            <a:tailEnd/>
          </a:ln>
        </p:spPr>
        <p:txBody>
          <a:bodyPr>
            <a:spAutoFit/>
          </a:bodyPr>
          <a:lstStyle/>
          <a:p>
            <a:pPr marL="285750" indent="-285750">
              <a:lnSpc>
                <a:spcPct val="150000"/>
              </a:lnSpc>
            </a:pPr>
            <a:r>
              <a:rPr lang="de-AT" altLang="fr-FR">
                <a:solidFill>
                  <a:schemeClr val="tx2"/>
                </a:solidFill>
                <a:latin typeface="Verdana" pitchFamily="34" charset="0"/>
              </a:rPr>
              <a:t>In Portugal there are</a:t>
            </a:r>
          </a:p>
          <a:p>
            <a:pPr marL="285750" indent="-285750">
              <a:lnSpc>
                <a:spcPct val="150000"/>
              </a:lnSpc>
              <a:spcAft>
                <a:spcPts val="1200"/>
              </a:spcAft>
              <a:buFont typeface="Wingdings" pitchFamily="2" charset="2"/>
              <a:buChar char="Ø"/>
            </a:pPr>
            <a:r>
              <a:rPr lang="de-AT" altLang="fr-FR" b="1">
                <a:solidFill>
                  <a:schemeClr val="tx2"/>
                </a:solidFill>
                <a:latin typeface="Verdana" pitchFamily="34" charset="0"/>
              </a:rPr>
              <a:t>3 regional guarantee societies </a:t>
            </a:r>
            <a:r>
              <a:rPr lang="de-AT" altLang="fr-FR">
                <a:solidFill>
                  <a:schemeClr val="tx2"/>
                </a:solidFill>
                <a:latin typeface="Verdana" pitchFamily="34" charset="0"/>
              </a:rPr>
              <a:t>(Norgarante, Garval and Lisgarante)</a:t>
            </a:r>
          </a:p>
          <a:p>
            <a:pPr marL="285750" indent="-285750">
              <a:lnSpc>
                <a:spcPct val="150000"/>
              </a:lnSpc>
              <a:spcAft>
                <a:spcPts val="1200"/>
              </a:spcAft>
              <a:buFont typeface="Wingdings" pitchFamily="2" charset="2"/>
              <a:buChar char="Ø"/>
            </a:pPr>
            <a:r>
              <a:rPr lang="de-AT" altLang="fr-FR" b="1">
                <a:solidFill>
                  <a:schemeClr val="tx2"/>
                </a:solidFill>
                <a:latin typeface="Verdana" pitchFamily="34" charset="0"/>
              </a:rPr>
              <a:t>1 national guarantee society for the agribusiness sector </a:t>
            </a:r>
            <a:r>
              <a:rPr lang="de-AT" altLang="fr-FR">
                <a:solidFill>
                  <a:schemeClr val="tx2"/>
                </a:solidFill>
                <a:latin typeface="Verdana" pitchFamily="34" charset="0"/>
              </a:rPr>
              <a:t>(Agrogarante) and</a:t>
            </a:r>
          </a:p>
          <a:p>
            <a:pPr marL="285750" indent="-285750">
              <a:lnSpc>
                <a:spcPct val="150000"/>
              </a:lnSpc>
              <a:buFont typeface="Wingdings" pitchFamily="2" charset="2"/>
              <a:buChar char="Ø"/>
            </a:pPr>
            <a:r>
              <a:rPr lang="en-GB" altLang="fr-FR" b="1">
                <a:solidFill>
                  <a:schemeClr val="tx2"/>
                </a:solidFill>
                <a:latin typeface="Verdana" pitchFamily="34" charset="0"/>
              </a:rPr>
              <a:t>SPGM</a:t>
            </a:r>
            <a:r>
              <a:rPr lang="en-GB" altLang="fr-FR">
                <a:solidFill>
                  <a:schemeClr val="tx2"/>
                </a:solidFill>
                <a:latin typeface="Verdana" pitchFamily="34" charset="0"/>
              </a:rPr>
              <a:t>, which has the role of a </a:t>
            </a:r>
            <a:r>
              <a:rPr lang="en-GB" altLang="fr-FR" b="1">
                <a:solidFill>
                  <a:schemeClr val="tx2"/>
                </a:solidFill>
                <a:latin typeface="Verdana" pitchFamily="34" charset="0"/>
              </a:rPr>
              <a:t>holding society </a:t>
            </a:r>
            <a:r>
              <a:rPr lang="en-GB" altLang="fr-FR">
                <a:solidFill>
                  <a:schemeClr val="tx2"/>
                </a:solidFill>
                <a:latin typeface="Verdana" pitchFamily="34" charset="0"/>
              </a:rPr>
              <a:t>rendering a variety of services such as accounting, management of the accounts to be paid out and to be received, information technology, and contentious to the 4 guarantee societies. Moreover, </a:t>
            </a:r>
            <a:r>
              <a:rPr lang="en-GB" altLang="fr-FR" b="1">
                <a:solidFill>
                  <a:schemeClr val="tx2"/>
                </a:solidFill>
                <a:latin typeface="Verdana" pitchFamily="34" charset="0"/>
              </a:rPr>
              <a:t>SPGM manages the counter-guarantee fund </a:t>
            </a:r>
            <a:r>
              <a:rPr lang="en-GB" altLang="fr-FR">
                <a:solidFill>
                  <a:schemeClr val="tx2"/>
                </a:solidFill>
                <a:latin typeface="Verdana" pitchFamily="34" charset="0"/>
              </a:rPr>
              <a:t>– FCGM. </a:t>
            </a:r>
          </a:p>
        </p:txBody>
      </p:sp>
      <p:pic>
        <p:nvPicPr>
          <p:cNvPr id="15367" name="Image 1"/>
          <p:cNvPicPr>
            <a:picLocks noChangeAspect="1"/>
          </p:cNvPicPr>
          <p:nvPr/>
        </p:nvPicPr>
        <p:blipFill>
          <a:blip r:embed="rId4" cstate="print"/>
          <a:srcRect/>
          <a:stretch>
            <a:fillRect/>
          </a:stretch>
        </p:blipFill>
        <p:spPr bwMode="auto">
          <a:xfrm>
            <a:off x="6732588" y="5372100"/>
            <a:ext cx="1584325" cy="1425575"/>
          </a:xfrm>
          <a:prstGeom prst="rect">
            <a:avLst/>
          </a:prstGeom>
          <a:noFill/>
          <a:ln w="9525">
            <a:noFill/>
            <a:miter lim="800000"/>
            <a:headEnd/>
            <a:tailEnd/>
          </a:ln>
        </p:spPr>
      </p:pic>
    </p:spTree>
  </p:cSld>
  <p:clrMapOvr>
    <a:masterClrMapping/>
  </p:clrMapOvr>
  <p:transition spd="slow">
    <p:wip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Number Placeholder 6"/>
          <p:cNvSpPr>
            <a:spLocks noGrp="1"/>
          </p:cNvSpPr>
          <p:nvPr>
            <p:ph type="sldNum" sz="quarter" idx="12"/>
          </p:nvPr>
        </p:nvSpPr>
        <p:spPr bwMode="auto">
          <a:noFill/>
          <a:ln>
            <a:miter lim="800000"/>
            <a:headEnd/>
            <a:tailEnd/>
          </a:ln>
        </p:spPr>
        <p:txBody>
          <a:bodyPr/>
          <a:lstStyle/>
          <a:p>
            <a:fld id="{55179DB3-A5A8-4A0A-B797-FA87E559E07B}" type="slidenum">
              <a:rPr lang="pt-PT" altLang="fr-FR" sz="1000" smtClean="0">
                <a:solidFill>
                  <a:srgbClr val="00259A"/>
                </a:solidFill>
                <a:latin typeface="Arial Narrow" pitchFamily="34" charset="0"/>
                <a:cs typeface="Arial" pitchFamily="34" charset="0"/>
              </a:rPr>
              <a:pPr/>
              <a:t>24</a:t>
            </a:fld>
            <a:endParaRPr lang="pt-PT" altLang="fr-FR" sz="1000" smtClean="0">
              <a:solidFill>
                <a:srgbClr val="00259A"/>
              </a:solidFill>
              <a:latin typeface="Arial Narrow" pitchFamily="34" charset="0"/>
              <a:cs typeface="Arial" pitchFamily="34" charset="0"/>
            </a:endParaRPr>
          </a:p>
        </p:txBody>
      </p:sp>
      <p:sp>
        <p:nvSpPr>
          <p:cNvPr id="16387" name="Rectangle 35"/>
          <p:cNvSpPr txBox="1">
            <a:spLocks noChangeArrowheads="1"/>
          </p:cNvSpPr>
          <p:nvPr/>
        </p:nvSpPr>
        <p:spPr bwMode="auto">
          <a:xfrm>
            <a:off x="3214688" y="119063"/>
            <a:ext cx="5432425" cy="1147762"/>
          </a:xfrm>
          <a:prstGeom prst="rect">
            <a:avLst/>
          </a:prstGeom>
          <a:noFill/>
          <a:ln w="9525">
            <a:noFill/>
            <a:miter lim="800000"/>
            <a:headEnd/>
            <a:tailEnd/>
          </a:ln>
        </p:spPr>
        <p:txBody>
          <a:bodyPr lIns="0" rIns="0" anchor="ctr"/>
          <a:lstStyle/>
          <a:p>
            <a:pPr marL="266700" indent="-266700" algn="ctr">
              <a:spcBef>
                <a:spcPct val="50000"/>
              </a:spcBef>
              <a:buSzPct val="120000"/>
            </a:pPr>
            <a:r>
              <a:rPr lang="en-GB" altLang="fr-FR" b="1">
                <a:solidFill>
                  <a:schemeClr val="bg1"/>
                </a:solidFill>
                <a:latin typeface="Futura Md"/>
              </a:rPr>
              <a:t>National regional distribution of the PMGS</a:t>
            </a:r>
            <a:endParaRPr lang="en-GB" altLang="fr-FR" b="1" noProof="1">
              <a:solidFill>
                <a:schemeClr val="bg1"/>
              </a:solidFill>
              <a:latin typeface="Futura Md"/>
            </a:endParaRPr>
          </a:p>
        </p:txBody>
      </p:sp>
      <p:grpSp>
        <p:nvGrpSpPr>
          <p:cNvPr id="2" name="Group 14"/>
          <p:cNvGrpSpPr>
            <a:grpSpLocks/>
          </p:cNvGrpSpPr>
          <p:nvPr/>
        </p:nvGrpSpPr>
        <p:grpSpPr bwMode="auto">
          <a:xfrm>
            <a:off x="838200" y="1612900"/>
            <a:ext cx="7566025" cy="4625975"/>
            <a:chOff x="1877380" y="1829387"/>
            <a:chExt cx="6145486" cy="3623110"/>
          </a:xfrm>
        </p:grpSpPr>
        <p:grpSp>
          <p:nvGrpSpPr>
            <p:cNvPr id="3" name="Group 8"/>
            <p:cNvGrpSpPr>
              <a:grpSpLocks/>
            </p:cNvGrpSpPr>
            <p:nvPr/>
          </p:nvGrpSpPr>
          <p:grpSpPr bwMode="auto">
            <a:xfrm>
              <a:off x="1877380" y="1829387"/>
              <a:ext cx="6145486" cy="3623110"/>
              <a:chOff x="711490" y="1080135"/>
              <a:chExt cx="7785179" cy="5197475"/>
            </a:xfrm>
          </p:grpSpPr>
          <p:pic>
            <p:nvPicPr>
              <p:cNvPr id="16394" name="Picture 9" descr="mapa"/>
              <p:cNvPicPr>
                <a:picLocks noChangeAspect="1" noChangeArrowheads="1"/>
              </p:cNvPicPr>
              <p:nvPr/>
            </p:nvPicPr>
            <p:blipFill>
              <a:blip r:embed="rId3" cstate="print"/>
              <a:srcRect r="26785"/>
              <a:stretch>
                <a:fillRect/>
              </a:stretch>
            </p:blipFill>
            <p:spPr bwMode="auto">
              <a:xfrm>
                <a:off x="711490" y="1080135"/>
                <a:ext cx="5404559" cy="5197475"/>
              </a:xfrm>
              <a:prstGeom prst="rect">
                <a:avLst/>
              </a:prstGeom>
              <a:noFill/>
              <a:ln w="9525">
                <a:noFill/>
                <a:miter lim="800000"/>
                <a:headEnd/>
                <a:tailEnd/>
              </a:ln>
            </p:spPr>
          </p:pic>
          <p:pic>
            <p:nvPicPr>
              <p:cNvPr id="16395" name="Picture 15"/>
              <p:cNvPicPr>
                <a:picLocks noChangeAspect="1" noChangeArrowheads="1"/>
              </p:cNvPicPr>
              <p:nvPr/>
            </p:nvPicPr>
            <p:blipFill>
              <a:blip r:embed="rId4" cstate="print"/>
              <a:srcRect l="72469" t="15823" b="16493"/>
              <a:stretch>
                <a:fillRect/>
              </a:stretch>
            </p:blipFill>
            <p:spPr bwMode="auto">
              <a:xfrm>
                <a:off x="6507125" y="1924502"/>
                <a:ext cx="1989544" cy="3508744"/>
              </a:xfrm>
              <a:prstGeom prst="rect">
                <a:avLst/>
              </a:prstGeom>
              <a:noFill/>
              <a:ln w="9525" algn="ctr">
                <a:noFill/>
                <a:miter lim="800000"/>
                <a:headEnd/>
                <a:tailEnd/>
              </a:ln>
            </p:spPr>
          </p:pic>
        </p:grpSp>
        <p:sp>
          <p:nvSpPr>
            <p:cNvPr id="14" name="Rectangle 13"/>
            <p:cNvSpPr/>
            <p:nvPr/>
          </p:nvSpPr>
          <p:spPr>
            <a:xfrm>
              <a:off x="1927669" y="2446087"/>
              <a:ext cx="1819404" cy="274780"/>
            </a:xfrm>
            <a:prstGeom prst="rect">
              <a:avLst/>
            </a:prstGeom>
            <a:ln>
              <a:solidFill>
                <a:schemeClr val="bg1"/>
              </a:solidFill>
            </a:ln>
          </p:spPr>
          <p:style>
            <a:lnRef idx="2">
              <a:schemeClr val="accent3"/>
            </a:lnRef>
            <a:fillRef idx="1">
              <a:schemeClr val="lt1"/>
            </a:fillRef>
            <a:effectRef idx="0">
              <a:schemeClr val="accent3"/>
            </a:effectRef>
            <a:fontRef idx="minor">
              <a:schemeClr val="dk1"/>
            </a:fontRef>
          </p:style>
          <p:txBody>
            <a:bodyPr anchor="ctr"/>
            <a:lstStyle/>
            <a:p>
              <a:pPr algn="ctr">
                <a:defRPr/>
              </a:pPr>
              <a:r>
                <a:rPr lang="en-US" sz="1000" dirty="0">
                  <a:solidFill>
                    <a:srgbClr val="003399"/>
                  </a:solidFill>
                  <a:latin typeface="Arial Narrow" pitchFamily="34" charset="0"/>
                </a:rPr>
                <a:t>covers the whole national territory, being dedicated to the rural economy </a:t>
              </a:r>
              <a:endParaRPr lang="pt-PT" sz="1000" dirty="0">
                <a:solidFill>
                  <a:srgbClr val="003399"/>
                </a:solidFill>
                <a:latin typeface="Arial Narrow" pitchFamily="34" charset="0"/>
                <a:cs typeface="Arial" charset="0"/>
              </a:endParaRPr>
            </a:p>
          </p:txBody>
        </p:sp>
      </p:grpSp>
      <p:pic>
        <p:nvPicPr>
          <p:cNvPr id="16389" name="Picture 2"/>
          <p:cNvPicPr>
            <a:picLocks noChangeAspect="1" noChangeArrowheads="1"/>
          </p:cNvPicPr>
          <p:nvPr/>
        </p:nvPicPr>
        <p:blipFill>
          <a:blip r:embed="rId5" cstate="print"/>
          <a:srcRect/>
          <a:stretch>
            <a:fillRect/>
          </a:stretch>
        </p:blipFill>
        <p:spPr bwMode="auto">
          <a:xfrm>
            <a:off x="1022350" y="1933575"/>
            <a:ext cx="1995488" cy="431800"/>
          </a:xfrm>
          <a:prstGeom prst="rect">
            <a:avLst/>
          </a:prstGeom>
          <a:noFill/>
          <a:ln w="9525">
            <a:noFill/>
            <a:miter lim="800000"/>
            <a:headEnd/>
            <a:tailEnd/>
          </a:ln>
        </p:spPr>
      </p:pic>
      <p:sp>
        <p:nvSpPr>
          <p:cNvPr id="16390" name="Rectangle 14"/>
          <p:cNvSpPr>
            <a:spLocks noChangeArrowheads="1"/>
          </p:cNvSpPr>
          <p:nvPr/>
        </p:nvSpPr>
        <p:spPr bwMode="auto">
          <a:xfrm>
            <a:off x="34925" y="115888"/>
            <a:ext cx="7578725" cy="1815882"/>
          </a:xfrm>
          <a:prstGeom prst="rect">
            <a:avLst/>
          </a:prstGeom>
          <a:noFill/>
          <a:ln w="9525">
            <a:noFill/>
            <a:miter lim="800000"/>
            <a:headEnd/>
            <a:tailEnd/>
          </a:ln>
        </p:spPr>
        <p:txBody>
          <a:bodyPr>
            <a:spAutoFit/>
          </a:bodyPr>
          <a:lstStyle/>
          <a:p>
            <a:r>
              <a:rPr lang="de-AT" altLang="en-US" sz="2800" b="1" dirty="0" smtClean="0">
                <a:solidFill>
                  <a:schemeClr val="tx2"/>
                </a:solidFill>
                <a:latin typeface="Verdana" pitchFamily="34" charset="0"/>
                <a:cs typeface="Arial" charset="0"/>
              </a:rPr>
              <a:t>III. 	</a:t>
            </a:r>
            <a:r>
              <a:rPr lang="de-AT" altLang="en-US" sz="2800" b="1" u="sng" dirty="0" smtClean="0">
                <a:solidFill>
                  <a:schemeClr val="tx2"/>
                </a:solidFill>
                <a:latin typeface="Verdana" pitchFamily="34" charset="0"/>
                <a:cs typeface="Arial" charset="0"/>
              </a:rPr>
              <a:t>Examples of </a:t>
            </a:r>
            <a:r>
              <a:rPr lang="en-GB" altLang="en-US" sz="2800" b="1" u="sng" dirty="0" smtClean="0">
                <a:solidFill>
                  <a:schemeClr val="tx2"/>
                </a:solidFill>
                <a:latin typeface="Verdana" pitchFamily="34" charset="0"/>
                <a:cs typeface="Arial" charset="0"/>
              </a:rPr>
              <a:t>private-public guarantee schemes: From Portugal – SPGM/SGM</a:t>
            </a:r>
            <a:endParaRPr lang="it-IT" sz="2800" i="1" u="sng" dirty="0" smtClean="0">
              <a:solidFill>
                <a:schemeClr val="tx2">
                  <a:lumMod val="75000"/>
                </a:schemeClr>
              </a:solidFill>
              <a:latin typeface="Verdana" panose="020B0604030504040204" pitchFamily="34" charset="0"/>
              <a:cs typeface="Arial" charset="0"/>
            </a:endParaRPr>
          </a:p>
          <a:p>
            <a:pPr eaLnBrk="1" hangingPunct="1"/>
            <a:endParaRPr lang="it-IT" altLang="fr-FR" sz="2800" i="1" u="sng" dirty="0">
              <a:solidFill>
                <a:srgbClr val="17375E"/>
              </a:solidFill>
              <a:latin typeface="Verdana" pitchFamily="34" charset="0"/>
            </a:endParaRPr>
          </a:p>
        </p:txBody>
      </p:sp>
      <p:pic>
        <p:nvPicPr>
          <p:cNvPr id="16" name="Picture 2" descr="Z:\Seminar\2013 Rome\Graphic and logo\Logo - Rome 2.jpg"/>
          <p:cNvPicPr>
            <a:picLocks noChangeAspect="1" noChangeArrowheads="1"/>
          </p:cNvPicPr>
          <p:nvPr/>
        </p:nvPicPr>
        <p:blipFill>
          <a:blip r:embed="rId6" cstate="print">
            <a:extLst/>
          </a:blip>
          <a:srcRect/>
          <a:stretch>
            <a:fillRect/>
          </a:stretch>
        </p:blipFill>
        <p:spPr bwMode="auto">
          <a:xfrm>
            <a:off x="7660262" y="13200"/>
            <a:ext cx="1400538" cy="2191664"/>
          </a:xfrm>
          <a:prstGeom prst="rect">
            <a:avLst/>
          </a:prstGeom>
          <a:noFill/>
          <a:effectLst>
            <a:glow rad="127000">
              <a:schemeClr val="accent1">
                <a:alpha val="0"/>
              </a:schemeClr>
            </a:glow>
          </a:effectLst>
          <a:extLst/>
        </p:spPr>
      </p:pic>
    </p:spTree>
  </p:cSld>
  <p:clrMapOvr>
    <a:masterClrMapping/>
  </p:clrMapOvr>
  <p:transition spd="slow">
    <p:wip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Z:\Seminar\2013 Rome\Graphic and logo\Logo - Rome 2.jpg"/>
          <p:cNvPicPr>
            <a:picLocks noChangeAspect="1" noChangeArrowheads="1"/>
          </p:cNvPicPr>
          <p:nvPr/>
        </p:nvPicPr>
        <p:blipFill>
          <a:blip r:embed="rId3" cstate="print">
            <a:extLst/>
          </a:blip>
          <a:srcRect/>
          <a:stretch>
            <a:fillRect/>
          </a:stretch>
        </p:blipFill>
        <p:spPr bwMode="auto">
          <a:xfrm>
            <a:off x="7660262" y="13200"/>
            <a:ext cx="1400538" cy="2191664"/>
          </a:xfrm>
          <a:prstGeom prst="rect">
            <a:avLst/>
          </a:prstGeom>
          <a:noFill/>
          <a:effectLst>
            <a:glow rad="127000">
              <a:schemeClr val="accent1">
                <a:alpha val="0"/>
              </a:schemeClr>
            </a:glow>
          </a:effectLst>
          <a:extLst/>
        </p:spPr>
      </p:pic>
      <p:sp>
        <p:nvSpPr>
          <p:cNvPr id="17411" name="Slide Number Placeholder 5"/>
          <p:cNvSpPr>
            <a:spLocks noGrp="1"/>
          </p:cNvSpPr>
          <p:nvPr>
            <p:ph type="sldNum" sz="quarter" idx="12"/>
          </p:nvPr>
        </p:nvSpPr>
        <p:spPr bwMode="auto">
          <a:noFill/>
          <a:ln>
            <a:miter lim="800000"/>
            <a:headEnd/>
            <a:tailEnd/>
          </a:ln>
        </p:spPr>
        <p:txBody>
          <a:bodyPr/>
          <a:lstStyle/>
          <a:p>
            <a:fld id="{1F330391-AD08-45CB-8728-DDCF5C5FB587}" type="slidenum">
              <a:rPr lang="en-US" altLang="de-DE" smtClean="0">
                <a:cs typeface="Arial" pitchFamily="34" charset="0"/>
              </a:rPr>
              <a:pPr/>
              <a:t>25</a:t>
            </a:fld>
            <a:endParaRPr lang="en-US" altLang="de-DE" smtClean="0">
              <a:cs typeface="Arial" pitchFamily="34" charset="0"/>
            </a:endParaRPr>
          </a:p>
        </p:txBody>
      </p:sp>
      <p:sp>
        <p:nvSpPr>
          <p:cNvPr id="2" name="ZoneTexte 1"/>
          <p:cNvSpPr txBox="1"/>
          <p:nvPr/>
        </p:nvSpPr>
        <p:spPr>
          <a:xfrm>
            <a:off x="179388" y="404813"/>
            <a:ext cx="7705725" cy="1384995"/>
          </a:xfrm>
          <a:prstGeom prst="rect">
            <a:avLst/>
          </a:prstGeom>
          <a:noFill/>
        </p:spPr>
        <p:txBody>
          <a:bodyPr>
            <a:spAutoFit/>
          </a:bodyPr>
          <a:lstStyle/>
          <a:p>
            <a:pPr>
              <a:defRPr/>
            </a:pPr>
            <a:r>
              <a:rPr lang="de-AT" altLang="en-US" sz="2800" b="1" dirty="0" smtClean="0">
                <a:solidFill>
                  <a:schemeClr val="tx2"/>
                </a:solidFill>
                <a:latin typeface="Verdana" pitchFamily="34" charset="0"/>
                <a:cs typeface="Arial" charset="0"/>
              </a:rPr>
              <a:t>III. 	</a:t>
            </a:r>
            <a:r>
              <a:rPr lang="de-AT" altLang="en-US" sz="2800" b="1" u="sng" dirty="0" smtClean="0">
                <a:solidFill>
                  <a:schemeClr val="tx2"/>
                </a:solidFill>
                <a:latin typeface="Verdana" pitchFamily="34" charset="0"/>
                <a:cs typeface="Arial" charset="0"/>
              </a:rPr>
              <a:t>Examples of </a:t>
            </a:r>
            <a:r>
              <a:rPr lang="en-GB" altLang="en-US" sz="2800" b="1" u="sng" dirty="0" smtClean="0">
                <a:solidFill>
                  <a:schemeClr val="tx2"/>
                </a:solidFill>
                <a:latin typeface="Verdana" pitchFamily="34" charset="0"/>
                <a:cs typeface="Arial" charset="0"/>
              </a:rPr>
              <a:t>private-public guarantee schemes: From Portugal – SPGM/SGM</a:t>
            </a:r>
            <a:endParaRPr lang="it-IT" sz="2800" i="1" u="sng" dirty="0">
              <a:solidFill>
                <a:schemeClr val="tx2">
                  <a:lumMod val="75000"/>
                </a:schemeClr>
              </a:solidFill>
              <a:latin typeface="Verdana" panose="020B0604030504040204" pitchFamily="34" charset="0"/>
              <a:cs typeface="Arial" charset="0"/>
            </a:endParaRPr>
          </a:p>
        </p:txBody>
      </p:sp>
      <p:sp>
        <p:nvSpPr>
          <p:cNvPr id="3" name="Espace réservé du pied de page 2"/>
          <p:cNvSpPr>
            <a:spLocks noGrp="1"/>
          </p:cNvSpPr>
          <p:nvPr>
            <p:ph type="ftr" sz="quarter" idx="11"/>
          </p:nvPr>
        </p:nvSpPr>
        <p:spPr/>
        <p:txBody>
          <a:bodyPr/>
          <a:lstStyle/>
          <a:p>
            <a:pPr>
              <a:defRPr/>
            </a:pPr>
            <a:r>
              <a:rPr lang="en-US" dirty="0"/>
              <a:t>www.aecm.eu</a:t>
            </a:r>
          </a:p>
        </p:txBody>
      </p:sp>
      <p:sp>
        <p:nvSpPr>
          <p:cNvPr id="17414" name="ZoneTexte 1"/>
          <p:cNvSpPr txBox="1">
            <a:spLocks noChangeArrowheads="1"/>
          </p:cNvSpPr>
          <p:nvPr/>
        </p:nvSpPr>
        <p:spPr bwMode="auto">
          <a:xfrm>
            <a:off x="250825" y="1773238"/>
            <a:ext cx="8642350" cy="4124325"/>
          </a:xfrm>
          <a:prstGeom prst="rect">
            <a:avLst/>
          </a:prstGeom>
          <a:noFill/>
          <a:ln w="9525">
            <a:noFill/>
            <a:miter lim="800000"/>
            <a:headEnd/>
            <a:tailEnd/>
          </a:ln>
        </p:spPr>
        <p:txBody>
          <a:bodyPr>
            <a:spAutoFit/>
          </a:bodyPr>
          <a:lstStyle/>
          <a:p>
            <a:pPr marL="285750" indent="-285750" algn="just">
              <a:lnSpc>
                <a:spcPct val="150000"/>
              </a:lnSpc>
              <a:spcAft>
                <a:spcPts val="1200"/>
              </a:spcAft>
              <a:buFont typeface="Wingdings" pitchFamily="2" charset="2"/>
              <a:buChar char="Ø"/>
            </a:pPr>
            <a:r>
              <a:rPr lang="en-GB" altLang="fr-FR" sz="2400">
                <a:solidFill>
                  <a:schemeClr val="tx2"/>
                </a:solidFill>
                <a:latin typeface="Verdana" pitchFamily="34" charset="0"/>
              </a:rPr>
              <a:t>The social capital of the Mutual Guarantee Societies is owned amongst others by enterprises, enterprises associations, credit institutions and the SPGM. </a:t>
            </a:r>
          </a:p>
          <a:p>
            <a:pPr marL="285750" indent="-285750" algn="just">
              <a:lnSpc>
                <a:spcPct val="150000"/>
              </a:lnSpc>
              <a:spcAft>
                <a:spcPts val="1200"/>
              </a:spcAft>
              <a:buFont typeface="Wingdings" pitchFamily="2" charset="2"/>
              <a:buChar char="Ø"/>
            </a:pPr>
            <a:r>
              <a:rPr lang="en-GB" altLang="fr-FR" sz="2400">
                <a:solidFill>
                  <a:schemeClr val="tx2"/>
                </a:solidFill>
                <a:latin typeface="Verdana" pitchFamily="34" charset="0"/>
              </a:rPr>
              <a:t>The mutualism-based characteristic results from the fact that the companies which benefit from these guarantees are shareholders of the Mutual Guarantee Societies. </a:t>
            </a:r>
          </a:p>
        </p:txBody>
      </p:sp>
      <p:pic>
        <p:nvPicPr>
          <p:cNvPr id="17415" name="Image 1"/>
          <p:cNvPicPr>
            <a:picLocks noChangeAspect="1"/>
          </p:cNvPicPr>
          <p:nvPr/>
        </p:nvPicPr>
        <p:blipFill>
          <a:blip r:embed="rId4" cstate="print"/>
          <a:srcRect/>
          <a:stretch>
            <a:fillRect/>
          </a:stretch>
        </p:blipFill>
        <p:spPr bwMode="auto">
          <a:xfrm>
            <a:off x="6732588" y="5372100"/>
            <a:ext cx="1584325" cy="1425575"/>
          </a:xfrm>
          <a:prstGeom prst="rect">
            <a:avLst/>
          </a:prstGeom>
          <a:noFill/>
          <a:ln w="9525">
            <a:noFill/>
            <a:miter lim="800000"/>
            <a:headEnd/>
            <a:tailEnd/>
          </a:ln>
        </p:spPr>
      </p:pic>
    </p:spTree>
  </p:cSld>
  <p:clrMapOvr>
    <a:masterClrMapping/>
  </p:clrMapOvr>
  <p:transition spd="slow">
    <p:wip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4925" y="260350"/>
            <a:ext cx="8604250" cy="1223963"/>
          </a:xfrm>
        </p:spPr>
        <p:txBody>
          <a:bodyPr>
            <a:noAutofit/>
          </a:bodyPr>
          <a:lstStyle/>
          <a:p>
            <a:pPr algn="l">
              <a:defRPr/>
            </a:pPr>
            <a:r>
              <a:rPr lang="de-AT" altLang="en-US" sz="2800" b="1" dirty="0" smtClean="0">
                <a:solidFill>
                  <a:schemeClr val="tx2"/>
                </a:solidFill>
                <a:latin typeface="Verdana" pitchFamily="34" charset="0"/>
                <a:cs typeface="Arial" charset="0"/>
              </a:rPr>
              <a:t>III. 	</a:t>
            </a:r>
            <a:r>
              <a:rPr lang="de-AT" altLang="en-US" sz="2800" b="1" u="sng" dirty="0" smtClean="0">
                <a:solidFill>
                  <a:schemeClr val="tx2"/>
                </a:solidFill>
                <a:latin typeface="Verdana" pitchFamily="34" charset="0"/>
                <a:cs typeface="Arial" charset="0"/>
              </a:rPr>
              <a:t>Examples of </a:t>
            </a:r>
            <a:r>
              <a:rPr lang="en-GB" altLang="en-US" sz="2800" b="1" u="sng" dirty="0" smtClean="0">
                <a:solidFill>
                  <a:schemeClr val="tx2"/>
                </a:solidFill>
                <a:latin typeface="Verdana" pitchFamily="34" charset="0"/>
                <a:cs typeface="Arial" charset="0"/>
              </a:rPr>
              <a:t>private-public guarantee schemes: From Portugal – SPGM/SGM</a:t>
            </a:r>
            <a:endParaRPr lang="it-IT" sz="2800" i="1" u="sng" dirty="0" smtClean="0">
              <a:solidFill>
                <a:schemeClr val="tx2">
                  <a:lumMod val="75000"/>
                </a:schemeClr>
              </a:solidFill>
              <a:latin typeface="Verdana" panose="020B0604030504040204" pitchFamily="34" charset="0"/>
              <a:cs typeface="Arial" charset="0"/>
            </a:endParaRPr>
          </a:p>
          <a:p>
            <a:pPr marL="1257300" lvl="2" indent="-342900" algn="l">
              <a:spcBef>
                <a:spcPts val="600"/>
              </a:spcBef>
              <a:spcAft>
                <a:spcPts val="600"/>
              </a:spcAft>
              <a:buFont typeface="Arial" charset="0"/>
              <a:buNone/>
              <a:defRPr/>
            </a:pPr>
            <a:endParaRPr sz="1800" dirty="0" smtClean="0">
              <a:solidFill>
                <a:srgbClr val="002060"/>
              </a:solidFill>
            </a:endParaRPr>
          </a:p>
        </p:txBody>
      </p:sp>
      <p:pic>
        <p:nvPicPr>
          <p:cNvPr id="11" name="Picture 2" descr="Z:\Seminar\2013 Rome\Graphic and logo\Logo - Rome 2.jpg"/>
          <p:cNvPicPr>
            <a:picLocks noChangeAspect="1" noChangeArrowheads="1"/>
          </p:cNvPicPr>
          <p:nvPr/>
        </p:nvPicPr>
        <p:blipFill>
          <a:blip r:embed="rId3" cstate="print">
            <a:extLst/>
          </a:blip>
          <a:srcRect/>
          <a:stretch>
            <a:fillRect/>
          </a:stretch>
        </p:blipFill>
        <p:spPr bwMode="auto">
          <a:xfrm>
            <a:off x="7668344" y="1"/>
            <a:ext cx="1418700" cy="2276871"/>
          </a:xfrm>
          <a:prstGeom prst="rect">
            <a:avLst/>
          </a:prstGeom>
          <a:noFill/>
          <a:effectLst>
            <a:glow rad="127000">
              <a:schemeClr val="accent1">
                <a:alpha val="0"/>
              </a:schemeClr>
            </a:glow>
          </a:effectLst>
          <a:extLst/>
        </p:spPr>
      </p:pic>
      <p:grpSp>
        <p:nvGrpSpPr>
          <p:cNvPr id="2" name="Group 14"/>
          <p:cNvGrpSpPr>
            <a:grpSpLocks/>
          </p:cNvGrpSpPr>
          <p:nvPr/>
        </p:nvGrpSpPr>
        <p:grpSpPr bwMode="auto">
          <a:xfrm>
            <a:off x="1979613" y="3644900"/>
            <a:ext cx="6913562" cy="792163"/>
            <a:chOff x="1979712" y="2996952"/>
            <a:chExt cx="6912768" cy="792088"/>
          </a:xfrm>
        </p:grpSpPr>
        <p:sp>
          <p:nvSpPr>
            <p:cNvPr id="4" name="Pentagon 3"/>
            <p:cNvSpPr/>
            <p:nvPr/>
          </p:nvSpPr>
          <p:spPr>
            <a:xfrm>
              <a:off x="1979712" y="2996952"/>
              <a:ext cx="1223821" cy="792088"/>
            </a:xfrm>
            <a:prstGeom prst="homePlate">
              <a:avLst/>
            </a:prstGeom>
            <a:solidFill>
              <a:schemeClr val="accent1">
                <a:lumMod val="40000"/>
                <a:lumOff val="6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a:solidFill>
                    <a:schemeClr val="tx2"/>
                  </a:solidFill>
                </a:rPr>
                <a:t>EIF / EU</a:t>
              </a:r>
            </a:p>
            <a:p>
              <a:pPr algn="ctr">
                <a:defRPr/>
              </a:pPr>
              <a:r>
                <a:rPr lang="en-US" sz="1400" b="1" dirty="0">
                  <a:solidFill>
                    <a:schemeClr val="tx2"/>
                  </a:solidFill>
                </a:rPr>
                <a:t>guarantees</a:t>
              </a:r>
            </a:p>
            <a:p>
              <a:pPr algn="ctr">
                <a:defRPr/>
              </a:pPr>
              <a:r>
                <a:rPr lang="en-US" sz="1400" b="1" dirty="0">
                  <a:solidFill>
                    <a:schemeClr val="tx2"/>
                  </a:solidFill>
                </a:rPr>
                <a:t>the FCGM</a:t>
              </a:r>
            </a:p>
          </p:txBody>
        </p:sp>
        <p:sp>
          <p:nvSpPr>
            <p:cNvPr id="10" name="Pentagon 9"/>
            <p:cNvSpPr/>
            <p:nvPr/>
          </p:nvSpPr>
          <p:spPr>
            <a:xfrm>
              <a:off x="3276550" y="2996952"/>
              <a:ext cx="1439698" cy="792088"/>
            </a:xfrm>
            <a:prstGeom prst="homePlate">
              <a:avLst/>
            </a:prstGeom>
            <a:solidFill>
              <a:schemeClr val="accent1">
                <a:lumMod val="40000"/>
                <a:lumOff val="6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400" b="1" dirty="0">
                  <a:solidFill>
                    <a:schemeClr val="tx2"/>
                  </a:solidFill>
                </a:rPr>
                <a:t>FCGM counter guarantees the MGS </a:t>
              </a:r>
            </a:p>
          </p:txBody>
        </p:sp>
        <p:sp>
          <p:nvSpPr>
            <p:cNvPr id="12" name="Pentagon 11"/>
            <p:cNvSpPr/>
            <p:nvPr/>
          </p:nvSpPr>
          <p:spPr>
            <a:xfrm>
              <a:off x="4787676" y="2996952"/>
              <a:ext cx="1223822" cy="792088"/>
            </a:xfrm>
            <a:prstGeom prst="homePlate">
              <a:avLst/>
            </a:prstGeom>
            <a:solidFill>
              <a:schemeClr val="accent1">
                <a:lumMod val="40000"/>
                <a:lumOff val="6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BE" sz="1400" b="1" dirty="0">
                  <a:solidFill>
                    <a:schemeClr val="tx2"/>
                  </a:solidFill>
                </a:rPr>
                <a:t>MGS </a:t>
              </a:r>
              <a:r>
                <a:rPr lang="en-US" sz="1400" b="1" dirty="0">
                  <a:solidFill>
                    <a:schemeClr val="tx2"/>
                  </a:solidFill>
                </a:rPr>
                <a:t>guarantees</a:t>
              </a:r>
              <a:r>
                <a:rPr lang="fr-BE" sz="1400" b="1" dirty="0">
                  <a:solidFill>
                    <a:schemeClr val="tx2"/>
                  </a:solidFill>
                </a:rPr>
                <a:t> the Banks</a:t>
              </a:r>
              <a:endParaRPr lang="en-US" sz="1400" b="1" dirty="0">
                <a:solidFill>
                  <a:schemeClr val="tx2"/>
                </a:solidFill>
              </a:endParaRPr>
            </a:p>
          </p:txBody>
        </p:sp>
        <p:sp>
          <p:nvSpPr>
            <p:cNvPr id="13" name="Pentagon 12"/>
            <p:cNvSpPr/>
            <p:nvPr/>
          </p:nvSpPr>
          <p:spPr>
            <a:xfrm>
              <a:off x="6084516" y="2996952"/>
              <a:ext cx="1223821" cy="792088"/>
            </a:xfrm>
            <a:prstGeom prst="homePlate">
              <a:avLst/>
            </a:prstGeom>
            <a:solidFill>
              <a:schemeClr val="tx2"/>
            </a:solidFill>
            <a:ln w="1270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BE" sz="1600" b="1" dirty="0"/>
                <a:t>Banks </a:t>
              </a:r>
              <a:r>
                <a:rPr lang="fr-BE" sz="1600" b="1" dirty="0" err="1"/>
                <a:t>lend</a:t>
              </a:r>
              <a:r>
                <a:rPr lang="fr-BE" sz="1600" b="1" dirty="0"/>
                <a:t> to SME</a:t>
              </a:r>
              <a:endParaRPr lang="en-US" sz="1600" b="1" dirty="0"/>
            </a:p>
          </p:txBody>
        </p:sp>
        <p:sp>
          <p:nvSpPr>
            <p:cNvPr id="14" name="Pentagon 13"/>
            <p:cNvSpPr/>
            <p:nvPr/>
          </p:nvSpPr>
          <p:spPr>
            <a:xfrm>
              <a:off x="7452783" y="2996952"/>
              <a:ext cx="1439697" cy="792088"/>
            </a:xfrm>
            <a:prstGeom prst="homePlate">
              <a:avLst/>
            </a:prstGeom>
            <a:solidFill>
              <a:schemeClr val="bg1"/>
            </a:solidFill>
            <a:ln w="1270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a:solidFill>
                    <a:srgbClr val="00B050"/>
                  </a:solidFill>
                </a:rPr>
                <a:t>SME use</a:t>
              </a:r>
            </a:p>
            <a:p>
              <a:pPr algn="ctr">
                <a:defRPr/>
              </a:pPr>
              <a:r>
                <a:rPr lang="en-US" sz="1400" b="1" dirty="0">
                  <a:solidFill>
                    <a:srgbClr val="00B050"/>
                  </a:solidFill>
                </a:rPr>
                <a:t>loans</a:t>
              </a:r>
            </a:p>
            <a:p>
              <a:pPr algn="ctr">
                <a:defRPr/>
              </a:pPr>
              <a:r>
                <a:rPr lang="en-US" sz="1100" b="1" dirty="0">
                  <a:solidFill>
                    <a:srgbClr val="00B050"/>
                  </a:solidFill>
                </a:rPr>
                <a:t>for investment or</a:t>
              </a:r>
            </a:p>
            <a:p>
              <a:pPr algn="ctr">
                <a:defRPr/>
              </a:pPr>
              <a:r>
                <a:rPr lang="en-US" sz="1100" b="1" dirty="0">
                  <a:solidFill>
                    <a:srgbClr val="00B050"/>
                  </a:solidFill>
                </a:rPr>
                <a:t>working capital</a:t>
              </a:r>
            </a:p>
          </p:txBody>
        </p:sp>
      </p:grpSp>
      <p:sp>
        <p:nvSpPr>
          <p:cNvPr id="5" name="Cloud Callout 4"/>
          <p:cNvSpPr/>
          <p:nvPr/>
        </p:nvSpPr>
        <p:spPr>
          <a:xfrm>
            <a:off x="1979613" y="1628775"/>
            <a:ext cx="2592387" cy="1816100"/>
          </a:xfrm>
          <a:prstGeom prst="cloudCallou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chemeClr val="tx2">
                    <a:lumMod val="40000"/>
                    <a:lumOff val="60000"/>
                  </a:schemeClr>
                </a:solidFill>
              </a:rPr>
              <a:t>Portfolio Guarantee: </a:t>
            </a:r>
            <a:r>
              <a:rPr lang="en-US" sz="1200" dirty="0">
                <a:solidFill>
                  <a:schemeClr val="tx2">
                    <a:lumMod val="40000"/>
                    <a:lumOff val="60000"/>
                  </a:schemeClr>
                </a:solidFill>
              </a:rPr>
              <a:t/>
            </a:r>
            <a:br>
              <a:rPr lang="en-US" sz="1200" dirty="0">
                <a:solidFill>
                  <a:schemeClr val="tx2">
                    <a:lumMod val="40000"/>
                    <a:lumOff val="60000"/>
                  </a:schemeClr>
                </a:solidFill>
              </a:rPr>
            </a:br>
            <a:r>
              <a:rPr lang="en-US" sz="1100" dirty="0">
                <a:solidFill>
                  <a:schemeClr val="tx2">
                    <a:lumMod val="40000"/>
                    <a:lumOff val="60000"/>
                  </a:schemeClr>
                </a:solidFill>
              </a:rPr>
              <a:t>x% of each individual counter-guarantee issued by FCGM, with limit of y% of total counter-guarantees</a:t>
            </a:r>
          </a:p>
          <a:p>
            <a:pPr>
              <a:defRPr/>
            </a:pPr>
            <a:r>
              <a:rPr lang="en-US" sz="1100" dirty="0">
                <a:solidFill>
                  <a:schemeClr val="tx2">
                    <a:lumMod val="40000"/>
                    <a:lumOff val="60000"/>
                  </a:schemeClr>
                </a:solidFill>
              </a:rPr>
              <a:t>portfolio of FCGM</a:t>
            </a:r>
          </a:p>
        </p:txBody>
      </p:sp>
      <p:sp>
        <p:nvSpPr>
          <p:cNvPr id="17" name="Cloud Callout 16"/>
          <p:cNvSpPr/>
          <p:nvPr/>
        </p:nvSpPr>
        <p:spPr>
          <a:xfrm>
            <a:off x="4932363" y="1628775"/>
            <a:ext cx="2592387" cy="1889125"/>
          </a:xfrm>
          <a:prstGeom prst="cloudCallou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0070C0"/>
                </a:solidFill>
              </a:rPr>
              <a:t>Individual Guarantees </a:t>
            </a:r>
            <a:r>
              <a:rPr lang="en-US" sz="1200" dirty="0">
                <a:solidFill>
                  <a:srgbClr val="0070C0"/>
                </a:solidFill>
              </a:rPr>
              <a:t>:</a:t>
            </a:r>
          </a:p>
          <a:p>
            <a:pPr>
              <a:defRPr/>
            </a:pPr>
            <a:r>
              <a:rPr lang="en-US" sz="1100" dirty="0">
                <a:solidFill>
                  <a:srgbClr val="0070C0"/>
                </a:solidFill>
              </a:rPr>
              <a:t>x% of each loan (principal). Limit for the global guarantees amount just the limit defined for the global credit line, if any. No cap.</a:t>
            </a:r>
          </a:p>
        </p:txBody>
      </p:sp>
      <p:sp>
        <p:nvSpPr>
          <p:cNvPr id="19" name="Cloud Callout 18"/>
          <p:cNvSpPr/>
          <p:nvPr/>
        </p:nvSpPr>
        <p:spPr>
          <a:xfrm>
            <a:off x="1692275" y="4581525"/>
            <a:ext cx="2663825" cy="1946275"/>
          </a:xfrm>
          <a:prstGeom prst="cloudCallout">
            <a:avLst>
              <a:gd name="adj1" fmla="val 31353"/>
              <a:gd name="adj2" fmla="val -58862"/>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chemeClr val="tx1"/>
                </a:solidFill>
              </a:rPr>
              <a:t>Counter-guarantees</a:t>
            </a:r>
          </a:p>
          <a:p>
            <a:pPr>
              <a:defRPr/>
            </a:pPr>
            <a:r>
              <a:rPr lang="en-US" sz="1100" b="1" dirty="0">
                <a:solidFill>
                  <a:schemeClr val="tx1"/>
                </a:solidFill>
              </a:rPr>
              <a:t>automatically the MGS portfolio: </a:t>
            </a:r>
            <a:r>
              <a:rPr lang="en-US" sz="1100" dirty="0">
                <a:solidFill>
                  <a:schemeClr val="tx1"/>
                </a:solidFill>
              </a:rPr>
              <a:t>x% of each individual guarantee issued by the MGS. Uncapped. Limit only the one defined for the global credit line, if any defined</a:t>
            </a:r>
            <a:endParaRPr lang="en-US" sz="1050" dirty="0">
              <a:solidFill>
                <a:schemeClr val="tx1"/>
              </a:solidFill>
            </a:endParaRPr>
          </a:p>
        </p:txBody>
      </p:sp>
      <p:sp>
        <p:nvSpPr>
          <p:cNvPr id="20" name="Cloud Callout 19"/>
          <p:cNvSpPr/>
          <p:nvPr/>
        </p:nvSpPr>
        <p:spPr>
          <a:xfrm>
            <a:off x="4572000" y="4724400"/>
            <a:ext cx="3743325" cy="2160588"/>
          </a:xfrm>
          <a:prstGeom prst="cloudCallout">
            <a:avLst>
              <a:gd name="adj1" fmla="val 7597"/>
              <a:gd name="adj2" fmla="val -58214"/>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chemeClr val="tx2"/>
                </a:solidFill>
              </a:rPr>
              <a:t>Banks lend money to SME</a:t>
            </a:r>
          </a:p>
          <a:p>
            <a:pPr>
              <a:defRPr/>
            </a:pPr>
            <a:r>
              <a:rPr lang="en-US" sz="1200" b="1" dirty="0">
                <a:solidFill>
                  <a:schemeClr val="tx2"/>
                </a:solidFill>
              </a:rPr>
              <a:t>according to conditions defined at</a:t>
            </a:r>
          </a:p>
          <a:p>
            <a:pPr>
              <a:defRPr/>
            </a:pPr>
            <a:r>
              <a:rPr lang="en-US" sz="1200" b="1" dirty="0">
                <a:solidFill>
                  <a:schemeClr val="tx2"/>
                </a:solidFill>
              </a:rPr>
              <a:t>“Credit Line” Protocols: </a:t>
            </a:r>
            <a:r>
              <a:rPr lang="en-US" sz="1100" dirty="0">
                <a:solidFill>
                  <a:schemeClr val="tx2"/>
                </a:solidFill>
              </a:rPr>
              <a:t>maximum amounts per loan, terms and interest rates (spreads), as well as guarantee fees and counter-guarantee percentage on each guarantee and delivery process defined in these Protocols. Prices according to rating.</a:t>
            </a:r>
            <a:endParaRPr lang="en-US" sz="1000" dirty="0">
              <a:solidFill>
                <a:schemeClr val="tx2"/>
              </a:solidFill>
            </a:endParaRPr>
          </a:p>
        </p:txBody>
      </p:sp>
      <p:pic>
        <p:nvPicPr>
          <p:cNvPr id="18441" name="Image 1"/>
          <p:cNvPicPr>
            <a:picLocks noChangeAspect="1"/>
          </p:cNvPicPr>
          <p:nvPr/>
        </p:nvPicPr>
        <p:blipFill>
          <a:blip r:embed="rId4" cstate="print"/>
          <a:srcRect/>
          <a:stretch>
            <a:fillRect/>
          </a:stretch>
        </p:blipFill>
        <p:spPr bwMode="auto">
          <a:xfrm>
            <a:off x="34925" y="5300663"/>
            <a:ext cx="1584325" cy="1425575"/>
          </a:xfrm>
          <a:prstGeom prst="rect">
            <a:avLst/>
          </a:prstGeom>
          <a:noFill/>
          <a:ln w="9525">
            <a:noFill/>
            <a:miter lim="800000"/>
            <a:headEnd/>
            <a:tailEnd/>
          </a:ln>
        </p:spPr>
      </p:pic>
    </p:spTree>
  </p:cSld>
  <p:clrMapOvr>
    <a:masterClrMapping/>
  </p:clrMapOvr>
  <p:transition spd="slow">
    <p:wip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ubtitle 2"/>
          <p:cNvSpPr>
            <a:spLocks noGrp="1"/>
          </p:cNvSpPr>
          <p:nvPr>
            <p:ph type="subTitle" idx="1"/>
          </p:nvPr>
        </p:nvSpPr>
        <p:spPr>
          <a:xfrm>
            <a:off x="323850" y="476250"/>
            <a:ext cx="8532813" cy="1223963"/>
          </a:xfrm>
        </p:spPr>
        <p:txBody>
          <a:bodyPr/>
          <a:lstStyle/>
          <a:p>
            <a:pPr algn="l" eaLnBrk="1" hangingPunct="1">
              <a:spcBef>
                <a:spcPct val="0"/>
              </a:spcBef>
            </a:pPr>
            <a:r>
              <a:rPr lang="de-AT" altLang="en-US" sz="2800" b="1" smtClean="0">
                <a:solidFill>
                  <a:srgbClr val="1F497D"/>
                </a:solidFill>
                <a:cs typeface="Arial" pitchFamily="34" charset="0"/>
              </a:rPr>
              <a:t>III. 	</a:t>
            </a:r>
            <a:r>
              <a:rPr lang="de-AT" altLang="en-US" sz="2800" b="1" u="sng" smtClean="0">
                <a:solidFill>
                  <a:srgbClr val="1F497D"/>
                </a:solidFill>
                <a:cs typeface="Arial" pitchFamily="34" charset="0"/>
              </a:rPr>
              <a:t>Examples of </a:t>
            </a:r>
            <a:r>
              <a:rPr lang="en-GB" altLang="en-US" sz="2800" b="1" u="sng" smtClean="0">
                <a:solidFill>
                  <a:srgbClr val="1F497D"/>
                </a:solidFill>
                <a:cs typeface="Arial" pitchFamily="34" charset="0"/>
              </a:rPr>
              <a:t>private guarantee</a:t>
            </a:r>
            <a:r>
              <a:rPr lang="en-GB" altLang="en-US" sz="2800" b="1" smtClean="0">
                <a:solidFill>
                  <a:srgbClr val="1F497D"/>
                </a:solidFill>
                <a:cs typeface="Arial" pitchFamily="34" charset="0"/>
              </a:rPr>
              <a:t> 	</a:t>
            </a:r>
            <a:r>
              <a:rPr lang="en-GB" altLang="en-US" sz="2800" b="1" u="sng" smtClean="0">
                <a:solidFill>
                  <a:srgbClr val="1F497D"/>
                </a:solidFill>
                <a:cs typeface="Arial" pitchFamily="34" charset="0"/>
              </a:rPr>
              <a:t>schemes: From Portugal - SPGM</a:t>
            </a:r>
            <a:endParaRPr lang="it-IT" altLang="fr-FR" sz="2800" i="1" u="sng" smtClean="0">
              <a:solidFill>
                <a:srgbClr val="17375E"/>
              </a:solidFill>
              <a:cs typeface="Arial" pitchFamily="34" charset="0"/>
            </a:endParaRPr>
          </a:p>
          <a:p>
            <a:pPr marL="1257300" lvl="2" indent="-342900" algn="l">
              <a:spcBef>
                <a:spcPts val="600"/>
              </a:spcBef>
              <a:spcAft>
                <a:spcPts val="600"/>
              </a:spcAft>
            </a:pPr>
            <a:endParaRPr altLang="fr-FR" sz="1800" smtClean="0">
              <a:solidFill>
                <a:srgbClr val="002060"/>
              </a:solidFill>
            </a:endParaRPr>
          </a:p>
        </p:txBody>
      </p:sp>
      <p:pic>
        <p:nvPicPr>
          <p:cNvPr id="11" name="Picture 2" descr="Z:\Seminar\2013 Rome\Graphic and logo\Logo - Rome 2.jpg"/>
          <p:cNvPicPr>
            <a:picLocks noChangeAspect="1" noChangeArrowheads="1"/>
          </p:cNvPicPr>
          <p:nvPr/>
        </p:nvPicPr>
        <p:blipFill>
          <a:blip r:embed="rId3" cstate="print">
            <a:extLst/>
          </a:blip>
          <a:srcRect/>
          <a:stretch>
            <a:fillRect/>
          </a:stretch>
        </p:blipFill>
        <p:spPr bwMode="auto">
          <a:xfrm>
            <a:off x="7884368" y="1"/>
            <a:ext cx="1202676" cy="2204863"/>
          </a:xfrm>
          <a:prstGeom prst="rect">
            <a:avLst/>
          </a:prstGeom>
          <a:noFill/>
          <a:effectLst>
            <a:glow rad="127000">
              <a:schemeClr val="accent1">
                <a:alpha val="0"/>
              </a:schemeClr>
            </a:glow>
          </a:effectLst>
          <a:extLst/>
        </p:spPr>
      </p:pic>
      <p:grpSp>
        <p:nvGrpSpPr>
          <p:cNvPr id="2" name="Group 14"/>
          <p:cNvGrpSpPr>
            <a:grpSpLocks/>
          </p:cNvGrpSpPr>
          <p:nvPr/>
        </p:nvGrpSpPr>
        <p:grpSpPr bwMode="auto">
          <a:xfrm>
            <a:off x="1979613" y="3644900"/>
            <a:ext cx="6913562" cy="792163"/>
            <a:chOff x="1979712" y="2996952"/>
            <a:chExt cx="6912768" cy="792088"/>
          </a:xfrm>
        </p:grpSpPr>
        <p:sp>
          <p:nvSpPr>
            <p:cNvPr id="4" name="Pentagon 3"/>
            <p:cNvSpPr/>
            <p:nvPr/>
          </p:nvSpPr>
          <p:spPr>
            <a:xfrm>
              <a:off x="1979712" y="2996952"/>
              <a:ext cx="1223821" cy="792088"/>
            </a:xfrm>
            <a:prstGeom prst="homePlate">
              <a:avLst/>
            </a:prstGeom>
            <a:solidFill>
              <a:schemeClr val="accent1">
                <a:lumMod val="40000"/>
                <a:lumOff val="6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a:solidFill>
                    <a:schemeClr val="tx2"/>
                  </a:solidFill>
                </a:rPr>
                <a:t>EIF / EU</a:t>
              </a:r>
            </a:p>
            <a:p>
              <a:pPr algn="ctr">
                <a:defRPr/>
              </a:pPr>
              <a:r>
                <a:rPr lang="en-US" sz="1400" b="1" dirty="0">
                  <a:solidFill>
                    <a:schemeClr val="tx2"/>
                  </a:solidFill>
                </a:rPr>
                <a:t>guarantees</a:t>
              </a:r>
            </a:p>
            <a:p>
              <a:pPr algn="ctr">
                <a:defRPr/>
              </a:pPr>
              <a:r>
                <a:rPr lang="en-US" sz="1400" b="1" dirty="0">
                  <a:solidFill>
                    <a:schemeClr val="tx2"/>
                  </a:solidFill>
                </a:rPr>
                <a:t>the FCGM</a:t>
              </a:r>
            </a:p>
          </p:txBody>
        </p:sp>
        <p:sp>
          <p:nvSpPr>
            <p:cNvPr id="10" name="Pentagon 9"/>
            <p:cNvSpPr/>
            <p:nvPr/>
          </p:nvSpPr>
          <p:spPr>
            <a:xfrm>
              <a:off x="3276550" y="2996952"/>
              <a:ext cx="1439698" cy="792088"/>
            </a:xfrm>
            <a:prstGeom prst="homePlate">
              <a:avLst/>
            </a:prstGeom>
            <a:solidFill>
              <a:schemeClr val="accent1">
                <a:lumMod val="40000"/>
                <a:lumOff val="6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400" b="1" dirty="0">
                  <a:solidFill>
                    <a:schemeClr val="tx2"/>
                  </a:solidFill>
                </a:rPr>
                <a:t>FCGM counter guarantees the MGS </a:t>
              </a:r>
            </a:p>
          </p:txBody>
        </p:sp>
        <p:sp>
          <p:nvSpPr>
            <p:cNvPr id="12" name="Pentagon 11"/>
            <p:cNvSpPr/>
            <p:nvPr/>
          </p:nvSpPr>
          <p:spPr>
            <a:xfrm>
              <a:off x="4787676" y="2996952"/>
              <a:ext cx="1223822" cy="792088"/>
            </a:xfrm>
            <a:prstGeom prst="homePlate">
              <a:avLst/>
            </a:prstGeom>
            <a:solidFill>
              <a:schemeClr val="accent1">
                <a:lumMod val="40000"/>
                <a:lumOff val="6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BE" sz="1400" b="1" dirty="0">
                  <a:solidFill>
                    <a:schemeClr val="tx2"/>
                  </a:solidFill>
                </a:rPr>
                <a:t>MGS </a:t>
              </a:r>
              <a:r>
                <a:rPr lang="en-US" sz="1400" b="1" dirty="0">
                  <a:solidFill>
                    <a:schemeClr val="tx2"/>
                  </a:solidFill>
                </a:rPr>
                <a:t>guarantees</a:t>
              </a:r>
              <a:r>
                <a:rPr lang="fr-BE" sz="1400" b="1" dirty="0">
                  <a:solidFill>
                    <a:schemeClr val="tx2"/>
                  </a:solidFill>
                </a:rPr>
                <a:t> the Banks</a:t>
              </a:r>
              <a:endParaRPr lang="en-US" sz="1400" b="1" dirty="0">
                <a:solidFill>
                  <a:schemeClr val="tx2"/>
                </a:solidFill>
              </a:endParaRPr>
            </a:p>
          </p:txBody>
        </p:sp>
        <p:sp>
          <p:nvSpPr>
            <p:cNvPr id="13" name="Pentagon 12"/>
            <p:cNvSpPr/>
            <p:nvPr/>
          </p:nvSpPr>
          <p:spPr>
            <a:xfrm>
              <a:off x="6084516" y="2996952"/>
              <a:ext cx="1223821" cy="792088"/>
            </a:xfrm>
            <a:prstGeom prst="homePlate">
              <a:avLst/>
            </a:prstGeom>
            <a:solidFill>
              <a:schemeClr val="tx2"/>
            </a:solidFill>
            <a:ln w="1270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BE" sz="1600" b="1" dirty="0"/>
                <a:t>Banks </a:t>
              </a:r>
              <a:r>
                <a:rPr lang="fr-BE" sz="1600" b="1" dirty="0" err="1"/>
                <a:t>lend</a:t>
              </a:r>
              <a:r>
                <a:rPr lang="fr-BE" sz="1600" b="1" dirty="0"/>
                <a:t> to SME</a:t>
              </a:r>
              <a:endParaRPr lang="en-US" sz="1600" b="1" dirty="0"/>
            </a:p>
          </p:txBody>
        </p:sp>
        <p:sp>
          <p:nvSpPr>
            <p:cNvPr id="14" name="Pentagon 13"/>
            <p:cNvSpPr/>
            <p:nvPr/>
          </p:nvSpPr>
          <p:spPr>
            <a:xfrm>
              <a:off x="7452783" y="2996952"/>
              <a:ext cx="1439697" cy="792088"/>
            </a:xfrm>
            <a:prstGeom prst="homePlate">
              <a:avLst/>
            </a:prstGeom>
            <a:solidFill>
              <a:schemeClr val="bg1"/>
            </a:solidFill>
            <a:ln w="1270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a:solidFill>
                    <a:srgbClr val="00B050"/>
                  </a:solidFill>
                </a:rPr>
                <a:t>SME use</a:t>
              </a:r>
            </a:p>
            <a:p>
              <a:pPr algn="ctr">
                <a:defRPr/>
              </a:pPr>
              <a:r>
                <a:rPr lang="en-US" sz="1400" b="1" dirty="0">
                  <a:solidFill>
                    <a:srgbClr val="00B050"/>
                  </a:solidFill>
                </a:rPr>
                <a:t>loans</a:t>
              </a:r>
            </a:p>
            <a:p>
              <a:pPr algn="ctr">
                <a:defRPr/>
              </a:pPr>
              <a:r>
                <a:rPr lang="en-US" sz="1100" b="1" dirty="0">
                  <a:solidFill>
                    <a:srgbClr val="00B050"/>
                  </a:solidFill>
                </a:rPr>
                <a:t>for investment or</a:t>
              </a:r>
            </a:p>
            <a:p>
              <a:pPr algn="ctr">
                <a:defRPr/>
              </a:pPr>
              <a:r>
                <a:rPr lang="en-US" sz="1100" b="1" dirty="0">
                  <a:solidFill>
                    <a:srgbClr val="00B050"/>
                  </a:solidFill>
                </a:rPr>
                <a:t>working capital</a:t>
              </a:r>
            </a:p>
          </p:txBody>
        </p:sp>
      </p:grpSp>
      <p:sp>
        <p:nvSpPr>
          <p:cNvPr id="5" name="Cloud Callout 4"/>
          <p:cNvSpPr/>
          <p:nvPr/>
        </p:nvSpPr>
        <p:spPr>
          <a:xfrm>
            <a:off x="1979613" y="1628775"/>
            <a:ext cx="2952750" cy="1816100"/>
          </a:xfrm>
          <a:prstGeom prst="cloudCallou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400" b="1" dirty="0">
                <a:solidFill>
                  <a:schemeClr val="tx2">
                    <a:lumMod val="40000"/>
                    <a:lumOff val="60000"/>
                  </a:schemeClr>
                </a:solidFill>
              </a:rPr>
              <a:t>50% of each counter-guarantee with “cap rate” of 8%: 200.000.000 nominal EIF guarantee, limit of losses 32.000.000</a:t>
            </a:r>
            <a:endParaRPr lang="en-US" sz="1200" dirty="0">
              <a:solidFill>
                <a:schemeClr val="tx2">
                  <a:lumMod val="40000"/>
                  <a:lumOff val="60000"/>
                </a:schemeClr>
              </a:solidFill>
            </a:endParaRPr>
          </a:p>
        </p:txBody>
      </p:sp>
      <p:sp>
        <p:nvSpPr>
          <p:cNvPr id="17" name="Cloud Callout 16"/>
          <p:cNvSpPr/>
          <p:nvPr/>
        </p:nvSpPr>
        <p:spPr>
          <a:xfrm>
            <a:off x="4932363" y="2060575"/>
            <a:ext cx="2519362" cy="1457325"/>
          </a:xfrm>
          <a:prstGeom prst="cloudCallou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500" b="1" dirty="0">
                <a:solidFill>
                  <a:srgbClr val="0070C0"/>
                </a:solidFill>
              </a:rPr>
              <a:t>50% of each</a:t>
            </a:r>
          </a:p>
          <a:p>
            <a:pPr>
              <a:defRPr/>
            </a:pPr>
            <a:r>
              <a:rPr lang="en-US" sz="1500" b="1" dirty="0">
                <a:solidFill>
                  <a:srgbClr val="0070C0"/>
                </a:solidFill>
              </a:rPr>
              <a:t>loan (principal):</a:t>
            </a:r>
          </a:p>
          <a:p>
            <a:pPr>
              <a:defRPr/>
            </a:pPr>
            <a:r>
              <a:rPr lang="en-US" sz="1500" b="1" dirty="0">
                <a:solidFill>
                  <a:srgbClr val="0070C0"/>
                </a:solidFill>
              </a:rPr>
              <a:t>500.000.000</a:t>
            </a:r>
            <a:endParaRPr lang="en-US" sz="1500" dirty="0">
              <a:solidFill>
                <a:srgbClr val="0070C0"/>
              </a:solidFill>
            </a:endParaRPr>
          </a:p>
        </p:txBody>
      </p:sp>
      <p:sp>
        <p:nvSpPr>
          <p:cNvPr id="19" name="Cloud Callout 18"/>
          <p:cNvSpPr/>
          <p:nvPr/>
        </p:nvSpPr>
        <p:spPr>
          <a:xfrm>
            <a:off x="2124075" y="4581525"/>
            <a:ext cx="2663825" cy="1946275"/>
          </a:xfrm>
          <a:prstGeom prst="cloudCallout">
            <a:avLst>
              <a:gd name="adj1" fmla="val 31353"/>
              <a:gd name="adj2" fmla="val -58862"/>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b="1" dirty="0">
                <a:solidFill>
                  <a:schemeClr val="tx1"/>
                </a:solidFill>
              </a:rPr>
              <a:t>80% of each</a:t>
            </a:r>
          </a:p>
          <a:p>
            <a:pPr>
              <a:defRPr/>
            </a:pPr>
            <a:r>
              <a:rPr lang="en-US" b="1" dirty="0">
                <a:solidFill>
                  <a:schemeClr val="tx1"/>
                </a:solidFill>
              </a:rPr>
              <a:t>guarantee:</a:t>
            </a:r>
          </a:p>
          <a:p>
            <a:pPr>
              <a:defRPr/>
            </a:pPr>
            <a:r>
              <a:rPr lang="en-US" b="1" dirty="0">
                <a:solidFill>
                  <a:schemeClr val="tx1"/>
                </a:solidFill>
              </a:rPr>
              <a:t>400.000.000</a:t>
            </a:r>
            <a:endParaRPr lang="en-US" dirty="0">
              <a:solidFill>
                <a:schemeClr val="tx1"/>
              </a:solidFill>
            </a:endParaRPr>
          </a:p>
        </p:txBody>
      </p:sp>
      <p:sp>
        <p:nvSpPr>
          <p:cNvPr id="20" name="Cloud Callout 19"/>
          <p:cNvSpPr/>
          <p:nvPr/>
        </p:nvSpPr>
        <p:spPr>
          <a:xfrm>
            <a:off x="5076825" y="4652963"/>
            <a:ext cx="2843213" cy="1800225"/>
          </a:xfrm>
          <a:prstGeom prst="cloudCallout">
            <a:avLst>
              <a:gd name="adj1" fmla="val 7597"/>
              <a:gd name="adj2" fmla="val -58214"/>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000" b="1" dirty="0">
                <a:solidFill>
                  <a:schemeClr val="tx2"/>
                </a:solidFill>
              </a:rPr>
              <a:t>Credit line of:</a:t>
            </a:r>
          </a:p>
          <a:p>
            <a:pPr>
              <a:defRPr/>
            </a:pPr>
            <a:r>
              <a:rPr lang="en-US" sz="2000" b="1" dirty="0">
                <a:solidFill>
                  <a:schemeClr val="tx2"/>
                </a:solidFill>
              </a:rPr>
              <a:t>1.000.000.000</a:t>
            </a:r>
            <a:endParaRPr lang="en-US" sz="2000" dirty="0">
              <a:solidFill>
                <a:schemeClr val="tx2"/>
              </a:solidFill>
            </a:endParaRPr>
          </a:p>
        </p:txBody>
      </p:sp>
      <p:pic>
        <p:nvPicPr>
          <p:cNvPr id="19465" name="Image 1"/>
          <p:cNvPicPr>
            <a:picLocks noChangeAspect="1"/>
          </p:cNvPicPr>
          <p:nvPr/>
        </p:nvPicPr>
        <p:blipFill>
          <a:blip r:embed="rId4" cstate="print"/>
          <a:srcRect/>
          <a:stretch>
            <a:fillRect/>
          </a:stretch>
        </p:blipFill>
        <p:spPr bwMode="auto">
          <a:xfrm>
            <a:off x="107950" y="5300663"/>
            <a:ext cx="1584325" cy="1425575"/>
          </a:xfrm>
          <a:prstGeom prst="rect">
            <a:avLst/>
          </a:prstGeom>
          <a:noFill/>
          <a:ln w="9525">
            <a:noFill/>
            <a:miter lim="800000"/>
            <a:headEnd/>
            <a:tailEnd/>
          </a:ln>
        </p:spPr>
      </p:pic>
    </p:spTree>
  </p:cSld>
  <p:clrMapOvr>
    <a:masterClrMapping/>
  </p:clrMapOvr>
  <p:transition spd="slow">
    <p:wip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Z:\Seminar\2013 Rome\Graphic and logo\Logo - Rome 2.jpg"/>
          <p:cNvPicPr>
            <a:picLocks noChangeAspect="1" noChangeArrowheads="1"/>
          </p:cNvPicPr>
          <p:nvPr/>
        </p:nvPicPr>
        <p:blipFill>
          <a:blip r:embed="rId3" cstate="print">
            <a:extLst/>
          </a:blip>
          <a:srcRect/>
          <a:stretch>
            <a:fillRect/>
          </a:stretch>
        </p:blipFill>
        <p:spPr bwMode="auto">
          <a:xfrm>
            <a:off x="7660262" y="13200"/>
            <a:ext cx="1400538" cy="2191664"/>
          </a:xfrm>
          <a:prstGeom prst="rect">
            <a:avLst/>
          </a:prstGeom>
          <a:noFill/>
          <a:effectLst>
            <a:glow rad="127000">
              <a:schemeClr val="accent1">
                <a:alpha val="0"/>
              </a:schemeClr>
            </a:glow>
          </a:effectLst>
          <a:extLst/>
        </p:spPr>
      </p:pic>
      <p:sp>
        <p:nvSpPr>
          <p:cNvPr id="20483" name="Slide Number Placeholder 5"/>
          <p:cNvSpPr>
            <a:spLocks noGrp="1"/>
          </p:cNvSpPr>
          <p:nvPr>
            <p:ph type="sldNum" sz="quarter" idx="12"/>
          </p:nvPr>
        </p:nvSpPr>
        <p:spPr bwMode="auto">
          <a:noFill/>
          <a:ln>
            <a:miter lim="800000"/>
            <a:headEnd/>
            <a:tailEnd/>
          </a:ln>
        </p:spPr>
        <p:txBody>
          <a:bodyPr/>
          <a:lstStyle/>
          <a:p>
            <a:fld id="{5E82AAAD-A22F-4548-9892-4D0F47FC088D}" type="slidenum">
              <a:rPr lang="en-US" altLang="de-DE" smtClean="0">
                <a:cs typeface="Arial" pitchFamily="34" charset="0"/>
              </a:rPr>
              <a:pPr/>
              <a:t>28</a:t>
            </a:fld>
            <a:endParaRPr lang="en-US" altLang="de-DE" smtClean="0">
              <a:cs typeface="Arial" pitchFamily="34" charset="0"/>
            </a:endParaRPr>
          </a:p>
        </p:txBody>
      </p:sp>
      <p:sp>
        <p:nvSpPr>
          <p:cNvPr id="2" name="ZoneTexte 1"/>
          <p:cNvSpPr txBox="1"/>
          <p:nvPr/>
        </p:nvSpPr>
        <p:spPr>
          <a:xfrm>
            <a:off x="179388" y="404813"/>
            <a:ext cx="7705725" cy="954087"/>
          </a:xfrm>
          <a:prstGeom prst="rect">
            <a:avLst/>
          </a:prstGeom>
          <a:noFill/>
        </p:spPr>
        <p:txBody>
          <a:bodyPr>
            <a:spAutoFit/>
          </a:bodyPr>
          <a:lstStyle/>
          <a:p>
            <a:pPr eaLnBrk="1" hangingPunct="1">
              <a:defRPr/>
            </a:pPr>
            <a:r>
              <a:rPr lang="de-AT" altLang="en-US" sz="2800" b="1" dirty="0">
                <a:solidFill>
                  <a:schemeClr val="tx2"/>
                </a:solidFill>
                <a:latin typeface="Verdana" pitchFamily="34" charset="0"/>
                <a:cs typeface="Arial" charset="0"/>
              </a:rPr>
              <a:t>III. 	</a:t>
            </a:r>
            <a:r>
              <a:rPr lang="de-AT" altLang="en-US" sz="2800" b="1" u="sng" dirty="0">
                <a:solidFill>
                  <a:schemeClr val="tx2"/>
                </a:solidFill>
                <a:latin typeface="Verdana" pitchFamily="34" charset="0"/>
                <a:cs typeface="Arial" charset="0"/>
              </a:rPr>
              <a:t>Examples of </a:t>
            </a:r>
            <a:r>
              <a:rPr lang="en-GB" altLang="en-US" sz="2800" b="1" u="sng" dirty="0">
                <a:solidFill>
                  <a:schemeClr val="tx2"/>
                </a:solidFill>
                <a:latin typeface="Verdana" pitchFamily="34" charset="0"/>
                <a:cs typeface="Arial" charset="0"/>
              </a:rPr>
              <a:t>private guarantee</a:t>
            </a:r>
            <a:r>
              <a:rPr lang="en-GB" altLang="en-US" sz="2800" b="1" dirty="0">
                <a:solidFill>
                  <a:schemeClr val="tx2"/>
                </a:solidFill>
                <a:latin typeface="Verdana" pitchFamily="34" charset="0"/>
                <a:cs typeface="Arial" charset="0"/>
              </a:rPr>
              <a:t> 	</a:t>
            </a:r>
            <a:r>
              <a:rPr lang="en-GB" altLang="en-US" sz="2800" b="1" u="sng" dirty="0">
                <a:solidFill>
                  <a:schemeClr val="tx2"/>
                </a:solidFill>
                <a:latin typeface="Verdana" pitchFamily="34" charset="0"/>
                <a:cs typeface="Arial" charset="0"/>
              </a:rPr>
              <a:t>schemes: from France - SIAGI</a:t>
            </a:r>
            <a:endParaRPr lang="it-IT" sz="2800" i="1" u="sng" dirty="0">
              <a:solidFill>
                <a:schemeClr val="tx2">
                  <a:lumMod val="75000"/>
                </a:schemeClr>
              </a:solidFill>
              <a:latin typeface="Verdana" panose="020B0604030504040204" pitchFamily="34" charset="0"/>
              <a:cs typeface="Arial" charset="0"/>
            </a:endParaRPr>
          </a:p>
        </p:txBody>
      </p:sp>
      <p:sp>
        <p:nvSpPr>
          <p:cNvPr id="3" name="Espace réservé du pied de page 2"/>
          <p:cNvSpPr>
            <a:spLocks noGrp="1"/>
          </p:cNvSpPr>
          <p:nvPr>
            <p:ph type="ftr" sz="quarter" idx="11"/>
          </p:nvPr>
        </p:nvSpPr>
        <p:spPr/>
        <p:txBody>
          <a:bodyPr/>
          <a:lstStyle/>
          <a:p>
            <a:pPr>
              <a:defRPr/>
            </a:pPr>
            <a:r>
              <a:rPr lang="en-US" dirty="0"/>
              <a:t>www.aecm.eu</a:t>
            </a:r>
          </a:p>
        </p:txBody>
      </p:sp>
      <p:sp>
        <p:nvSpPr>
          <p:cNvPr id="6" name="ZoneTexte 1"/>
          <p:cNvSpPr txBox="1"/>
          <p:nvPr/>
        </p:nvSpPr>
        <p:spPr>
          <a:xfrm>
            <a:off x="468313" y="1792288"/>
            <a:ext cx="7632700" cy="1200150"/>
          </a:xfrm>
          <a:prstGeom prst="rect">
            <a:avLst/>
          </a:prstGeom>
          <a:noFill/>
        </p:spPr>
        <p:txBody>
          <a:bodyPr>
            <a:spAutoFit/>
          </a:bodyPr>
          <a:lstStyle/>
          <a:p>
            <a:pPr marL="285750" indent="-285750">
              <a:lnSpc>
                <a:spcPct val="150000"/>
              </a:lnSpc>
              <a:defRPr/>
            </a:pPr>
            <a:endParaRPr lang="en-GB" dirty="0">
              <a:solidFill>
                <a:schemeClr val="tx2"/>
              </a:solidFill>
              <a:latin typeface="Verdana" panose="020B0604030504040204" pitchFamily="34" charset="0"/>
              <a:ea typeface="Verdana" panose="020B0604030504040204" pitchFamily="34" charset="0"/>
              <a:cs typeface="Verdana" panose="020B0604030504040204" pitchFamily="34" charset="0"/>
            </a:endParaRPr>
          </a:p>
          <a:p>
            <a:pPr marL="285750" indent="-285750">
              <a:lnSpc>
                <a:spcPct val="150000"/>
              </a:lnSpc>
              <a:defRPr/>
            </a:pPr>
            <a:endParaRPr lang="en-GB" dirty="0">
              <a:solidFill>
                <a:schemeClr val="tx2"/>
              </a:solidFill>
              <a:latin typeface="Verdana" panose="020B0604030504040204" pitchFamily="34" charset="0"/>
              <a:ea typeface="Verdana" panose="020B0604030504040204" pitchFamily="34" charset="0"/>
              <a:cs typeface="Verdana" panose="020B0604030504040204" pitchFamily="34" charset="0"/>
            </a:endParaRPr>
          </a:p>
          <a:p>
            <a:pPr>
              <a:lnSpc>
                <a:spcPct val="150000"/>
              </a:lnSpc>
              <a:defRPr/>
            </a:pPr>
            <a:endParaRPr lang="de-AT" sz="1200" dirty="0">
              <a:solidFill>
                <a:schemeClr val="tx2"/>
              </a:solidFill>
              <a:latin typeface="Verdana" panose="020B0604030504040204" pitchFamily="34" charset="0"/>
              <a:ea typeface="Verdana" panose="020B0604030504040204" pitchFamily="34" charset="0"/>
              <a:cs typeface="Verdana" panose="020B0604030504040204" pitchFamily="34" charset="0"/>
            </a:endParaRPr>
          </a:p>
        </p:txBody>
      </p:sp>
      <p:pic>
        <p:nvPicPr>
          <p:cNvPr id="20487" name="Image 1"/>
          <p:cNvPicPr>
            <a:picLocks noChangeAspect="1"/>
          </p:cNvPicPr>
          <p:nvPr/>
        </p:nvPicPr>
        <p:blipFill>
          <a:blip r:embed="rId4" cstate="print"/>
          <a:srcRect/>
          <a:stretch>
            <a:fillRect/>
          </a:stretch>
        </p:blipFill>
        <p:spPr bwMode="auto">
          <a:xfrm>
            <a:off x="250825" y="5372100"/>
            <a:ext cx="1584325" cy="1425575"/>
          </a:xfrm>
          <a:prstGeom prst="rect">
            <a:avLst/>
          </a:prstGeom>
          <a:noFill/>
          <a:ln w="9525">
            <a:noFill/>
            <a:miter lim="800000"/>
            <a:headEnd/>
            <a:tailEnd/>
          </a:ln>
        </p:spPr>
      </p:pic>
      <p:sp>
        <p:nvSpPr>
          <p:cNvPr id="8" name="ZoneTexte 7"/>
          <p:cNvSpPr txBox="1">
            <a:spLocks noChangeArrowheads="1"/>
          </p:cNvSpPr>
          <p:nvPr/>
        </p:nvSpPr>
        <p:spPr>
          <a:xfrm>
            <a:off x="684213" y="2709863"/>
            <a:ext cx="7775575" cy="1439862"/>
          </a:xfrm>
          <a:prstGeom prst="rect">
            <a:avLst/>
          </a:prstGeom>
        </p:spPr>
        <p:txBody>
          <a:bodyPr>
            <a:normAutofit/>
          </a:bodyPr>
          <a:lstStyle>
            <a:defPPr>
              <a:defRPr lang="fr-F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fontAlgn="auto">
              <a:spcAft>
                <a:spcPts val="0"/>
              </a:spcAft>
              <a:buFont typeface="Arial" pitchFamily="34" charset="0"/>
              <a:buNone/>
              <a:defRPr/>
            </a:pPr>
            <a:r>
              <a:rPr lang="fr-FR" sz="2400" b="1" dirty="0">
                <a:solidFill>
                  <a:schemeClr val="tx2"/>
                </a:solidFill>
                <a:latin typeface="Verdana" panose="020B0604030504040204" pitchFamily="34" charset="0"/>
                <a:ea typeface="Verdana" panose="020B0604030504040204" pitchFamily="34" charset="0"/>
                <a:cs typeface="Verdana" panose="020B0604030504040204" pitchFamily="34" charset="0"/>
              </a:rPr>
              <a:t>Société de caution mutuelle de l’Artisanat et des activités de proximité.</a:t>
            </a:r>
          </a:p>
          <a:p>
            <a:pPr algn="r" fontAlgn="auto">
              <a:spcAft>
                <a:spcPts val="0"/>
              </a:spcAft>
              <a:buFont typeface="Arial" pitchFamily="34" charset="0"/>
              <a:buNone/>
              <a:defRPr/>
            </a:pPr>
            <a:r>
              <a:rPr lang="fr-FR" sz="3200" b="1" dirty="0">
                <a:latin typeface="+mn-lt"/>
              </a:rPr>
              <a:t> </a:t>
            </a:r>
          </a:p>
          <a:p>
            <a:pPr algn="r" fontAlgn="auto">
              <a:spcAft>
                <a:spcPts val="0"/>
              </a:spcAft>
              <a:buFont typeface="Arial" pitchFamily="34" charset="0"/>
              <a:buNone/>
              <a:defRPr/>
            </a:pPr>
            <a:endParaRPr lang="fr-FR" sz="2800" b="1" dirty="0">
              <a:solidFill>
                <a:schemeClr val="tx1">
                  <a:tint val="75000"/>
                </a:schemeClr>
              </a:solidFill>
              <a:latin typeface="+mn-lt"/>
            </a:endParaRPr>
          </a:p>
        </p:txBody>
      </p:sp>
      <p:pic>
        <p:nvPicPr>
          <p:cNvPr id="20489" name="Image 3"/>
          <p:cNvPicPr>
            <a:picLocks noChangeAspect="1"/>
          </p:cNvPicPr>
          <p:nvPr/>
        </p:nvPicPr>
        <p:blipFill>
          <a:blip r:embed="rId5" cstate="print"/>
          <a:srcRect/>
          <a:stretch>
            <a:fillRect/>
          </a:stretch>
        </p:blipFill>
        <p:spPr bwMode="auto">
          <a:xfrm>
            <a:off x="3567113" y="4137025"/>
            <a:ext cx="2009775" cy="1095375"/>
          </a:xfrm>
          <a:prstGeom prst="rect">
            <a:avLst/>
          </a:prstGeom>
          <a:noFill/>
          <a:ln w="9525">
            <a:noFill/>
            <a:miter lim="800000"/>
            <a:headEnd/>
            <a:tailEnd/>
          </a:ln>
        </p:spPr>
      </p:pic>
    </p:spTree>
  </p:cSld>
  <p:clrMapOvr>
    <a:masterClrMapping/>
  </p:clrMapOvr>
  <p:transition spd="slow">
    <p:wip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Z:\Seminar\2013 Rome\Graphic and logo\Logo - Rome 2.jpg"/>
          <p:cNvPicPr>
            <a:picLocks noChangeAspect="1" noChangeArrowheads="1"/>
          </p:cNvPicPr>
          <p:nvPr/>
        </p:nvPicPr>
        <p:blipFill>
          <a:blip r:embed="rId3" cstate="print">
            <a:extLst/>
          </a:blip>
          <a:srcRect/>
          <a:stretch>
            <a:fillRect/>
          </a:stretch>
        </p:blipFill>
        <p:spPr bwMode="auto">
          <a:xfrm>
            <a:off x="7660262" y="13200"/>
            <a:ext cx="1400538" cy="2191664"/>
          </a:xfrm>
          <a:prstGeom prst="rect">
            <a:avLst/>
          </a:prstGeom>
          <a:noFill/>
          <a:effectLst>
            <a:glow rad="127000">
              <a:schemeClr val="accent1">
                <a:alpha val="0"/>
              </a:schemeClr>
            </a:glow>
          </a:effectLst>
          <a:extLst/>
        </p:spPr>
      </p:pic>
      <p:sp>
        <p:nvSpPr>
          <p:cNvPr id="21507" name="Slide Number Placeholder 5"/>
          <p:cNvSpPr>
            <a:spLocks noGrp="1"/>
          </p:cNvSpPr>
          <p:nvPr>
            <p:ph type="sldNum" sz="quarter" idx="12"/>
          </p:nvPr>
        </p:nvSpPr>
        <p:spPr bwMode="auto">
          <a:noFill/>
          <a:ln>
            <a:miter lim="800000"/>
            <a:headEnd/>
            <a:tailEnd/>
          </a:ln>
        </p:spPr>
        <p:txBody>
          <a:bodyPr/>
          <a:lstStyle/>
          <a:p>
            <a:fld id="{EEA1AF24-96CC-4788-AD7A-04448312E2D7}" type="slidenum">
              <a:rPr lang="en-US" altLang="de-DE" smtClean="0">
                <a:cs typeface="Arial" pitchFamily="34" charset="0"/>
              </a:rPr>
              <a:pPr/>
              <a:t>29</a:t>
            </a:fld>
            <a:endParaRPr lang="en-US" altLang="de-DE" smtClean="0">
              <a:cs typeface="Arial" pitchFamily="34" charset="0"/>
            </a:endParaRPr>
          </a:p>
        </p:txBody>
      </p:sp>
      <p:sp>
        <p:nvSpPr>
          <p:cNvPr id="2" name="ZoneTexte 1"/>
          <p:cNvSpPr txBox="1"/>
          <p:nvPr/>
        </p:nvSpPr>
        <p:spPr>
          <a:xfrm>
            <a:off x="179388" y="404813"/>
            <a:ext cx="7705725" cy="523875"/>
          </a:xfrm>
          <a:prstGeom prst="rect">
            <a:avLst/>
          </a:prstGeom>
          <a:noFill/>
        </p:spPr>
        <p:txBody>
          <a:bodyPr>
            <a:spAutoFit/>
          </a:bodyPr>
          <a:lstStyle/>
          <a:p>
            <a:pPr eaLnBrk="1" hangingPunct="1">
              <a:defRPr/>
            </a:pPr>
            <a:r>
              <a:rPr lang="de-AT" altLang="en-US" sz="2800" b="1" dirty="0">
                <a:solidFill>
                  <a:schemeClr val="tx2"/>
                </a:solidFill>
                <a:latin typeface="Verdana" pitchFamily="34" charset="0"/>
                <a:cs typeface="Arial" charset="0"/>
              </a:rPr>
              <a:t>III. 	</a:t>
            </a:r>
            <a:r>
              <a:rPr lang="en-GB" altLang="en-US" sz="2800" b="1" u="sng" dirty="0">
                <a:solidFill>
                  <a:schemeClr val="tx2"/>
                </a:solidFill>
                <a:latin typeface="Verdana" pitchFamily="34" charset="0"/>
                <a:cs typeface="Arial" charset="0"/>
              </a:rPr>
              <a:t>SIAGI – </a:t>
            </a:r>
            <a:r>
              <a:rPr lang="en-GB" altLang="en-US" sz="2800" b="1" u="sng" dirty="0">
                <a:solidFill>
                  <a:schemeClr val="tx2"/>
                </a:solidFill>
                <a:latin typeface="Verdana" pitchFamily="34" charset="0"/>
                <a:cs typeface="Arial" charset="0"/>
              </a:rPr>
              <a:t>Capital providers</a:t>
            </a:r>
            <a:endParaRPr lang="it-IT" sz="2800" i="1" u="sng" dirty="0">
              <a:solidFill>
                <a:schemeClr val="tx2">
                  <a:lumMod val="75000"/>
                </a:schemeClr>
              </a:solidFill>
              <a:latin typeface="Verdana" panose="020B0604030504040204" pitchFamily="34" charset="0"/>
              <a:cs typeface="Arial" charset="0"/>
            </a:endParaRPr>
          </a:p>
        </p:txBody>
      </p:sp>
      <p:sp>
        <p:nvSpPr>
          <p:cNvPr id="3" name="Espace réservé du pied de page 2"/>
          <p:cNvSpPr>
            <a:spLocks noGrp="1"/>
          </p:cNvSpPr>
          <p:nvPr>
            <p:ph type="ftr" sz="quarter" idx="11"/>
          </p:nvPr>
        </p:nvSpPr>
        <p:spPr/>
        <p:txBody>
          <a:bodyPr/>
          <a:lstStyle/>
          <a:p>
            <a:pPr>
              <a:defRPr/>
            </a:pPr>
            <a:r>
              <a:rPr lang="en-US" dirty="0"/>
              <a:t>www.aecm.eu</a:t>
            </a:r>
          </a:p>
        </p:txBody>
      </p:sp>
      <p:sp>
        <p:nvSpPr>
          <p:cNvPr id="6" name="ZoneTexte 1"/>
          <p:cNvSpPr txBox="1"/>
          <p:nvPr/>
        </p:nvSpPr>
        <p:spPr>
          <a:xfrm>
            <a:off x="468313" y="1792288"/>
            <a:ext cx="7632700" cy="1200150"/>
          </a:xfrm>
          <a:prstGeom prst="rect">
            <a:avLst/>
          </a:prstGeom>
          <a:noFill/>
        </p:spPr>
        <p:txBody>
          <a:bodyPr>
            <a:spAutoFit/>
          </a:bodyPr>
          <a:lstStyle/>
          <a:p>
            <a:pPr marL="285750" indent="-285750">
              <a:lnSpc>
                <a:spcPct val="150000"/>
              </a:lnSpc>
              <a:defRPr/>
            </a:pPr>
            <a:endParaRPr lang="en-GB" dirty="0">
              <a:solidFill>
                <a:schemeClr val="tx2"/>
              </a:solidFill>
              <a:latin typeface="Verdana" panose="020B0604030504040204" pitchFamily="34" charset="0"/>
              <a:ea typeface="Verdana" panose="020B0604030504040204" pitchFamily="34" charset="0"/>
              <a:cs typeface="Verdana" panose="020B0604030504040204" pitchFamily="34" charset="0"/>
            </a:endParaRPr>
          </a:p>
          <a:p>
            <a:pPr marL="285750" indent="-285750">
              <a:lnSpc>
                <a:spcPct val="150000"/>
              </a:lnSpc>
              <a:defRPr/>
            </a:pPr>
            <a:endParaRPr lang="en-GB" dirty="0">
              <a:solidFill>
                <a:schemeClr val="tx2"/>
              </a:solidFill>
              <a:latin typeface="Verdana" panose="020B0604030504040204" pitchFamily="34" charset="0"/>
              <a:ea typeface="Verdana" panose="020B0604030504040204" pitchFamily="34" charset="0"/>
              <a:cs typeface="Verdana" panose="020B0604030504040204" pitchFamily="34" charset="0"/>
            </a:endParaRPr>
          </a:p>
          <a:p>
            <a:pPr>
              <a:lnSpc>
                <a:spcPct val="150000"/>
              </a:lnSpc>
              <a:defRPr/>
            </a:pPr>
            <a:endParaRPr lang="de-AT" sz="1200" dirty="0">
              <a:solidFill>
                <a:schemeClr val="tx2"/>
              </a:solidFill>
              <a:latin typeface="Verdana" panose="020B0604030504040204" pitchFamily="34" charset="0"/>
              <a:ea typeface="Verdana" panose="020B0604030504040204" pitchFamily="34" charset="0"/>
              <a:cs typeface="Verdana" panose="020B0604030504040204" pitchFamily="34" charset="0"/>
            </a:endParaRPr>
          </a:p>
        </p:txBody>
      </p:sp>
      <p:pic>
        <p:nvPicPr>
          <p:cNvPr id="21511" name="Image 1"/>
          <p:cNvPicPr>
            <a:picLocks noChangeAspect="1"/>
          </p:cNvPicPr>
          <p:nvPr/>
        </p:nvPicPr>
        <p:blipFill>
          <a:blip r:embed="rId4" cstate="print"/>
          <a:srcRect/>
          <a:stretch>
            <a:fillRect/>
          </a:stretch>
        </p:blipFill>
        <p:spPr bwMode="auto">
          <a:xfrm>
            <a:off x="250825" y="5372100"/>
            <a:ext cx="1584325" cy="1425575"/>
          </a:xfrm>
          <a:prstGeom prst="rect">
            <a:avLst/>
          </a:prstGeom>
          <a:noFill/>
          <a:ln w="9525">
            <a:noFill/>
            <a:miter lim="800000"/>
            <a:headEnd/>
            <a:tailEnd/>
          </a:ln>
        </p:spPr>
      </p:pic>
      <p:sp>
        <p:nvSpPr>
          <p:cNvPr id="21512" name="Rectangle 7"/>
          <p:cNvSpPr>
            <a:spLocks noGrp="1" noChangeArrowheads="1"/>
          </p:cNvSpPr>
          <p:nvPr/>
        </p:nvSpPr>
        <p:spPr bwMode="auto">
          <a:xfrm>
            <a:off x="107950" y="3656013"/>
            <a:ext cx="3598863" cy="2725737"/>
          </a:xfrm>
          <a:prstGeom prst="rect">
            <a:avLst/>
          </a:prstGeom>
          <a:noFill/>
          <a:ln w="9525">
            <a:noFill/>
            <a:miter lim="800000"/>
            <a:headEnd/>
            <a:tailEnd/>
          </a:ln>
        </p:spPr>
        <p:txBody>
          <a:bodyPr/>
          <a:lstStyle/>
          <a:p>
            <a:pPr marL="342900" indent="-342900" eaLnBrk="1" hangingPunct="1">
              <a:lnSpc>
                <a:spcPct val="80000"/>
              </a:lnSpc>
              <a:spcBef>
                <a:spcPct val="20000"/>
              </a:spcBef>
            </a:pPr>
            <a:endParaRPr lang="fr-FR" sz="800">
              <a:latin typeface="Calibri" pitchFamily="34" charset="0"/>
            </a:endParaRPr>
          </a:p>
          <a:p>
            <a:pPr marL="342900" indent="-342900" eaLnBrk="1" hangingPunct="1">
              <a:lnSpc>
                <a:spcPct val="80000"/>
              </a:lnSpc>
              <a:spcBef>
                <a:spcPct val="20000"/>
              </a:spcBef>
              <a:buSzPct val="120000"/>
              <a:buFont typeface="Arial" pitchFamily="34" charset="0"/>
              <a:buChar char="•"/>
            </a:pPr>
            <a:r>
              <a:rPr lang="fr-FR" sz="2000">
                <a:solidFill>
                  <a:schemeClr val="tx2"/>
                </a:solidFill>
                <a:latin typeface="Verdana" pitchFamily="34" charset="0"/>
              </a:rPr>
              <a:t>2012, increase of capital:</a:t>
            </a:r>
          </a:p>
          <a:p>
            <a:pPr marL="342900" indent="-342900" eaLnBrk="1" hangingPunct="1">
              <a:lnSpc>
                <a:spcPct val="80000"/>
              </a:lnSpc>
              <a:spcBef>
                <a:spcPct val="20000"/>
              </a:spcBef>
              <a:buSzPct val="120000"/>
              <a:buFont typeface="Arial" pitchFamily="34" charset="0"/>
              <a:buNone/>
            </a:pPr>
            <a:r>
              <a:rPr lang="fr-FR" sz="2000">
                <a:solidFill>
                  <a:schemeClr val="tx2"/>
                </a:solidFill>
                <a:latin typeface="Verdana" pitchFamily="34" charset="0"/>
              </a:rPr>
              <a:t> 	Chambers of skilled crafts	        </a:t>
            </a:r>
            <a:r>
              <a:rPr lang="fr-FR" sz="2000" b="1">
                <a:solidFill>
                  <a:schemeClr val="tx2"/>
                </a:solidFill>
                <a:latin typeface="Verdana" pitchFamily="34" charset="0"/>
              </a:rPr>
              <a:t>61%</a:t>
            </a:r>
            <a:r>
              <a:rPr lang="fr-FR" sz="2000">
                <a:solidFill>
                  <a:schemeClr val="tx2"/>
                </a:solidFill>
                <a:latin typeface="Verdana" pitchFamily="34" charset="0"/>
              </a:rPr>
              <a:t> </a:t>
            </a:r>
          </a:p>
          <a:p>
            <a:pPr marL="342900" indent="-342900" eaLnBrk="1" hangingPunct="1">
              <a:lnSpc>
                <a:spcPct val="80000"/>
              </a:lnSpc>
              <a:spcBef>
                <a:spcPct val="20000"/>
              </a:spcBef>
              <a:buSzPct val="120000"/>
              <a:buFont typeface="Arial" pitchFamily="34" charset="0"/>
              <a:buNone/>
            </a:pPr>
            <a:r>
              <a:rPr lang="fr-FR" sz="2000">
                <a:solidFill>
                  <a:schemeClr val="tx2"/>
                </a:solidFill>
                <a:latin typeface="Verdana" pitchFamily="34" charset="0"/>
              </a:rPr>
              <a:t>	Banks                </a:t>
            </a:r>
            <a:r>
              <a:rPr lang="fr-FR" sz="2000" b="1">
                <a:solidFill>
                  <a:schemeClr val="tx2"/>
                </a:solidFill>
                <a:latin typeface="Verdana" pitchFamily="34" charset="0"/>
              </a:rPr>
              <a:t>24%</a:t>
            </a:r>
          </a:p>
          <a:p>
            <a:pPr marL="342900" indent="-342900" eaLnBrk="1" hangingPunct="1">
              <a:lnSpc>
                <a:spcPct val="80000"/>
              </a:lnSpc>
              <a:spcBef>
                <a:spcPct val="20000"/>
              </a:spcBef>
              <a:buSzPct val="120000"/>
              <a:buFont typeface="Arial" pitchFamily="34" charset="0"/>
              <a:buNone/>
            </a:pPr>
            <a:r>
              <a:rPr lang="fr-FR" sz="2000">
                <a:solidFill>
                  <a:schemeClr val="tx2"/>
                </a:solidFill>
                <a:latin typeface="Verdana" pitchFamily="34" charset="0"/>
              </a:rPr>
              <a:t>	Bpifrance 	        </a:t>
            </a:r>
            <a:r>
              <a:rPr lang="fr-FR" sz="2000" b="1">
                <a:solidFill>
                  <a:schemeClr val="tx2"/>
                </a:solidFill>
                <a:latin typeface="Verdana" pitchFamily="34" charset="0"/>
              </a:rPr>
              <a:t>15%</a:t>
            </a:r>
            <a:endParaRPr lang="fr-FR" sz="2000">
              <a:solidFill>
                <a:schemeClr val="tx2"/>
              </a:solidFill>
              <a:latin typeface="Verdana" pitchFamily="34" charset="0"/>
            </a:endParaRPr>
          </a:p>
        </p:txBody>
      </p:sp>
      <p:sp>
        <p:nvSpPr>
          <p:cNvPr id="21513" name="Rectangle 8"/>
          <p:cNvSpPr>
            <a:spLocks noChangeArrowheads="1"/>
          </p:cNvSpPr>
          <p:nvPr/>
        </p:nvSpPr>
        <p:spPr bwMode="auto">
          <a:xfrm>
            <a:off x="107950" y="1808163"/>
            <a:ext cx="3384550" cy="787400"/>
          </a:xfrm>
          <a:prstGeom prst="rect">
            <a:avLst/>
          </a:prstGeom>
          <a:noFill/>
          <a:ln w="9525">
            <a:noFill/>
            <a:miter lim="800000"/>
            <a:headEnd/>
            <a:tailEnd/>
          </a:ln>
        </p:spPr>
        <p:txBody>
          <a:bodyPr/>
          <a:lstStyle/>
          <a:p>
            <a:pPr marL="342900" indent="-342900">
              <a:lnSpc>
                <a:spcPct val="80000"/>
              </a:lnSpc>
              <a:spcBef>
                <a:spcPct val="20000"/>
              </a:spcBef>
              <a:buFontTx/>
              <a:buChar char="•"/>
            </a:pPr>
            <a:r>
              <a:rPr lang="fr-FR" sz="2000">
                <a:solidFill>
                  <a:schemeClr val="tx2"/>
                </a:solidFill>
                <a:latin typeface="Verdana" pitchFamily="34" charset="0"/>
              </a:rPr>
              <a:t>In 1966, founded by the chambers of skilled crafts</a:t>
            </a:r>
          </a:p>
        </p:txBody>
      </p:sp>
      <p:pic>
        <p:nvPicPr>
          <p:cNvPr id="21514" name="Image 9" descr="ORGANIGRAMME_ACTIONNAIRES_SIAGI_0913.jpg"/>
          <p:cNvPicPr>
            <a:picLocks noChangeAspect="1"/>
          </p:cNvPicPr>
          <p:nvPr/>
        </p:nvPicPr>
        <p:blipFill>
          <a:blip r:embed="rId5" cstate="print"/>
          <a:srcRect/>
          <a:stretch>
            <a:fillRect/>
          </a:stretch>
        </p:blipFill>
        <p:spPr bwMode="auto">
          <a:xfrm>
            <a:off x="3563938" y="1595438"/>
            <a:ext cx="5576887" cy="3929062"/>
          </a:xfrm>
          <a:prstGeom prst="rect">
            <a:avLst/>
          </a:prstGeom>
          <a:noFill/>
          <a:ln w="9525">
            <a:noFill/>
            <a:miter lim="800000"/>
            <a:headEnd/>
            <a:tailEnd/>
          </a:ln>
        </p:spPr>
      </p:pic>
      <p:sp>
        <p:nvSpPr>
          <p:cNvPr id="21515" name="Rectangle 10"/>
          <p:cNvSpPr>
            <a:spLocks noChangeArrowheads="1"/>
          </p:cNvSpPr>
          <p:nvPr/>
        </p:nvSpPr>
        <p:spPr bwMode="auto">
          <a:xfrm>
            <a:off x="107950" y="2925763"/>
            <a:ext cx="3384550" cy="571500"/>
          </a:xfrm>
          <a:prstGeom prst="rect">
            <a:avLst/>
          </a:prstGeom>
          <a:noFill/>
          <a:ln w="9525">
            <a:noFill/>
            <a:miter lim="800000"/>
            <a:headEnd/>
            <a:tailEnd/>
          </a:ln>
        </p:spPr>
        <p:txBody>
          <a:bodyPr/>
          <a:lstStyle/>
          <a:p>
            <a:pPr marL="342900" indent="-342900">
              <a:lnSpc>
                <a:spcPct val="80000"/>
              </a:lnSpc>
              <a:spcBef>
                <a:spcPct val="20000"/>
              </a:spcBef>
              <a:buFontTx/>
              <a:buChar char="•"/>
            </a:pPr>
            <a:r>
              <a:rPr lang="fr-FR" sz="2000">
                <a:solidFill>
                  <a:schemeClr val="tx2"/>
                </a:solidFill>
                <a:latin typeface="Verdana" pitchFamily="34" charset="0"/>
              </a:rPr>
              <a:t>In 2005, some banks join as capital provider</a:t>
            </a:r>
          </a:p>
          <a:p>
            <a:pPr marL="342900" indent="-342900">
              <a:lnSpc>
                <a:spcPct val="80000"/>
              </a:lnSpc>
              <a:spcBef>
                <a:spcPct val="20000"/>
              </a:spcBef>
              <a:buFontTx/>
              <a:buChar char="•"/>
            </a:pPr>
            <a:endParaRPr lang="fr-FR" sz="1600">
              <a:latin typeface="Calibri" pitchFamily="34" charset="0"/>
            </a:endParaRPr>
          </a:p>
        </p:txBody>
      </p:sp>
    </p:spTree>
  </p:cSld>
  <p:clrMapOvr>
    <a:masterClrMapping/>
  </p:clrMapOvr>
  <p:transition spd="slow">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95536" y="1796819"/>
            <a:ext cx="5976664" cy="768085"/>
          </a:xfrm>
        </p:spPr>
        <p:txBody>
          <a:bodyPr>
            <a:noAutofit/>
          </a:bodyPr>
          <a:lstStyle/>
          <a:p>
            <a:pPr marL="514350" indent="-514350" algn="l">
              <a:spcAft>
                <a:spcPts val="1800"/>
              </a:spcAft>
              <a:buFont typeface="+mj-lt"/>
              <a:buAutoNum type="romanUcPeriod"/>
            </a:pPr>
            <a:r>
              <a:rPr lang="en-US" b="1" i="1" u="sng" dirty="0" smtClean="0">
                <a:solidFill>
                  <a:srgbClr val="7790C3"/>
                </a:solidFill>
                <a:latin typeface="Arial Narrow" pitchFamily="34" charset="0"/>
              </a:rPr>
              <a:t>Facts &amp; figures about </a:t>
            </a:r>
            <a:br>
              <a:rPr lang="en-US" b="1" i="1" u="sng" dirty="0" smtClean="0">
                <a:solidFill>
                  <a:srgbClr val="7790C3"/>
                </a:solidFill>
                <a:latin typeface="Arial Narrow" pitchFamily="34" charset="0"/>
              </a:rPr>
            </a:br>
            <a:r>
              <a:rPr lang="en-US" b="1" i="1" u="sng" dirty="0" smtClean="0">
                <a:solidFill>
                  <a:srgbClr val="7790C3"/>
                </a:solidFill>
                <a:latin typeface="Arial Narrow" pitchFamily="34" charset="0"/>
              </a:rPr>
              <a:t>AECM members</a:t>
            </a:r>
          </a:p>
          <a:p>
            <a:pPr algn="l">
              <a:spcAft>
                <a:spcPts val="1800"/>
              </a:spcAft>
            </a:pPr>
            <a:endParaRPr lang="en-US" b="1" i="1" u="sng" dirty="0" smtClean="0">
              <a:solidFill>
                <a:srgbClr val="7790C3"/>
              </a:solidFill>
              <a:latin typeface="Arial Narrow" pitchFamily="34" charset="0"/>
            </a:endParaRPr>
          </a:p>
        </p:txBody>
      </p:sp>
      <p:sp>
        <p:nvSpPr>
          <p:cNvPr id="9" name="Title 3"/>
          <p:cNvSpPr>
            <a:spLocks noGrp="1"/>
          </p:cNvSpPr>
          <p:nvPr>
            <p:ph type="ctrTitle"/>
          </p:nvPr>
        </p:nvSpPr>
        <p:spPr>
          <a:xfrm>
            <a:off x="279318" y="369599"/>
            <a:ext cx="6812962" cy="971169"/>
          </a:xfrm>
        </p:spPr>
        <p:txBody>
          <a:bodyPr>
            <a:noAutofit/>
          </a:bodyPr>
          <a:lstStyle/>
          <a:p>
            <a:pPr algn="l"/>
            <a:r>
              <a:rPr lang="de-DE" b="1" u="sng" dirty="0" smtClean="0">
                <a:solidFill>
                  <a:srgbClr val="002060"/>
                </a:solidFill>
                <a:cs typeface="Arial" charset="0"/>
              </a:rPr>
              <a:t>Content</a:t>
            </a:r>
            <a:endParaRPr lang="en-GB" b="1" u="sng" dirty="0">
              <a:solidFill>
                <a:srgbClr val="002060"/>
              </a:solidFill>
              <a:latin typeface="Arial Narrow" pitchFamily="34" charset="0"/>
            </a:endParaRPr>
          </a:p>
        </p:txBody>
      </p:sp>
      <p:pic>
        <p:nvPicPr>
          <p:cNvPr id="11" name="Picture 2" descr="Z:\Seminar\2013 Rome\Graphic and logo\Logo - Rome 2.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372200" y="0"/>
            <a:ext cx="2760608" cy="4320000"/>
          </a:xfrm>
          <a:prstGeom prst="rect">
            <a:avLst/>
          </a:prstGeom>
          <a:noFill/>
          <a:effectLst>
            <a:glow rad="127000">
              <a:schemeClr val="accent1">
                <a:alpha val="0"/>
              </a:schemeClr>
            </a:glow>
          </a:effectLst>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783207194"/>
      </p:ext>
    </p:extLst>
  </p:cSld>
  <p:clrMapOvr>
    <a:masterClrMapping/>
  </p:clrMapOvr>
  <p:transition spd="slow">
    <p:wip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Z:\Seminar\2013 Rome\Graphic and logo\Logo - Rome 2.jpg"/>
          <p:cNvPicPr>
            <a:picLocks noChangeAspect="1" noChangeArrowheads="1"/>
          </p:cNvPicPr>
          <p:nvPr/>
        </p:nvPicPr>
        <p:blipFill>
          <a:blip r:embed="rId3" cstate="print">
            <a:extLst/>
          </a:blip>
          <a:srcRect/>
          <a:stretch>
            <a:fillRect/>
          </a:stretch>
        </p:blipFill>
        <p:spPr bwMode="auto">
          <a:xfrm>
            <a:off x="7660262" y="13200"/>
            <a:ext cx="1400538" cy="2191664"/>
          </a:xfrm>
          <a:prstGeom prst="rect">
            <a:avLst/>
          </a:prstGeom>
          <a:noFill/>
          <a:effectLst>
            <a:glow rad="127000">
              <a:schemeClr val="accent1">
                <a:alpha val="0"/>
              </a:schemeClr>
            </a:glow>
          </a:effectLst>
          <a:extLst/>
        </p:spPr>
      </p:pic>
      <p:sp>
        <p:nvSpPr>
          <p:cNvPr id="22531" name="Slide Number Placeholder 5"/>
          <p:cNvSpPr>
            <a:spLocks noGrp="1"/>
          </p:cNvSpPr>
          <p:nvPr>
            <p:ph type="sldNum" sz="quarter" idx="12"/>
          </p:nvPr>
        </p:nvSpPr>
        <p:spPr bwMode="auto">
          <a:noFill/>
          <a:ln>
            <a:miter lim="800000"/>
            <a:headEnd/>
            <a:tailEnd/>
          </a:ln>
        </p:spPr>
        <p:txBody>
          <a:bodyPr/>
          <a:lstStyle/>
          <a:p>
            <a:fld id="{F7DA36DE-7E58-4A9E-B2DD-0A35DC3D5763}" type="slidenum">
              <a:rPr lang="en-US" altLang="de-DE" smtClean="0">
                <a:cs typeface="Arial" pitchFamily="34" charset="0"/>
              </a:rPr>
              <a:pPr/>
              <a:t>30</a:t>
            </a:fld>
            <a:endParaRPr lang="en-US" altLang="de-DE" smtClean="0">
              <a:cs typeface="Arial" pitchFamily="34" charset="0"/>
            </a:endParaRPr>
          </a:p>
        </p:txBody>
      </p:sp>
      <p:sp>
        <p:nvSpPr>
          <p:cNvPr id="2" name="ZoneTexte 1"/>
          <p:cNvSpPr txBox="1"/>
          <p:nvPr/>
        </p:nvSpPr>
        <p:spPr>
          <a:xfrm>
            <a:off x="179388" y="404813"/>
            <a:ext cx="7705725" cy="523875"/>
          </a:xfrm>
          <a:prstGeom prst="rect">
            <a:avLst/>
          </a:prstGeom>
          <a:noFill/>
        </p:spPr>
        <p:txBody>
          <a:bodyPr>
            <a:spAutoFit/>
          </a:bodyPr>
          <a:lstStyle/>
          <a:p>
            <a:pPr eaLnBrk="1" hangingPunct="1">
              <a:defRPr/>
            </a:pPr>
            <a:r>
              <a:rPr lang="de-AT" altLang="en-US" sz="2800" b="1" dirty="0">
                <a:solidFill>
                  <a:schemeClr val="tx2"/>
                </a:solidFill>
                <a:latin typeface="Verdana" pitchFamily="34" charset="0"/>
                <a:cs typeface="Arial" charset="0"/>
              </a:rPr>
              <a:t>III. 	</a:t>
            </a:r>
            <a:r>
              <a:rPr lang="en-GB" altLang="en-US" sz="2800" b="1" u="sng" dirty="0">
                <a:solidFill>
                  <a:schemeClr val="tx2"/>
                </a:solidFill>
                <a:latin typeface="Verdana" pitchFamily="34" charset="0"/>
                <a:cs typeface="Arial" charset="0"/>
              </a:rPr>
              <a:t>SIAGI, for </a:t>
            </a:r>
            <a:r>
              <a:rPr lang="en-GB" altLang="en-US" sz="2800" b="1" u="sng" dirty="0">
                <a:solidFill>
                  <a:schemeClr val="tx2"/>
                </a:solidFill>
                <a:latin typeface="Verdana" pitchFamily="34" charset="0"/>
                <a:cs typeface="Arial" charset="0"/>
              </a:rPr>
              <a:t>whom?, </a:t>
            </a:r>
            <a:r>
              <a:rPr lang="en-GB" altLang="en-US" sz="2800" b="1" u="sng" dirty="0">
                <a:solidFill>
                  <a:schemeClr val="tx2"/>
                </a:solidFill>
                <a:latin typeface="Verdana" pitchFamily="34" charset="0"/>
                <a:cs typeface="Arial" charset="0"/>
              </a:rPr>
              <a:t>for </a:t>
            </a:r>
            <a:r>
              <a:rPr lang="en-GB" altLang="en-US" sz="2800" b="1" u="sng" dirty="0">
                <a:solidFill>
                  <a:schemeClr val="tx2"/>
                </a:solidFill>
                <a:latin typeface="Verdana" pitchFamily="34" charset="0"/>
                <a:cs typeface="Arial" charset="0"/>
              </a:rPr>
              <a:t>what?</a:t>
            </a:r>
            <a:endParaRPr lang="it-IT" sz="2800" i="1" u="sng" dirty="0">
              <a:solidFill>
                <a:schemeClr val="tx2">
                  <a:lumMod val="75000"/>
                </a:schemeClr>
              </a:solidFill>
              <a:latin typeface="Verdana" panose="020B0604030504040204" pitchFamily="34" charset="0"/>
              <a:cs typeface="Arial" charset="0"/>
            </a:endParaRPr>
          </a:p>
        </p:txBody>
      </p:sp>
      <p:sp>
        <p:nvSpPr>
          <p:cNvPr id="3" name="Espace réservé du pied de page 2"/>
          <p:cNvSpPr>
            <a:spLocks noGrp="1"/>
          </p:cNvSpPr>
          <p:nvPr>
            <p:ph type="ftr" sz="quarter" idx="11"/>
          </p:nvPr>
        </p:nvSpPr>
        <p:spPr/>
        <p:txBody>
          <a:bodyPr/>
          <a:lstStyle/>
          <a:p>
            <a:pPr>
              <a:defRPr/>
            </a:pPr>
            <a:r>
              <a:rPr lang="en-US" dirty="0"/>
              <a:t>www.aecm.eu</a:t>
            </a:r>
          </a:p>
        </p:txBody>
      </p:sp>
      <p:sp>
        <p:nvSpPr>
          <p:cNvPr id="6" name="ZoneTexte 1"/>
          <p:cNvSpPr txBox="1"/>
          <p:nvPr/>
        </p:nvSpPr>
        <p:spPr>
          <a:xfrm>
            <a:off x="468313" y="1792288"/>
            <a:ext cx="7632700" cy="1200150"/>
          </a:xfrm>
          <a:prstGeom prst="rect">
            <a:avLst/>
          </a:prstGeom>
          <a:noFill/>
        </p:spPr>
        <p:txBody>
          <a:bodyPr>
            <a:spAutoFit/>
          </a:bodyPr>
          <a:lstStyle/>
          <a:p>
            <a:pPr marL="285750" indent="-285750">
              <a:lnSpc>
                <a:spcPct val="150000"/>
              </a:lnSpc>
              <a:defRPr/>
            </a:pPr>
            <a:endParaRPr lang="en-GB" dirty="0">
              <a:solidFill>
                <a:schemeClr val="tx2"/>
              </a:solidFill>
              <a:latin typeface="Verdana" panose="020B0604030504040204" pitchFamily="34" charset="0"/>
              <a:ea typeface="Verdana" panose="020B0604030504040204" pitchFamily="34" charset="0"/>
              <a:cs typeface="Verdana" panose="020B0604030504040204" pitchFamily="34" charset="0"/>
            </a:endParaRPr>
          </a:p>
          <a:p>
            <a:pPr marL="285750" indent="-285750">
              <a:lnSpc>
                <a:spcPct val="150000"/>
              </a:lnSpc>
              <a:defRPr/>
            </a:pPr>
            <a:endParaRPr lang="en-GB" dirty="0">
              <a:solidFill>
                <a:schemeClr val="tx2"/>
              </a:solidFill>
              <a:latin typeface="Verdana" panose="020B0604030504040204" pitchFamily="34" charset="0"/>
              <a:ea typeface="Verdana" panose="020B0604030504040204" pitchFamily="34" charset="0"/>
              <a:cs typeface="Verdana" panose="020B0604030504040204" pitchFamily="34" charset="0"/>
            </a:endParaRPr>
          </a:p>
          <a:p>
            <a:pPr>
              <a:lnSpc>
                <a:spcPct val="150000"/>
              </a:lnSpc>
              <a:defRPr/>
            </a:pPr>
            <a:endParaRPr lang="de-AT" sz="1200" dirty="0">
              <a:solidFill>
                <a:schemeClr val="tx2"/>
              </a:solidFill>
              <a:latin typeface="Verdana" panose="020B0604030504040204" pitchFamily="34" charset="0"/>
              <a:ea typeface="Verdana" panose="020B0604030504040204" pitchFamily="34" charset="0"/>
              <a:cs typeface="Verdana" panose="020B0604030504040204" pitchFamily="34" charset="0"/>
            </a:endParaRPr>
          </a:p>
        </p:txBody>
      </p:sp>
      <p:pic>
        <p:nvPicPr>
          <p:cNvPr id="22535" name="Image 1"/>
          <p:cNvPicPr>
            <a:picLocks noChangeAspect="1"/>
          </p:cNvPicPr>
          <p:nvPr/>
        </p:nvPicPr>
        <p:blipFill>
          <a:blip r:embed="rId4" cstate="print"/>
          <a:srcRect/>
          <a:stretch>
            <a:fillRect/>
          </a:stretch>
        </p:blipFill>
        <p:spPr bwMode="auto">
          <a:xfrm>
            <a:off x="250825" y="5372100"/>
            <a:ext cx="1584325" cy="1425575"/>
          </a:xfrm>
          <a:prstGeom prst="rect">
            <a:avLst/>
          </a:prstGeom>
          <a:noFill/>
          <a:ln w="9525">
            <a:noFill/>
            <a:miter lim="800000"/>
            <a:headEnd/>
            <a:tailEnd/>
          </a:ln>
        </p:spPr>
      </p:pic>
      <p:sp>
        <p:nvSpPr>
          <p:cNvPr id="12" name="Espace réservé du contenu 7"/>
          <p:cNvSpPr>
            <a:spLocks noGrp="1"/>
          </p:cNvSpPr>
          <p:nvPr/>
        </p:nvSpPr>
        <p:spPr bwMode="auto">
          <a:xfrm>
            <a:off x="428625" y="1628775"/>
            <a:ext cx="4038600" cy="2447925"/>
          </a:xfrm>
          <a:prstGeom prst="rect">
            <a:avLst/>
          </a:prstGeom>
          <a:solidFill>
            <a:srgbClr val="FCD4EB"/>
          </a:solidFill>
          <a:ln w="9525">
            <a:noFill/>
            <a:miter lim="800000"/>
            <a:headEnd/>
            <a:tailEnd/>
          </a:ln>
        </p:spPr>
        <p:style>
          <a:lnRef idx="1">
            <a:schemeClr val="accent1"/>
          </a:lnRef>
          <a:fillRef idx="2">
            <a:schemeClr val="accent1"/>
          </a:fillRef>
          <a:effectRef idx="1">
            <a:schemeClr val="accent1"/>
          </a:effectRef>
          <a:fontRef idx="minor">
            <a:schemeClr val="dk1"/>
          </a:fontRef>
        </p:style>
        <p:txBody>
          <a:bodyPr/>
          <a:lstStyle>
            <a:lvl1pPr marL="342900" indent="-342900" algn="l" rtl="0" eaLnBrk="0" fontAlgn="base" hangingPunct="0">
              <a:spcBef>
                <a:spcPct val="20000"/>
              </a:spcBef>
              <a:spcAft>
                <a:spcPct val="0"/>
              </a:spcAft>
              <a:buFont typeface="Arial" charset="0"/>
              <a:buChar char="•"/>
              <a:defRPr sz="2800" kern="1200">
                <a:solidFill>
                  <a:schemeClr val="dk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400" kern="1200">
                <a:solidFill>
                  <a:schemeClr val="dk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000" kern="1200">
                <a:solidFill>
                  <a:schemeClr val="dk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1800" kern="1200">
                <a:solidFill>
                  <a:schemeClr val="dk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1800" kern="1200">
                <a:solidFill>
                  <a:schemeClr val="dk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1800" kern="1200">
                <a:solidFill>
                  <a:schemeClr val="dk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kern="1200">
                <a:solidFill>
                  <a:schemeClr val="dk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kern="1200">
                <a:solidFill>
                  <a:schemeClr val="dk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dk1"/>
                </a:solidFill>
                <a:latin typeface="+mn-lt"/>
                <a:ea typeface="+mn-ea"/>
                <a:cs typeface="+mn-cs"/>
              </a:defRPr>
            </a:lvl9pPr>
          </a:lstStyle>
          <a:p>
            <a:pPr algn="ctr">
              <a:buFont typeface="Arial" charset="0"/>
              <a:buNone/>
              <a:defRPr/>
            </a:pPr>
            <a:endParaRPr lang="fr-FR" sz="2400" b="1" dirty="0" smtClean="0">
              <a:solidFill>
                <a:schemeClr val="tx2"/>
              </a:solidFill>
              <a:latin typeface="Verdana" pitchFamily="34" charset="0"/>
              <a:cs typeface="Arial" charset="0"/>
            </a:endParaRPr>
          </a:p>
          <a:p>
            <a:pPr algn="ctr">
              <a:buFont typeface="Arial" charset="0"/>
              <a:buNone/>
              <a:defRPr/>
            </a:pPr>
            <a:r>
              <a:rPr lang="fr-FR" sz="2400" b="1" dirty="0" err="1" smtClean="0">
                <a:solidFill>
                  <a:schemeClr val="tx2"/>
                </a:solidFill>
                <a:latin typeface="Verdana" pitchFamily="34" charset="0"/>
                <a:cs typeface="Arial" charset="0"/>
              </a:rPr>
              <a:t>Enterprises</a:t>
            </a:r>
            <a:endParaRPr lang="fr-FR" sz="2400" b="1" dirty="0">
              <a:solidFill>
                <a:schemeClr val="tx2"/>
              </a:solidFill>
              <a:latin typeface="Verdana" pitchFamily="34" charset="0"/>
              <a:cs typeface="Arial" charset="0"/>
            </a:endParaRPr>
          </a:p>
          <a:p>
            <a:pPr>
              <a:spcBef>
                <a:spcPts val="0"/>
              </a:spcBef>
              <a:buFont typeface="Arial" pitchFamily="34" charset="0"/>
              <a:buChar char="•"/>
              <a:defRPr/>
            </a:pPr>
            <a:r>
              <a:rPr lang="fr-FR" sz="2000" dirty="0" err="1" smtClean="0">
                <a:solidFill>
                  <a:schemeClr val="tx2"/>
                </a:solidFill>
                <a:latin typeface="Verdana" pitchFamily="34" charset="0"/>
                <a:cs typeface="Arial" charset="0"/>
              </a:rPr>
              <a:t>Less</a:t>
            </a:r>
            <a:r>
              <a:rPr lang="fr-FR" sz="2000" dirty="0" smtClean="0">
                <a:solidFill>
                  <a:schemeClr val="tx2"/>
                </a:solidFill>
                <a:latin typeface="Verdana" pitchFamily="34" charset="0"/>
                <a:cs typeface="Arial" charset="0"/>
              </a:rPr>
              <a:t> </a:t>
            </a:r>
            <a:r>
              <a:rPr lang="fr-FR" sz="2000" dirty="0" err="1" smtClean="0">
                <a:solidFill>
                  <a:schemeClr val="tx2"/>
                </a:solidFill>
                <a:latin typeface="Verdana" pitchFamily="34" charset="0"/>
                <a:cs typeface="Arial" charset="0"/>
              </a:rPr>
              <a:t>than</a:t>
            </a:r>
            <a:r>
              <a:rPr lang="fr-FR" sz="2000" dirty="0" smtClean="0">
                <a:solidFill>
                  <a:schemeClr val="tx2"/>
                </a:solidFill>
                <a:latin typeface="Verdana" pitchFamily="34" charset="0"/>
                <a:cs typeface="Arial" charset="0"/>
              </a:rPr>
              <a:t> </a:t>
            </a:r>
            <a:r>
              <a:rPr lang="fr-FR" sz="2000" dirty="0">
                <a:solidFill>
                  <a:schemeClr val="tx2"/>
                </a:solidFill>
                <a:latin typeface="Verdana" pitchFamily="34" charset="0"/>
                <a:cs typeface="Arial" charset="0"/>
              </a:rPr>
              <a:t>50 </a:t>
            </a:r>
            <a:r>
              <a:rPr lang="fr-FR" sz="2000" dirty="0" err="1" smtClean="0">
                <a:solidFill>
                  <a:schemeClr val="tx2"/>
                </a:solidFill>
                <a:latin typeface="Verdana" pitchFamily="34" charset="0"/>
                <a:cs typeface="Arial" charset="0"/>
              </a:rPr>
              <a:t>employees</a:t>
            </a:r>
            <a:endParaRPr lang="fr-FR" sz="2000" dirty="0">
              <a:solidFill>
                <a:schemeClr val="tx2"/>
              </a:solidFill>
              <a:latin typeface="Verdana" pitchFamily="34" charset="0"/>
              <a:cs typeface="Arial" charset="0"/>
            </a:endParaRPr>
          </a:p>
          <a:p>
            <a:pPr>
              <a:spcBef>
                <a:spcPts val="0"/>
              </a:spcBef>
              <a:buFont typeface="Arial" pitchFamily="34" charset="0"/>
              <a:buChar char="•"/>
              <a:defRPr/>
            </a:pPr>
            <a:r>
              <a:rPr lang="fr-FR" sz="2000" dirty="0" smtClean="0">
                <a:solidFill>
                  <a:schemeClr val="tx2"/>
                </a:solidFill>
                <a:latin typeface="Verdana" pitchFamily="34" charset="0"/>
                <a:cs typeface="Arial" charset="0"/>
              </a:rPr>
              <a:t>Turnover &lt; 10 million euro</a:t>
            </a:r>
            <a:endParaRPr lang="fr-FR" sz="2000" dirty="0">
              <a:solidFill>
                <a:schemeClr val="tx2"/>
              </a:solidFill>
              <a:latin typeface="Verdana" pitchFamily="34" charset="0"/>
              <a:cs typeface="Arial" charset="0"/>
            </a:endParaRPr>
          </a:p>
        </p:txBody>
      </p:sp>
      <p:sp>
        <p:nvSpPr>
          <p:cNvPr id="13" name="Espace réservé du contenu 10"/>
          <p:cNvSpPr>
            <a:spLocks noGrp="1"/>
          </p:cNvSpPr>
          <p:nvPr/>
        </p:nvSpPr>
        <p:spPr bwMode="auto">
          <a:xfrm>
            <a:off x="4676775" y="1628775"/>
            <a:ext cx="3683000" cy="2447925"/>
          </a:xfrm>
          <a:prstGeom prst="rect">
            <a:avLst/>
          </a:prstGeom>
          <a:solidFill>
            <a:srgbClr val="96FCC7"/>
          </a:solidFill>
          <a:ln w="9525">
            <a:noFill/>
            <a:miter lim="800000"/>
            <a:headEnd/>
            <a:tailEnd/>
          </a:ln>
        </p:spPr>
        <p:style>
          <a:lnRef idx="1">
            <a:schemeClr val="accent3"/>
          </a:lnRef>
          <a:fillRef idx="2">
            <a:schemeClr val="accent3"/>
          </a:fillRef>
          <a:effectRef idx="1">
            <a:schemeClr val="accent3"/>
          </a:effectRef>
          <a:fontRef idx="minor">
            <a:schemeClr val="dk1"/>
          </a:fontRef>
        </p:style>
        <p:txBody>
          <a:bodyPr/>
          <a:lstStyle>
            <a:lvl1pPr marL="342900" indent="-342900" algn="l" rtl="0" eaLnBrk="0" fontAlgn="base" hangingPunct="0">
              <a:spcBef>
                <a:spcPct val="20000"/>
              </a:spcBef>
              <a:spcAft>
                <a:spcPct val="0"/>
              </a:spcAft>
              <a:buFont typeface="Arial" charset="0"/>
              <a:buChar char="•"/>
              <a:defRPr sz="2800" kern="1200">
                <a:solidFill>
                  <a:schemeClr val="dk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400" kern="1200">
                <a:solidFill>
                  <a:schemeClr val="dk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000" kern="1200">
                <a:solidFill>
                  <a:schemeClr val="dk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1800" kern="1200">
                <a:solidFill>
                  <a:schemeClr val="dk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1800" kern="1200">
                <a:solidFill>
                  <a:schemeClr val="dk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1800" kern="1200">
                <a:solidFill>
                  <a:schemeClr val="dk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kern="1200">
                <a:solidFill>
                  <a:schemeClr val="dk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kern="1200">
                <a:solidFill>
                  <a:schemeClr val="dk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dk1"/>
                </a:solidFill>
                <a:latin typeface="+mn-lt"/>
                <a:ea typeface="+mn-ea"/>
                <a:cs typeface="+mn-cs"/>
              </a:defRPr>
            </a:lvl9pPr>
          </a:lstStyle>
          <a:p>
            <a:pPr algn="ctr">
              <a:buFont typeface="Arial" charset="0"/>
              <a:buNone/>
              <a:defRPr/>
            </a:pPr>
            <a:r>
              <a:rPr lang="fr-FR" sz="2400" b="1" dirty="0" err="1" smtClean="0">
                <a:solidFill>
                  <a:schemeClr val="tx2"/>
                </a:solidFill>
                <a:latin typeface="Verdana" pitchFamily="34" charset="0"/>
                <a:cs typeface="Arial" charset="0"/>
              </a:rPr>
              <a:t>Markets</a:t>
            </a:r>
            <a:endParaRPr lang="fr-FR" sz="2400" b="1" dirty="0">
              <a:solidFill>
                <a:schemeClr val="tx2"/>
              </a:solidFill>
              <a:latin typeface="Verdana" pitchFamily="34" charset="0"/>
              <a:cs typeface="Arial" charset="0"/>
            </a:endParaRPr>
          </a:p>
          <a:p>
            <a:pPr>
              <a:spcBef>
                <a:spcPts val="0"/>
              </a:spcBef>
              <a:buFont typeface="Arial" pitchFamily="34" charset="0"/>
              <a:buChar char="•"/>
              <a:defRPr/>
            </a:pPr>
            <a:r>
              <a:rPr lang="fr-FR" sz="2000" dirty="0" err="1" smtClean="0">
                <a:solidFill>
                  <a:schemeClr val="tx2"/>
                </a:solidFill>
                <a:latin typeface="Verdana" pitchFamily="34" charset="0"/>
                <a:cs typeface="Arial" charset="0"/>
              </a:rPr>
              <a:t>Craft</a:t>
            </a:r>
            <a:endParaRPr lang="fr-FR" sz="2000" dirty="0">
              <a:solidFill>
                <a:schemeClr val="tx2"/>
              </a:solidFill>
              <a:latin typeface="Verdana" pitchFamily="34" charset="0"/>
              <a:cs typeface="Arial" charset="0"/>
            </a:endParaRPr>
          </a:p>
          <a:p>
            <a:pPr>
              <a:spcBef>
                <a:spcPts val="0"/>
              </a:spcBef>
              <a:defRPr/>
            </a:pPr>
            <a:r>
              <a:rPr lang="fr-FR" sz="2000" dirty="0">
                <a:solidFill>
                  <a:schemeClr val="tx2"/>
                </a:solidFill>
                <a:latin typeface="Verdana" pitchFamily="34" charset="0"/>
                <a:cs typeface="Arial" charset="0"/>
              </a:rPr>
              <a:t>Commerce </a:t>
            </a:r>
          </a:p>
          <a:p>
            <a:pPr>
              <a:spcBef>
                <a:spcPts val="0"/>
              </a:spcBef>
              <a:defRPr/>
            </a:pPr>
            <a:r>
              <a:rPr lang="fr-FR" sz="2000" dirty="0" smtClean="0">
                <a:solidFill>
                  <a:schemeClr val="tx2"/>
                </a:solidFill>
                <a:latin typeface="Verdana" pitchFamily="34" charset="0"/>
                <a:cs typeface="Arial" charset="0"/>
              </a:rPr>
              <a:t>Liberal </a:t>
            </a:r>
            <a:r>
              <a:rPr lang="fr-FR" sz="2000" dirty="0" err="1" smtClean="0">
                <a:solidFill>
                  <a:schemeClr val="tx2"/>
                </a:solidFill>
                <a:latin typeface="Verdana" pitchFamily="34" charset="0"/>
                <a:cs typeface="Arial" charset="0"/>
              </a:rPr>
              <a:t>professionals</a:t>
            </a:r>
            <a:endParaRPr lang="fr-FR" sz="2000" dirty="0">
              <a:solidFill>
                <a:schemeClr val="tx2"/>
              </a:solidFill>
              <a:latin typeface="Verdana" pitchFamily="34" charset="0"/>
              <a:cs typeface="Arial" charset="0"/>
            </a:endParaRPr>
          </a:p>
          <a:p>
            <a:pPr>
              <a:spcBef>
                <a:spcPts val="0"/>
              </a:spcBef>
              <a:defRPr/>
            </a:pPr>
            <a:r>
              <a:rPr lang="fr-FR" sz="2000" dirty="0">
                <a:solidFill>
                  <a:schemeClr val="tx2"/>
                </a:solidFill>
                <a:latin typeface="Verdana" pitchFamily="34" charset="0"/>
                <a:cs typeface="Arial" charset="0"/>
              </a:rPr>
              <a:t>Services </a:t>
            </a:r>
            <a:r>
              <a:rPr lang="fr-FR" sz="2000" dirty="0" smtClean="0">
                <a:solidFill>
                  <a:schemeClr val="tx2"/>
                </a:solidFill>
                <a:latin typeface="Verdana" pitchFamily="34" charset="0"/>
                <a:cs typeface="Arial" charset="0"/>
              </a:rPr>
              <a:t>to the </a:t>
            </a:r>
            <a:r>
              <a:rPr lang="fr-FR" sz="2000" dirty="0" err="1" smtClean="0">
                <a:solidFill>
                  <a:schemeClr val="tx2"/>
                </a:solidFill>
                <a:latin typeface="Verdana" pitchFamily="34" charset="0"/>
                <a:cs typeface="Arial" charset="0"/>
              </a:rPr>
              <a:t>industriy</a:t>
            </a:r>
            <a:endParaRPr lang="fr-FR" sz="2000" dirty="0" smtClean="0">
              <a:solidFill>
                <a:schemeClr val="tx2"/>
              </a:solidFill>
              <a:latin typeface="Verdana" pitchFamily="34" charset="0"/>
              <a:cs typeface="Arial" charset="0"/>
            </a:endParaRPr>
          </a:p>
          <a:p>
            <a:pPr>
              <a:spcBef>
                <a:spcPts val="0"/>
              </a:spcBef>
              <a:defRPr/>
            </a:pPr>
            <a:r>
              <a:rPr lang="fr-FR" sz="2000" dirty="0" smtClean="0">
                <a:solidFill>
                  <a:schemeClr val="tx2"/>
                </a:solidFill>
                <a:latin typeface="Verdana" pitchFamily="34" charset="0"/>
                <a:cs typeface="Arial" charset="0"/>
              </a:rPr>
              <a:t>Agriculture</a:t>
            </a:r>
            <a:endParaRPr lang="fr-FR" sz="2000" dirty="0">
              <a:solidFill>
                <a:schemeClr val="tx2"/>
              </a:solidFill>
              <a:latin typeface="Verdana" pitchFamily="34" charset="0"/>
              <a:cs typeface="Arial" charset="0"/>
            </a:endParaRPr>
          </a:p>
          <a:p>
            <a:pPr>
              <a:spcBef>
                <a:spcPts val="0"/>
              </a:spcBef>
              <a:defRPr/>
            </a:pPr>
            <a:r>
              <a:rPr lang="fr-FR" sz="2000" dirty="0">
                <a:solidFill>
                  <a:schemeClr val="tx2"/>
                </a:solidFill>
                <a:latin typeface="Verdana" pitchFamily="34" charset="0"/>
                <a:cs typeface="Arial" charset="0"/>
              </a:rPr>
              <a:t>Associations</a:t>
            </a:r>
          </a:p>
        </p:txBody>
      </p:sp>
      <p:sp>
        <p:nvSpPr>
          <p:cNvPr id="14" name="Espace réservé du contenu 11"/>
          <p:cNvSpPr txBox="1">
            <a:spLocks/>
          </p:cNvSpPr>
          <p:nvPr/>
        </p:nvSpPr>
        <p:spPr bwMode="auto">
          <a:xfrm>
            <a:off x="428625" y="4221163"/>
            <a:ext cx="7931150" cy="1223962"/>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a:lstStyle>
            <a:defPPr>
              <a:defRPr lang="fr-FR"/>
            </a:defPPr>
            <a:lvl1pPr algn="l" rtl="0" fontAlgn="base">
              <a:spcBef>
                <a:spcPct val="0"/>
              </a:spcBef>
              <a:spcAft>
                <a:spcPct val="0"/>
              </a:spcAft>
              <a:defRPr kern="1200">
                <a:solidFill>
                  <a:schemeClr val="dk1"/>
                </a:solidFill>
                <a:latin typeface="+mn-lt"/>
                <a:ea typeface="+mn-ea"/>
                <a:cs typeface="+mn-cs"/>
              </a:defRPr>
            </a:lvl1pPr>
            <a:lvl2pPr marL="457200" algn="l" rtl="0" fontAlgn="base">
              <a:spcBef>
                <a:spcPct val="0"/>
              </a:spcBef>
              <a:spcAft>
                <a:spcPct val="0"/>
              </a:spcAft>
              <a:defRPr kern="1200">
                <a:solidFill>
                  <a:schemeClr val="dk1"/>
                </a:solidFill>
                <a:latin typeface="+mn-lt"/>
                <a:ea typeface="+mn-ea"/>
                <a:cs typeface="+mn-cs"/>
              </a:defRPr>
            </a:lvl2pPr>
            <a:lvl3pPr marL="914400" algn="l" rtl="0" fontAlgn="base">
              <a:spcBef>
                <a:spcPct val="0"/>
              </a:spcBef>
              <a:spcAft>
                <a:spcPct val="0"/>
              </a:spcAft>
              <a:defRPr kern="1200">
                <a:solidFill>
                  <a:schemeClr val="dk1"/>
                </a:solidFill>
                <a:latin typeface="+mn-lt"/>
                <a:ea typeface="+mn-ea"/>
                <a:cs typeface="+mn-cs"/>
              </a:defRPr>
            </a:lvl3pPr>
            <a:lvl4pPr marL="1371600" algn="l" rtl="0" fontAlgn="base">
              <a:spcBef>
                <a:spcPct val="0"/>
              </a:spcBef>
              <a:spcAft>
                <a:spcPct val="0"/>
              </a:spcAft>
              <a:defRPr kern="1200">
                <a:solidFill>
                  <a:schemeClr val="dk1"/>
                </a:solidFill>
                <a:latin typeface="+mn-lt"/>
                <a:ea typeface="+mn-ea"/>
                <a:cs typeface="+mn-cs"/>
              </a:defRPr>
            </a:lvl4pPr>
            <a:lvl5pPr marL="1828800" algn="l" rtl="0" fontAlgn="base">
              <a:spcBef>
                <a:spcPct val="0"/>
              </a:spcBef>
              <a:spcAft>
                <a:spcPct val="0"/>
              </a:spcAft>
              <a:defRPr kern="1200">
                <a:solidFill>
                  <a:schemeClr val="dk1"/>
                </a:solidFill>
                <a:latin typeface="+mn-lt"/>
                <a:ea typeface="+mn-ea"/>
                <a:cs typeface="+mn-cs"/>
              </a:defRPr>
            </a:lvl5pPr>
            <a:lvl6pPr marL="2286000" algn="l" defTabSz="914400" rtl="0" eaLnBrk="1" latinLnBrk="0" hangingPunct="1">
              <a:defRPr kern="1200">
                <a:solidFill>
                  <a:schemeClr val="dk1"/>
                </a:solidFill>
                <a:latin typeface="+mn-lt"/>
                <a:ea typeface="+mn-ea"/>
                <a:cs typeface="+mn-cs"/>
              </a:defRPr>
            </a:lvl6pPr>
            <a:lvl7pPr marL="2743200" algn="l" defTabSz="914400" rtl="0" eaLnBrk="1" latinLnBrk="0" hangingPunct="1">
              <a:defRPr kern="1200">
                <a:solidFill>
                  <a:schemeClr val="dk1"/>
                </a:solidFill>
                <a:latin typeface="+mn-lt"/>
                <a:ea typeface="+mn-ea"/>
                <a:cs typeface="+mn-cs"/>
              </a:defRPr>
            </a:lvl7pPr>
            <a:lvl8pPr marL="3200400" algn="l" defTabSz="914400" rtl="0" eaLnBrk="1" latinLnBrk="0" hangingPunct="1">
              <a:defRPr kern="1200">
                <a:solidFill>
                  <a:schemeClr val="dk1"/>
                </a:solidFill>
                <a:latin typeface="+mn-lt"/>
                <a:ea typeface="+mn-ea"/>
                <a:cs typeface="+mn-cs"/>
              </a:defRPr>
            </a:lvl8pPr>
            <a:lvl9pPr marL="3657600" algn="l" defTabSz="914400" rtl="0" eaLnBrk="1" latinLnBrk="0" hangingPunct="1">
              <a:defRPr kern="1200">
                <a:solidFill>
                  <a:schemeClr val="dk1"/>
                </a:solidFill>
                <a:latin typeface="+mn-lt"/>
                <a:ea typeface="+mn-ea"/>
                <a:cs typeface="+mn-cs"/>
              </a:defRPr>
            </a:lvl9pPr>
          </a:lstStyle>
          <a:p>
            <a:pPr marL="342900" indent="-342900" algn="ctr">
              <a:spcBef>
                <a:spcPct val="20000"/>
              </a:spcBef>
              <a:defRPr/>
            </a:pPr>
            <a:r>
              <a:rPr lang="en-US" sz="2400" b="1" dirty="0" smtClean="0">
                <a:solidFill>
                  <a:schemeClr val="tx2"/>
                </a:solidFill>
                <a:latin typeface="Verdana" pitchFamily="34" charset="0"/>
                <a:cs typeface="Arial" charset="0"/>
              </a:rPr>
              <a:t>Eligible projects</a:t>
            </a:r>
          </a:p>
          <a:p>
            <a:pPr marL="342900" indent="-342900" algn="ctr">
              <a:spcBef>
                <a:spcPct val="20000"/>
              </a:spcBef>
              <a:buFont typeface="Arial" charset="0"/>
              <a:buNone/>
              <a:defRPr/>
            </a:pPr>
            <a:endParaRPr lang="en-US" sz="1400" b="1" dirty="0" smtClean="0">
              <a:solidFill>
                <a:schemeClr val="tx2"/>
              </a:solidFill>
              <a:latin typeface="Verdana" panose="020B0604030504040204" pitchFamily="34" charset="0"/>
              <a:ea typeface="Verdana" panose="020B0604030504040204" pitchFamily="34" charset="0"/>
              <a:cs typeface="Verdana" panose="020B0604030504040204" pitchFamily="34" charset="0"/>
            </a:endParaRPr>
          </a:p>
          <a:p>
            <a:pPr marL="342900" indent="-342900">
              <a:lnSpc>
                <a:spcPct val="80000"/>
              </a:lnSpc>
              <a:spcBef>
                <a:spcPts val="0"/>
              </a:spcBef>
              <a:buFont typeface="Arial" charset="0"/>
              <a:buChar char="•"/>
              <a:defRPr/>
            </a:pPr>
            <a:r>
              <a:rPr lang="en-US" sz="2000" dirty="0" smtClean="0">
                <a:solidFill>
                  <a:schemeClr val="tx2"/>
                </a:solidFill>
                <a:latin typeface="Verdana" pitchFamily="34" charset="0"/>
                <a:cs typeface="Arial" charset="0"/>
              </a:rPr>
              <a:t>Purpose of the loan: Creation, Transfer, Development</a:t>
            </a:r>
          </a:p>
          <a:p>
            <a:pPr marL="342900" indent="-342900">
              <a:lnSpc>
                <a:spcPct val="80000"/>
              </a:lnSpc>
              <a:spcBef>
                <a:spcPts val="0"/>
              </a:spcBef>
              <a:buFont typeface="Arial" charset="0"/>
              <a:buChar char="•"/>
              <a:defRPr/>
            </a:pPr>
            <a:r>
              <a:rPr lang="en-US" sz="2000" dirty="0" smtClean="0">
                <a:solidFill>
                  <a:schemeClr val="tx2"/>
                </a:solidFill>
                <a:latin typeface="Verdana" pitchFamily="34" charset="0"/>
                <a:cs typeface="Arial" charset="0"/>
              </a:rPr>
              <a:t>Medium- and long-term credits, leasing…</a:t>
            </a:r>
            <a:r>
              <a:rPr lang="en-US" sz="2000" dirty="0" smtClean="0">
                <a:solidFill>
                  <a:schemeClr val="tx2"/>
                </a:solidFill>
                <a:latin typeface="Verdana" panose="020B0604030504040204" pitchFamily="34" charset="0"/>
                <a:ea typeface="Verdana" panose="020B0604030504040204" pitchFamily="34" charset="0"/>
                <a:cs typeface="Verdana" panose="020B0604030504040204" pitchFamily="34" charset="0"/>
              </a:rPr>
              <a:t> </a:t>
            </a:r>
          </a:p>
        </p:txBody>
      </p:sp>
      <p:pic>
        <p:nvPicPr>
          <p:cNvPr id="22539" name="Image 3"/>
          <p:cNvPicPr>
            <a:picLocks noChangeAspect="1"/>
          </p:cNvPicPr>
          <p:nvPr/>
        </p:nvPicPr>
        <p:blipFill>
          <a:blip r:embed="rId5" cstate="print"/>
          <a:srcRect/>
          <a:stretch>
            <a:fillRect/>
          </a:stretch>
        </p:blipFill>
        <p:spPr bwMode="auto">
          <a:xfrm>
            <a:off x="7092950" y="6021388"/>
            <a:ext cx="1189038" cy="647700"/>
          </a:xfrm>
          <a:prstGeom prst="rect">
            <a:avLst/>
          </a:prstGeom>
          <a:noFill/>
          <a:ln w="9525">
            <a:noFill/>
            <a:miter lim="800000"/>
            <a:headEnd/>
            <a:tailEnd/>
          </a:ln>
        </p:spPr>
      </p:pic>
    </p:spTree>
  </p:cSld>
  <p:clrMapOvr>
    <a:masterClrMapping/>
  </p:clrMapOvr>
  <p:transition spd="slow">
    <p:wip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Z:\Seminar\2013 Rome\Graphic and logo\Logo - Rome 2.jpg"/>
          <p:cNvPicPr>
            <a:picLocks noChangeAspect="1" noChangeArrowheads="1"/>
          </p:cNvPicPr>
          <p:nvPr/>
        </p:nvPicPr>
        <p:blipFill>
          <a:blip r:embed="rId3" cstate="print">
            <a:extLst/>
          </a:blip>
          <a:srcRect/>
          <a:stretch>
            <a:fillRect/>
          </a:stretch>
        </p:blipFill>
        <p:spPr bwMode="auto">
          <a:xfrm>
            <a:off x="7660262" y="13200"/>
            <a:ext cx="1400538" cy="2191664"/>
          </a:xfrm>
          <a:prstGeom prst="rect">
            <a:avLst/>
          </a:prstGeom>
          <a:noFill/>
          <a:effectLst>
            <a:glow rad="127000">
              <a:schemeClr val="accent1">
                <a:alpha val="0"/>
              </a:schemeClr>
            </a:glow>
          </a:effectLst>
          <a:extLst/>
        </p:spPr>
      </p:pic>
      <p:sp>
        <p:nvSpPr>
          <p:cNvPr id="23555" name="Slide Number Placeholder 5"/>
          <p:cNvSpPr>
            <a:spLocks noGrp="1"/>
          </p:cNvSpPr>
          <p:nvPr>
            <p:ph type="sldNum" sz="quarter" idx="12"/>
          </p:nvPr>
        </p:nvSpPr>
        <p:spPr bwMode="auto">
          <a:noFill/>
          <a:ln>
            <a:miter lim="800000"/>
            <a:headEnd/>
            <a:tailEnd/>
          </a:ln>
        </p:spPr>
        <p:txBody>
          <a:bodyPr/>
          <a:lstStyle/>
          <a:p>
            <a:fld id="{047E591B-66D9-4910-9E4D-85005ED9A13E}" type="slidenum">
              <a:rPr lang="en-US" altLang="de-DE" smtClean="0">
                <a:cs typeface="Arial" pitchFamily="34" charset="0"/>
              </a:rPr>
              <a:pPr/>
              <a:t>31</a:t>
            </a:fld>
            <a:endParaRPr lang="en-US" altLang="de-DE" smtClean="0">
              <a:cs typeface="Arial" pitchFamily="34" charset="0"/>
            </a:endParaRPr>
          </a:p>
        </p:txBody>
      </p:sp>
      <p:sp>
        <p:nvSpPr>
          <p:cNvPr id="2" name="ZoneTexte 1"/>
          <p:cNvSpPr txBox="1"/>
          <p:nvPr/>
        </p:nvSpPr>
        <p:spPr>
          <a:xfrm>
            <a:off x="179388" y="404813"/>
            <a:ext cx="7705725" cy="523875"/>
          </a:xfrm>
          <a:prstGeom prst="rect">
            <a:avLst/>
          </a:prstGeom>
          <a:noFill/>
        </p:spPr>
        <p:txBody>
          <a:bodyPr>
            <a:spAutoFit/>
          </a:bodyPr>
          <a:lstStyle/>
          <a:p>
            <a:pPr eaLnBrk="1" hangingPunct="1">
              <a:defRPr/>
            </a:pPr>
            <a:r>
              <a:rPr lang="de-AT" altLang="en-US" sz="2800" b="1" dirty="0">
                <a:solidFill>
                  <a:schemeClr val="tx2"/>
                </a:solidFill>
                <a:latin typeface="Verdana" pitchFamily="34" charset="0"/>
                <a:cs typeface="Arial" charset="0"/>
              </a:rPr>
              <a:t>III. 	</a:t>
            </a:r>
            <a:r>
              <a:rPr lang="en-GB" altLang="en-US" sz="2800" b="1" u="sng" dirty="0">
                <a:solidFill>
                  <a:schemeClr val="tx2"/>
                </a:solidFill>
                <a:latin typeface="Verdana" pitchFamily="34" charset="0"/>
                <a:cs typeface="Arial" charset="0"/>
              </a:rPr>
              <a:t>SIAGI - Specificities</a:t>
            </a:r>
            <a:endParaRPr lang="it-IT" sz="2800" i="1" u="sng" dirty="0">
              <a:solidFill>
                <a:schemeClr val="tx2">
                  <a:lumMod val="75000"/>
                </a:schemeClr>
              </a:solidFill>
              <a:latin typeface="Verdana" panose="020B0604030504040204" pitchFamily="34" charset="0"/>
              <a:cs typeface="Arial" charset="0"/>
            </a:endParaRPr>
          </a:p>
        </p:txBody>
      </p:sp>
      <p:sp>
        <p:nvSpPr>
          <p:cNvPr id="3" name="Espace réservé du pied de page 2"/>
          <p:cNvSpPr>
            <a:spLocks noGrp="1"/>
          </p:cNvSpPr>
          <p:nvPr>
            <p:ph type="ftr" sz="quarter" idx="11"/>
          </p:nvPr>
        </p:nvSpPr>
        <p:spPr/>
        <p:txBody>
          <a:bodyPr/>
          <a:lstStyle/>
          <a:p>
            <a:pPr>
              <a:defRPr/>
            </a:pPr>
            <a:r>
              <a:rPr lang="en-US" dirty="0"/>
              <a:t>www.aecm.eu</a:t>
            </a:r>
          </a:p>
        </p:txBody>
      </p:sp>
      <p:sp>
        <p:nvSpPr>
          <p:cNvPr id="6" name="ZoneTexte 1"/>
          <p:cNvSpPr txBox="1"/>
          <p:nvPr/>
        </p:nvSpPr>
        <p:spPr>
          <a:xfrm>
            <a:off x="468313" y="1792288"/>
            <a:ext cx="7632700" cy="1200150"/>
          </a:xfrm>
          <a:prstGeom prst="rect">
            <a:avLst/>
          </a:prstGeom>
          <a:noFill/>
        </p:spPr>
        <p:txBody>
          <a:bodyPr>
            <a:spAutoFit/>
          </a:bodyPr>
          <a:lstStyle/>
          <a:p>
            <a:pPr marL="285750" indent="-285750">
              <a:lnSpc>
                <a:spcPct val="150000"/>
              </a:lnSpc>
              <a:defRPr/>
            </a:pPr>
            <a:endParaRPr lang="en-GB" dirty="0">
              <a:solidFill>
                <a:schemeClr val="tx2"/>
              </a:solidFill>
              <a:latin typeface="Verdana" panose="020B0604030504040204" pitchFamily="34" charset="0"/>
              <a:ea typeface="Verdana" panose="020B0604030504040204" pitchFamily="34" charset="0"/>
              <a:cs typeface="Verdana" panose="020B0604030504040204" pitchFamily="34" charset="0"/>
            </a:endParaRPr>
          </a:p>
          <a:p>
            <a:pPr marL="285750" indent="-285750">
              <a:lnSpc>
                <a:spcPct val="150000"/>
              </a:lnSpc>
              <a:defRPr/>
            </a:pPr>
            <a:endParaRPr lang="en-GB" dirty="0">
              <a:solidFill>
                <a:schemeClr val="tx2"/>
              </a:solidFill>
              <a:latin typeface="Verdana" panose="020B0604030504040204" pitchFamily="34" charset="0"/>
              <a:ea typeface="Verdana" panose="020B0604030504040204" pitchFamily="34" charset="0"/>
              <a:cs typeface="Verdana" panose="020B0604030504040204" pitchFamily="34" charset="0"/>
            </a:endParaRPr>
          </a:p>
          <a:p>
            <a:pPr>
              <a:lnSpc>
                <a:spcPct val="150000"/>
              </a:lnSpc>
              <a:defRPr/>
            </a:pPr>
            <a:endParaRPr lang="de-AT" sz="1200" dirty="0">
              <a:solidFill>
                <a:schemeClr val="tx2"/>
              </a:solidFill>
              <a:latin typeface="Verdana" panose="020B0604030504040204" pitchFamily="34" charset="0"/>
              <a:ea typeface="Verdana" panose="020B0604030504040204" pitchFamily="34" charset="0"/>
              <a:cs typeface="Verdana" panose="020B0604030504040204" pitchFamily="34" charset="0"/>
            </a:endParaRPr>
          </a:p>
        </p:txBody>
      </p:sp>
      <p:pic>
        <p:nvPicPr>
          <p:cNvPr id="23559" name="Image 1"/>
          <p:cNvPicPr>
            <a:picLocks noChangeAspect="1"/>
          </p:cNvPicPr>
          <p:nvPr/>
        </p:nvPicPr>
        <p:blipFill>
          <a:blip r:embed="rId4" cstate="print"/>
          <a:srcRect/>
          <a:stretch>
            <a:fillRect/>
          </a:stretch>
        </p:blipFill>
        <p:spPr bwMode="auto">
          <a:xfrm>
            <a:off x="34925" y="5372100"/>
            <a:ext cx="1584325" cy="1425575"/>
          </a:xfrm>
          <a:prstGeom prst="rect">
            <a:avLst/>
          </a:prstGeom>
          <a:noFill/>
          <a:ln w="9525">
            <a:noFill/>
            <a:miter lim="800000"/>
            <a:headEnd/>
            <a:tailEnd/>
          </a:ln>
        </p:spPr>
      </p:pic>
      <p:sp>
        <p:nvSpPr>
          <p:cNvPr id="23560" name="Espace réservé du contenu 9"/>
          <p:cNvSpPr>
            <a:spLocks noGrp="1"/>
          </p:cNvSpPr>
          <p:nvPr/>
        </p:nvSpPr>
        <p:spPr bwMode="auto">
          <a:xfrm>
            <a:off x="750888" y="1455738"/>
            <a:ext cx="7642225" cy="4997450"/>
          </a:xfrm>
          <a:prstGeom prst="rect">
            <a:avLst/>
          </a:prstGeom>
          <a:noFill/>
          <a:ln w="9525">
            <a:noFill/>
            <a:miter lim="800000"/>
            <a:headEnd/>
            <a:tailEnd/>
          </a:ln>
        </p:spPr>
        <p:txBody>
          <a:bodyPr/>
          <a:lstStyle/>
          <a:p>
            <a:pPr marL="342900" indent="-342900">
              <a:spcBef>
                <a:spcPct val="20000"/>
              </a:spcBef>
              <a:buFont typeface="Wingdings" pitchFamily="2" charset="2"/>
              <a:buChar char="Ø"/>
            </a:pPr>
            <a:r>
              <a:rPr lang="fr-FR" sz="2000" b="1">
                <a:solidFill>
                  <a:schemeClr val="tx2"/>
                </a:solidFill>
                <a:latin typeface="Verdana" pitchFamily="34" charset="0"/>
              </a:rPr>
              <a:t>Unique status:</a:t>
            </a:r>
          </a:p>
          <a:p>
            <a:pPr marL="742950" lvl="1" indent="-285750">
              <a:spcBef>
                <a:spcPct val="20000"/>
              </a:spcBef>
              <a:spcAft>
                <a:spcPts val="600"/>
              </a:spcAft>
              <a:buFont typeface="Wingdings" pitchFamily="2" charset="2"/>
              <a:buChar char="Ø"/>
            </a:pPr>
            <a:r>
              <a:rPr lang="fr-FR" sz="2000" b="1">
                <a:solidFill>
                  <a:schemeClr val="tx2"/>
                </a:solidFill>
                <a:latin typeface="Verdana" pitchFamily="34" charset="0"/>
              </a:rPr>
              <a:t>Private company</a:t>
            </a:r>
            <a:r>
              <a:rPr lang="fr-FR" sz="2000">
                <a:solidFill>
                  <a:schemeClr val="tx2"/>
                </a:solidFill>
                <a:latin typeface="Verdana" pitchFamily="34" charset="0"/>
              </a:rPr>
              <a:t>, whose majority belongs to public entities</a:t>
            </a:r>
          </a:p>
          <a:p>
            <a:pPr marL="742950" lvl="1" indent="-285750">
              <a:spcBef>
                <a:spcPct val="20000"/>
              </a:spcBef>
              <a:spcAft>
                <a:spcPts val="600"/>
              </a:spcAft>
              <a:buFont typeface="Wingdings" pitchFamily="2" charset="2"/>
              <a:buChar char="Ø"/>
            </a:pPr>
            <a:r>
              <a:rPr lang="fr-FR" sz="2000" b="1">
                <a:solidFill>
                  <a:schemeClr val="tx2"/>
                </a:solidFill>
                <a:latin typeface="Verdana" pitchFamily="34" charset="0"/>
              </a:rPr>
              <a:t>Non-consumptive </a:t>
            </a:r>
            <a:r>
              <a:rPr lang="fr-FR" sz="2000">
                <a:solidFill>
                  <a:schemeClr val="tx2"/>
                </a:solidFill>
                <a:latin typeface="Verdana" pitchFamily="34" charset="0"/>
              </a:rPr>
              <a:t>regarding public funding</a:t>
            </a:r>
          </a:p>
          <a:p>
            <a:pPr marL="742950" lvl="1" indent="-285750">
              <a:spcBef>
                <a:spcPct val="20000"/>
              </a:spcBef>
              <a:spcAft>
                <a:spcPts val="600"/>
              </a:spcAft>
              <a:buFont typeface="Wingdings" pitchFamily="2" charset="2"/>
              <a:buChar char="Ø"/>
            </a:pPr>
            <a:r>
              <a:rPr lang="fr-FR" sz="2000" b="1">
                <a:solidFill>
                  <a:schemeClr val="tx2"/>
                </a:solidFill>
                <a:latin typeface="Verdana" pitchFamily="34" charset="0"/>
              </a:rPr>
              <a:t>Mixed governance </a:t>
            </a:r>
            <a:r>
              <a:rPr lang="fr-FR" sz="2000">
                <a:solidFill>
                  <a:schemeClr val="tx2"/>
                </a:solidFill>
                <a:latin typeface="Verdana" pitchFamily="34" charset="0"/>
              </a:rPr>
              <a:t>balancing the interests of banks and small enterprises</a:t>
            </a:r>
          </a:p>
          <a:p>
            <a:pPr marL="742950" lvl="1" indent="-285750">
              <a:spcBef>
                <a:spcPct val="20000"/>
              </a:spcBef>
              <a:buFont typeface="Wingdings" pitchFamily="2" charset="2"/>
              <a:buChar char="Ø"/>
            </a:pPr>
            <a:endParaRPr lang="fr-FR" sz="2000">
              <a:solidFill>
                <a:schemeClr val="tx2"/>
              </a:solidFill>
              <a:latin typeface="Verdana" pitchFamily="34" charset="0"/>
            </a:endParaRPr>
          </a:p>
          <a:p>
            <a:pPr marL="342900" indent="-342900">
              <a:spcBef>
                <a:spcPct val="20000"/>
              </a:spcBef>
              <a:buFont typeface="Wingdings" pitchFamily="2" charset="2"/>
              <a:buChar char="Ø"/>
            </a:pPr>
            <a:r>
              <a:rPr lang="fr-FR" sz="2000" b="1">
                <a:solidFill>
                  <a:schemeClr val="tx2"/>
                </a:solidFill>
                <a:latin typeface="Verdana" pitchFamily="34" charset="0"/>
              </a:rPr>
              <a:t>Self-financing:</a:t>
            </a:r>
            <a:r>
              <a:rPr lang="fr-FR" sz="2000">
                <a:solidFill>
                  <a:schemeClr val="tx2"/>
                </a:solidFill>
                <a:latin typeface="Verdana" pitchFamily="34" charset="0"/>
              </a:rPr>
              <a:t> mutual guarantee fund</a:t>
            </a:r>
          </a:p>
          <a:p>
            <a:pPr marL="742950" lvl="1" indent="-285750">
              <a:spcBef>
                <a:spcPct val="20000"/>
              </a:spcBef>
              <a:spcAft>
                <a:spcPts val="600"/>
              </a:spcAft>
              <a:buFont typeface="Wingdings" pitchFamily="2" charset="2"/>
              <a:buChar char="Ø"/>
            </a:pPr>
            <a:r>
              <a:rPr lang="fr-FR" sz="2000" b="1">
                <a:solidFill>
                  <a:schemeClr val="tx2"/>
                </a:solidFill>
                <a:latin typeface="Verdana" pitchFamily="34" charset="0"/>
              </a:rPr>
              <a:t>Solidarity </a:t>
            </a:r>
            <a:r>
              <a:rPr lang="fr-FR" sz="2000">
                <a:solidFill>
                  <a:schemeClr val="tx2"/>
                </a:solidFill>
                <a:latin typeface="Verdana" pitchFamily="34" charset="0"/>
              </a:rPr>
              <a:t>among borrowers</a:t>
            </a:r>
          </a:p>
          <a:p>
            <a:pPr marL="742950" lvl="1" indent="-285750">
              <a:spcBef>
                <a:spcPct val="20000"/>
              </a:spcBef>
              <a:spcAft>
                <a:spcPts val="600"/>
              </a:spcAft>
              <a:buFont typeface="Wingdings" pitchFamily="2" charset="2"/>
              <a:buChar char="Ø"/>
            </a:pPr>
            <a:r>
              <a:rPr lang="fr-FR" sz="2000">
                <a:solidFill>
                  <a:schemeClr val="tx2"/>
                </a:solidFill>
                <a:latin typeface="Verdana" pitchFamily="34" charset="0"/>
              </a:rPr>
              <a:t>Adjustment of contributions to the rules of </a:t>
            </a:r>
            <a:r>
              <a:rPr lang="fr-FR" sz="2000" b="1">
                <a:solidFill>
                  <a:schemeClr val="tx2"/>
                </a:solidFill>
                <a:latin typeface="Verdana" pitchFamily="34" charset="0"/>
              </a:rPr>
              <a:t>risk mutualisation</a:t>
            </a:r>
          </a:p>
          <a:p>
            <a:pPr marL="342900" indent="-342900">
              <a:spcBef>
                <a:spcPct val="20000"/>
              </a:spcBef>
              <a:buFont typeface="Wingdings" pitchFamily="2" charset="2"/>
              <a:buChar char="Ø"/>
            </a:pPr>
            <a:endParaRPr lang="fr-FR" sz="2800">
              <a:solidFill>
                <a:srgbClr val="C00000"/>
              </a:solidFill>
              <a:latin typeface="Calibri" pitchFamily="34" charset="0"/>
            </a:endParaRPr>
          </a:p>
          <a:p>
            <a:pPr marL="342900" indent="-342900">
              <a:spcBef>
                <a:spcPct val="20000"/>
              </a:spcBef>
              <a:buFont typeface="Arial" pitchFamily="34" charset="0"/>
              <a:buNone/>
            </a:pPr>
            <a:endParaRPr lang="fr-FR" sz="2800">
              <a:latin typeface="Calibri" pitchFamily="34" charset="0"/>
            </a:endParaRPr>
          </a:p>
        </p:txBody>
      </p:sp>
      <p:pic>
        <p:nvPicPr>
          <p:cNvPr id="23561" name="Image 3"/>
          <p:cNvPicPr>
            <a:picLocks noChangeAspect="1"/>
          </p:cNvPicPr>
          <p:nvPr/>
        </p:nvPicPr>
        <p:blipFill>
          <a:blip r:embed="rId5" cstate="print"/>
          <a:srcRect/>
          <a:stretch>
            <a:fillRect/>
          </a:stretch>
        </p:blipFill>
        <p:spPr bwMode="auto">
          <a:xfrm>
            <a:off x="7092950" y="6021388"/>
            <a:ext cx="1189038" cy="647700"/>
          </a:xfrm>
          <a:prstGeom prst="rect">
            <a:avLst/>
          </a:prstGeom>
          <a:noFill/>
          <a:ln w="9525">
            <a:noFill/>
            <a:miter lim="800000"/>
            <a:headEnd/>
            <a:tailEnd/>
          </a:ln>
        </p:spPr>
      </p:pic>
    </p:spTree>
  </p:cSld>
  <p:clrMapOvr>
    <a:masterClrMapping/>
  </p:clrMapOvr>
  <p:transition spd="slow">
    <p:wip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Z:\Seminar\2013 Rome\Graphic and logo\Logo - Rome 2.jpg"/>
          <p:cNvPicPr>
            <a:picLocks noChangeAspect="1" noChangeArrowheads="1"/>
          </p:cNvPicPr>
          <p:nvPr/>
        </p:nvPicPr>
        <p:blipFill>
          <a:blip r:embed="rId3" cstate="print">
            <a:extLst/>
          </a:blip>
          <a:srcRect/>
          <a:stretch>
            <a:fillRect/>
          </a:stretch>
        </p:blipFill>
        <p:spPr bwMode="auto">
          <a:xfrm>
            <a:off x="7660262" y="13200"/>
            <a:ext cx="1400538" cy="2191664"/>
          </a:xfrm>
          <a:prstGeom prst="rect">
            <a:avLst/>
          </a:prstGeom>
          <a:noFill/>
          <a:effectLst>
            <a:glow rad="127000">
              <a:schemeClr val="accent1">
                <a:alpha val="0"/>
              </a:schemeClr>
            </a:glow>
          </a:effectLst>
          <a:extLst/>
        </p:spPr>
      </p:pic>
      <p:sp>
        <p:nvSpPr>
          <p:cNvPr id="24579" name="Slide Number Placeholder 5"/>
          <p:cNvSpPr>
            <a:spLocks noGrp="1"/>
          </p:cNvSpPr>
          <p:nvPr>
            <p:ph type="sldNum" sz="quarter" idx="12"/>
          </p:nvPr>
        </p:nvSpPr>
        <p:spPr bwMode="auto">
          <a:noFill/>
          <a:ln>
            <a:miter lim="800000"/>
            <a:headEnd/>
            <a:tailEnd/>
          </a:ln>
        </p:spPr>
        <p:txBody>
          <a:bodyPr/>
          <a:lstStyle/>
          <a:p>
            <a:fld id="{8C70BD39-1197-498E-85D2-25677700D423}" type="slidenum">
              <a:rPr lang="en-US" altLang="de-DE" smtClean="0">
                <a:cs typeface="Arial" pitchFamily="34" charset="0"/>
              </a:rPr>
              <a:pPr/>
              <a:t>32</a:t>
            </a:fld>
            <a:endParaRPr lang="en-US" altLang="de-DE" smtClean="0">
              <a:cs typeface="Arial" pitchFamily="34" charset="0"/>
            </a:endParaRPr>
          </a:p>
        </p:txBody>
      </p:sp>
      <p:sp>
        <p:nvSpPr>
          <p:cNvPr id="2" name="ZoneTexte 1"/>
          <p:cNvSpPr txBox="1"/>
          <p:nvPr/>
        </p:nvSpPr>
        <p:spPr>
          <a:xfrm>
            <a:off x="179388" y="404813"/>
            <a:ext cx="7705725" cy="523875"/>
          </a:xfrm>
          <a:prstGeom prst="rect">
            <a:avLst/>
          </a:prstGeom>
          <a:noFill/>
        </p:spPr>
        <p:txBody>
          <a:bodyPr>
            <a:spAutoFit/>
          </a:bodyPr>
          <a:lstStyle/>
          <a:p>
            <a:pPr eaLnBrk="1" hangingPunct="1">
              <a:defRPr/>
            </a:pPr>
            <a:r>
              <a:rPr lang="de-AT" altLang="en-US" sz="2800" b="1" dirty="0">
                <a:solidFill>
                  <a:schemeClr val="tx2"/>
                </a:solidFill>
                <a:latin typeface="Verdana" pitchFamily="34" charset="0"/>
                <a:cs typeface="Arial" charset="0"/>
              </a:rPr>
              <a:t>III. 	</a:t>
            </a:r>
            <a:r>
              <a:rPr lang="en-GB" altLang="en-US" sz="2800" b="1" u="sng" dirty="0">
                <a:solidFill>
                  <a:schemeClr val="tx2"/>
                </a:solidFill>
                <a:latin typeface="Verdana" pitchFamily="34" charset="0"/>
                <a:cs typeface="Arial" charset="0"/>
              </a:rPr>
              <a:t>SIAGI - Specificities </a:t>
            </a:r>
            <a:endParaRPr lang="it-IT" sz="2800" i="1" u="sng" dirty="0">
              <a:solidFill>
                <a:schemeClr val="tx2">
                  <a:lumMod val="75000"/>
                </a:schemeClr>
              </a:solidFill>
              <a:latin typeface="Verdana" panose="020B0604030504040204" pitchFamily="34" charset="0"/>
              <a:cs typeface="Arial" charset="0"/>
            </a:endParaRPr>
          </a:p>
        </p:txBody>
      </p:sp>
      <p:sp>
        <p:nvSpPr>
          <p:cNvPr id="3" name="Espace réservé du pied de page 2"/>
          <p:cNvSpPr>
            <a:spLocks noGrp="1"/>
          </p:cNvSpPr>
          <p:nvPr>
            <p:ph type="ftr" sz="quarter" idx="11"/>
          </p:nvPr>
        </p:nvSpPr>
        <p:spPr/>
        <p:txBody>
          <a:bodyPr/>
          <a:lstStyle/>
          <a:p>
            <a:pPr>
              <a:defRPr/>
            </a:pPr>
            <a:r>
              <a:rPr lang="en-US" dirty="0"/>
              <a:t>www.aecm.eu</a:t>
            </a:r>
          </a:p>
        </p:txBody>
      </p:sp>
      <p:sp>
        <p:nvSpPr>
          <p:cNvPr id="6" name="ZoneTexte 1"/>
          <p:cNvSpPr txBox="1"/>
          <p:nvPr/>
        </p:nvSpPr>
        <p:spPr>
          <a:xfrm>
            <a:off x="468313" y="1792288"/>
            <a:ext cx="7632700" cy="1200150"/>
          </a:xfrm>
          <a:prstGeom prst="rect">
            <a:avLst/>
          </a:prstGeom>
          <a:noFill/>
        </p:spPr>
        <p:txBody>
          <a:bodyPr>
            <a:spAutoFit/>
          </a:bodyPr>
          <a:lstStyle/>
          <a:p>
            <a:pPr marL="285750" indent="-285750">
              <a:lnSpc>
                <a:spcPct val="150000"/>
              </a:lnSpc>
              <a:defRPr/>
            </a:pPr>
            <a:endParaRPr lang="en-GB" dirty="0">
              <a:solidFill>
                <a:schemeClr val="tx2"/>
              </a:solidFill>
              <a:latin typeface="Verdana" panose="020B0604030504040204" pitchFamily="34" charset="0"/>
              <a:ea typeface="Verdana" panose="020B0604030504040204" pitchFamily="34" charset="0"/>
              <a:cs typeface="Verdana" panose="020B0604030504040204" pitchFamily="34" charset="0"/>
            </a:endParaRPr>
          </a:p>
          <a:p>
            <a:pPr marL="285750" indent="-285750">
              <a:lnSpc>
                <a:spcPct val="150000"/>
              </a:lnSpc>
              <a:defRPr/>
            </a:pPr>
            <a:endParaRPr lang="en-GB" dirty="0">
              <a:solidFill>
                <a:schemeClr val="tx2"/>
              </a:solidFill>
              <a:latin typeface="Verdana" panose="020B0604030504040204" pitchFamily="34" charset="0"/>
              <a:ea typeface="Verdana" panose="020B0604030504040204" pitchFamily="34" charset="0"/>
              <a:cs typeface="Verdana" panose="020B0604030504040204" pitchFamily="34" charset="0"/>
            </a:endParaRPr>
          </a:p>
          <a:p>
            <a:pPr>
              <a:lnSpc>
                <a:spcPct val="150000"/>
              </a:lnSpc>
              <a:defRPr/>
            </a:pPr>
            <a:endParaRPr lang="de-AT" sz="1200" dirty="0">
              <a:solidFill>
                <a:schemeClr val="tx2"/>
              </a:solidFill>
              <a:latin typeface="Verdana" panose="020B0604030504040204" pitchFamily="34" charset="0"/>
              <a:ea typeface="Verdana" panose="020B0604030504040204" pitchFamily="34" charset="0"/>
              <a:cs typeface="Verdana" panose="020B0604030504040204" pitchFamily="34" charset="0"/>
            </a:endParaRPr>
          </a:p>
        </p:txBody>
      </p:sp>
      <p:pic>
        <p:nvPicPr>
          <p:cNvPr id="24583" name="Image 1"/>
          <p:cNvPicPr>
            <a:picLocks noChangeAspect="1"/>
          </p:cNvPicPr>
          <p:nvPr/>
        </p:nvPicPr>
        <p:blipFill>
          <a:blip r:embed="rId4" cstate="print"/>
          <a:srcRect/>
          <a:stretch>
            <a:fillRect/>
          </a:stretch>
        </p:blipFill>
        <p:spPr bwMode="auto">
          <a:xfrm>
            <a:off x="250825" y="5372100"/>
            <a:ext cx="1584325" cy="1425575"/>
          </a:xfrm>
          <a:prstGeom prst="rect">
            <a:avLst/>
          </a:prstGeom>
          <a:noFill/>
          <a:ln w="9525">
            <a:noFill/>
            <a:miter lim="800000"/>
            <a:headEnd/>
            <a:tailEnd/>
          </a:ln>
        </p:spPr>
      </p:pic>
      <p:sp>
        <p:nvSpPr>
          <p:cNvPr id="24584" name="Espace réservé du contenu 9"/>
          <p:cNvSpPr>
            <a:spLocks noGrp="1"/>
          </p:cNvSpPr>
          <p:nvPr/>
        </p:nvSpPr>
        <p:spPr bwMode="auto">
          <a:xfrm>
            <a:off x="750888" y="1520825"/>
            <a:ext cx="7642225" cy="3816350"/>
          </a:xfrm>
          <a:prstGeom prst="rect">
            <a:avLst/>
          </a:prstGeom>
          <a:noFill/>
          <a:ln w="9525">
            <a:noFill/>
            <a:miter lim="800000"/>
            <a:headEnd/>
            <a:tailEnd/>
          </a:ln>
        </p:spPr>
        <p:txBody>
          <a:bodyPr/>
          <a:lstStyle/>
          <a:p>
            <a:pPr marL="742950" lvl="1" indent="-285750">
              <a:spcBef>
                <a:spcPct val="20000"/>
              </a:spcBef>
              <a:buFont typeface="Arial" pitchFamily="34" charset="0"/>
              <a:buNone/>
            </a:pPr>
            <a:endParaRPr lang="fr-FR" sz="2400">
              <a:solidFill>
                <a:srgbClr val="C00000"/>
              </a:solidFill>
              <a:latin typeface="Calibri" pitchFamily="34" charset="0"/>
            </a:endParaRPr>
          </a:p>
          <a:p>
            <a:pPr marL="342900" indent="-342900">
              <a:spcBef>
                <a:spcPct val="20000"/>
              </a:spcBef>
              <a:buFont typeface="Wingdings" pitchFamily="2" charset="2"/>
              <a:buChar char="Ø"/>
            </a:pPr>
            <a:r>
              <a:rPr lang="fr-FR" sz="2000">
                <a:solidFill>
                  <a:schemeClr val="tx2"/>
                </a:solidFill>
                <a:latin typeface="Verdana" pitchFamily="34" charset="0"/>
              </a:rPr>
              <a:t>For 50 years, a </a:t>
            </a:r>
            <a:r>
              <a:rPr lang="fr-FR" sz="2000" b="1">
                <a:solidFill>
                  <a:schemeClr val="tx2"/>
                </a:solidFill>
                <a:latin typeface="Verdana" pitchFamily="34" charset="0"/>
              </a:rPr>
              <a:t>double positioning</a:t>
            </a:r>
            <a:r>
              <a:rPr lang="fr-FR" sz="2000">
                <a:solidFill>
                  <a:schemeClr val="tx2"/>
                </a:solidFill>
                <a:latin typeface="Verdana" pitchFamily="34" charset="0"/>
              </a:rPr>
              <a:t>:</a:t>
            </a:r>
          </a:p>
          <a:p>
            <a:pPr marL="742950" lvl="1" indent="-285750">
              <a:spcBef>
                <a:spcPct val="20000"/>
              </a:spcBef>
              <a:buFont typeface="Wingdings" pitchFamily="2" charset="2"/>
              <a:buChar char="Ø"/>
            </a:pPr>
            <a:r>
              <a:rPr lang="fr-FR" sz="2000" b="1">
                <a:solidFill>
                  <a:schemeClr val="tx2"/>
                </a:solidFill>
                <a:latin typeface="Verdana" pitchFamily="34" charset="0"/>
              </a:rPr>
              <a:t>Proximity</a:t>
            </a:r>
            <a:r>
              <a:rPr lang="fr-FR" sz="2000">
                <a:solidFill>
                  <a:schemeClr val="tx2"/>
                </a:solidFill>
                <a:latin typeface="Verdana" pitchFamily="34" charset="0"/>
              </a:rPr>
              <a:t> in the territories</a:t>
            </a:r>
          </a:p>
          <a:p>
            <a:pPr marL="742950" lvl="1" indent="-285750">
              <a:spcBef>
                <a:spcPct val="20000"/>
              </a:spcBef>
              <a:buFont typeface="Wingdings" pitchFamily="2" charset="2"/>
              <a:buChar char="Ø"/>
            </a:pPr>
            <a:r>
              <a:rPr lang="fr-FR" sz="2000">
                <a:solidFill>
                  <a:schemeClr val="tx2"/>
                </a:solidFill>
                <a:latin typeface="Verdana" pitchFamily="34" charset="0"/>
              </a:rPr>
              <a:t>Analysis of files on a </a:t>
            </a:r>
            <a:r>
              <a:rPr lang="fr-FR" sz="2000" b="1">
                <a:solidFill>
                  <a:schemeClr val="tx2"/>
                </a:solidFill>
                <a:latin typeface="Verdana" pitchFamily="34" charset="0"/>
              </a:rPr>
              <a:t>case by case </a:t>
            </a:r>
            <a:r>
              <a:rPr lang="fr-FR" sz="2000">
                <a:solidFill>
                  <a:schemeClr val="tx2"/>
                </a:solidFill>
                <a:latin typeface="Verdana" pitchFamily="34" charset="0"/>
              </a:rPr>
              <a:t>basis</a:t>
            </a:r>
            <a:r>
              <a:rPr lang="fr-FR" sz="2000" b="1">
                <a:solidFill>
                  <a:schemeClr val="tx2"/>
                </a:solidFill>
                <a:latin typeface="Verdana" pitchFamily="34" charset="0"/>
              </a:rPr>
              <a:t>: </a:t>
            </a:r>
            <a:br>
              <a:rPr lang="fr-FR" sz="2000" b="1">
                <a:solidFill>
                  <a:schemeClr val="tx2"/>
                </a:solidFill>
                <a:latin typeface="Verdana" pitchFamily="34" charset="0"/>
              </a:rPr>
            </a:br>
            <a:r>
              <a:rPr lang="fr-FR" sz="2000" b="1">
                <a:solidFill>
                  <a:schemeClr val="tx2"/>
                </a:solidFill>
                <a:latin typeface="Verdana" pitchFamily="34" charset="0"/>
              </a:rPr>
              <a:t>no scoring</a:t>
            </a:r>
          </a:p>
          <a:p>
            <a:pPr marL="742950" lvl="1" indent="-285750">
              <a:spcBef>
                <a:spcPct val="20000"/>
              </a:spcBef>
              <a:buFont typeface="Wingdings" pitchFamily="2" charset="2"/>
              <a:buChar char="Ø"/>
            </a:pPr>
            <a:endParaRPr lang="fr-FR" sz="2000">
              <a:solidFill>
                <a:schemeClr val="tx2"/>
              </a:solidFill>
              <a:latin typeface="Verdana" pitchFamily="34" charset="0"/>
            </a:endParaRPr>
          </a:p>
          <a:p>
            <a:pPr marL="342900" indent="-342900">
              <a:spcBef>
                <a:spcPct val="20000"/>
              </a:spcBef>
              <a:buFont typeface="Wingdings" pitchFamily="2" charset="2"/>
              <a:buChar char="Ø"/>
            </a:pPr>
            <a:r>
              <a:rPr lang="fr-FR" sz="2000">
                <a:solidFill>
                  <a:schemeClr val="tx2"/>
                </a:solidFill>
                <a:latin typeface="Verdana" pitchFamily="34" charset="0"/>
              </a:rPr>
              <a:t>A </a:t>
            </a:r>
            <a:r>
              <a:rPr lang="fr-FR" sz="2000" b="1">
                <a:solidFill>
                  <a:schemeClr val="tx2"/>
                </a:solidFill>
                <a:latin typeface="Verdana" pitchFamily="34" charset="0"/>
              </a:rPr>
              <a:t>flexible structure </a:t>
            </a:r>
            <a:r>
              <a:rPr lang="fr-FR" sz="2000">
                <a:solidFill>
                  <a:schemeClr val="tx2"/>
                </a:solidFill>
                <a:latin typeface="Verdana" pitchFamily="34" charset="0"/>
              </a:rPr>
              <a:t>that drives to innovating: the example of </a:t>
            </a:r>
            <a:r>
              <a:rPr lang="fr-FR" sz="2000" b="1">
                <a:solidFill>
                  <a:schemeClr val="tx2"/>
                </a:solidFill>
                <a:latin typeface="Verdana" pitchFamily="34" charset="0"/>
              </a:rPr>
              <a:t>the measure of a pre-guarantee of a loan</a:t>
            </a:r>
            <a:r>
              <a:rPr lang="fr-FR" sz="2000">
                <a:solidFill>
                  <a:schemeClr val="tx2"/>
                </a:solidFill>
                <a:latin typeface="Verdana" pitchFamily="34" charset="0"/>
              </a:rPr>
              <a:t>: analysis of the files prior to the bank</a:t>
            </a:r>
          </a:p>
          <a:p>
            <a:pPr marL="342900" indent="-342900">
              <a:spcBef>
                <a:spcPct val="20000"/>
              </a:spcBef>
              <a:buFont typeface="Wingdings" pitchFamily="2" charset="2"/>
              <a:buChar char="Ø"/>
            </a:pPr>
            <a:endParaRPr lang="fr-FR" sz="2800">
              <a:solidFill>
                <a:schemeClr val="tx2"/>
              </a:solidFill>
              <a:latin typeface="Calibri" pitchFamily="34" charset="0"/>
            </a:endParaRPr>
          </a:p>
        </p:txBody>
      </p:sp>
      <p:pic>
        <p:nvPicPr>
          <p:cNvPr id="24585" name="Image 3"/>
          <p:cNvPicPr>
            <a:picLocks noChangeAspect="1"/>
          </p:cNvPicPr>
          <p:nvPr/>
        </p:nvPicPr>
        <p:blipFill>
          <a:blip r:embed="rId5" cstate="print"/>
          <a:srcRect/>
          <a:stretch>
            <a:fillRect/>
          </a:stretch>
        </p:blipFill>
        <p:spPr bwMode="auto">
          <a:xfrm>
            <a:off x="7092950" y="6021388"/>
            <a:ext cx="1189038" cy="647700"/>
          </a:xfrm>
          <a:prstGeom prst="rect">
            <a:avLst/>
          </a:prstGeom>
          <a:noFill/>
          <a:ln w="9525">
            <a:noFill/>
            <a:miter lim="800000"/>
            <a:headEnd/>
            <a:tailEnd/>
          </a:ln>
        </p:spPr>
      </p:pic>
    </p:spTree>
  </p:cSld>
  <p:clrMapOvr>
    <a:masterClrMapping/>
  </p:clrMapOvr>
  <p:transition spd="slow">
    <p:wip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Z:\Seminar\2013 Rome\Graphic and logo\Logo - Rome 2.jpg"/>
          <p:cNvPicPr>
            <a:picLocks noChangeAspect="1" noChangeArrowheads="1"/>
          </p:cNvPicPr>
          <p:nvPr/>
        </p:nvPicPr>
        <p:blipFill>
          <a:blip r:embed="rId3" cstate="print">
            <a:extLst/>
          </a:blip>
          <a:srcRect/>
          <a:stretch>
            <a:fillRect/>
          </a:stretch>
        </p:blipFill>
        <p:spPr bwMode="auto">
          <a:xfrm>
            <a:off x="7660262" y="13200"/>
            <a:ext cx="1400538" cy="2191664"/>
          </a:xfrm>
          <a:prstGeom prst="rect">
            <a:avLst/>
          </a:prstGeom>
          <a:noFill/>
          <a:effectLst>
            <a:glow rad="127000">
              <a:schemeClr val="accent1">
                <a:alpha val="0"/>
              </a:schemeClr>
            </a:glow>
          </a:effectLst>
          <a:extLst/>
        </p:spPr>
      </p:pic>
      <p:sp>
        <p:nvSpPr>
          <p:cNvPr id="25603" name="Slide Number Placeholder 5"/>
          <p:cNvSpPr>
            <a:spLocks noGrp="1"/>
          </p:cNvSpPr>
          <p:nvPr>
            <p:ph type="sldNum" sz="quarter" idx="12"/>
          </p:nvPr>
        </p:nvSpPr>
        <p:spPr bwMode="auto">
          <a:noFill/>
          <a:ln>
            <a:miter lim="800000"/>
            <a:headEnd/>
            <a:tailEnd/>
          </a:ln>
        </p:spPr>
        <p:txBody>
          <a:bodyPr/>
          <a:lstStyle/>
          <a:p>
            <a:fld id="{AE5B3193-153C-404C-91E6-C52ED7D21755}" type="slidenum">
              <a:rPr lang="en-US" altLang="de-DE" smtClean="0">
                <a:cs typeface="Arial" pitchFamily="34" charset="0"/>
              </a:rPr>
              <a:pPr/>
              <a:t>33</a:t>
            </a:fld>
            <a:endParaRPr lang="en-US" altLang="de-DE" smtClean="0">
              <a:cs typeface="Arial" pitchFamily="34" charset="0"/>
            </a:endParaRPr>
          </a:p>
        </p:txBody>
      </p:sp>
      <p:sp>
        <p:nvSpPr>
          <p:cNvPr id="2" name="ZoneTexte 1"/>
          <p:cNvSpPr txBox="1"/>
          <p:nvPr/>
        </p:nvSpPr>
        <p:spPr>
          <a:xfrm>
            <a:off x="179388" y="404813"/>
            <a:ext cx="7705725" cy="523875"/>
          </a:xfrm>
          <a:prstGeom prst="rect">
            <a:avLst/>
          </a:prstGeom>
          <a:noFill/>
        </p:spPr>
        <p:txBody>
          <a:bodyPr>
            <a:spAutoFit/>
          </a:bodyPr>
          <a:lstStyle/>
          <a:p>
            <a:pPr eaLnBrk="1" hangingPunct="1">
              <a:defRPr/>
            </a:pPr>
            <a:r>
              <a:rPr lang="de-AT" altLang="en-US" sz="2800" b="1" dirty="0">
                <a:solidFill>
                  <a:schemeClr val="tx2"/>
                </a:solidFill>
                <a:latin typeface="Verdana" pitchFamily="34" charset="0"/>
                <a:cs typeface="Arial" charset="0"/>
              </a:rPr>
              <a:t>III. 	</a:t>
            </a:r>
            <a:r>
              <a:rPr lang="en-GB" altLang="en-US" sz="2800" b="1" u="sng" dirty="0">
                <a:solidFill>
                  <a:schemeClr val="tx2"/>
                </a:solidFill>
                <a:latin typeface="Verdana" pitchFamily="34" charset="0"/>
                <a:cs typeface="Arial" charset="0"/>
              </a:rPr>
              <a:t>SIAGI – Pre-guarantee device</a:t>
            </a:r>
            <a:endParaRPr lang="it-IT" sz="2800" i="1" u="sng" dirty="0">
              <a:solidFill>
                <a:schemeClr val="tx2">
                  <a:lumMod val="75000"/>
                </a:schemeClr>
              </a:solidFill>
              <a:latin typeface="Verdana" panose="020B0604030504040204" pitchFamily="34" charset="0"/>
              <a:cs typeface="Arial" charset="0"/>
            </a:endParaRPr>
          </a:p>
        </p:txBody>
      </p:sp>
      <p:sp>
        <p:nvSpPr>
          <p:cNvPr id="3" name="Espace réservé du pied de page 2"/>
          <p:cNvSpPr>
            <a:spLocks noGrp="1"/>
          </p:cNvSpPr>
          <p:nvPr>
            <p:ph type="ftr" sz="quarter" idx="11"/>
          </p:nvPr>
        </p:nvSpPr>
        <p:spPr/>
        <p:txBody>
          <a:bodyPr/>
          <a:lstStyle/>
          <a:p>
            <a:pPr>
              <a:defRPr/>
            </a:pPr>
            <a:r>
              <a:rPr lang="en-US" dirty="0"/>
              <a:t>www.aecm.eu</a:t>
            </a:r>
          </a:p>
        </p:txBody>
      </p:sp>
      <p:sp>
        <p:nvSpPr>
          <p:cNvPr id="6" name="ZoneTexte 1"/>
          <p:cNvSpPr txBox="1"/>
          <p:nvPr/>
        </p:nvSpPr>
        <p:spPr>
          <a:xfrm>
            <a:off x="468313" y="1792288"/>
            <a:ext cx="7632700" cy="1200150"/>
          </a:xfrm>
          <a:prstGeom prst="rect">
            <a:avLst/>
          </a:prstGeom>
          <a:noFill/>
        </p:spPr>
        <p:txBody>
          <a:bodyPr>
            <a:spAutoFit/>
          </a:bodyPr>
          <a:lstStyle/>
          <a:p>
            <a:pPr marL="285750" indent="-285750">
              <a:lnSpc>
                <a:spcPct val="150000"/>
              </a:lnSpc>
              <a:defRPr/>
            </a:pPr>
            <a:endParaRPr lang="en-GB" dirty="0">
              <a:solidFill>
                <a:schemeClr val="tx2"/>
              </a:solidFill>
              <a:latin typeface="Verdana" panose="020B0604030504040204" pitchFamily="34" charset="0"/>
              <a:ea typeface="Verdana" panose="020B0604030504040204" pitchFamily="34" charset="0"/>
              <a:cs typeface="Verdana" panose="020B0604030504040204" pitchFamily="34" charset="0"/>
            </a:endParaRPr>
          </a:p>
          <a:p>
            <a:pPr marL="285750" indent="-285750">
              <a:lnSpc>
                <a:spcPct val="150000"/>
              </a:lnSpc>
              <a:defRPr/>
            </a:pPr>
            <a:endParaRPr lang="en-GB" dirty="0">
              <a:solidFill>
                <a:schemeClr val="tx2"/>
              </a:solidFill>
              <a:latin typeface="Verdana" panose="020B0604030504040204" pitchFamily="34" charset="0"/>
              <a:ea typeface="Verdana" panose="020B0604030504040204" pitchFamily="34" charset="0"/>
              <a:cs typeface="Verdana" panose="020B0604030504040204" pitchFamily="34" charset="0"/>
            </a:endParaRPr>
          </a:p>
          <a:p>
            <a:pPr>
              <a:lnSpc>
                <a:spcPct val="150000"/>
              </a:lnSpc>
              <a:defRPr/>
            </a:pPr>
            <a:endParaRPr lang="de-AT" sz="1200" dirty="0">
              <a:solidFill>
                <a:schemeClr val="tx2"/>
              </a:solidFill>
              <a:latin typeface="Verdana" panose="020B0604030504040204" pitchFamily="34" charset="0"/>
              <a:ea typeface="Verdana" panose="020B0604030504040204" pitchFamily="34" charset="0"/>
              <a:cs typeface="Verdana" panose="020B0604030504040204" pitchFamily="34" charset="0"/>
            </a:endParaRPr>
          </a:p>
        </p:txBody>
      </p:sp>
      <p:pic>
        <p:nvPicPr>
          <p:cNvPr id="25607" name="Image 1"/>
          <p:cNvPicPr>
            <a:picLocks noChangeAspect="1"/>
          </p:cNvPicPr>
          <p:nvPr/>
        </p:nvPicPr>
        <p:blipFill>
          <a:blip r:embed="rId4" cstate="print"/>
          <a:srcRect/>
          <a:stretch>
            <a:fillRect/>
          </a:stretch>
        </p:blipFill>
        <p:spPr bwMode="auto">
          <a:xfrm>
            <a:off x="250825" y="5372100"/>
            <a:ext cx="1584325" cy="1425575"/>
          </a:xfrm>
          <a:prstGeom prst="rect">
            <a:avLst/>
          </a:prstGeom>
          <a:noFill/>
          <a:ln w="9525">
            <a:noFill/>
            <a:miter lim="800000"/>
            <a:headEnd/>
            <a:tailEnd/>
          </a:ln>
        </p:spPr>
      </p:pic>
      <p:sp>
        <p:nvSpPr>
          <p:cNvPr id="25608" name="Espace réservé du contenu 18"/>
          <p:cNvSpPr>
            <a:spLocks noGrp="1"/>
          </p:cNvSpPr>
          <p:nvPr/>
        </p:nvSpPr>
        <p:spPr bwMode="auto">
          <a:xfrm>
            <a:off x="684213" y="2060575"/>
            <a:ext cx="7775575" cy="4321175"/>
          </a:xfrm>
          <a:prstGeom prst="rect">
            <a:avLst/>
          </a:prstGeom>
          <a:noFill/>
          <a:ln w="9525">
            <a:noFill/>
            <a:miter lim="800000"/>
            <a:headEnd/>
            <a:tailEnd/>
          </a:ln>
        </p:spPr>
        <p:txBody>
          <a:bodyPr/>
          <a:lstStyle/>
          <a:p>
            <a:pPr marL="342900" indent="-342900">
              <a:spcBef>
                <a:spcPct val="20000"/>
              </a:spcBef>
              <a:buFont typeface="Wingdings" pitchFamily="2" charset="2"/>
              <a:buChar char="Ø"/>
            </a:pPr>
            <a:r>
              <a:rPr lang="fr-FR" sz="2000">
                <a:solidFill>
                  <a:schemeClr val="tx2"/>
                </a:solidFill>
                <a:latin typeface="Verdana" pitchFamily="34" charset="0"/>
              </a:rPr>
              <a:t>An </a:t>
            </a:r>
            <a:r>
              <a:rPr lang="fr-FR" sz="2000" b="1">
                <a:solidFill>
                  <a:schemeClr val="tx2"/>
                </a:solidFill>
                <a:latin typeface="Verdana" pitchFamily="34" charset="0"/>
              </a:rPr>
              <a:t>existing circuit </a:t>
            </a:r>
            <a:r>
              <a:rPr lang="fr-FR" sz="2000">
                <a:solidFill>
                  <a:schemeClr val="tx2"/>
                </a:solidFill>
                <a:latin typeface="Verdana" pitchFamily="34" charset="0"/>
              </a:rPr>
              <a:t>in other countries: Belgium and Croatia</a:t>
            </a:r>
            <a:br>
              <a:rPr lang="fr-FR" sz="2000">
                <a:solidFill>
                  <a:schemeClr val="tx2"/>
                </a:solidFill>
                <a:latin typeface="Verdana" pitchFamily="34" charset="0"/>
              </a:rPr>
            </a:br>
            <a:endParaRPr lang="fr-FR" sz="2000">
              <a:solidFill>
                <a:schemeClr val="tx2"/>
              </a:solidFill>
              <a:latin typeface="Verdana" pitchFamily="34" charset="0"/>
            </a:endParaRPr>
          </a:p>
          <a:p>
            <a:pPr marL="342900" indent="-342900">
              <a:spcBef>
                <a:spcPct val="20000"/>
              </a:spcBef>
              <a:buFont typeface="Wingdings" pitchFamily="2" charset="2"/>
              <a:buChar char="Ø"/>
            </a:pPr>
            <a:r>
              <a:rPr lang="fr-FR" sz="2000">
                <a:solidFill>
                  <a:schemeClr val="tx2"/>
                </a:solidFill>
                <a:latin typeface="Verdana" pitchFamily="34" charset="0"/>
              </a:rPr>
              <a:t>A </a:t>
            </a:r>
            <a:r>
              <a:rPr lang="fr-FR" sz="2000" b="1">
                <a:solidFill>
                  <a:schemeClr val="tx2"/>
                </a:solidFill>
                <a:latin typeface="Verdana" pitchFamily="34" charset="0"/>
              </a:rPr>
              <a:t>reversed circuit</a:t>
            </a:r>
            <a:r>
              <a:rPr lang="fr-FR" sz="2000">
                <a:solidFill>
                  <a:schemeClr val="tx2"/>
                </a:solidFill>
                <a:latin typeface="Verdana" pitchFamily="34" charset="0"/>
              </a:rPr>
              <a:t>: economic and financial validation, prior to a meeting with a bank</a:t>
            </a:r>
            <a:br>
              <a:rPr lang="fr-FR" sz="2000">
                <a:solidFill>
                  <a:schemeClr val="tx2"/>
                </a:solidFill>
                <a:latin typeface="Verdana" pitchFamily="34" charset="0"/>
              </a:rPr>
            </a:br>
            <a:endParaRPr lang="fr-FR" sz="2000">
              <a:solidFill>
                <a:schemeClr val="tx2"/>
              </a:solidFill>
              <a:latin typeface="Verdana" pitchFamily="34" charset="0"/>
            </a:endParaRPr>
          </a:p>
          <a:p>
            <a:pPr marL="342900" indent="-342900">
              <a:spcBef>
                <a:spcPct val="20000"/>
              </a:spcBef>
              <a:buFont typeface="Wingdings" pitchFamily="2" charset="2"/>
              <a:buChar char="Ø"/>
            </a:pPr>
            <a:r>
              <a:rPr lang="fr-FR" sz="2000">
                <a:solidFill>
                  <a:schemeClr val="tx2"/>
                </a:solidFill>
                <a:latin typeface="Verdana" pitchFamily="34" charset="0"/>
              </a:rPr>
              <a:t>An </a:t>
            </a:r>
            <a:r>
              <a:rPr lang="fr-FR" sz="2000" b="1">
                <a:solidFill>
                  <a:schemeClr val="tx2"/>
                </a:solidFill>
                <a:latin typeface="Verdana" pitchFamily="34" charset="0"/>
              </a:rPr>
              <a:t>intermediate circuit</a:t>
            </a:r>
            <a:r>
              <a:rPr lang="fr-FR" sz="2000">
                <a:solidFill>
                  <a:schemeClr val="tx2"/>
                </a:solidFill>
                <a:latin typeface="Verdana" pitchFamily="34" charset="0"/>
              </a:rPr>
              <a:t>: origination by local chambers and professional organisations</a:t>
            </a:r>
          </a:p>
        </p:txBody>
      </p:sp>
      <p:pic>
        <p:nvPicPr>
          <p:cNvPr id="25609" name="Image 3"/>
          <p:cNvPicPr>
            <a:picLocks noChangeAspect="1"/>
          </p:cNvPicPr>
          <p:nvPr/>
        </p:nvPicPr>
        <p:blipFill>
          <a:blip r:embed="rId5" cstate="print"/>
          <a:srcRect/>
          <a:stretch>
            <a:fillRect/>
          </a:stretch>
        </p:blipFill>
        <p:spPr bwMode="auto">
          <a:xfrm>
            <a:off x="7092950" y="6021388"/>
            <a:ext cx="1189038" cy="647700"/>
          </a:xfrm>
          <a:prstGeom prst="rect">
            <a:avLst/>
          </a:prstGeom>
          <a:noFill/>
          <a:ln w="9525">
            <a:noFill/>
            <a:miter lim="800000"/>
            <a:headEnd/>
            <a:tailEnd/>
          </a:ln>
        </p:spPr>
      </p:pic>
    </p:spTree>
  </p:cSld>
  <p:clrMapOvr>
    <a:masterClrMapping/>
  </p:clrMapOvr>
  <p:transition spd="slow">
    <p:wip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Z:\Seminar\2013 Rome\Graphic and logo\Logo - Rome 2.jpg"/>
          <p:cNvPicPr>
            <a:picLocks noChangeAspect="1" noChangeArrowheads="1"/>
          </p:cNvPicPr>
          <p:nvPr/>
        </p:nvPicPr>
        <p:blipFill>
          <a:blip r:embed="rId3" cstate="print">
            <a:extLst/>
          </a:blip>
          <a:srcRect/>
          <a:stretch>
            <a:fillRect/>
          </a:stretch>
        </p:blipFill>
        <p:spPr bwMode="auto">
          <a:xfrm>
            <a:off x="7660262" y="13200"/>
            <a:ext cx="1400538" cy="2191664"/>
          </a:xfrm>
          <a:prstGeom prst="rect">
            <a:avLst/>
          </a:prstGeom>
          <a:noFill/>
          <a:effectLst>
            <a:glow rad="127000">
              <a:schemeClr val="accent1">
                <a:alpha val="0"/>
              </a:schemeClr>
            </a:glow>
          </a:effectLst>
          <a:extLst/>
        </p:spPr>
      </p:pic>
      <p:sp>
        <p:nvSpPr>
          <p:cNvPr id="26627" name="Slide Number Placeholder 5"/>
          <p:cNvSpPr>
            <a:spLocks noGrp="1"/>
          </p:cNvSpPr>
          <p:nvPr>
            <p:ph type="sldNum" sz="quarter" idx="12"/>
          </p:nvPr>
        </p:nvSpPr>
        <p:spPr bwMode="auto">
          <a:noFill/>
          <a:ln>
            <a:miter lim="800000"/>
            <a:headEnd/>
            <a:tailEnd/>
          </a:ln>
        </p:spPr>
        <p:txBody>
          <a:bodyPr/>
          <a:lstStyle/>
          <a:p>
            <a:fld id="{889B30FD-E4CB-4E6F-B2A0-40B36CB95BD7}" type="slidenum">
              <a:rPr lang="en-US" altLang="de-DE" smtClean="0">
                <a:cs typeface="Arial" pitchFamily="34" charset="0"/>
              </a:rPr>
              <a:pPr/>
              <a:t>34</a:t>
            </a:fld>
            <a:endParaRPr lang="en-US" altLang="de-DE" smtClean="0">
              <a:cs typeface="Arial" pitchFamily="34" charset="0"/>
            </a:endParaRPr>
          </a:p>
        </p:txBody>
      </p:sp>
      <p:sp>
        <p:nvSpPr>
          <p:cNvPr id="2" name="ZoneTexte 1"/>
          <p:cNvSpPr txBox="1"/>
          <p:nvPr/>
        </p:nvSpPr>
        <p:spPr>
          <a:xfrm>
            <a:off x="179388" y="404813"/>
            <a:ext cx="7705725" cy="523875"/>
          </a:xfrm>
          <a:prstGeom prst="rect">
            <a:avLst/>
          </a:prstGeom>
          <a:noFill/>
        </p:spPr>
        <p:txBody>
          <a:bodyPr>
            <a:spAutoFit/>
          </a:bodyPr>
          <a:lstStyle/>
          <a:p>
            <a:pPr eaLnBrk="1" hangingPunct="1">
              <a:defRPr/>
            </a:pPr>
            <a:r>
              <a:rPr lang="de-AT" altLang="en-US" sz="2800" b="1" dirty="0">
                <a:solidFill>
                  <a:schemeClr val="tx2"/>
                </a:solidFill>
                <a:latin typeface="Verdana" pitchFamily="34" charset="0"/>
                <a:cs typeface="Arial" charset="0"/>
              </a:rPr>
              <a:t>III. 	</a:t>
            </a:r>
            <a:r>
              <a:rPr lang="de-AT" altLang="en-US" sz="2800" b="1" u="sng" dirty="0">
                <a:solidFill>
                  <a:schemeClr val="tx2"/>
                </a:solidFill>
                <a:latin typeface="Verdana" pitchFamily="34" charset="0"/>
                <a:cs typeface="Arial" charset="0"/>
              </a:rPr>
              <a:t>Conclusion: </a:t>
            </a:r>
            <a:r>
              <a:rPr lang="en-GB" altLang="en-US" sz="2800" b="1" u="sng" dirty="0">
                <a:solidFill>
                  <a:schemeClr val="tx2"/>
                </a:solidFill>
                <a:latin typeface="Verdana" pitchFamily="34" charset="0"/>
                <a:cs typeface="Arial" charset="0"/>
              </a:rPr>
              <a:t>SIAGI and AECM</a:t>
            </a:r>
            <a:endParaRPr lang="it-IT" sz="2800" i="1" u="sng" dirty="0">
              <a:solidFill>
                <a:schemeClr val="tx2">
                  <a:lumMod val="75000"/>
                </a:schemeClr>
              </a:solidFill>
              <a:latin typeface="Verdana" panose="020B0604030504040204" pitchFamily="34" charset="0"/>
              <a:cs typeface="Arial" charset="0"/>
            </a:endParaRPr>
          </a:p>
        </p:txBody>
      </p:sp>
      <p:sp>
        <p:nvSpPr>
          <p:cNvPr id="3" name="Espace réservé du pied de page 2"/>
          <p:cNvSpPr>
            <a:spLocks noGrp="1"/>
          </p:cNvSpPr>
          <p:nvPr>
            <p:ph type="ftr" sz="quarter" idx="11"/>
          </p:nvPr>
        </p:nvSpPr>
        <p:spPr/>
        <p:txBody>
          <a:bodyPr/>
          <a:lstStyle/>
          <a:p>
            <a:pPr>
              <a:defRPr/>
            </a:pPr>
            <a:r>
              <a:rPr lang="en-US" dirty="0"/>
              <a:t>www.aecm.eu</a:t>
            </a:r>
          </a:p>
        </p:txBody>
      </p:sp>
      <p:pic>
        <p:nvPicPr>
          <p:cNvPr id="26630" name="Image 1"/>
          <p:cNvPicPr>
            <a:picLocks noChangeAspect="1"/>
          </p:cNvPicPr>
          <p:nvPr/>
        </p:nvPicPr>
        <p:blipFill>
          <a:blip r:embed="rId4" cstate="print"/>
          <a:srcRect/>
          <a:stretch>
            <a:fillRect/>
          </a:stretch>
        </p:blipFill>
        <p:spPr bwMode="auto">
          <a:xfrm>
            <a:off x="250825" y="5372100"/>
            <a:ext cx="1584325" cy="1425575"/>
          </a:xfrm>
          <a:prstGeom prst="rect">
            <a:avLst/>
          </a:prstGeom>
          <a:noFill/>
          <a:ln w="9525">
            <a:noFill/>
            <a:miter lim="800000"/>
            <a:headEnd/>
            <a:tailEnd/>
          </a:ln>
        </p:spPr>
      </p:pic>
      <p:sp>
        <p:nvSpPr>
          <p:cNvPr id="26631" name="Espace réservé du contenu 18"/>
          <p:cNvSpPr>
            <a:spLocks noGrp="1"/>
          </p:cNvSpPr>
          <p:nvPr/>
        </p:nvSpPr>
        <p:spPr bwMode="auto">
          <a:xfrm>
            <a:off x="539750" y="1700213"/>
            <a:ext cx="7777163" cy="4321175"/>
          </a:xfrm>
          <a:prstGeom prst="rect">
            <a:avLst/>
          </a:prstGeom>
          <a:noFill/>
          <a:ln w="9525">
            <a:noFill/>
            <a:miter lim="800000"/>
            <a:headEnd/>
            <a:tailEnd/>
          </a:ln>
        </p:spPr>
        <p:txBody>
          <a:bodyPr/>
          <a:lstStyle/>
          <a:p>
            <a:pPr marL="342900" indent="-342900">
              <a:spcBef>
                <a:spcPct val="20000"/>
              </a:spcBef>
              <a:buFont typeface="Arial" pitchFamily="34" charset="0"/>
              <a:buNone/>
            </a:pPr>
            <a:r>
              <a:rPr lang="fr-FR" sz="2000">
                <a:solidFill>
                  <a:schemeClr val="tx2"/>
                </a:solidFill>
                <a:latin typeface="Verdana" pitchFamily="34" charset="0"/>
              </a:rPr>
              <a:t>Being member of AECM means for SIAGI:</a:t>
            </a:r>
          </a:p>
          <a:p>
            <a:pPr marL="342900" indent="-342900">
              <a:spcBef>
                <a:spcPct val="20000"/>
              </a:spcBef>
              <a:buFont typeface="Arial" pitchFamily="34" charset="0"/>
              <a:buNone/>
            </a:pPr>
            <a:endParaRPr lang="fr-FR" sz="2000">
              <a:solidFill>
                <a:schemeClr val="tx2"/>
              </a:solidFill>
              <a:latin typeface="Verdana" pitchFamily="34" charset="0"/>
            </a:endParaRPr>
          </a:p>
          <a:p>
            <a:pPr marL="342900" indent="-342900">
              <a:spcBef>
                <a:spcPct val="20000"/>
              </a:spcBef>
              <a:spcAft>
                <a:spcPts val="600"/>
              </a:spcAft>
              <a:buFont typeface="Wingdings" pitchFamily="2" charset="2"/>
              <a:buChar char="Ø"/>
            </a:pPr>
            <a:r>
              <a:rPr lang="fr-FR" sz="2000">
                <a:solidFill>
                  <a:schemeClr val="tx2"/>
                </a:solidFill>
                <a:latin typeface="Verdana" pitchFamily="34" charset="0"/>
              </a:rPr>
              <a:t>Expose an economic French model which is mature</a:t>
            </a:r>
          </a:p>
          <a:p>
            <a:pPr marL="742950" lvl="1" indent="-285750">
              <a:spcBef>
                <a:spcPct val="20000"/>
              </a:spcBef>
              <a:spcAft>
                <a:spcPts val="600"/>
              </a:spcAft>
              <a:buFont typeface="Wingdings" pitchFamily="2" charset="2"/>
              <a:buChar char="Ø"/>
            </a:pPr>
            <a:r>
              <a:rPr lang="fr-FR" sz="2000">
                <a:solidFill>
                  <a:schemeClr val="tx2"/>
                </a:solidFill>
                <a:latin typeface="Verdana" pitchFamily="34" charset="0"/>
              </a:rPr>
              <a:t>Public/private partnership, next to Bpifrance, the French Regions, the EIF, the Insurance branches of certain banks</a:t>
            </a:r>
          </a:p>
          <a:p>
            <a:pPr marL="742950" lvl="1" indent="-285750">
              <a:spcBef>
                <a:spcPct val="20000"/>
              </a:spcBef>
              <a:spcAft>
                <a:spcPts val="600"/>
              </a:spcAft>
              <a:buFont typeface="Wingdings" pitchFamily="2" charset="2"/>
              <a:buChar char="Ø"/>
            </a:pPr>
            <a:r>
              <a:rPr lang="fr-FR" sz="2000">
                <a:solidFill>
                  <a:schemeClr val="tx2"/>
                </a:solidFill>
                <a:latin typeface="Verdana" pitchFamily="34" charset="0"/>
              </a:rPr>
              <a:t>Multi-banking functioning</a:t>
            </a:r>
            <a:br>
              <a:rPr lang="fr-FR" sz="2000">
                <a:solidFill>
                  <a:schemeClr val="tx2"/>
                </a:solidFill>
                <a:latin typeface="Verdana" pitchFamily="34" charset="0"/>
              </a:rPr>
            </a:br>
            <a:endParaRPr lang="fr-FR" sz="2000">
              <a:solidFill>
                <a:schemeClr val="tx2"/>
              </a:solidFill>
              <a:latin typeface="Verdana" pitchFamily="34" charset="0"/>
            </a:endParaRPr>
          </a:p>
          <a:p>
            <a:pPr marL="342900" indent="-342900">
              <a:spcBef>
                <a:spcPct val="20000"/>
              </a:spcBef>
              <a:spcAft>
                <a:spcPts val="600"/>
              </a:spcAft>
              <a:buFont typeface="Wingdings" pitchFamily="2" charset="2"/>
              <a:buChar char="Ø"/>
            </a:pPr>
            <a:r>
              <a:rPr lang="fr-FR" sz="2000">
                <a:solidFill>
                  <a:schemeClr val="tx2"/>
                </a:solidFill>
                <a:latin typeface="Verdana" pitchFamily="34" charset="0"/>
              </a:rPr>
              <a:t>Benefit from the experiences of other members and share our experiences (crowdfunding) </a:t>
            </a:r>
            <a:br>
              <a:rPr lang="fr-FR" sz="2000">
                <a:solidFill>
                  <a:schemeClr val="tx2"/>
                </a:solidFill>
                <a:latin typeface="Verdana" pitchFamily="34" charset="0"/>
              </a:rPr>
            </a:br>
            <a:endParaRPr lang="fr-FR" sz="2000">
              <a:solidFill>
                <a:schemeClr val="tx2"/>
              </a:solidFill>
              <a:latin typeface="Verdana" pitchFamily="34" charset="0"/>
            </a:endParaRPr>
          </a:p>
        </p:txBody>
      </p:sp>
      <p:pic>
        <p:nvPicPr>
          <p:cNvPr id="26632" name="Image 3"/>
          <p:cNvPicPr>
            <a:picLocks noChangeAspect="1"/>
          </p:cNvPicPr>
          <p:nvPr/>
        </p:nvPicPr>
        <p:blipFill>
          <a:blip r:embed="rId5" cstate="print"/>
          <a:srcRect/>
          <a:stretch>
            <a:fillRect/>
          </a:stretch>
        </p:blipFill>
        <p:spPr bwMode="auto">
          <a:xfrm>
            <a:off x="7092950" y="6021388"/>
            <a:ext cx="1189038" cy="647700"/>
          </a:xfrm>
          <a:prstGeom prst="rect">
            <a:avLst/>
          </a:prstGeom>
          <a:noFill/>
          <a:ln w="9525">
            <a:noFill/>
            <a:miter lim="800000"/>
            <a:headEnd/>
            <a:tailEnd/>
          </a:ln>
        </p:spPr>
      </p:pic>
    </p:spTree>
  </p:cSld>
  <p:clrMapOvr>
    <a:masterClrMapping/>
  </p:clrMapOvr>
  <p:transition spd="slow">
    <p:wip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95536" y="1484784"/>
            <a:ext cx="6048672" cy="768085"/>
          </a:xfrm>
        </p:spPr>
        <p:txBody>
          <a:bodyPr>
            <a:noAutofit/>
          </a:bodyPr>
          <a:lstStyle/>
          <a:p>
            <a:pPr marL="540000" indent="-514350" algn="l">
              <a:spcBef>
                <a:spcPts val="1200"/>
              </a:spcBef>
              <a:spcAft>
                <a:spcPts val="2400"/>
              </a:spcAft>
            </a:pPr>
            <a:r>
              <a:rPr lang="fr-BE" b="1" i="1" dirty="0" smtClean="0">
                <a:solidFill>
                  <a:srgbClr val="7790C3"/>
                </a:solidFill>
                <a:latin typeface="Arial Narrow" pitchFamily="34" charset="0"/>
              </a:rPr>
              <a:t>	</a:t>
            </a:r>
            <a:r>
              <a:rPr lang="fr-BE" b="1" i="1" u="sng" dirty="0" smtClean="0">
                <a:solidFill>
                  <a:srgbClr val="7790C3"/>
                </a:solidFill>
                <a:latin typeface="Arial Narrow" pitchFamily="34" charset="0"/>
              </a:rPr>
              <a:t>IV. Final </a:t>
            </a:r>
            <a:r>
              <a:rPr lang="fr-BE" b="1" i="1" u="sng" dirty="0" err="1" smtClean="0">
                <a:solidFill>
                  <a:srgbClr val="7790C3"/>
                </a:solidFill>
                <a:latin typeface="Arial Narrow" pitchFamily="34" charset="0"/>
              </a:rPr>
              <a:t>remarks</a:t>
            </a:r>
            <a:endParaRPr lang="en-US" b="1" i="1" dirty="0" smtClean="0">
              <a:solidFill>
                <a:srgbClr val="7790C3"/>
              </a:solidFill>
              <a:latin typeface="Arial Narrow" pitchFamily="34" charset="0"/>
            </a:endParaRPr>
          </a:p>
        </p:txBody>
      </p:sp>
      <p:sp>
        <p:nvSpPr>
          <p:cNvPr id="9" name="Title 3"/>
          <p:cNvSpPr>
            <a:spLocks noGrp="1"/>
          </p:cNvSpPr>
          <p:nvPr>
            <p:ph type="ctrTitle"/>
          </p:nvPr>
        </p:nvSpPr>
        <p:spPr>
          <a:xfrm>
            <a:off x="279318" y="188640"/>
            <a:ext cx="6812962" cy="971169"/>
          </a:xfrm>
        </p:spPr>
        <p:txBody>
          <a:bodyPr>
            <a:noAutofit/>
          </a:bodyPr>
          <a:lstStyle/>
          <a:p>
            <a:pPr algn="l"/>
            <a:r>
              <a:rPr lang="de-DE" b="1" u="sng" dirty="0" smtClean="0">
                <a:solidFill>
                  <a:srgbClr val="002060"/>
                </a:solidFill>
                <a:cs typeface="Arial" charset="0"/>
              </a:rPr>
              <a:t>Content</a:t>
            </a:r>
            <a:endParaRPr lang="en-GB" b="1" u="sng" dirty="0">
              <a:solidFill>
                <a:srgbClr val="002060"/>
              </a:solidFill>
              <a:latin typeface="Arial Narrow" pitchFamily="34" charset="0"/>
            </a:endParaRPr>
          </a:p>
        </p:txBody>
      </p:sp>
      <p:pic>
        <p:nvPicPr>
          <p:cNvPr id="11" name="Picture 2" descr="Z:\Seminar\2013 Rome\Graphic and logo\Logo - Rome 2.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372200" y="0"/>
            <a:ext cx="2760608" cy="4320000"/>
          </a:xfrm>
          <a:prstGeom prst="rect">
            <a:avLst/>
          </a:prstGeom>
          <a:noFill/>
          <a:effectLst>
            <a:glow rad="127000">
              <a:schemeClr val="accent1">
                <a:alpha val="0"/>
              </a:schemeClr>
            </a:glow>
          </a:effectLst>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698242851"/>
      </p:ext>
    </p:extLst>
  </p:cSld>
  <p:clrMapOvr>
    <a:masterClrMapping/>
  </p:clrMapOvr>
  <p:transition spd="slow">
    <p:wip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3"/>
          <p:cNvSpPr>
            <a:spLocks noGrp="1"/>
          </p:cNvSpPr>
          <p:nvPr>
            <p:ph type="ctrTitle"/>
          </p:nvPr>
        </p:nvSpPr>
        <p:spPr>
          <a:xfrm>
            <a:off x="107504" y="44624"/>
            <a:ext cx="6812962" cy="971169"/>
          </a:xfrm>
        </p:spPr>
        <p:txBody>
          <a:bodyPr>
            <a:noAutofit/>
          </a:bodyPr>
          <a:lstStyle/>
          <a:p>
            <a:pPr algn="l"/>
            <a:r>
              <a:rPr lang="de-DE" sz="4000" b="1" u="sng" dirty="0" smtClean="0">
                <a:solidFill>
                  <a:srgbClr val="002060"/>
                </a:solidFill>
                <a:cs typeface="Arial" charset="0"/>
              </a:rPr>
              <a:t>Final Remarks</a:t>
            </a:r>
          </a:p>
        </p:txBody>
      </p:sp>
      <p:pic>
        <p:nvPicPr>
          <p:cNvPr id="11" name="Picture 2" descr="Z:\Seminar\2013 Rome\Graphic and logo\Logo - Rome 2.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987590" y="0"/>
            <a:ext cx="2145217" cy="3356992"/>
          </a:xfrm>
          <a:prstGeom prst="rect">
            <a:avLst/>
          </a:prstGeom>
          <a:noFill/>
          <a:effectLst>
            <a:glow rad="127000">
              <a:schemeClr val="accent1">
                <a:alpha val="0"/>
              </a:schemeClr>
            </a:glow>
          </a:effectLst>
          <a:extLst>
            <a:ext uri="{909E8E84-426E-40DD-AFC4-6F175D3DCCD1}">
              <a14:hiddenFill xmlns="" xmlns:a14="http://schemas.microsoft.com/office/drawing/2010/main">
                <a:solidFill>
                  <a:srgbClr val="FFFFFF"/>
                </a:solidFill>
              </a14:hiddenFill>
            </a:ext>
          </a:extLst>
        </p:spPr>
      </p:pic>
      <p:sp>
        <p:nvSpPr>
          <p:cNvPr id="13" name="Tartalom helye 2"/>
          <p:cNvSpPr txBox="1">
            <a:spLocks/>
          </p:cNvSpPr>
          <p:nvPr/>
        </p:nvSpPr>
        <p:spPr>
          <a:xfrm>
            <a:off x="1042988" y="1412875"/>
            <a:ext cx="6815137" cy="4381500"/>
          </a:xfrm>
          <a:prstGeom prst="rect">
            <a:avLst/>
          </a:prstGeom>
        </p:spPr>
        <p:txBody>
          <a:bodyPr vert="horz" lIns="91440" tIns="45720" rIns="91440" bIns="45720" rtlCol="0">
            <a:normAutofit/>
          </a:bodyPr>
          <a:lstStyle/>
          <a:p>
            <a:pPr marL="914400" marR="0" lvl="2" indent="0" algn="ctr" defTabSz="914400" rtl="0" eaLnBrk="1" fontAlgn="auto" latinLnBrk="0" hangingPunct="1">
              <a:lnSpc>
                <a:spcPct val="100000"/>
              </a:lnSpc>
              <a:spcBef>
                <a:spcPct val="20000"/>
              </a:spcBef>
              <a:spcAft>
                <a:spcPts val="600"/>
              </a:spcAft>
              <a:buClrTx/>
              <a:buSzTx/>
              <a:buFont typeface="Arial" charset="0"/>
              <a:buNone/>
              <a:tabLst>
                <a:tab pos="271463" algn="l"/>
              </a:tabLst>
              <a:defRPr/>
            </a:pPr>
            <a:endParaRPr kumimoji="0" lang="en-US" sz="1600" b="0" i="0" u="none" strike="noStrike" kern="1200" cap="none" spc="0" normalizeH="0" baseline="0" noProof="0" dirty="0" smtClean="0">
              <a:ln>
                <a:noFill/>
              </a:ln>
              <a:solidFill>
                <a:schemeClr val="tx1">
                  <a:tint val="75000"/>
                </a:schemeClr>
              </a:solidFill>
              <a:effectLst/>
              <a:uLnTx/>
              <a:uFillTx/>
              <a:latin typeface="+mn-lt"/>
              <a:ea typeface="+mn-ea"/>
              <a:cs typeface="Arial" charset="0"/>
            </a:endParaRPr>
          </a:p>
          <a:p>
            <a:pPr marL="914400" marR="0" lvl="2" indent="0" algn="ctr" defTabSz="914400" rtl="0" eaLnBrk="1" fontAlgn="auto" latinLnBrk="0" hangingPunct="1">
              <a:lnSpc>
                <a:spcPct val="100000"/>
              </a:lnSpc>
              <a:spcBef>
                <a:spcPct val="20000"/>
              </a:spcBef>
              <a:spcAft>
                <a:spcPts val="600"/>
              </a:spcAft>
              <a:buClrTx/>
              <a:buSzTx/>
              <a:buFont typeface="Arial" charset="0"/>
              <a:buNone/>
              <a:tabLst>
                <a:tab pos="271463" algn="l"/>
              </a:tabLst>
              <a:defRPr/>
            </a:pPr>
            <a:endParaRPr kumimoji="0" lang="en-US" sz="1600" b="0" i="0" u="none" strike="noStrike" kern="1200" cap="none" spc="0" normalizeH="0" baseline="0" noProof="0" dirty="0" smtClean="0">
              <a:ln>
                <a:noFill/>
              </a:ln>
              <a:solidFill>
                <a:schemeClr val="tx1">
                  <a:tint val="75000"/>
                </a:schemeClr>
              </a:solidFill>
              <a:effectLst/>
              <a:uLnTx/>
              <a:uFillTx/>
              <a:latin typeface="+mn-lt"/>
              <a:ea typeface="+mn-ea"/>
              <a:cs typeface="Arial" charset="0"/>
            </a:endParaRPr>
          </a:p>
          <a:p>
            <a:pPr marL="914400" marR="0" lvl="2" indent="0" algn="ctr" defTabSz="914400" rtl="0" eaLnBrk="1" fontAlgn="auto" latinLnBrk="0" hangingPunct="1">
              <a:lnSpc>
                <a:spcPct val="100000"/>
              </a:lnSpc>
              <a:spcBef>
                <a:spcPct val="20000"/>
              </a:spcBef>
              <a:spcAft>
                <a:spcPts val="600"/>
              </a:spcAft>
              <a:buClrTx/>
              <a:buSzTx/>
              <a:buFont typeface="Arial" charset="0"/>
              <a:buNone/>
              <a:tabLst>
                <a:tab pos="271463" algn="l"/>
              </a:tabLst>
              <a:defRPr/>
            </a:pPr>
            <a:endParaRPr kumimoji="0" lang="en-US" sz="1600" b="0" i="0" u="none" strike="noStrike" kern="1200" cap="none" spc="0" normalizeH="0" baseline="0" noProof="0" dirty="0" smtClean="0">
              <a:ln>
                <a:noFill/>
              </a:ln>
              <a:solidFill>
                <a:schemeClr val="tx1">
                  <a:tint val="75000"/>
                </a:schemeClr>
              </a:solidFill>
              <a:effectLst/>
              <a:uLnTx/>
              <a:uFillTx/>
              <a:latin typeface="+mn-lt"/>
              <a:ea typeface="+mn-ea"/>
              <a:cs typeface="Arial" charset="0"/>
            </a:endParaRPr>
          </a:p>
        </p:txBody>
      </p:sp>
      <p:sp>
        <p:nvSpPr>
          <p:cNvPr id="3" name="Subtitle 2"/>
          <p:cNvSpPr>
            <a:spLocks noGrp="1"/>
          </p:cNvSpPr>
          <p:nvPr>
            <p:ph type="subTitle" idx="1"/>
          </p:nvPr>
        </p:nvSpPr>
        <p:spPr>
          <a:xfrm>
            <a:off x="35496" y="980728"/>
            <a:ext cx="7704856" cy="5781261"/>
          </a:xfrm>
        </p:spPr>
        <p:txBody>
          <a:bodyPr>
            <a:noAutofit/>
          </a:bodyPr>
          <a:lstStyle/>
          <a:p>
            <a:pPr marL="615950" indent="-434975" algn="l">
              <a:buFont typeface="Wingdings" panose="05000000000000000000" pitchFamily="2" charset="2"/>
              <a:buChar char="q"/>
            </a:pPr>
            <a:endParaRPr lang="en-US" sz="2000" b="1" u="sng" dirty="0" smtClean="0">
              <a:solidFill>
                <a:srgbClr val="002060"/>
              </a:solidFill>
              <a:latin typeface="Verdana" panose="020B0604030504040204" pitchFamily="34" charset="0"/>
              <a:ea typeface="Verdana" panose="020B0604030504040204" pitchFamily="34" charset="0"/>
              <a:cs typeface="Verdana" panose="020B0604030504040204" pitchFamily="34" charset="0"/>
            </a:endParaRPr>
          </a:p>
          <a:p>
            <a:pPr marL="615950" indent="-434975" algn="l">
              <a:buFont typeface="Wingdings" panose="05000000000000000000" pitchFamily="2" charset="2"/>
              <a:buChar char="q"/>
            </a:pPr>
            <a:r>
              <a:rPr lang="en-US" sz="2000" b="1" u="sng" dirty="0" smtClean="0">
                <a:solidFill>
                  <a:srgbClr val="002060"/>
                </a:solidFill>
                <a:latin typeface="Verdana" panose="020B0604030504040204" pitchFamily="34" charset="0"/>
                <a:ea typeface="Verdana" panose="020B0604030504040204" pitchFamily="34" charset="0"/>
                <a:cs typeface="Verdana" panose="020B0604030504040204" pitchFamily="34" charset="0"/>
              </a:rPr>
              <a:t>SMEs are extremely important as:</a:t>
            </a:r>
          </a:p>
          <a:p>
            <a:pPr marL="615950" indent="-434975" algn="l"/>
            <a:endParaRPr lang="en-US" sz="2400" dirty="0" smtClean="0">
              <a:solidFill>
                <a:srgbClr val="002060"/>
              </a:solidFill>
              <a:latin typeface="Verdana" panose="020B0604030504040204" pitchFamily="34" charset="0"/>
              <a:ea typeface="Verdana" panose="020B0604030504040204" pitchFamily="34" charset="0"/>
              <a:cs typeface="Verdana" panose="020B0604030504040204" pitchFamily="34" charset="0"/>
            </a:endParaRPr>
          </a:p>
          <a:p>
            <a:pPr marL="971550" lvl="1" indent="-514350" algn="l">
              <a:lnSpc>
                <a:spcPct val="150000"/>
              </a:lnSpc>
              <a:spcAft>
                <a:spcPts val="1200"/>
              </a:spcAft>
              <a:buFont typeface="Wingdings" panose="05000000000000000000" pitchFamily="2" charset="2"/>
              <a:buChar char="ð"/>
            </a:pPr>
            <a:r>
              <a:rPr lang="en-US" sz="1600" b="1" dirty="0" smtClean="0">
                <a:solidFill>
                  <a:srgbClr val="002060"/>
                </a:solidFill>
                <a:latin typeface="Verdana" panose="020B0604030504040204" pitchFamily="34" charset="0"/>
                <a:ea typeface="Verdana" panose="020B0604030504040204" pitchFamily="34" charset="0"/>
                <a:cs typeface="Verdana" panose="020B0604030504040204" pitchFamily="34" charset="0"/>
              </a:rPr>
              <a:t>They are crucial for job creation</a:t>
            </a:r>
            <a:r>
              <a:rPr lang="en-US" sz="1450" dirty="0" smtClean="0">
                <a:solidFill>
                  <a:srgbClr val="002060"/>
                </a:solidFill>
                <a:latin typeface="Verdana" panose="020B0604030504040204" pitchFamily="34" charset="0"/>
                <a:ea typeface="Verdana" panose="020B0604030504040204" pitchFamily="34" charset="0"/>
                <a:cs typeface="Verdana" panose="020B0604030504040204" pitchFamily="34" charset="0"/>
              </a:rPr>
              <a:t> and even in situations of crises they tend to be quite resilient </a:t>
            </a:r>
          </a:p>
          <a:p>
            <a:pPr marL="971550" lvl="1" indent="-514350" algn="l">
              <a:lnSpc>
                <a:spcPct val="150000"/>
              </a:lnSpc>
              <a:spcAft>
                <a:spcPts val="1200"/>
              </a:spcAft>
              <a:buFont typeface="Wingdings" panose="05000000000000000000" pitchFamily="2" charset="2"/>
              <a:buChar char="ð"/>
            </a:pPr>
            <a:r>
              <a:rPr lang="en-US" sz="1450" b="1" dirty="0" smtClean="0">
                <a:solidFill>
                  <a:srgbClr val="002060"/>
                </a:solidFill>
                <a:latin typeface="Verdana" panose="020B0604030504040204" pitchFamily="34" charset="0"/>
                <a:ea typeface="Verdana" panose="020B0604030504040204" pitchFamily="34" charset="0"/>
                <a:cs typeface="Verdana" panose="020B0604030504040204" pitchFamily="34" charset="0"/>
              </a:rPr>
              <a:t>They are a platform for the renewal of the economic tissue in the countries</a:t>
            </a:r>
            <a:r>
              <a:rPr lang="en-US" sz="1450" dirty="0">
                <a:solidFill>
                  <a:srgbClr val="002060"/>
                </a:solidFill>
                <a:latin typeface="Verdana" panose="020B0604030504040204" pitchFamily="34" charset="0"/>
                <a:ea typeface="Verdana" panose="020B0604030504040204" pitchFamily="34" charset="0"/>
                <a:cs typeface="Verdana" panose="020B0604030504040204" pitchFamily="34" charset="0"/>
              </a:rPr>
              <a:t/>
            </a:r>
            <a:br>
              <a:rPr lang="en-US" sz="1450" dirty="0">
                <a:solidFill>
                  <a:srgbClr val="002060"/>
                </a:solidFill>
                <a:latin typeface="Verdana" panose="020B0604030504040204" pitchFamily="34" charset="0"/>
                <a:ea typeface="Verdana" panose="020B0604030504040204" pitchFamily="34" charset="0"/>
                <a:cs typeface="Verdana" panose="020B0604030504040204" pitchFamily="34" charset="0"/>
              </a:rPr>
            </a:br>
            <a:r>
              <a:rPr lang="en-US" sz="1450" dirty="0" smtClean="0">
                <a:solidFill>
                  <a:srgbClr val="002060"/>
                </a:solidFill>
                <a:latin typeface="Verdana" panose="020B0604030504040204" pitchFamily="34" charset="0"/>
                <a:ea typeface="Verdana" panose="020B0604030504040204" pitchFamily="34" charset="0"/>
                <a:cs typeface="Verdana" panose="020B0604030504040204" pitchFamily="34" charset="0"/>
              </a:rPr>
              <a:t>young entrepreneurs, small micro, growing </a:t>
            </a:r>
            <a:r>
              <a:rPr lang="en-US" sz="1450" dirty="0" err="1" smtClean="0">
                <a:solidFill>
                  <a:srgbClr val="002060"/>
                </a:solidFill>
                <a:latin typeface="Verdana" panose="020B0604030504040204" pitchFamily="34" charset="0"/>
                <a:ea typeface="Verdana" panose="020B0604030504040204" pitchFamily="34" charset="0"/>
                <a:cs typeface="Verdana" panose="020B0604030504040204" pitchFamily="34" charset="0"/>
              </a:rPr>
              <a:t>sme</a:t>
            </a:r>
            <a:r>
              <a:rPr lang="en-US" sz="1450" dirty="0" smtClean="0">
                <a:solidFill>
                  <a:srgbClr val="002060"/>
                </a:solidFill>
                <a:latin typeface="Verdana" panose="020B0604030504040204" pitchFamily="34" charset="0"/>
                <a:ea typeface="Verdana" panose="020B0604030504040204" pitchFamily="34" charset="0"/>
                <a:cs typeface="Verdana" panose="020B0604030504040204" pitchFamily="34" charset="0"/>
              </a:rPr>
              <a:t>, they are all very important to bring modernity to the economies</a:t>
            </a:r>
          </a:p>
          <a:p>
            <a:pPr marL="971550" lvl="1" indent="-514350" algn="l">
              <a:lnSpc>
                <a:spcPts val="1400"/>
              </a:lnSpc>
              <a:spcAft>
                <a:spcPts val="600"/>
              </a:spcAft>
              <a:buFont typeface="Wingdings" panose="05000000000000000000" pitchFamily="2" charset="2"/>
              <a:buChar char="ð"/>
            </a:pPr>
            <a:r>
              <a:rPr lang="en-US" sz="1450" b="1" dirty="0" smtClean="0">
                <a:solidFill>
                  <a:srgbClr val="002060"/>
                </a:solidFill>
                <a:latin typeface="Verdana" panose="020B0604030504040204" pitchFamily="34" charset="0"/>
                <a:ea typeface="Verdana" panose="020B0604030504040204" pitchFamily="34" charset="0"/>
                <a:cs typeface="Verdana" panose="020B0604030504040204" pitchFamily="34" charset="0"/>
              </a:rPr>
              <a:t>They constitute an important tool to fix people in the regions </a:t>
            </a:r>
            <a:endParaRPr lang="en-US" sz="1450" dirty="0">
              <a:solidFill>
                <a:srgbClr val="002060"/>
              </a:solidFill>
              <a:latin typeface="Verdana" panose="020B0604030504040204" pitchFamily="34" charset="0"/>
              <a:ea typeface="Verdana" panose="020B0604030504040204" pitchFamily="34" charset="0"/>
              <a:cs typeface="Verdana" panose="020B0604030504040204" pitchFamily="34" charset="0"/>
            </a:endParaRPr>
          </a:p>
          <a:p>
            <a:pPr marL="1428750" lvl="2" indent="-514350" algn="l">
              <a:lnSpc>
                <a:spcPts val="1400"/>
              </a:lnSpc>
            </a:pPr>
            <a:r>
              <a:rPr lang="en-US" sz="1450" dirty="0" smtClean="0">
                <a:solidFill>
                  <a:srgbClr val="002060"/>
                </a:solidFill>
                <a:latin typeface="Verdana" panose="020B0604030504040204" pitchFamily="34" charset="0"/>
                <a:ea typeface="Verdana" panose="020B0604030504040204" pitchFamily="34" charset="0"/>
                <a:cs typeface="Verdana" panose="020B0604030504040204" pitchFamily="34" charset="0"/>
              </a:rPr>
              <a:t>the social fabrics can benefice of a solid SME structure</a:t>
            </a:r>
            <a:endParaRPr lang="en-US" sz="1450" dirty="0">
              <a:solidFill>
                <a:srgbClr val="002060"/>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 xmlns:p14="http://schemas.microsoft.com/office/powerpoint/2010/main" val="279971300"/>
      </p:ext>
    </p:extLst>
  </p:cSld>
  <p:clrMapOvr>
    <a:masterClrMapping/>
  </p:clrMapOvr>
  <p:transition spd="slow">
    <p:wip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3"/>
          <p:cNvSpPr>
            <a:spLocks noGrp="1"/>
          </p:cNvSpPr>
          <p:nvPr>
            <p:ph type="ctrTitle"/>
          </p:nvPr>
        </p:nvSpPr>
        <p:spPr>
          <a:xfrm>
            <a:off x="107504" y="44624"/>
            <a:ext cx="6812962" cy="971169"/>
          </a:xfrm>
        </p:spPr>
        <p:txBody>
          <a:bodyPr>
            <a:noAutofit/>
          </a:bodyPr>
          <a:lstStyle/>
          <a:p>
            <a:pPr algn="l"/>
            <a:r>
              <a:rPr lang="de-DE" sz="4000" b="1" u="sng" dirty="0" smtClean="0">
                <a:solidFill>
                  <a:srgbClr val="002060"/>
                </a:solidFill>
                <a:cs typeface="Arial" charset="0"/>
              </a:rPr>
              <a:t>Final Remarks</a:t>
            </a:r>
          </a:p>
        </p:txBody>
      </p:sp>
      <p:pic>
        <p:nvPicPr>
          <p:cNvPr id="11" name="Picture 2" descr="Z:\Seminar\2013 Rome\Graphic and logo\Logo - Rome 2.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987590" y="0"/>
            <a:ext cx="2145217" cy="3356992"/>
          </a:xfrm>
          <a:prstGeom prst="rect">
            <a:avLst/>
          </a:prstGeom>
          <a:noFill/>
          <a:effectLst>
            <a:glow rad="127000">
              <a:schemeClr val="accent1">
                <a:alpha val="0"/>
              </a:schemeClr>
            </a:glow>
          </a:effectLst>
          <a:extLst>
            <a:ext uri="{909E8E84-426E-40DD-AFC4-6F175D3DCCD1}">
              <a14:hiddenFill xmlns="" xmlns:a14="http://schemas.microsoft.com/office/drawing/2010/main">
                <a:solidFill>
                  <a:srgbClr val="FFFFFF"/>
                </a:solidFill>
              </a14:hiddenFill>
            </a:ext>
          </a:extLst>
        </p:spPr>
      </p:pic>
      <p:sp>
        <p:nvSpPr>
          <p:cNvPr id="13" name="Tartalom helye 2"/>
          <p:cNvSpPr txBox="1">
            <a:spLocks/>
          </p:cNvSpPr>
          <p:nvPr/>
        </p:nvSpPr>
        <p:spPr>
          <a:xfrm>
            <a:off x="1042988" y="1412875"/>
            <a:ext cx="6815137" cy="4381500"/>
          </a:xfrm>
          <a:prstGeom prst="rect">
            <a:avLst/>
          </a:prstGeom>
        </p:spPr>
        <p:txBody>
          <a:bodyPr vert="horz" lIns="91440" tIns="45720" rIns="91440" bIns="45720" rtlCol="0">
            <a:normAutofit/>
          </a:bodyPr>
          <a:lstStyle/>
          <a:p>
            <a:pPr marL="914400" marR="0" lvl="2" indent="0" algn="ctr" defTabSz="914400" rtl="0" eaLnBrk="1" fontAlgn="auto" latinLnBrk="0" hangingPunct="1">
              <a:lnSpc>
                <a:spcPct val="100000"/>
              </a:lnSpc>
              <a:spcBef>
                <a:spcPct val="20000"/>
              </a:spcBef>
              <a:spcAft>
                <a:spcPts val="600"/>
              </a:spcAft>
              <a:buClrTx/>
              <a:buSzTx/>
              <a:buFont typeface="Arial" charset="0"/>
              <a:buNone/>
              <a:tabLst>
                <a:tab pos="271463" algn="l"/>
              </a:tabLst>
              <a:defRPr/>
            </a:pPr>
            <a:endParaRPr kumimoji="0" lang="en-US" sz="1600" b="0" i="0" u="none" strike="noStrike" kern="1200" cap="none" spc="0" normalizeH="0" baseline="0" noProof="0" dirty="0" smtClean="0">
              <a:ln>
                <a:noFill/>
              </a:ln>
              <a:solidFill>
                <a:schemeClr val="tx1">
                  <a:tint val="75000"/>
                </a:schemeClr>
              </a:solidFill>
              <a:effectLst/>
              <a:uLnTx/>
              <a:uFillTx/>
              <a:latin typeface="+mn-lt"/>
              <a:ea typeface="+mn-ea"/>
              <a:cs typeface="Arial" charset="0"/>
            </a:endParaRPr>
          </a:p>
          <a:p>
            <a:pPr marL="914400" marR="0" lvl="2" indent="0" algn="ctr" defTabSz="914400" rtl="0" eaLnBrk="1" fontAlgn="auto" latinLnBrk="0" hangingPunct="1">
              <a:lnSpc>
                <a:spcPct val="100000"/>
              </a:lnSpc>
              <a:spcBef>
                <a:spcPct val="20000"/>
              </a:spcBef>
              <a:spcAft>
                <a:spcPts val="600"/>
              </a:spcAft>
              <a:buClrTx/>
              <a:buSzTx/>
              <a:buFont typeface="Arial" charset="0"/>
              <a:buNone/>
              <a:tabLst>
                <a:tab pos="271463" algn="l"/>
              </a:tabLst>
              <a:defRPr/>
            </a:pPr>
            <a:endParaRPr kumimoji="0" lang="en-US" sz="1600" b="0" i="0" u="none" strike="noStrike" kern="1200" cap="none" spc="0" normalizeH="0" baseline="0" noProof="0" dirty="0" smtClean="0">
              <a:ln>
                <a:noFill/>
              </a:ln>
              <a:solidFill>
                <a:schemeClr val="tx1">
                  <a:tint val="75000"/>
                </a:schemeClr>
              </a:solidFill>
              <a:effectLst/>
              <a:uLnTx/>
              <a:uFillTx/>
              <a:latin typeface="+mn-lt"/>
              <a:ea typeface="+mn-ea"/>
              <a:cs typeface="Arial" charset="0"/>
            </a:endParaRPr>
          </a:p>
          <a:p>
            <a:pPr marL="914400" marR="0" lvl="2" indent="0" algn="ctr" defTabSz="914400" rtl="0" eaLnBrk="1" fontAlgn="auto" latinLnBrk="0" hangingPunct="1">
              <a:lnSpc>
                <a:spcPct val="100000"/>
              </a:lnSpc>
              <a:spcBef>
                <a:spcPct val="20000"/>
              </a:spcBef>
              <a:spcAft>
                <a:spcPts val="600"/>
              </a:spcAft>
              <a:buClrTx/>
              <a:buSzTx/>
              <a:buFont typeface="Arial" charset="0"/>
              <a:buNone/>
              <a:tabLst>
                <a:tab pos="271463" algn="l"/>
              </a:tabLst>
              <a:defRPr/>
            </a:pPr>
            <a:endParaRPr kumimoji="0" lang="en-US" sz="1600" b="0" i="0" u="none" strike="noStrike" kern="1200" cap="none" spc="0" normalizeH="0" baseline="0" noProof="0" dirty="0" smtClean="0">
              <a:ln>
                <a:noFill/>
              </a:ln>
              <a:solidFill>
                <a:schemeClr val="tx1">
                  <a:tint val="75000"/>
                </a:schemeClr>
              </a:solidFill>
              <a:effectLst/>
              <a:uLnTx/>
              <a:uFillTx/>
              <a:latin typeface="+mn-lt"/>
              <a:ea typeface="+mn-ea"/>
              <a:cs typeface="Arial" charset="0"/>
            </a:endParaRPr>
          </a:p>
        </p:txBody>
      </p:sp>
      <p:sp>
        <p:nvSpPr>
          <p:cNvPr id="3" name="Subtitle 2"/>
          <p:cNvSpPr>
            <a:spLocks noGrp="1"/>
          </p:cNvSpPr>
          <p:nvPr>
            <p:ph type="subTitle" idx="1"/>
          </p:nvPr>
        </p:nvSpPr>
        <p:spPr>
          <a:xfrm>
            <a:off x="35496" y="980728"/>
            <a:ext cx="7848872" cy="5781261"/>
          </a:xfrm>
        </p:spPr>
        <p:txBody>
          <a:bodyPr>
            <a:noAutofit/>
          </a:bodyPr>
          <a:lstStyle/>
          <a:p>
            <a:pPr marL="615950" indent="-434975" algn="l">
              <a:buFont typeface="Wingdings" panose="05000000000000000000" pitchFamily="2" charset="2"/>
              <a:buChar char="q"/>
            </a:pPr>
            <a:endParaRPr lang="en-US" sz="2000" b="1" u="sng" dirty="0" smtClean="0">
              <a:solidFill>
                <a:srgbClr val="002060"/>
              </a:solidFill>
              <a:latin typeface="Verdana" panose="020B0604030504040204" pitchFamily="34" charset="0"/>
              <a:ea typeface="Verdana" panose="020B0604030504040204" pitchFamily="34" charset="0"/>
              <a:cs typeface="Verdana" panose="020B0604030504040204" pitchFamily="34" charset="0"/>
            </a:endParaRPr>
          </a:p>
          <a:p>
            <a:pPr marL="615950" indent="-434975" algn="l">
              <a:buFont typeface="Wingdings" panose="05000000000000000000" pitchFamily="2" charset="2"/>
              <a:buChar char="q"/>
            </a:pPr>
            <a:r>
              <a:rPr lang="en-US" sz="2000" b="1" u="sng" dirty="0" smtClean="0">
                <a:solidFill>
                  <a:srgbClr val="002060"/>
                </a:solidFill>
                <a:latin typeface="Verdana" panose="020B0604030504040204" pitchFamily="34" charset="0"/>
                <a:ea typeface="Verdana" panose="020B0604030504040204" pitchFamily="34" charset="0"/>
                <a:cs typeface="Verdana" panose="020B0604030504040204" pitchFamily="34" charset="0"/>
              </a:rPr>
              <a:t>Thus it is fundamental that policy makers consider this dimension of the economy of a country while designing public measures:</a:t>
            </a:r>
          </a:p>
          <a:p>
            <a:pPr marL="615950" indent="-434975" algn="l"/>
            <a:endParaRPr lang="en-US" sz="2400" dirty="0" smtClean="0">
              <a:solidFill>
                <a:srgbClr val="002060"/>
              </a:solidFill>
              <a:latin typeface="Verdana" panose="020B0604030504040204" pitchFamily="34" charset="0"/>
              <a:ea typeface="Verdana" panose="020B0604030504040204" pitchFamily="34" charset="0"/>
              <a:cs typeface="Verdana" panose="020B0604030504040204" pitchFamily="34" charset="0"/>
            </a:endParaRPr>
          </a:p>
          <a:p>
            <a:pPr marL="971550" lvl="1" indent="-514350" algn="l">
              <a:lnSpc>
                <a:spcPct val="150000"/>
              </a:lnSpc>
              <a:spcAft>
                <a:spcPts val="1200"/>
              </a:spcAft>
              <a:buFont typeface="Wingdings" panose="05000000000000000000" pitchFamily="2" charset="2"/>
              <a:buChar char="ð"/>
            </a:pPr>
            <a:r>
              <a:rPr lang="en-US" sz="1600" b="1" dirty="0" smtClean="0">
                <a:solidFill>
                  <a:srgbClr val="002060"/>
                </a:solidFill>
                <a:latin typeface="Verdana" panose="020B0604030504040204" pitchFamily="34" charset="0"/>
                <a:ea typeface="Verdana" panose="020B0604030504040204" pitchFamily="34" charset="0"/>
                <a:cs typeface="Verdana" panose="020B0604030504040204" pitchFamily="34" charset="0"/>
              </a:rPr>
              <a:t>The guarantee instrument is crucial in facilitating SMEs’ access to finance </a:t>
            </a:r>
            <a:r>
              <a:rPr lang="en-US" sz="1450" dirty="0" smtClean="0">
                <a:solidFill>
                  <a:srgbClr val="002060"/>
                </a:solidFill>
                <a:latin typeface="Verdana" panose="020B0604030504040204" pitchFamily="34" charset="0"/>
                <a:ea typeface="Verdana" panose="020B0604030504040204" pitchFamily="34" charset="0"/>
                <a:cs typeface="Verdana" panose="020B0604030504040204" pitchFamily="34" charset="0"/>
              </a:rPr>
              <a:t>both for debt and equity needs, as according to studies final result is positive for the tax payers</a:t>
            </a:r>
          </a:p>
          <a:p>
            <a:pPr marL="971550" lvl="1" indent="-514350" algn="l">
              <a:lnSpc>
                <a:spcPct val="150000"/>
              </a:lnSpc>
              <a:spcAft>
                <a:spcPts val="1200"/>
              </a:spcAft>
              <a:buFont typeface="Wingdings" panose="05000000000000000000" pitchFamily="2" charset="2"/>
              <a:buChar char="ð"/>
            </a:pPr>
            <a:r>
              <a:rPr lang="en-US" sz="1600" b="1" dirty="0" smtClean="0">
                <a:solidFill>
                  <a:srgbClr val="002060"/>
                </a:solidFill>
                <a:latin typeface="Verdana" panose="020B0604030504040204" pitchFamily="34" charset="0"/>
                <a:ea typeface="Verdana" panose="020B0604030504040204" pitchFamily="34" charset="0"/>
                <a:cs typeface="Verdana" panose="020B0604030504040204" pitchFamily="34" charset="0"/>
              </a:rPr>
              <a:t>Coaching very important in many markets</a:t>
            </a:r>
            <a:r>
              <a:rPr lang="en-US" sz="2400" dirty="0">
                <a:solidFill>
                  <a:srgbClr val="002060"/>
                </a:solidFill>
                <a:latin typeface="Verdana" panose="020B0604030504040204" pitchFamily="34" charset="0"/>
                <a:ea typeface="Verdana" panose="020B0604030504040204" pitchFamily="34" charset="0"/>
                <a:cs typeface="Verdana" panose="020B0604030504040204" pitchFamily="34" charset="0"/>
              </a:rPr>
              <a:t/>
            </a:r>
            <a:br>
              <a:rPr lang="en-US" sz="2400" dirty="0">
                <a:solidFill>
                  <a:srgbClr val="002060"/>
                </a:solidFill>
                <a:latin typeface="Verdana" panose="020B0604030504040204" pitchFamily="34" charset="0"/>
                <a:ea typeface="Verdana" panose="020B0604030504040204" pitchFamily="34" charset="0"/>
                <a:cs typeface="Verdana" panose="020B0604030504040204" pitchFamily="34" charset="0"/>
              </a:rPr>
            </a:br>
            <a:r>
              <a:rPr lang="en-US" sz="1450" dirty="0" smtClean="0">
                <a:solidFill>
                  <a:srgbClr val="002060"/>
                </a:solidFill>
                <a:latin typeface="Verdana" panose="020B0604030504040204" pitchFamily="34" charset="0"/>
                <a:ea typeface="Verdana" panose="020B0604030504040204" pitchFamily="34" charset="0"/>
                <a:cs typeface="Verdana" panose="020B0604030504040204" pitchFamily="34" charset="0"/>
              </a:rPr>
              <a:t>as young entrepreneurs and many micro firms need support to develop their ideas</a:t>
            </a:r>
          </a:p>
          <a:p>
            <a:pPr marL="971550" lvl="1" indent="-514350" algn="l">
              <a:lnSpc>
                <a:spcPts val="1400"/>
              </a:lnSpc>
              <a:spcAft>
                <a:spcPts val="600"/>
              </a:spcAft>
              <a:buFont typeface="Wingdings" panose="05000000000000000000" pitchFamily="2" charset="2"/>
              <a:buChar char="ð"/>
            </a:pPr>
            <a:r>
              <a:rPr lang="en-US" sz="1600" b="1" dirty="0" smtClean="0">
                <a:solidFill>
                  <a:srgbClr val="002060"/>
                </a:solidFill>
                <a:latin typeface="Verdana" panose="020B0604030504040204" pitchFamily="34" charset="0"/>
                <a:ea typeface="Verdana" panose="020B0604030504040204" pitchFamily="34" charset="0"/>
                <a:cs typeface="Verdana" panose="020B0604030504040204" pitchFamily="34" charset="0"/>
              </a:rPr>
              <a:t>Other initiatives such as </a:t>
            </a:r>
            <a:r>
              <a:rPr lang="en-US" sz="1600" b="1" i="1" dirty="0" smtClean="0">
                <a:solidFill>
                  <a:srgbClr val="002060"/>
                </a:solidFill>
                <a:latin typeface="Verdana" panose="020B0604030504040204" pitchFamily="34" charset="0"/>
                <a:ea typeface="Verdana" panose="020B0604030504040204" pitchFamily="34" charset="0"/>
                <a:cs typeface="Verdana" panose="020B0604030504040204" pitchFamily="34" charset="0"/>
              </a:rPr>
              <a:t>red tape </a:t>
            </a:r>
            <a:r>
              <a:rPr lang="en-US" sz="1600" b="1" dirty="0" smtClean="0">
                <a:solidFill>
                  <a:srgbClr val="002060"/>
                </a:solidFill>
                <a:latin typeface="Verdana" panose="020B0604030504040204" pitchFamily="34" charset="0"/>
                <a:ea typeface="Verdana" panose="020B0604030504040204" pitchFamily="34" charset="0"/>
                <a:cs typeface="Verdana" panose="020B0604030504040204" pitchFamily="34" charset="0"/>
              </a:rPr>
              <a:t>cutting, are also determinant  </a:t>
            </a:r>
            <a:endParaRPr lang="en-US" sz="1400" dirty="0">
              <a:solidFill>
                <a:srgbClr val="002060"/>
              </a:solidFill>
              <a:latin typeface="Verdana" panose="020B0604030504040204" pitchFamily="34" charset="0"/>
              <a:ea typeface="Verdana" panose="020B0604030504040204" pitchFamily="34" charset="0"/>
              <a:cs typeface="Verdana" panose="020B0604030504040204" pitchFamily="34" charset="0"/>
            </a:endParaRPr>
          </a:p>
          <a:p>
            <a:pPr marL="1428750" lvl="2" indent="-514350" algn="l">
              <a:lnSpc>
                <a:spcPts val="1400"/>
              </a:lnSpc>
            </a:pPr>
            <a:r>
              <a:rPr lang="en-US" sz="1450" dirty="0" smtClean="0">
                <a:solidFill>
                  <a:srgbClr val="002060"/>
                </a:solidFill>
                <a:latin typeface="Verdana" panose="020B0604030504040204" pitchFamily="34" charset="0"/>
                <a:ea typeface="Verdana" panose="020B0604030504040204" pitchFamily="34" charset="0"/>
                <a:cs typeface="Verdana" panose="020B0604030504040204" pitchFamily="34" charset="0"/>
              </a:rPr>
              <a:t>an adequate legal and institutional framework (education / innovation / technology) framework essential to the creation of a real entrepreneurial ecosystem </a:t>
            </a:r>
          </a:p>
        </p:txBody>
      </p:sp>
    </p:spTree>
    <p:extLst>
      <p:ext uri="{BB962C8B-B14F-4D97-AF65-F5344CB8AC3E}">
        <p14:creationId xmlns="" xmlns:p14="http://schemas.microsoft.com/office/powerpoint/2010/main" val="279971300"/>
      </p:ext>
    </p:extLst>
  </p:cSld>
  <p:clrMapOvr>
    <a:masterClrMapping/>
  </p:clrMapOvr>
  <p:transition spd="slow">
    <p:wip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370756" y="5661248"/>
            <a:ext cx="1104900" cy="866775"/>
          </a:xfrm>
          <a:prstGeom prst="rect">
            <a:avLst/>
          </a:prstGeom>
          <a:solidFill>
            <a:srgbClr val="FFFFFF">
              <a:alpha val="0"/>
            </a:srgbClr>
          </a:solidFill>
        </p:spPr>
      </p:pic>
      <p:pic>
        <p:nvPicPr>
          <p:cNvPr id="11" name="Picture 2" descr="Z:\Seminar\2013 Rome\Graphic and logo\Logo - Rome 2.jp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6372200" y="0"/>
            <a:ext cx="2760608" cy="4320000"/>
          </a:xfrm>
          <a:prstGeom prst="rect">
            <a:avLst/>
          </a:prstGeom>
          <a:noFill/>
          <a:effectLst>
            <a:glow rad="127000">
              <a:schemeClr val="accent1">
                <a:alpha val="0"/>
              </a:schemeClr>
            </a:glow>
          </a:effectLst>
          <a:extLst>
            <a:ext uri="{909E8E84-426E-40DD-AFC4-6F175D3DCCD1}">
              <a14:hiddenFill xmlns="" xmlns:a14="http://schemas.microsoft.com/office/drawing/2010/main">
                <a:solidFill>
                  <a:srgbClr val="FFFFFF"/>
                </a:solidFill>
              </a14:hiddenFill>
            </a:ext>
          </a:extLst>
        </p:spPr>
      </p:pic>
      <p:sp>
        <p:nvSpPr>
          <p:cNvPr id="9" name="Subtitle 8"/>
          <p:cNvSpPr txBox="1">
            <a:spLocks noGrp="1" noChangeArrowheads="1"/>
          </p:cNvSpPr>
          <p:nvPr>
            <p:ph type="subTitle" idx="1"/>
          </p:nvPr>
        </p:nvSpPr>
        <p:spPr bwMode="auto">
          <a:xfrm>
            <a:off x="683568" y="1233334"/>
            <a:ext cx="6400800" cy="286232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Arial Rounded MT Bold" pitchFamily="34" charset="0"/>
                <a:cs typeface="Arial" charset="0"/>
              </a:defRPr>
            </a:lvl1pPr>
            <a:lvl2pPr marL="742950" indent="-285750" eaLnBrk="0" hangingPunct="0">
              <a:spcBef>
                <a:spcPct val="20000"/>
              </a:spcBef>
              <a:buFont typeface="Arial" charset="0"/>
              <a:buChar char="–"/>
              <a:defRPr sz="2800">
                <a:solidFill>
                  <a:schemeClr val="tx1"/>
                </a:solidFill>
                <a:latin typeface="Arial Rounded MT Bold" pitchFamily="34" charset="0"/>
                <a:cs typeface="Arial" charset="0"/>
              </a:defRPr>
            </a:lvl2pPr>
            <a:lvl3pPr marL="1143000" indent="-228600" eaLnBrk="0" hangingPunct="0">
              <a:spcBef>
                <a:spcPct val="20000"/>
              </a:spcBef>
              <a:buFont typeface="Arial" charset="0"/>
              <a:buChar char="•"/>
              <a:defRPr sz="2400">
                <a:solidFill>
                  <a:schemeClr val="tx1"/>
                </a:solidFill>
                <a:latin typeface="Arial Rounded MT Bold" pitchFamily="34" charset="0"/>
                <a:cs typeface="Arial" charset="0"/>
              </a:defRPr>
            </a:lvl3pPr>
            <a:lvl4pPr marL="1600200" indent="-228600" eaLnBrk="0" hangingPunct="0">
              <a:spcBef>
                <a:spcPct val="20000"/>
              </a:spcBef>
              <a:buFont typeface="Arial" charset="0"/>
              <a:buChar char="–"/>
              <a:defRPr sz="2000">
                <a:solidFill>
                  <a:schemeClr val="tx1"/>
                </a:solidFill>
                <a:latin typeface="Arial Rounded MT Bold" pitchFamily="34" charset="0"/>
                <a:cs typeface="Arial" charset="0"/>
              </a:defRPr>
            </a:lvl4pPr>
            <a:lvl5pPr marL="2057400" indent="-228600" eaLnBrk="0" hangingPunct="0">
              <a:spcBef>
                <a:spcPct val="20000"/>
              </a:spcBef>
              <a:buFont typeface="Arial" charset="0"/>
              <a:buChar char="»"/>
              <a:defRPr sz="2000">
                <a:solidFill>
                  <a:schemeClr val="tx1"/>
                </a:solidFill>
                <a:latin typeface="Arial Rounded MT Bold" pitchFamily="34" charset="0"/>
                <a:cs typeface="Arial" charset="0"/>
              </a:defRPr>
            </a:lvl5pPr>
            <a:lvl6pPr marL="2514600" indent="-228600" eaLnBrk="0" fontAlgn="base" hangingPunct="0">
              <a:spcBef>
                <a:spcPct val="20000"/>
              </a:spcBef>
              <a:spcAft>
                <a:spcPct val="0"/>
              </a:spcAft>
              <a:buFont typeface="Arial" charset="0"/>
              <a:buChar char="»"/>
              <a:defRPr sz="2000">
                <a:solidFill>
                  <a:schemeClr val="tx1"/>
                </a:solidFill>
                <a:latin typeface="Arial Rounded MT Bold" pitchFamily="34" charset="0"/>
                <a:cs typeface="Arial" charset="0"/>
              </a:defRPr>
            </a:lvl6pPr>
            <a:lvl7pPr marL="2971800" indent="-228600" eaLnBrk="0" fontAlgn="base" hangingPunct="0">
              <a:spcBef>
                <a:spcPct val="20000"/>
              </a:spcBef>
              <a:spcAft>
                <a:spcPct val="0"/>
              </a:spcAft>
              <a:buFont typeface="Arial" charset="0"/>
              <a:buChar char="»"/>
              <a:defRPr sz="2000">
                <a:solidFill>
                  <a:schemeClr val="tx1"/>
                </a:solidFill>
                <a:latin typeface="Arial Rounded MT Bold" pitchFamily="34" charset="0"/>
                <a:cs typeface="Arial" charset="0"/>
              </a:defRPr>
            </a:lvl7pPr>
            <a:lvl8pPr marL="3429000" indent="-228600" eaLnBrk="0" fontAlgn="base" hangingPunct="0">
              <a:spcBef>
                <a:spcPct val="20000"/>
              </a:spcBef>
              <a:spcAft>
                <a:spcPct val="0"/>
              </a:spcAft>
              <a:buFont typeface="Arial" charset="0"/>
              <a:buChar char="»"/>
              <a:defRPr sz="2000">
                <a:solidFill>
                  <a:schemeClr val="tx1"/>
                </a:solidFill>
                <a:latin typeface="Arial Rounded MT Bold" pitchFamily="34" charset="0"/>
                <a:cs typeface="Arial" charset="0"/>
              </a:defRPr>
            </a:lvl8pPr>
            <a:lvl9pPr marL="3886200" indent="-228600" eaLnBrk="0" fontAlgn="base" hangingPunct="0">
              <a:spcBef>
                <a:spcPct val="20000"/>
              </a:spcBef>
              <a:spcAft>
                <a:spcPct val="0"/>
              </a:spcAft>
              <a:buFont typeface="Arial" charset="0"/>
              <a:buChar char="»"/>
              <a:defRPr sz="2000">
                <a:solidFill>
                  <a:schemeClr val="tx1"/>
                </a:solidFill>
                <a:latin typeface="Arial Rounded MT Bold" pitchFamily="34" charset="0"/>
                <a:cs typeface="Arial" charset="0"/>
              </a:defRPr>
            </a:lvl9pPr>
          </a:lstStyle>
          <a:p>
            <a:pPr algn="ctr" eaLnBrk="1" hangingPunct="1">
              <a:spcBef>
                <a:spcPct val="0"/>
              </a:spcBef>
              <a:buFontTx/>
              <a:buNone/>
            </a:pPr>
            <a:r>
              <a:rPr lang="en-GB" altLang="fr-FR" sz="6000" b="1" dirty="0">
                <a:solidFill>
                  <a:srgbClr val="FFC000"/>
                </a:solidFill>
                <a:latin typeface="Arial Narrow" panose="020B0606020202030204" pitchFamily="34" charset="0"/>
              </a:rPr>
              <a:t>Thank you for </a:t>
            </a:r>
          </a:p>
          <a:p>
            <a:pPr algn="ctr" eaLnBrk="1" hangingPunct="1">
              <a:spcBef>
                <a:spcPct val="0"/>
              </a:spcBef>
              <a:buFontTx/>
              <a:buNone/>
            </a:pPr>
            <a:r>
              <a:rPr lang="en-GB" altLang="fr-FR" sz="6000" b="1" dirty="0">
                <a:solidFill>
                  <a:srgbClr val="FFC000"/>
                </a:solidFill>
                <a:latin typeface="Arial Narrow" panose="020B0606020202030204" pitchFamily="34" charset="0"/>
              </a:rPr>
              <a:t>your </a:t>
            </a:r>
          </a:p>
          <a:p>
            <a:pPr algn="ctr" eaLnBrk="1" hangingPunct="1">
              <a:spcBef>
                <a:spcPct val="0"/>
              </a:spcBef>
              <a:buFontTx/>
              <a:buNone/>
            </a:pPr>
            <a:r>
              <a:rPr lang="en-GB" altLang="fr-FR" sz="6000" b="1" dirty="0">
                <a:solidFill>
                  <a:srgbClr val="FFC000"/>
                </a:solidFill>
                <a:latin typeface="Arial Narrow" panose="020B0606020202030204" pitchFamily="34" charset="0"/>
              </a:rPr>
              <a:t>attention </a:t>
            </a:r>
          </a:p>
        </p:txBody>
      </p:sp>
      <p:sp>
        <p:nvSpPr>
          <p:cNvPr id="4" name="TextBox 3"/>
          <p:cNvSpPr txBox="1"/>
          <p:nvPr/>
        </p:nvSpPr>
        <p:spPr>
          <a:xfrm>
            <a:off x="1691680" y="4221088"/>
            <a:ext cx="4248472" cy="1354217"/>
          </a:xfrm>
          <a:prstGeom prst="rect">
            <a:avLst/>
          </a:prstGeom>
          <a:noFill/>
        </p:spPr>
        <p:txBody>
          <a:bodyPr wrap="square" rtlCol="0">
            <a:spAutoFit/>
          </a:bodyPr>
          <a:lstStyle/>
          <a:p>
            <a:pPr algn="ctr"/>
            <a:r>
              <a:rPr lang="en-GB" sz="3600" b="1" spc="600" dirty="0" smtClean="0">
                <a:solidFill>
                  <a:srgbClr val="002060"/>
                </a:solidFill>
                <a:latin typeface="Arial Narrow" pitchFamily="34" charset="0"/>
                <a:hlinkClick r:id="rId5"/>
              </a:rPr>
              <a:t>www.aecm.eu</a:t>
            </a:r>
            <a:endParaRPr lang="en-GB" sz="3600" b="1" spc="600" dirty="0" smtClean="0">
              <a:solidFill>
                <a:srgbClr val="002060"/>
              </a:solidFill>
              <a:latin typeface="Arial Narrow" pitchFamily="34" charset="0"/>
            </a:endParaRPr>
          </a:p>
          <a:p>
            <a:pPr algn="ctr">
              <a:spcBef>
                <a:spcPts val="1200"/>
              </a:spcBef>
            </a:pPr>
            <a:r>
              <a:rPr lang="en-GB" sz="3600" b="1" spc="600" dirty="0" smtClean="0">
                <a:solidFill>
                  <a:srgbClr val="002060"/>
                </a:solidFill>
                <a:latin typeface="Arial Narrow" pitchFamily="34" charset="0"/>
                <a:hlinkClick r:id="rId6"/>
              </a:rPr>
              <a:t>aecm@info.be</a:t>
            </a:r>
            <a:r>
              <a:rPr lang="en-GB" sz="3600" b="1" spc="600" dirty="0" smtClean="0">
                <a:solidFill>
                  <a:srgbClr val="002060"/>
                </a:solidFill>
                <a:latin typeface="Arial Narrow" pitchFamily="34" charset="0"/>
              </a:rPr>
              <a:t> </a:t>
            </a:r>
            <a:endParaRPr lang="en-GB" sz="3600" b="1" spc="600" dirty="0">
              <a:solidFill>
                <a:srgbClr val="002060"/>
              </a:solidFill>
              <a:latin typeface="Arial Narrow" pitchFamily="34" charset="0"/>
            </a:endParaRPr>
          </a:p>
        </p:txBody>
      </p:sp>
    </p:spTree>
    <p:extLst>
      <p:ext uri="{BB962C8B-B14F-4D97-AF65-F5344CB8AC3E}">
        <p14:creationId xmlns="" xmlns:p14="http://schemas.microsoft.com/office/powerpoint/2010/main" val="2131100940"/>
      </p:ext>
    </p:extLst>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cstate="print">
            <a:extLst/>
          </a:blip>
          <a:srcRect/>
          <a:stretch>
            <a:fillRect/>
          </a:stretch>
        </p:blipFill>
        <p:spPr bwMode="auto">
          <a:xfrm>
            <a:off x="4860032" y="1034529"/>
            <a:ext cx="4264965" cy="3690615"/>
          </a:xfrm>
          <a:prstGeom prst="rect">
            <a:avLst/>
          </a:prstGeom>
          <a:noFill/>
          <a:ln>
            <a:noFill/>
          </a:ln>
          <a:effectLst>
            <a:reflection blurRad="6350" stA="52000" endA="300" endPos="35000" dir="5400000" sy="-100000" algn="bl" rotWithShape="0"/>
          </a:effectLst>
          <a:extLst/>
        </p:spPr>
      </p:pic>
      <p:sp>
        <p:nvSpPr>
          <p:cNvPr id="7" name="TextBox 6"/>
          <p:cNvSpPr txBox="1"/>
          <p:nvPr/>
        </p:nvSpPr>
        <p:spPr>
          <a:xfrm>
            <a:off x="250825" y="1314450"/>
            <a:ext cx="8137525" cy="4708525"/>
          </a:xfrm>
          <a:prstGeom prst="rect">
            <a:avLst/>
          </a:prstGeom>
          <a:noFill/>
        </p:spPr>
        <p:txBody>
          <a:bodyPr>
            <a:spAutoFit/>
          </a:bodyPr>
          <a:lstStyle/>
          <a:p>
            <a:pPr marL="285750" indent="-285750">
              <a:lnSpc>
                <a:spcPct val="150000"/>
              </a:lnSpc>
              <a:buFont typeface="Wingdings" pitchFamily="2" charset="2"/>
              <a:buChar char="q"/>
              <a:defRPr/>
            </a:pPr>
            <a:r>
              <a:rPr lang="en-GB" dirty="0">
                <a:solidFill>
                  <a:srgbClr val="002060"/>
                </a:solidFill>
                <a:latin typeface="Verdana" pitchFamily="34" charset="0"/>
                <a:ea typeface="Verdana" pitchFamily="34" charset="0"/>
                <a:cs typeface="Verdana" pitchFamily="34" charset="0"/>
              </a:rPr>
              <a:t>Founded in 1992 by 5 members from</a:t>
            </a:r>
          </a:p>
          <a:p>
            <a:pPr marL="285750" indent="-285750">
              <a:lnSpc>
                <a:spcPct val="150000"/>
              </a:lnSpc>
              <a:defRPr/>
            </a:pPr>
            <a:r>
              <a:rPr lang="en-GB" dirty="0">
                <a:solidFill>
                  <a:srgbClr val="002060"/>
                </a:solidFill>
                <a:latin typeface="Verdana" pitchFamily="34" charset="0"/>
                <a:ea typeface="Verdana" pitchFamily="34" charset="0"/>
                <a:cs typeface="Verdana" pitchFamily="34" charset="0"/>
              </a:rPr>
              <a:t>	Belgium, France, Germany, Italy &amp; Spain</a:t>
            </a:r>
          </a:p>
          <a:p>
            <a:pPr>
              <a:lnSpc>
                <a:spcPct val="150000"/>
              </a:lnSpc>
              <a:defRPr/>
            </a:pPr>
            <a:endParaRPr lang="en-GB" sz="1200" dirty="0">
              <a:solidFill>
                <a:srgbClr val="002060"/>
              </a:solidFill>
              <a:latin typeface="Verdana" pitchFamily="34" charset="0"/>
              <a:ea typeface="Verdana" pitchFamily="34" charset="0"/>
              <a:cs typeface="Verdana" pitchFamily="34" charset="0"/>
            </a:endParaRPr>
          </a:p>
          <a:p>
            <a:pPr marL="285750" indent="-285750">
              <a:lnSpc>
                <a:spcPct val="150000"/>
              </a:lnSpc>
              <a:buFont typeface="Wingdings" pitchFamily="2" charset="2"/>
              <a:buChar char="q"/>
              <a:defRPr/>
            </a:pPr>
            <a:r>
              <a:rPr lang="en-GB" dirty="0">
                <a:solidFill>
                  <a:srgbClr val="002060"/>
                </a:solidFill>
                <a:latin typeface="Verdana" pitchFamily="34" charset="0"/>
                <a:ea typeface="Verdana" pitchFamily="34" charset="0"/>
                <a:cs typeface="Verdana" pitchFamily="34" charset="0"/>
              </a:rPr>
              <a:t>In 2015 = 41 members in 25 countries</a:t>
            </a:r>
          </a:p>
          <a:p>
            <a:pPr>
              <a:lnSpc>
                <a:spcPct val="150000"/>
              </a:lnSpc>
              <a:defRPr/>
            </a:pPr>
            <a:endParaRPr lang="en-GB" sz="1200" dirty="0">
              <a:solidFill>
                <a:srgbClr val="002060"/>
              </a:solidFill>
              <a:latin typeface="Verdana" pitchFamily="34" charset="0"/>
              <a:ea typeface="Verdana" pitchFamily="34" charset="0"/>
              <a:cs typeface="Verdana" pitchFamily="34" charset="0"/>
            </a:endParaRPr>
          </a:p>
          <a:p>
            <a:pPr marL="285750" indent="-285750">
              <a:lnSpc>
                <a:spcPct val="150000"/>
              </a:lnSpc>
              <a:buFont typeface="Wingdings" pitchFamily="2" charset="2"/>
              <a:buChar char="q"/>
              <a:defRPr/>
            </a:pPr>
            <a:r>
              <a:rPr lang="en-GB" dirty="0">
                <a:solidFill>
                  <a:srgbClr val="002060"/>
                </a:solidFill>
                <a:latin typeface="Verdana" pitchFamily="34" charset="0"/>
                <a:ea typeface="Verdana" pitchFamily="34" charset="0"/>
                <a:cs typeface="Verdana" pitchFamily="34" charset="0"/>
              </a:rPr>
              <a:t>Total volume of outstanding guarantees </a:t>
            </a:r>
          </a:p>
          <a:p>
            <a:pPr marL="285750" indent="-285750">
              <a:lnSpc>
                <a:spcPct val="150000"/>
              </a:lnSpc>
              <a:defRPr/>
            </a:pPr>
            <a:r>
              <a:rPr lang="en-GB" dirty="0">
                <a:solidFill>
                  <a:srgbClr val="002060"/>
                </a:solidFill>
                <a:latin typeface="Verdana" pitchFamily="34" charset="0"/>
                <a:ea typeface="Verdana" pitchFamily="34" charset="0"/>
                <a:cs typeface="Verdana" pitchFamily="34" charset="0"/>
              </a:rPr>
              <a:t>	in portfolio end of 2014: </a:t>
            </a:r>
            <a:br>
              <a:rPr lang="en-GB" dirty="0">
                <a:solidFill>
                  <a:srgbClr val="002060"/>
                </a:solidFill>
                <a:latin typeface="Verdana" pitchFamily="34" charset="0"/>
                <a:ea typeface="Verdana" pitchFamily="34" charset="0"/>
                <a:cs typeface="Verdana" pitchFamily="34" charset="0"/>
              </a:rPr>
            </a:br>
            <a:r>
              <a:rPr lang="en-US" sz="1600" b="1" u="sng" dirty="0">
                <a:solidFill>
                  <a:srgbClr val="002060"/>
                </a:solidFill>
                <a:latin typeface="Verdana" pitchFamily="34" charset="0"/>
                <a:ea typeface="Verdana" pitchFamily="34" charset="0"/>
                <a:cs typeface="Verdana" pitchFamily="34" charset="0"/>
              </a:rPr>
              <a:t>approximately 79.2 </a:t>
            </a:r>
            <a:r>
              <a:rPr lang="en-US" sz="1600" b="1" u="sng" dirty="0">
                <a:solidFill>
                  <a:srgbClr val="002060"/>
                </a:solidFill>
                <a:latin typeface="Verdana" pitchFamily="34" charset="0"/>
                <a:ea typeface="Verdana" pitchFamily="34" charset="0"/>
                <a:cs typeface="Verdana" pitchFamily="34" charset="0"/>
              </a:rPr>
              <a:t>billion </a:t>
            </a:r>
            <a:r>
              <a:rPr lang="en-US" sz="1600" b="1" u="sng" dirty="0">
                <a:solidFill>
                  <a:srgbClr val="002060"/>
                </a:solidFill>
                <a:latin typeface="Verdana" pitchFamily="34" charset="0"/>
                <a:ea typeface="Verdana" pitchFamily="34" charset="0"/>
                <a:cs typeface="Verdana" pitchFamily="34" charset="0"/>
              </a:rPr>
              <a:t>EUR </a:t>
            </a:r>
            <a:endParaRPr lang="en-GB" u="sng" dirty="0">
              <a:solidFill>
                <a:srgbClr val="002060"/>
              </a:solidFill>
              <a:latin typeface="Verdana" pitchFamily="34" charset="0"/>
              <a:ea typeface="Verdana" pitchFamily="34" charset="0"/>
              <a:cs typeface="Verdana" pitchFamily="34" charset="0"/>
            </a:endParaRPr>
          </a:p>
          <a:p>
            <a:pPr marL="285750" indent="-285750">
              <a:lnSpc>
                <a:spcPct val="150000"/>
              </a:lnSpc>
              <a:defRPr/>
            </a:pPr>
            <a:endParaRPr lang="en-GB" dirty="0">
              <a:solidFill>
                <a:srgbClr val="002060"/>
              </a:solidFill>
              <a:latin typeface="Verdana" pitchFamily="34" charset="0"/>
              <a:ea typeface="Verdana" pitchFamily="34" charset="0"/>
              <a:cs typeface="Verdana" pitchFamily="34" charset="0"/>
            </a:endParaRPr>
          </a:p>
          <a:p>
            <a:pPr marL="285750" indent="-285750">
              <a:lnSpc>
                <a:spcPct val="150000"/>
              </a:lnSpc>
              <a:buFont typeface="Wingdings" pitchFamily="2" charset="2"/>
              <a:buChar char="q"/>
              <a:defRPr/>
            </a:pPr>
            <a:r>
              <a:rPr lang="en-GB" dirty="0">
                <a:solidFill>
                  <a:srgbClr val="002060"/>
                </a:solidFill>
                <a:latin typeface="Verdana" pitchFamily="34" charset="0"/>
                <a:ea typeface="Verdana" pitchFamily="34" charset="0"/>
                <a:cs typeface="Verdana" pitchFamily="34" charset="0"/>
              </a:rPr>
              <a:t>Number of outstanding guarantees </a:t>
            </a:r>
          </a:p>
          <a:p>
            <a:pPr marL="285750" indent="-285750">
              <a:lnSpc>
                <a:spcPct val="150000"/>
              </a:lnSpc>
              <a:defRPr/>
            </a:pPr>
            <a:r>
              <a:rPr lang="en-GB" dirty="0">
                <a:solidFill>
                  <a:srgbClr val="002060"/>
                </a:solidFill>
                <a:latin typeface="Verdana" pitchFamily="34" charset="0"/>
                <a:ea typeface="Verdana" pitchFamily="34" charset="0"/>
                <a:cs typeface="Verdana" pitchFamily="34" charset="0"/>
              </a:rPr>
              <a:t>	in portfolio end of 2014: </a:t>
            </a:r>
            <a:br>
              <a:rPr lang="en-GB" dirty="0">
                <a:solidFill>
                  <a:srgbClr val="002060"/>
                </a:solidFill>
                <a:latin typeface="Verdana" pitchFamily="34" charset="0"/>
                <a:ea typeface="Verdana" pitchFamily="34" charset="0"/>
                <a:cs typeface="Verdana" pitchFamily="34" charset="0"/>
              </a:rPr>
            </a:br>
            <a:r>
              <a:rPr lang="en-US" sz="1600" b="1" u="sng" dirty="0">
                <a:solidFill>
                  <a:srgbClr val="002060"/>
                </a:solidFill>
                <a:latin typeface="Verdana" pitchFamily="34" charset="0"/>
                <a:ea typeface="Verdana" pitchFamily="34" charset="0"/>
                <a:cs typeface="Verdana" pitchFamily="34" charset="0"/>
              </a:rPr>
              <a:t>about 2.9 </a:t>
            </a:r>
            <a:r>
              <a:rPr lang="en-US" sz="1600" b="1" u="sng" dirty="0">
                <a:solidFill>
                  <a:srgbClr val="002060"/>
                </a:solidFill>
                <a:latin typeface="Verdana" pitchFamily="34" charset="0"/>
                <a:ea typeface="Verdana" pitchFamily="34" charset="0"/>
                <a:cs typeface="Verdana" pitchFamily="34" charset="0"/>
              </a:rPr>
              <a:t>million </a:t>
            </a:r>
            <a:r>
              <a:rPr lang="en-US" sz="1600" b="1" u="sng" dirty="0">
                <a:solidFill>
                  <a:srgbClr val="002060"/>
                </a:solidFill>
                <a:latin typeface="Verdana" pitchFamily="34" charset="0"/>
                <a:ea typeface="Verdana" pitchFamily="34" charset="0"/>
                <a:cs typeface="Verdana" pitchFamily="34" charset="0"/>
              </a:rPr>
              <a:t>active guarantees </a:t>
            </a:r>
            <a:endParaRPr lang="en-GB" sz="2000" dirty="0">
              <a:solidFill>
                <a:srgbClr val="002060"/>
              </a:solidFill>
              <a:latin typeface="Verdana" pitchFamily="34" charset="0"/>
              <a:ea typeface="Verdana" pitchFamily="34" charset="0"/>
              <a:cs typeface="Verdana" pitchFamily="34" charset="0"/>
            </a:endParaRPr>
          </a:p>
        </p:txBody>
      </p:sp>
      <p:sp>
        <p:nvSpPr>
          <p:cNvPr id="6148" name="Title 3"/>
          <p:cNvSpPr>
            <a:spLocks noGrp="1"/>
          </p:cNvSpPr>
          <p:nvPr>
            <p:ph type="ctrTitle"/>
          </p:nvPr>
        </p:nvSpPr>
        <p:spPr>
          <a:xfrm>
            <a:off x="107950" y="153988"/>
            <a:ext cx="7848600" cy="971550"/>
          </a:xfrm>
        </p:spPr>
        <p:txBody>
          <a:bodyPr/>
          <a:lstStyle/>
          <a:p>
            <a:pPr algn="l"/>
            <a:r>
              <a:rPr altLang="de-DE" sz="2400" dirty="0" smtClean="0">
                <a:solidFill>
                  <a:srgbClr val="002060"/>
                </a:solidFill>
                <a:latin typeface="Verdana" pitchFamily="34" charset="0"/>
                <a:ea typeface="Verdana" pitchFamily="34" charset="0"/>
                <a:cs typeface="Verdana" pitchFamily="34" charset="0"/>
              </a:rPr>
              <a:t>I. </a:t>
            </a:r>
            <a:r>
              <a:rPr lang="en-GB" altLang="de-DE" sz="2400" u="sng" dirty="0" smtClean="0">
                <a:solidFill>
                  <a:srgbClr val="002060"/>
                </a:solidFill>
                <a:latin typeface="Verdana" pitchFamily="34" charset="0"/>
                <a:ea typeface="Verdana" pitchFamily="34" charset="0"/>
                <a:cs typeface="Verdana" pitchFamily="34" charset="0"/>
              </a:rPr>
              <a:t>AECM - facts, figures &amp; role</a:t>
            </a:r>
            <a:r>
              <a:rPr altLang="de-DE" sz="2400" u="sng" dirty="0" smtClean="0">
                <a:solidFill>
                  <a:srgbClr val="002060"/>
                </a:solidFill>
                <a:latin typeface="Verdana" pitchFamily="34" charset="0"/>
                <a:ea typeface="Verdana" pitchFamily="34" charset="0"/>
                <a:cs typeface="Verdana" pitchFamily="34" charset="0"/>
              </a:rPr>
              <a:t>:</a:t>
            </a:r>
          </a:p>
        </p:txBody>
      </p:sp>
    </p:spTree>
  </p:cSld>
  <p:clrMapOvr>
    <a:masterClrMapping/>
  </p:clrMapOvr>
  <p:transition spd="slow">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5496" y="980728"/>
            <a:ext cx="8064896" cy="5781261"/>
          </a:xfrm>
        </p:spPr>
        <p:txBody>
          <a:bodyPr>
            <a:noAutofit/>
          </a:bodyPr>
          <a:lstStyle/>
          <a:p>
            <a:pPr marL="615950" indent="-434975" algn="l">
              <a:buFont typeface="Wingdings" panose="05000000000000000000" pitchFamily="2" charset="2"/>
              <a:buChar char="q"/>
            </a:pPr>
            <a:r>
              <a:rPr lang="en-US" sz="2000" b="1" u="sng" dirty="0" smtClean="0">
                <a:solidFill>
                  <a:srgbClr val="002060"/>
                </a:solidFill>
                <a:latin typeface="Verdana" panose="020B0604030504040204" pitchFamily="34" charset="0"/>
                <a:ea typeface="Verdana" panose="020B0604030504040204" pitchFamily="34" charset="0"/>
                <a:cs typeface="Verdana" panose="020B0604030504040204" pitchFamily="34" charset="0"/>
              </a:rPr>
              <a:t>AECM </a:t>
            </a:r>
            <a:r>
              <a:rPr lang="en-US" sz="2000" b="1" u="sng" dirty="0">
                <a:solidFill>
                  <a:srgbClr val="002060"/>
                </a:solidFill>
                <a:latin typeface="Verdana" panose="020B0604030504040204" pitchFamily="34" charset="0"/>
                <a:ea typeface="Verdana" panose="020B0604030504040204" pitchFamily="34" charset="0"/>
                <a:cs typeface="Verdana" panose="020B0604030504040204" pitchFamily="34" charset="0"/>
              </a:rPr>
              <a:t>mission consists of</a:t>
            </a:r>
            <a:r>
              <a:rPr lang="en-US" sz="1600" dirty="0">
                <a:solidFill>
                  <a:srgbClr val="002060"/>
                </a:solidFill>
                <a:latin typeface="Verdana" panose="020B0604030504040204" pitchFamily="34" charset="0"/>
                <a:ea typeface="Verdana" panose="020B0604030504040204" pitchFamily="34" charset="0"/>
                <a:cs typeface="Verdana" panose="020B0604030504040204" pitchFamily="34" charset="0"/>
              </a:rPr>
              <a:t>:</a:t>
            </a:r>
            <a:endParaRPr lang="en-US" sz="2400" dirty="0">
              <a:solidFill>
                <a:srgbClr val="002060"/>
              </a:solidFill>
              <a:latin typeface="Verdana" panose="020B0604030504040204" pitchFamily="34" charset="0"/>
              <a:ea typeface="Verdana" panose="020B0604030504040204" pitchFamily="34" charset="0"/>
              <a:cs typeface="Verdana" panose="020B0604030504040204" pitchFamily="34" charset="0"/>
            </a:endParaRPr>
          </a:p>
          <a:p>
            <a:pPr marL="971550" lvl="1" indent="-514350" algn="l">
              <a:lnSpc>
                <a:spcPct val="150000"/>
              </a:lnSpc>
              <a:spcAft>
                <a:spcPts val="1200"/>
              </a:spcAft>
              <a:buFont typeface="Wingdings" panose="05000000000000000000" pitchFamily="2" charset="2"/>
              <a:buChar char="ð"/>
            </a:pPr>
            <a:r>
              <a:rPr lang="en-US" sz="1600" b="1" dirty="0">
                <a:solidFill>
                  <a:srgbClr val="002060"/>
                </a:solidFill>
                <a:latin typeface="Verdana" panose="020B0604030504040204" pitchFamily="34" charset="0"/>
                <a:ea typeface="Verdana" panose="020B0604030504040204" pitchFamily="34" charset="0"/>
                <a:cs typeface="Verdana" panose="020B0604030504040204" pitchFamily="34" charset="0"/>
              </a:rPr>
              <a:t>Representation of interests</a:t>
            </a:r>
            <a:r>
              <a:rPr lang="en-US" sz="1600" dirty="0">
                <a:solidFill>
                  <a:srgbClr val="002060"/>
                </a:solidFill>
                <a:latin typeface="Verdana" panose="020B0604030504040204" pitchFamily="34" charset="0"/>
                <a:ea typeface="Verdana" panose="020B0604030504040204" pitchFamily="34" charset="0"/>
                <a:cs typeface="Verdana" panose="020B0604030504040204" pitchFamily="34" charset="0"/>
              </a:rPr>
              <a:t> </a:t>
            </a:r>
            <a:r>
              <a:rPr lang="en-US" sz="1450" dirty="0">
                <a:solidFill>
                  <a:srgbClr val="002060"/>
                </a:solidFill>
                <a:latin typeface="Verdana" panose="020B0604030504040204" pitchFamily="34" charset="0"/>
                <a:ea typeface="Verdana" panose="020B0604030504040204" pitchFamily="34" charset="0"/>
                <a:cs typeface="Verdana" panose="020B0604030504040204" pitchFamily="34" charset="0"/>
              </a:rPr>
              <a:t>of the member </a:t>
            </a:r>
            <a:br>
              <a:rPr lang="en-US" sz="1450" dirty="0">
                <a:solidFill>
                  <a:srgbClr val="002060"/>
                </a:solidFill>
                <a:latin typeface="Verdana" panose="020B0604030504040204" pitchFamily="34" charset="0"/>
                <a:ea typeface="Verdana" panose="020B0604030504040204" pitchFamily="34" charset="0"/>
                <a:cs typeface="Verdana" panose="020B0604030504040204" pitchFamily="34" charset="0"/>
              </a:rPr>
            </a:br>
            <a:r>
              <a:rPr lang="en-US" sz="1450" dirty="0">
                <a:solidFill>
                  <a:srgbClr val="002060"/>
                </a:solidFill>
                <a:latin typeface="Verdana" panose="020B0604030504040204" pitchFamily="34" charset="0"/>
                <a:ea typeface="Verdana" panose="020B0604030504040204" pitchFamily="34" charset="0"/>
                <a:cs typeface="Verdana" panose="020B0604030504040204" pitchFamily="34" charset="0"/>
              </a:rPr>
              <a:t>organizations towards the EU institutions and </a:t>
            </a:r>
            <a:br>
              <a:rPr lang="en-US" sz="1450" dirty="0">
                <a:solidFill>
                  <a:srgbClr val="002060"/>
                </a:solidFill>
                <a:latin typeface="Verdana" panose="020B0604030504040204" pitchFamily="34" charset="0"/>
                <a:ea typeface="Verdana" panose="020B0604030504040204" pitchFamily="34" charset="0"/>
                <a:cs typeface="Verdana" panose="020B0604030504040204" pitchFamily="34" charset="0"/>
              </a:rPr>
            </a:br>
            <a:r>
              <a:rPr lang="en-US" sz="1450" dirty="0">
                <a:solidFill>
                  <a:srgbClr val="002060"/>
                </a:solidFill>
                <a:latin typeface="Verdana" panose="020B0604030504040204" pitchFamily="34" charset="0"/>
                <a:ea typeface="Verdana" panose="020B0604030504040204" pitchFamily="34" charset="0"/>
                <a:cs typeface="Verdana" panose="020B0604030504040204" pitchFamily="34" charset="0"/>
              </a:rPr>
              <a:t>multilateral institutions </a:t>
            </a:r>
            <a:br>
              <a:rPr lang="en-US" sz="1450" dirty="0">
                <a:solidFill>
                  <a:srgbClr val="002060"/>
                </a:solidFill>
                <a:latin typeface="Verdana" panose="020B0604030504040204" pitchFamily="34" charset="0"/>
                <a:ea typeface="Verdana" panose="020B0604030504040204" pitchFamily="34" charset="0"/>
                <a:cs typeface="Verdana" panose="020B0604030504040204" pitchFamily="34" charset="0"/>
              </a:rPr>
            </a:br>
            <a:r>
              <a:rPr lang="en-US" sz="1450" dirty="0">
                <a:solidFill>
                  <a:srgbClr val="002060"/>
                </a:solidFill>
                <a:latin typeface="Verdana" panose="020B0604030504040204" pitchFamily="34" charset="0"/>
                <a:ea typeface="Verdana" panose="020B0604030504040204" pitchFamily="34" charset="0"/>
                <a:cs typeface="Verdana" panose="020B0604030504040204" pitchFamily="34" charset="0"/>
              </a:rPr>
              <a:t>(banking legislation, EU support </a:t>
            </a:r>
            <a:r>
              <a:rPr lang="en-US" sz="1450" dirty="0" err="1">
                <a:solidFill>
                  <a:srgbClr val="002060"/>
                </a:solidFill>
                <a:latin typeface="Verdana" panose="020B0604030504040204" pitchFamily="34" charset="0"/>
                <a:ea typeface="Verdana" panose="020B0604030504040204" pitchFamily="34" charset="0"/>
                <a:cs typeface="Verdana" panose="020B0604030504040204" pitchFamily="34" charset="0"/>
              </a:rPr>
              <a:t>programmes</a:t>
            </a:r>
            <a:r>
              <a:rPr lang="en-US" sz="1450" dirty="0">
                <a:solidFill>
                  <a:srgbClr val="002060"/>
                </a:solidFill>
                <a:latin typeface="Verdana" panose="020B0604030504040204" pitchFamily="34" charset="0"/>
                <a:ea typeface="Verdana" panose="020B0604030504040204" pitchFamily="34" charset="0"/>
                <a:cs typeface="Verdana" panose="020B0604030504040204" pitchFamily="34" charset="0"/>
              </a:rPr>
              <a:t>, </a:t>
            </a:r>
            <a:br>
              <a:rPr lang="en-US" sz="1450" dirty="0">
                <a:solidFill>
                  <a:srgbClr val="002060"/>
                </a:solidFill>
                <a:latin typeface="Verdana" panose="020B0604030504040204" pitchFamily="34" charset="0"/>
                <a:ea typeface="Verdana" panose="020B0604030504040204" pitchFamily="34" charset="0"/>
                <a:cs typeface="Verdana" panose="020B0604030504040204" pitchFamily="34" charset="0"/>
              </a:rPr>
            </a:br>
            <a:r>
              <a:rPr lang="en-US" sz="1450" dirty="0">
                <a:solidFill>
                  <a:srgbClr val="002060"/>
                </a:solidFill>
                <a:latin typeface="Verdana" panose="020B0604030504040204" pitchFamily="34" charset="0"/>
                <a:ea typeface="Verdana" panose="020B0604030504040204" pitchFamily="34" charset="0"/>
                <a:cs typeface="Verdana" panose="020B0604030504040204" pitchFamily="34" charset="0"/>
              </a:rPr>
              <a:t>SME policy, state aid regulation, etc.) </a:t>
            </a:r>
          </a:p>
          <a:p>
            <a:pPr marL="971550" lvl="1" indent="-514350" algn="l">
              <a:lnSpc>
                <a:spcPct val="150000"/>
              </a:lnSpc>
              <a:spcAft>
                <a:spcPts val="1200"/>
              </a:spcAft>
              <a:buFont typeface="Wingdings" panose="05000000000000000000" pitchFamily="2" charset="2"/>
              <a:buChar char="ð"/>
            </a:pPr>
            <a:r>
              <a:rPr lang="en-US" sz="1600" b="1" dirty="0">
                <a:solidFill>
                  <a:srgbClr val="002060"/>
                </a:solidFill>
                <a:latin typeface="Verdana" panose="020B0604030504040204" pitchFamily="34" charset="0"/>
                <a:ea typeface="Verdana" panose="020B0604030504040204" pitchFamily="34" charset="0"/>
                <a:cs typeface="Verdana" panose="020B0604030504040204" pitchFamily="34" charset="0"/>
              </a:rPr>
              <a:t>Platform of exchange of best </a:t>
            </a:r>
            <a:r>
              <a:rPr lang="en-US" sz="1600" b="1" dirty="0" smtClean="0">
                <a:solidFill>
                  <a:srgbClr val="002060"/>
                </a:solidFill>
                <a:latin typeface="Verdana" panose="020B0604030504040204" pitchFamily="34" charset="0"/>
                <a:ea typeface="Verdana" panose="020B0604030504040204" pitchFamily="34" charset="0"/>
                <a:cs typeface="Verdana" panose="020B0604030504040204" pitchFamily="34" charset="0"/>
              </a:rPr>
              <a:t>practices</a:t>
            </a:r>
            <a:r>
              <a:rPr lang="en-US" sz="2400" dirty="0">
                <a:solidFill>
                  <a:srgbClr val="002060"/>
                </a:solidFill>
                <a:latin typeface="Verdana" panose="020B0604030504040204" pitchFamily="34" charset="0"/>
                <a:ea typeface="Verdana" panose="020B0604030504040204" pitchFamily="34" charset="0"/>
                <a:cs typeface="Verdana" panose="020B0604030504040204" pitchFamily="34" charset="0"/>
              </a:rPr>
              <a:t/>
            </a:r>
            <a:br>
              <a:rPr lang="en-US" sz="2400" dirty="0">
                <a:solidFill>
                  <a:srgbClr val="002060"/>
                </a:solidFill>
                <a:latin typeface="Verdana" panose="020B0604030504040204" pitchFamily="34" charset="0"/>
                <a:ea typeface="Verdana" panose="020B0604030504040204" pitchFamily="34" charset="0"/>
                <a:cs typeface="Verdana" panose="020B0604030504040204" pitchFamily="34" charset="0"/>
              </a:rPr>
            </a:br>
            <a:r>
              <a:rPr lang="en-US" sz="1600" dirty="0">
                <a:solidFill>
                  <a:srgbClr val="002060"/>
                </a:solidFill>
                <a:latin typeface="Verdana" panose="020B0604030504040204" pitchFamily="34" charset="0"/>
                <a:ea typeface="Verdana" panose="020B0604030504040204" pitchFamily="34" charset="0"/>
                <a:cs typeface="Verdana" panose="020B0604030504040204" pitchFamily="34" charset="0"/>
              </a:rPr>
              <a:t>between members (Working groups, </a:t>
            </a:r>
            <a:br>
              <a:rPr lang="en-US" sz="1600" dirty="0">
                <a:solidFill>
                  <a:srgbClr val="002060"/>
                </a:solidFill>
                <a:latin typeface="Verdana" panose="020B0604030504040204" pitchFamily="34" charset="0"/>
                <a:ea typeface="Verdana" panose="020B0604030504040204" pitchFamily="34" charset="0"/>
                <a:cs typeface="Verdana" panose="020B0604030504040204" pitchFamily="34" charset="0"/>
              </a:rPr>
            </a:br>
            <a:r>
              <a:rPr lang="en-US" sz="1600" dirty="0">
                <a:solidFill>
                  <a:srgbClr val="002060"/>
                </a:solidFill>
                <a:latin typeface="Verdana" panose="020B0604030504040204" pitchFamily="34" charset="0"/>
                <a:ea typeface="Verdana" panose="020B0604030504040204" pitchFamily="34" charset="0"/>
                <a:cs typeface="Verdana" panose="020B0604030504040204" pitchFamily="34" charset="0"/>
              </a:rPr>
              <a:t>Seminars, Training, etc</a:t>
            </a:r>
            <a:r>
              <a:rPr lang="en-US" sz="1600" dirty="0" smtClean="0">
                <a:solidFill>
                  <a:srgbClr val="002060"/>
                </a:solidFill>
                <a:latin typeface="Verdana" panose="020B0604030504040204" pitchFamily="34" charset="0"/>
                <a:ea typeface="Verdana" panose="020B0604030504040204" pitchFamily="34" charset="0"/>
                <a:cs typeface="Verdana" panose="020B0604030504040204" pitchFamily="34" charset="0"/>
              </a:rPr>
              <a:t>.)</a:t>
            </a:r>
          </a:p>
          <a:p>
            <a:pPr marL="971550" lvl="1" indent="-514350" algn="l">
              <a:lnSpc>
                <a:spcPts val="1400"/>
              </a:lnSpc>
              <a:spcAft>
                <a:spcPts val="600"/>
              </a:spcAft>
              <a:buFont typeface="Wingdings" panose="05000000000000000000" pitchFamily="2" charset="2"/>
              <a:buChar char="ð"/>
            </a:pPr>
            <a:r>
              <a:rPr lang="en-US" sz="1600" b="1" dirty="0">
                <a:solidFill>
                  <a:srgbClr val="002060"/>
                </a:solidFill>
                <a:latin typeface="Verdana" panose="020B0604030504040204" pitchFamily="34" charset="0"/>
                <a:ea typeface="Verdana" panose="020B0604030504040204" pitchFamily="34" charset="0"/>
                <a:cs typeface="Verdana" panose="020B0604030504040204" pitchFamily="34" charset="0"/>
              </a:rPr>
              <a:t>Promotion of guarantee instrument</a:t>
            </a:r>
            <a:r>
              <a:rPr lang="en-US" sz="1400" dirty="0">
                <a:solidFill>
                  <a:srgbClr val="002060"/>
                </a:solidFill>
                <a:latin typeface="Verdana" panose="020B0604030504040204" pitchFamily="34" charset="0"/>
                <a:ea typeface="Verdana" panose="020B0604030504040204" pitchFamily="34" charset="0"/>
                <a:cs typeface="Verdana" panose="020B0604030504040204" pitchFamily="34" charset="0"/>
              </a:rPr>
              <a:t>: </a:t>
            </a:r>
          </a:p>
          <a:p>
            <a:pPr marL="1428750" lvl="2" indent="-514350" algn="l">
              <a:lnSpc>
                <a:spcPts val="1400"/>
              </a:lnSpc>
              <a:buFont typeface="Symbol" pitchFamily="18" charset="2"/>
              <a:buChar char="-"/>
            </a:pPr>
            <a:r>
              <a:rPr lang="en-US" sz="1450" dirty="0">
                <a:solidFill>
                  <a:srgbClr val="002060"/>
                </a:solidFill>
                <a:latin typeface="Verdana" panose="020B0604030504040204" pitchFamily="34" charset="0"/>
                <a:ea typeface="Verdana" panose="020B0604030504040204" pitchFamily="34" charset="0"/>
                <a:cs typeface="Verdana" panose="020B0604030504040204" pitchFamily="34" charset="0"/>
              </a:rPr>
              <a:t>In the EU towards EU member states and </a:t>
            </a:r>
            <a:r>
              <a:rPr lang="en-US" sz="1450" dirty="0" smtClean="0">
                <a:solidFill>
                  <a:srgbClr val="002060"/>
                </a:solidFill>
                <a:latin typeface="Verdana" panose="020B0604030504040204" pitchFamily="34" charset="0"/>
                <a:ea typeface="Verdana" panose="020B0604030504040204" pitchFamily="34" charset="0"/>
                <a:cs typeface="Verdana" panose="020B0604030504040204" pitchFamily="34" charset="0"/>
              </a:rPr>
              <a:t>institutions (specially the European Commission and the EIF/EIB group), </a:t>
            </a:r>
            <a:endParaRPr lang="en-US" sz="1450" dirty="0">
              <a:solidFill>
                <a:srgbClr val="002060"/>
              </a:solidFill>
              <a:latin typeface="Verdana" panose="020B0604030504040204" pitchFamily="34" charset="0"/>
              <a:ea typeface="Verdana" panose="020B0604030504040204" pitchFamily="34" charset="0"/>
              <a:cs typeface="Verdana" panose="020B0604030504040204" pitchFamily="34" charset="0"/>
            </a:endParaRPr>
          </a:p>
          <a:p>
            <a:pPr marL="1428750" lvl="2" indent="-514350" algn="l">
              <a:lnSpc>
                <a:spcPct val="150000"/>
              </a:lnSpc>
              <a:buFont typeface="Symbol" pitchFamily="18" charset="2"/>
              <a:buChar char="-"/>
            </a:pPr>
            <a:r>
              <a:rPr lang="en-US" sz="1450" dirty="0">
                <a:solidFill>
                  <a:srgbClr val="002060"/>
                </a:solidFill>
                <a:latin typeface="Verdana" panose="020B0604030504040204" pitchFamily="34" charset="0"/>
                <a:ea typeface="Verdana" panose="020B0604030504040204" pitchFamily="34" charset="0"/>
                <a:cs typeface="Verdana" panose="020B0604030504040204" pitchFamily="34" charset="0"/>
              </a:rPr>
              <a:t>Outside EU in cooperation with multilateral bodies (e.g. </a:t>
            </a:r>
            <a:r>
              <a:rPr lang="en-US" sz="1450" dirty="0" smtClean="0">
                <a:solidFill>
                  <a:srgbClr val="002060"/>
                </a:solidFill>
                <a:latin typeface="Verdana" panose="020B0604030504040204" pitchFamily="34" charset="0"/>
                <a:ea typeface="Verdana" panose="020B0604030504040204" pitchFamily="34" charset="0"/>
                <a:cs typeface="Verdana" panose="020B0604030504040204" pitchFamily="34" charset="0"/>
              </a:rPr>
              <a:t>OECD, World Bank/IFC) </a:t>
            </a:r>
            <a:endParaRPr lang="en-US" sz="1450" dirty="0">
              <a:solidFill>
                <a:srgbClr val="002060"/>
              </a:solidFill>
              <a:latin typeface="Verdana" panose="020B0604030504040204" pitchFamily="34" charset="0"/>
              <a:ea typeface="Verdana" panose="020B0604030504040204" pitchFamily="34" charset="0"/>
              <a:cs typeface="Verdana" panose="020B0604030504040204" pitchFamily="34" charset="0"/>
            </a:endParaRPr>
          </a:p>
          <a:p>
            <a:pPr marL="1428750" lvl="2" indent="-514350" algn="l">
              <a:lnSpc>
                <a:spcPct val="150000"/>
              </a:lnSpc>
              <a:buFont typeface="Symbol" pitchFamily="18" charset="2"/>
              <a:buChar char="-"/>
            </a:pPr>
            <a:r>
              <a:rPr lang="en-US" sz="1450" dirty="0">
                <a:solidFill>
                  <a:srgbClr val="002060"/>
                </a:solidFill>
                <a:latin typeface="Verdana" panose="020B0604030504040204" pitchFamily="34" charset="0"/>
                <a:ea typeface="Verdana" panose="020B0604030504040204" pitchFamily="34" charset="0"/>
                <a:cs typeface="Verdana" panose="020B0604030504040204" pitchFamily="34" charset="0"/>
              </a:rPr>
              <a:t>Networking with other Guarantee organizations outside </a:t>
            </a:r>
            <a:r>
              <a:rPr lang="en-US" sz="1450" dirty="0" smtClean="0">
                <a:solidFill>
                  <a:srgbClr val="002060"/>
                </a:solidFill>
                <a:latin typeface="Verdana" panose="020B0604030504040204" pitchFamily="34" charset="0"/>
                <a:ea typeface="Verdana" panose="020B0604030504040204" pitchFamily="34" charset="0"/>
                <a:cs typeface="Verdana" panose="020B0604030504040204" pitchFamily="34" charset="0"/>
              </a:rPr>
              <a:t>EU (REGAR – </a:t>
            </a:r>
            <a:r>
              <a:rPr lang="en-US" sz="1450" dirty="0" err="1" smtClean="0">
                <a:solidFill>
                  <a:srgbClr val="002060"/>
                </a:solidFill>
                <a:latin typeface="Verdana" panose="020B0604030504040204" pitchFamily="34" charset="0"/>
                <a:ea typeface="Verdana" panose="020B0604030504040204" pitchFamily="34" charset="0"/>
                <a:cs typeface="Verdana" panose="020B0604030504040204" pitchFamily="34" charset="0"/>
              </a:rPr>
              <a:t>latin</a:t>
            </a:r>
            <a:r>
              <a:rPr lang="en-US" sz="1450" dirty="0" smtClean="0">
                <a:solidFill>
                  <a:srgbClr val="002060"/>
                </a:solidFill>
                <a:latin typeface="Verdana" panose="020B0604030504040204" pitchFamily="34" charset="0"/>
                <a:ea typeface="Verdana" panose="020B0604030504040204" pitchFamily="34" charset="0"/>
                <a:cs typeface="Verdana" panose="020B0604030504040204" pitchFamily="34" charset="0"/>
              </a:rPr>
              <a:t> </a:t>
            </a:r>
            <a:r>
              <a:rPr lang="en-US" sz="1450" dirty="0" err="1" smtClean="0">
                <a:solidFill>
                  <a:srgbClr val="002060"/>
                </a:solidFill>
                <a:latin typeface="Verdana" panose="020B0604030504040204" pitchFamily="34" charset="0"/>
                <a:ea typeface="Verdana" panose="020B0604030504040204" pitchFamily="34" charset="0"/>
                <a:cs typeface="Verdana" panose="020B0604030504040204" pitchFamily="34" charset="0"/>
              </a:rPr>
              <a:t>america</a:t>
            </a:r>
            <a:r>
              <a:rPr lang="en-US" sz="1450" dirty="0" smtClean="0">
                <a:solidFill>
                  <a:srgbClr val="002060"/>
                </a:solidFill>
                <a:latin typeface="Verdana" panose="020B0604030504040204" pitchFamily="34" charset="0"/>
                <a:ea typeface="Verdana" panose="020B0604030504040204" pitchFamily="34" charset="0"/>
                <a:cs typeface="Verdana" panose="020B0604030504040204" pitchFamily="34" charset="0"/>
              </a:rPr>
              <a:t>, ACSIC - </a:t>
            </a:r>
            <a:r>
              <a:rPr lang="en-US" sz="1450" dirty="0" err="1" smtClean="0">
                <a:solidFill>
                  <a:srgbClr val="002060"/>
                </a:solidFill>
                <a:latin typeface="Verdana" panose="020B0604030504040204" pitchFamily="34" charset="0"/>
                <a:ea typeface="Verdana" panose="020B0604030504040204" pitchFamily="34" charset="0"/>
                <a:cs typeface="Verdana" panose="020B0604030504040204" pitchFamily="34" charset="0"/>
              </a:rPr>
              <a:t>asia</a:t>
            </a:r>
            <a:r>
              <a:rPr lang="en-US" sz="1450" dirty="0" smtClean="0">
                <a:solidFill>
                  <a:srgbClr val="002060"/>
                </a:solidFill>
                <a:latin typeface="Verdana" panose="020B0604030504040204" pitchFamily="34" charset="0"/>
                <a:ea typeface="Verdana" panose="020B0604030504040204" pitchFamily="34" charset="0"/>
                <a:cs typeface="Verdana" panose="020B0604030504040204" pitchFamily="34" charset="0"/>
              </a:rPr>
              <a:t>, Mediterranean basin, Africa)</a:t>
            </a:r>
            <a:endParaRPr lang="en-US" sz="1600" dirty="0">
              <a:solidFill>
                <a:srgbClr val="002060"/>
              </a:solidFill>
              <a:latin typeface="Verdana" panose="020B0604030504040204" pitchFamily="34" charset="0"/>
              <a:ea typeface="Verdana" panose="020B0604030504040204" pitchFamily="34" charset="0"/>
              <a:cs typeface="Verdana" panose="020B0604030504040204" pitchFamily="34" charset="0"/>
            </a:endParaRPr>
          </a:p>
        </p:txBody>
      </p:sp>
      <p:sp>
        <p:nvSpPr>
          <p:cNvPr id="9" name="Title 3"/>
          <p:cNvSpPr>
            <a:spLocks noGrp="1"/>
          </p:cNvSpPr>
          <p:nvPr>
            <p:ph type="ctrTitle"/>
          </p:nvPr>
        </p:nvSpPr>
        <p:spPr>
          <a:xfrm>
            <a:off x="107504" y="44624"/>
            <a:ext cx="6812962" cy="971169"/>
          </a:xfrm>
        </p:spPr>
        <p:txBody>
          <a:bodyPr>
            <a:noAutofit/>
          </a:bodyPr>
          <a:lstStyle/>
          <a:p>
            <a:pPr algn="l"/>
            <a:r>
              <a:rPr lang="de-DE" sz="4000" b="1" u="sng" dirty="0" err="1" smtClean="0">
                <a:solidFill>
                  <a:srgbClr val="002060"/>
                </a:solidFill>
                <a:cs typeface="Arial" charset="0"/>
              </a:rPr>
              <a:t>Role</a:t>
            </a:r>
            <a:r>
              <a:rPr lang="de-DE" sz="4000" b="1" u="sng" dirty="0" smtClean="0">
                <a:solidFill>
                  <a:srgbClr val="002060"/>
                </a:solidFill>
                <a:cs typeface="Arial" charset="0"/>
              </a:rPr>
              <a:t> </a:t>
            </a:r>
            <a:r>
              <a:rPr lang="de-DE" sz="4000" b="1" u="sng" dirty="0" err="1" smtClean="0">
                <a:solidFill>
                  <a:srgbClr val="002060"/>
                </a:solidFill>
                <a:cs typeface="Arial" charset="0"/>
              </a:rPr>
              <a:t>of</a:t>
            </a:r>
            <a:r>
              <a:rPr lang="de-DE" sz="4000" b="1" u="sng" dirty="0" smtClean="0">
                <a:solidFill>
                  <a:srgbClr val="002060"/>
                </a:solidFill>
                <a:cs typeface="Arial" charset="0"/>
              </a:rPr>
              <a:t> AECM</a:t>
            </a:r>
          </a:p>
        </p:txBody>
      </p:sp>
      <p:pic>
        <p:nvPicPr>
          <p:cNvPr id="11" name="Picture 2" descr="Z:\Seminar\2013 Rome\Graphic and logo\Logo - Rome 2.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372200" y="0"/>
            <a:ext cx="2760608" cy="4320000"/>
          </a:xfrm>
          <a:prstGeom prst="rect">
            <a:avLst/>
          </a:prstGeom>
          <a:noFill/>
          <a:effectLst>
            <a:glow rad="127000">
              <a:schemeClr val="accent1">
                <a:alpha val="0"/>
              </a:schemeClr>
            </a:glow>
          </a:effectLst>
          <a:extLst>
            <a:ext uri="{909E8E84-426E-40DD-AFC4-6F175D3DCCD1}">
              <a14:hiddenFill xmlns="" xmlns:a14="http://schemas.microsoft.com/office/drawing/2010/main">
                <a:solidFill>
                  <a:srgbClr val="FFFFFF"/>
                </a:solidFill>
              </a14:hiddenFill>
            </a:ext>
          </a:extLst>
        </p:spPr>
      </p:pic>
      <p:sp>
        <p:nvSpPr>
          <p:cNvPr id="13" name="Tartalom helye 2"/>
          <p:cNvSpPr txBox="1">
            <a:spLocks/>
          </p:cNvSpPr>
          <p:nvPr/>
        </p:nvSpPr>
        <p:spPr>
          <a:xfrm>
            <a:off x="1042988" y="1412875"/>
            <a:ext cx="6815137" cy="4381500"/>
          </a:xfrm>
          <a:prstGeom prst="rect">
            <a:avLst/>
          </a:prstGeom>
        </p:spPr>
        <p:txBody>
          <a:bodyPr vert="horz" lIns="91440" tIns="45720" rIns="91440" bIns="45720" rtlCol="0">
            <a:normAutofit/>
          </a:bodyPr>
          <a:lstStyle/>
          <a:p>
            <a:pPr marL="914400" marR="0" lvl="2" indent="0" algn="ctr" defTabSz="914400" rtl="0" eaLnBrk="1" fontAlgn="auto" latinLnBrk="0" hangingPunct="1">
              <a:lnSpc>
                <a:spcPct val="100000"/>
              </a:lnSpc>
              <a:spcBef>
                <a:spcPct val="20000"/>
              </a:spcBef>
              <a:spcAft>
                <a:spcPts val="600"/>
              </a:spcAft>
              <a:buClrTx/>
              <a:buSzTx/>
              <a:buFont typeface="Arial" charset="0"/>
              <a:buNone/>
              <a:tabLst>
                <a:tab pos="271463" algn="l"/>
              </a:tabLst>
              <a:defRPr/>
            </a:pPr>
            <a:endParaRPr kumimoji="0" lang="en-US" sz="1600" b="0" i="0" u="none" strike="noStrike" kern="1200" cap="none" spc="0" normalizeH="0" baseline="0" noProof="0" dirty="0" smtClean="0">
              <a:ln>
                <a:noFill/>
              </a:ln>
              <a:solidFill>
                <a:schemeClr val="tx1">
                  <a:tint val="75000"/>
                </a:schemeClr>
              </a:solidFill>
              <a:effectLst/>
              <a:uLnTx/>
              <a:uFillTx/>
              <a:latin typeface="+mn-lt"/>
              <a:ea typeface="+mn-ea"/>
              <a:cs typeface="Arial" charset="0"/>
            </a:endParaRPr>
          </a:p>
          <a:p>
            <a:pPr marL="914400" marR="0" lvl="2" indent="0" algn="ctr" defTabSz="914400" rtl="0" eaLnBrk="1" fontAlgn="auto" latinLnBrk="0" hangingPunct="1">
              <a:lnSpc>
                <a:spcPct val="100000"/>
              </a:lnSpc>
              <a:spcBef>
                <a:spcPct val="20000"/>
              </a:spcBef>
              <a:spcAft>
                <a:spcPts val="600"/>
              </a:spcAft>
              <a:buClrTx/>
              <a:buSzTx/>
              <a:buFont typeface="Arial" charset="0"/>
              <a:buNone/>
              <a:tabLst>
                <a:tab pos="271463" algn="l"/>
              </a:tabLst>
              <a:defRPr/>
            </a:pPr>
            <a:endParaRPr kumimoji="0" lang="en-US" sz="1600" b="0" i="0" u="none" strike="noStrike" kern="1200" cap="none" spc="0" normalizeH="0" baseline="0" noProof="0" dirty="0" smtClean="0">
              <a:ln>
                <a:noFill/>
              </a:ln>
              <a:solidFill>
                <a:schemeClr val="tx1">
                  <a:tint val="75000"/>
                </a:schemeClr>
              </a:solidFill>
              <a:effectLst/>
              <a:uLnTx/>
              <a:uFillTx/>
              <a:latin typeface="+mn-lt"/>
              <a:ea typeface="+mn-ea"/>
              <a:cs typeface="Arial" charset="0"/>
            </a:endParaRPr>
          </a:p>
          <a:p>
            <a:pPr marL="914400" marR="0" lvl="2" indent="0" algn="ctr" defTabSz="914400" rtl="0" eaLnBrk="1" fontAlgn="auto" latinLnBrk="0" hangingPunct="1">
              <a:lnSpc>
                <a:spcPct val="100000"/>
              </a:lnSpc>
              <a:spcBef>
                <a:spcPct val="20000"/>
              </a:spcBef>
              <a:spcAft>
                <a:spcPts val="600"/>
              </a:spcAft>
              <a:buClrTx/>
              <a:buSzTx/>
              <a:buFont typeface="Arial" charset="0"/>
              <a:buNone/>
              <a:tabLst>
                <a:tab pos="271463" algn="l"/>
              </a:tabLst>
              <a:defRPr/>
            </a:pPr>
            <a:endParaRPr kumimoji="0" lang="en-US" sz="1600" b="0" i="0" u="none" strike="noStrike" kern="1200" cap="none" spc="0" normalizeH="0" baseline="0" noProof="0" dirty="0" smtClean="0">
              <a:ln>
                <a:noFill/>
              </a:ln>
              <a:solidFill>
                <a:schemeClr val="tx1">
                  <a:tint val="75000"/>
                </a:schemeClr>
              </a:solidFill>
              <a:effectLst/>
              <a:uLnTx/>
              <a:uFillTx/>
              <a:latin typeface="+mn-lt"/>
              <a:ea typeface="+mn-ea"/>
              <a:cs typeface="Arial" charset="0"/>
            </a:endParaRPr>
          </a:p>
        </p:txBody>
      </p:sp>
    </p:spTree>
    <p:extLst>
      <p:ext uri="{BB962C8B-B14F-4D97-AF65-F5344CB8AC3E}">
        <p14:creationId xmlns="" xmlns:p14="http://schemas.microsoft.com/office/powerpoint/2010/main" val="279971300"/>
      </p:ext>
    </p:extLst>
  </p:cSld>
  <p:clrMapOvr>
    <a:masterClrMapping/>
  </p:clrMapOvr>
  <p:transition spd="slow">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p:cNvSpPr>
            <a:spLocks noGrp="1"/>
          </p:cNvSpPr>
          <p:nvPr>
            <p:ph type="subTitle" idx="1"/>
          </p:nvPr>
        </p:nvSpPr>
        <p:spPr>
          <a:xfrm>
            <a:off x="827584" y="836712"/>
            <a:ext cx="6119812" cy="863600"/>
          </a:xfrm>
        </p:spPr>
        <p:txBody>
          <a:bodyPr>
            <a:noAutofit/>
          </a:bodyPr>
          <a:lstStyle/>
          <a:p>
            <a:pPr algn="l"/>
            <a:r>
              <a:rPr lang="pt-BR" sz="2000" b="1" i="1" dirty="0" smtClean="0">
                <a:solidFill>
                  <a:srgbClr val="7790C3"/>
                </a:solidFill>
                <a:latin typeface="Arial Narrow" pitchFamily="34" charset="0"/>
              </a:rPr>
              <a:t>Proportion of outstanding guarantees in portfolio of each country towards AECM total</a:t>
            </a:r>
            <a:r>
              <a:rPr lang="pt-BR" sz="2000" b="1" i="1" dirty="0">
                <a:solidFill>
                  <a:srgbClr val="7790C3"/>
                </a:solidFill>
                <a:latin typeface="Arial Narrow" pitchFamily="34" charset="0"/>
              </a:rPr>
              <a:t> </a:t>
            </a:r>
            <a:r>
              <a:rPr lang="pt-BR" sz="1400" b="1" i="1" dirty="0" smtClean="0">
                <a:solidFill>
                  <a:srgbClr val="7790C3"/>
                </a:solidFill>
                <a:latin typeface="Arial Narrow" pitchFamily="34" charset="0"/>
              </a:rPr>
              <a:t>(values in %)  </a:t>
            </a:r>
            <a:r>
              <a:rPr lang="pt-BR" sz="2000" b="1" i="1" dirty="0" smtClean="0">
                <a:solidFill>
                  <a:srgbClr val="7790C3"/>
                </a:solidFill>
                <a:latin typeface="Arial Narrow" pitchFamily="34" charset="0"/>
              </a:rPr>
              <a:t>- 2013</a:t>
            </a:r>
            <a:endParaRPr lang="pt-BR" sz="1600" b="1" i="1" dirty="0">
              <a:solidFill>
                <a:srgbClr val="7790C3"/>
              </a:solidFill>
              <a:latin typeface="Arial Narrow" pitchFamily="34" charset="0"/>
            </a:endParaRPr>
          </a:p>
        </p:txBody>
      </p:sp>
      <p:pic>
        <p:nvPicPr>
          <p:cNvPr id="2"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370756" y="5661248"/>
            <a:ext cx="1104900" cy="866775"/>
          </a:xfrm>
          <a:prstGeom prst="rect">
            <a:avLst/>
          </a:prstGeom>
          <a:solidFill>
            <a:srgbClr val="FFFFFF">
              <a:alpha val="0"/>
            </a:srgbClr>
          </a:solidFill>
        </p:spPr>
      </p:pic>
      <p:pic>
        <p:nvPicPr>
          <p:cNvPr id="7" name="Picture 2" descr="Z:\Seminar\2013 Rome\Graphic and logo\Logo - Rome 2.jp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8096474" y="45104"/>
            <a:ext cx="1012030" cy="1583696"/>
          </a:xfrm>
          <a:prstGeom prst="rect">
            <a:avLst/>
          </a:prstGeom>
          <a:noFill/>
          <a:effectLst>
            <a:glow rad="127000">
              <a:schemeClr val="accent1">
                <a:alpha val="0"/>
              </a:schemeClr>
            </a:glow>
          </a:effectLst>
          <a:extLst>
            <a:ext uri="{909E8E84-426E-40DD-AFC4-6F175D3DCCD1}">
              <a14:hiddenFill xmlns="" xmlns:a14="http://schemas.microsoft.com/office/drawing/2010/main">
                <a:solidFill>
                  <a:srgbClr val="FFFFFF"/>
                </a:solidFill>
              </a14:hiddenFill>
            </a:ext>
          </a:extLst>
        </p:spPr>
      </p:pic>
      <p:sp>
        <p:nvSpPr>
          <p:cNvPr id="9" name="Title 3"/>
          <p:cNvSpPr>
            <a:spLocks noGrp="1"/>
          </p:cNvSpPr>
          <p:nvPr>
            <p:ph type="ctrTitle"/>
          </p:nvPr>
        </p:nvSpPr>
        <p:spPr>
          <a:xfrm>
            <a:off x="35496" y="-99392"/>
            <a:ext cx="7848872" cy="971169"/>
          </a:xfrm>
        </p:spPr>
        <p:txBody>
          <a:bodyPr vert="horz" lIns="91440" tIns="45720" rIns="91440" bIns="45720" rtlCol="0" anchor="ctr">
            <a:noAutofit/>
          </a:bodyPr>
          <a:lstStyle/>
          <a:p>
            <a:pPr algn="l"/>
            <a:r>
              <a:rPr lang="en-US" sz="3600" b="1" u="sng" dirty="0" smtClean="0">
                <a:solidFill>
                  <a:srgbClr val="002060"/>
                </a:solidFill>
                <a:cs typeface="Arial" charset="0"/>
              </a:rPr>
              <a:t>Figures </a:t>
            </a:r>
            <a:r>
              <a:rPr lang="en-US" sz="3600" b="1" u="sng" dirty="0">
                <a:solidFill>
                  <a:srgbClr val="002060"/>
                </a:solidFill>
                <a:cs typeface="Arial" charset="0"/>
              </a:rPr>
              <a:t>about </a:t>
            </a:r>
            <a:r>
              <a:rPr lang="en-US" sz="3600" b="1" u="sng" dirty="0" smtClean="0">
                <a:solidFill>
                  <a:srgbClr val="002060"/>
                </a:solidFill>
                <a:cs typeface="Arial" charset="0"/>
              </a:rPr>
              <a:t>AECM members</a:t>
            </a:r>
            <a:endParaRPr lang="en-US" sz="3600" b="1" u="sng" dirty="0">
              <a:solidFill>
                <a:srgbClr val="002060"/>
              </a:solidFill>
              <a:cs typeface="Arial" charset="0"/>
            </a:endParaRPr>
          </a:p>
        </p:txBody>
      </p:sp>
      <p:pic>
        <p:nvPicPr>
          <p:cNvPr id="4098" name="Picture 2"/>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262628" y="1628800"/>
            <a:ext cx="7833846" cy="5184576"/>
          </a:xfrm>
          <a:prstGeom prst="rect">
            <a:avLst/>
          </a:prstGeom>
          <a:solidFill>
            <a:schemeClr val="bg1"/>
          </a:solidFill>
          <a:ln>
            <a:noFill/>
          </a:ln>
          <a:effectLst>
            <a:outerShdw blurRad="63500" sx="102000" sy="102000" algn="ctr" rotWithShape="0">
              <a:prstClr val="black">
                <a:alpha val="40000"/>
              </a:prstClr>
            </a:outerShdw>
          </a:effectLst>
        </p:spPr>
      </p:pic>
    </p:spTree>
    <p:extLst>
      <p:ext uri="{BB962C8B-B14F-4D97-AF65-F5344CB8AC3E}">
        <p14:creationId xmlns="" xmlns:p14="http://schemas.microsoft.com/office/powerpoint/2010/main" val="3370844234"/>
      </p:ext>
    </p:extLst>
  </p:cSld>
  <p:clrMapOvr>
    <a:masterClrMapping/>
  </p:clrMapOvr>
  <p:transition spd="slow">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p:cNvSpPr>
            <a:spLocks noGrp="1"/>
          </p:cNvSpPr>
          <p:nvPr>
            <p:ph type="subTitle" idx="1"/>
          </p:nvPr>
        </p:nvSpPr>
        <p:spPr>
          <a:xfrm>
            <a:off x="251520" y="1196752"/>
            <a:ext cx="6119812" cy="360040"/>
          </a:xfrm>
        </p:spPr>
        <p:txBody>
          <a:bodyPr>
            <a:noAutofit/>
          </a:bodyPr>
          <a:lstStyle/>
          <a:p>
            <a:pPr algn="l"/>
            <a:r>
              <a:rPr lang="pt-BR" sz="1800" b="1" i="1" dirty="0" smtClean="0">
                <a:solidFill>
                  <a:srgbClr val="7790C3"/>
                </a:solidFill>
                <a:latin typeface="Arial Narrow" pitchFamily="34" charset="0"/>
              </a:rPr>
              <a:t>Volume of Oustanding Guarantees </a:t>
            </a:r>
            <a:r>
              <a:rPr lang="pt-BR" sz="1400" b="1" i="1" dirty="0" smtClean="0">
                <a:solidFill>
                  <a:srgbClr val="7790C3"/>
                </a:solidFill>
                <a:latin typeface="Arial Narrow" pitchFamily="34" charset="0"/>
              </a:rPr>
              <a:t>(in portfolio) </a:t>
            </a:r>
            <a:r>
              <a:rPr lang="pt-BR" sz="1800" b="1" i="1" dirty="0" smtClean="0">
                <a:solidFill>
                  <a:srgbClr val="7790C3"/>
                </a:solidFill>
                <a:latin typeface="Arial Narrow" pitchFamily="34" charset="0"/>
              </a:rPr>
              <a:t>scaled by GDP at market price </a:t>
            </a:r>
            <a:r>
              <a:rPr lang="pt-BR" sz="1400" b="1" i="1" dirty="0" smtClean="0">
                <a:solidFill>
                  <a:srgbClr val="7790C3"/>
                </a:solidFill>
                <a:latin typeface="Arial Narrow" pitchFamily="34" charset="0"/>
              </a:rPr>
              <a:t>(values in %) </a:t>
            </a:r>
            <a:r>
              <a:rPr lang="pt-BR" sz="2000" b="1" i="1" dirty="0" smtClean="0">
                <a:solidFill>
                  <a:srgbClr val="7790C3"/>
                </a:solidFill>
                <a:latin typeface="Arial Narrow" pitchFamily="34" charset="0"/>
              </a:rPr>
              <a:t>- 2013</a:t>
            </a:r>
            <a:endParaRPr lang="pt-BR" sz="2000" b="1" i="1" dirty="0">
              <a:solidFill>
                <a:srgbClr val="7790C3"/>
              </a:solidFill>
              <a:latin typeface="Arial Narrow" pitchFamily="34" charset="0"/>
            </a:endParaRPr>
          </a:p>
        </p:txBody>
      </p:sp>
      <p:pic>
        <p:nvPicPr>
          <p:cNvPr id="2"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370756" y="5661248"/>
            <a:ext cx="1104900" cy="866775"/>
          </a:xfrm>
          <a:prstGeom prst="rect">
            <a:avLst/>
          </a:prstGeom>
          <a:solidFill>
            <a:srgbClr val="FFFFFF">
              <a:alpha val="0"/>
            </a:srgbClr>
          </a:solidFill>
        </p:spPr>
      </p:pic>
      <p:pic>
        <p:nvPicPr>
          <p:cNvPr id="7" name="Picture 2" descr="Z:\Seminar\2013 Rome\Graphic and logo\Logo - Rome 2.jp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8096474" y="45104"/>
            <a:ext cx="1012030" cy="1583696"/>
          </a:xfrm>
          <a:prstGeom prst="rect">
            <a:avLst/>
          </a:prstGeom>
          <a:noFill/>
          <a:effectLst>
            <a:glow rad="127000">
              <a:schemeClr val="accent1">
                <a:alpha val="0"/>
              </a:schemeClr>
            </a:glow>
          </a:effectLst>
          <a:extLst>
            <a:ext uri="{909E8E84-426E-40DD-AFC4-6F175D3DCCD1}">
              <a14:hiddenFill xmlns="" xmlns:a14="http://schemas.microsoft.com/office/drawing/2010/main">
                <a:solidFill>
                  <a:srgbClr val="FFFFFF"/>
                </a:solidFill>
              </a14:hiddenFill>
            </a:ext>
          </a:extLst>
        </p:spPr>
      </p:pic>
      <p:sp>
        <p:nvSpPr>
          <p:cNvPr id="10" name="Textfeld 8"/>
          <p:cNvSpPr txBox="1">
            <a:spLocks noChangeArrowheads="1"/>
          </p:cNvSpPr>
          <p:nvPr/>
        </p:nvSpPr>
        <p:spPr bwMode="auto">
          <a:xfrm>
            <a:off x="107504" y="188641"/>
            <a:ext cx="7272338" cy="648071"/>
          </a:xfrm>
          <a:prstGeom prst="rect">
            <a:avLst/>
          </a:prstGeom>
          <a:extLst/>
        </p:spPr>
        <p:txBody>
          <a:bodyPr vert="horz" lIns="91440" tIns="45720" rIns="91440" bIns="45720" rtlCol="0" anchor="ctr">
            <a:noAutofit/>
          </a:bodyPr>
          <a:lstStyle>
            <a:lvl1pPr algn="ctr">
              <a:spcBef>
                <a:spcPct val="0"/>
              </a:spcBef>
              <a:buNone/>
              <a:defRPr sz="4000" b="1" u="sng">
                <a:solidFill>
                  <a:schemeClr val="tx2">
                    <a:lumMod val="75000"/>
                  </a:schemeClr>
                </a:solidFill>
                <a:latin typeface="+mj-lt"/>
                <a:ea typeface="+mj-ea"/>
                <a:cs typeface="Arial" charset="0"/>
              </a:defRPr>
            </a:lvl1pPr>
          </a:lstStyle>
          <a:p>
            <a:pPr algn="l"/>
            <a:r>
              <a:rPr lang="en-US" sz="3000" dirty="0">
                <a:solidFill>
                  <a:srgbClr val="002060"/>
                </a:solidFill>
              </a:rPr>
              <a:t>AECM: </a:t>
            </a:r>
            <a:r>
              <a:rPr lang="en-US" sz="3000" dirty="0" smtClean="0">
                <a:solidFill>
                  <a:srgbClr val="002060"/>
                </a:solidFill>
              </a:rPr>
              <a:t>Guarantee &amp; Counter-guarantee  </a:t>
            </a:r>
            <a:r>
              <a:rPr lang="en-US" sz="3000" dirty="0">
                <a:solidFill>
                  <a:srgbClr val="002060"/>
                </a:solidFill>
              </a:rPr>
              <a:t>activity </a:t>
            </a:r>
            <a:r>
              <a:rPr lang="en-US" sz="3000" dirty="0" smtClean="0">
                <a:solidFill>
                  <a:srgbClr val="002060"/>
                </a:solidFill>
              </a:rPr>
              <a:t>in figures</a:t>
            </a:r>
            <a:r>
              <a:rPr lang="en-US" sz="3000" u="none" dirty="0">
                <a:solidFill>
                  <a:srgbClr val="002060"/>
                </a:solidFill>
              </a:rPr>
              <a:t>	</a:t>
            </a:r>
          </a:p>
        </p:txBody>
      </p:sp>
      <p:graphicFrame>
        <p:nvGraphicFramePr>
          <p:cNvPr id="8" name="Chart 7"/>
          <p:cNvGraphicFramePr/>
          <p:nvPr>
            <p:extLst>
              <p:ext uri="{D42A27DB-BD31-4B8C-83A1-F6EECF244321}">
                <p14:modId xmlns="" xmlns:p14="http://schemas.microsoft.com/office/powerpoint/2010/main" val="3897426352"/>
              </p:ext>
            </p:extLst>
          </p:nvPr>
        </p:nvGraphicFramePr>
        <p:xfrm>
          <a:off x="107504" y="2060848"/>
          <a:ext cx="8856984" cy="4608512"/>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 xmlns:p14="http://schemas.microsoft.com/office/powerpoint/2010/main" val="1791838126"/>
      </p:ext>
    </p:extLst>
  </p:cSld>
  <p:clrMapOvr>
    <a:masterClrMapping/>
  </p:clrMapOvr>
  <p:transition spd="slow">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95536" y="1556792"/>
            <a:ext cx="5976664" cy="768085"/>
          </a:xfrm>
        </p:spPr>
        <p:txBody>
          <a:bodyPr>
            <a:noAutofit/>
          </a:bodyPr>
          <a:lstStyle/>
          <a:p>
            <a:pPr algn="l">
              <a:spcAft>
                <a:spcPts val="1800"/>
              </a:spcAft>
            </a:pPr>
            <a:endParaRPr lang="en-US" b="1" i="1" dirty="0" smtClean="0">
              <a:solidFill>
                <a:srgbClr val="7790C3"/>
              </a:solidFill>
              <a:latin typeface="Arial Narrow" pitchFamily="34" charset="0"/>
            </a:endParaRPr>
          </a:p>
          <a:p>
            <a:pPr marL="571500" indent="-571500" algn="l">
              <a:spcAft>
                <a:spcPts val="1800"/>
              </a:spcAft>
              <a:buFont typeface="+mj-lt"/>
              <a:buAutoNum type="romanUcPeriod" startAt="2"/>
            </a:pPr>
            <a:r>
              <a:rPr lang="en-US" b="1" i="1" u="sng" dirty="0">
                <a:solidFill>
                  <a:srgbClr val="7790C3"/>
                </a:solidFill>
                <a:latin typeface="Arial Narrow" pitchFamily="34" charset="0"/>
              </a:rPr>
              <a:t>Typologies of Counter-guarantee &amp; Guarantee schemes in </a:t>
            </a:r>
            <a:r>
              <a:rPr lang="en-US" b="1" i="1" u="sng" dirty="0" smtClean="0">
                <a:solidFill>
                  <a:srgbClr val="7790C3"/>
                </a:solidFill>
                <a:latin typeface="Arial Narrow" pitchFamily="34" charset="0"/>
              </a:rPr>
              <a:t>EU</a:t>
            </a:r>
            <a:endParaRPr lang="en-US" b="1" i="1" u="sng" dirty="0">
              <a:solidFill>
                <a:srgbClr val="7790C3"/>
              </a:solidFill>
              <a:latin typeface="Arial Narrow" pitchFamily="34" charset="0"/>
            </a:endParaRPr>
          </a:p>
        </p:txBody>
      </p:sp>
      <p:sp>
        <p:nvSpPr>
          <p:cNvPr id="9" name="Title 3"/>
          <p:cNvSpPr>
            <a:spLocks noGrp="1"/>
          </p:cNvSpPr>
          <p:nvPr>
            <p:ph type="ctrTitle"/>
          </p:nvPr>
        </p:nvSpPr>
        <p:spPr>
          <a:xfrm>
            <a:off x="279318" y="188640"/>
            <a:ext cx="6812962" cy="971169"/>
          </a:xfrm>
        </p:spPr>
        <p:txBody>
          <a:bodyPr>
            <a:noAutofit/>
          </a:bodyPr>
          <a:lstStyle/>
          <a:p>
            <a:pPr algn="l"/>
            <a:r>
              <a:rPr lang="de-DE" b="1" u="sng" dirty="0" smtClean="0">
                <a:solidFill>
                  <a:srgbClr val="002060"/>
                </a:solidFill>
                <a:cs typeface="Arial" charset="0"/>
              </a:rPr>
              <a:t>Content</a:t>
            </a:r>
            <a:endParaRPr lang="en-GB" b="1" u="sng" dirty="0">
              <a:solidFill>
                <a:srgbClr val="002060"/>
              </a:solidFill>
              <a:latin typeface="Arial Narrow" pitchFamily="34" charset="0"/>
            </a:endParaRPr>
          </a:p>
        </p:txBody>
      </p:sp>
      <p:pic>
        <p:nvPicPr>
          <p:cNvPr id="11" name="Picture 2" descr="Z:\Seminar\2013 Rome\Graphic and logo\Logo - Rome 2.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372200" y="0"/>
            <a:ext cx="2760608" cy="4320000"/>
          </a:xfrm>
          <a:prstGeom prst="rect">
            <a:avLst/>
          </a:prstGeom>
          <a:noFill/>
          <a:effectLst>
            <a:glow rad="127000">
              <a:schemeClr val="accent1">
                <a:alpha val="0"/>
              </a:schemeClr>
            </a:glow>
          </a:effectLst>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783207194"/>
      </p:ext>
    </p:extLst>
  </p:cSld>
  <p:clrMapOvr>
    <a:masterClrMapping/>
  </p:clrMapOvr>
  <p:transition spd="slow">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07504" y="5794375"/>
            <a:ext cx="1104900" cy="866775"/>
          </a:xfrm>
          <a:prstGeom prst="rect">
            <a:avLst/>
          </a:prstGeom>
          <a:solidFill>
            <a:srgbClr val="FFFFFF">
              <a:alpha val="0"/>
            </a:srgbClr>
          </a:solidFill>
        </p:spPr>
      </p:pic>
      <p:sp>
        <p:nvSpPr>
          <p:cNvPr id="3" name="Subtitle 2"/>
          <p:cNvSpPr>
            <a:spLocks noGrp="1"/>
          </p:cNvSpPr>
          <p:nvPr>
            <p:ph type="subTitle" idx="1"/>
          </p:nvPr>
        </p:nvSpPr>
        <p:spPr>
          <a:xfrm>
            <a:off x="107504" y="1484784"/>
            <a:ext cx="7524328" cy="3813043"/>
          </a:xfrm>
        </p:spPr>
        <p:txBody>
          <a:bodyPr>
            <a:noAutofit/>
          </a:bodyPr>
          <a:lstStyle/>
          <a:p>
            <a:pPr algn="l">
              <a:lnSpc>
                <a:spcPct val="102000"/>
              </a:lnSpc>
              <a:defRPr/>
            </a:pPr>
            <a:r>
              <a:rPr lang="en-GB" sz="1800" i="1" dirty="0" smtClean="0">
                <a:solidFill>
                  <a:srgbClr val="7790C3"/>
                </a:solidFill>
                <a:latin typeface="Arial Narrow" panose="020B0606020202030204" pitchFamily="34" charset="0"/>
                <a:ea typeface="Verdana" panose="020B0604030504040204" pitchFamily="34" charset="0"/>
                <a:cs typeface="Verdana" panose="020B0604030504040204" pitchFamily="34" charset="0"/>
              </a:rPr>
              <a:t>In general, we can observe in Europe a great variety of </a:t>
            </a:r>
            <a:br>
              <a:rPr lang="en-GB" sz="1800" i="1" dirty="0" smtClean="0">
                <a:solidFill>
                  <a:srgbClr val="7790C3"/>
                </a:solidFill>
                <a:latin typeface="Arial Narrow" panose="020B0606020202030204" pitchFamily="34" charset="0"/>
                <a:ea typeface="Verdana" panose="020B0604030504040204" pitchFamily="34" charset="0"/>
                <a:cs typeface="Verdana" panose="020B0604030504040204" pitchFamily="34" charset="0"/>
              </a:rPr>
            </a:br>
            <a:r>
              <a:rPr lang="en-GB" sz="1800" i="1" dirty="0" smtClean="0">
                <a:solidFill>
                  <a:srgbClr val="7790C3"/>
                </a:solidFill>
                <a:latin typeface="Arial Narrow" panose="020B0606020202030204" pitchFamily="34" charset="0"/>
                <a:ea typeface="Verdana" panose="020B0604030504040204" pitchFamily="34" charset="0"/>
                <a:cs typeface="Verdana" panose="020B0604030504040204" pitchFamily="34" charset="0"/>
              </a:rPr>
              <a:t>different legal and operational frameworks for counter- and </a:t>
            </a:r>
            <a:br>
              <a:rPr lang="en-GB" sz="1800" i="1" dirty="0" smtClean="0">
                <a:solidFill>
                  <a:srgbClr val="7790C3"/>
                </a:solidFill>
                <a:latin typeface="Arial Narrow" panose="020B0606020202030204" pitchFamily="34" charset="0"/>
                <a:ea typeface="Verdana" panose="020B0604030504040204" pitchFamily="34" charset="0"/>
                <a:cs typeface="Verdana" panose="020B0604030504040204" pitchFamily="34" charset="0"/>
              </a:rPr>
            </a:br>
            <a:r>
              <a:rPr lang="en-GB" sz="1800" i="1" dirty="0" smtClean="0">
                <a:solidFill>
                  <a:srgbClr val="7790C3"/>
                </a:solidFill>
                <a:latin typeface="Arial Narrow" panose="020B0606020202030204" pitchFamily="34" charset="0"/>
                <a:ea typeface="Verdana" panose="020B0604030504040204" pitchFamily="34" charset="0"/>
                <a:cs typeface="Verdana" panose="020B0604030504040204" pitchFamily="34" charset="0"/>
              </a:rPr>
              <a:t>guarantee schemes, reflecting local needs. </a:t>
            </a:r>
          </a:p>
          <a:p>
            <a:pPr algn="l">
              <a:lnSpc>
                <a:spcPct val="102000"/>
              </a:lnSpc>
              <a:defRPr/>
            </a:pPr>
            <a:r>
              <a:rPr lang="en-GB" sz="1800" i="1" dirty="0" smtClean="0">
                <a:solidFill>
                  <a:srgbClr val="7790C3"/>
                </a:solidFill>
                <a:latin typeface="Arial Narrow" panose="020B0606020202030204" pitchFamily="34" charset="0"/>
                <a:ea typeface="Verdana" panose="020B0604030504040204" pitchFamily="34" charset="0"/>
                <a:cs typeface="Verdana" panose="020B0604030504040204" pitchFamily="34" charset="0"/>
              </a:rPr>
              <a:t>Nevertheless it is possible to identify some main models:</a:t>
            </a:r>
          </a:p>
          <a:p>
            <a:pPr algn="l">
              <a:lnSpc>
                <a:spcPct val="102000"/>
              </a:lnSpc>
              <a:defRPr/>
            </a:pPr>
            <a:endParaRPr lang="en-GB" sz="1400" dirty="0" smtClean="0">
              <a:solidFill>
                <a:srgbClr val="7790C3"/>
              </a:solidFill>
              <a:latin typeface="Verdana" panose="020B0604030504040204" pitchFamily="34" charset="0"/>
              <a:ea typeface="Verdana" panose="020B0604030504040204" pitchFamily="34" charset="0"/>
              <a:cs typeface="Verdana" panose="020B0604030504040204" pitchFamily="34" charset="0"/>
            </a:endParaRPr>
          </a:p>
          <a:p>
            <a:pPr marL="800100" lvl="1" indent="-342900" algn="l">
              <a:spcBef>
                <a:spcPts val="600"/>
              </a:spcBef>
              <a:spcAft>
                <a:spcPts val="600"/>
              </a:spcAft>
              <a:buFontTx/>
              <a:buAutoNum type="arabicPeriod"/>
              <a:defRPr/>
            </a:pPr>
            <a:r>
              <a:rPr lang="en-GB" sz="1600" b="1" u="sng" dirty="0" smtClean="0">
                <a:solidFill>
                  <a:srgbClr val="002060"/>
                </a:solidFill>
                <a:latin typeface="Verdana" panose="020B0604030504040204" pitchFamily="34" charset="0"/>
                <a:ea typeface="Verdana" panose="020B0604030504040204" pitchFamily="34" charset="0"/>
                <a:cs typeface="Verdana" panose="020B0604030504040204" pitchFamily="34" charset="0"/>
              </a:rPr>
              <a:t>Ownership:</a:t>
            </a:r>
            <a:r>
              <a:rPr lang="en-GB" sz="1600" dirty="0" smtClean="0">
                <a:solidFill>
                  <a:srgbClr val="002060"/>
                </a:solidFill>
                <a:latin typeface="Verdana" panose="020B0604030504040204" pitchFamily="34" charset="0"/>
                <a:ea typeface="Verdana" panose="020B0604030504040204" pitchFamily="34" charset="0"/>
                <a:cs typeface="Verdana" panose="020B0604030504040204" pitchFamily="34" charset="0"/>
              </a:rPr>
              <a:t> </a:t>
            </a:r>
          </a:p>
          <a:p>
            <a:pPr marL="1257300" lvl="2" indent="-342900" algn="l">
              <a:spcBef>
                <a:spcPts val="600"/>
              </a:spcBef>
              <a:spcAft>
                <a:spcPts val="600"/>
              </a:spcAft>
              <a:buFont typeface="Arial" pitchFamily="34" charset="0"/>
              <a:buChar char="•"/>
              <a:defRPr/>
            </a:pPr>
            <a:r>
              <a:rPr lang="en-GB" sz="1800" dirty="0" smtClean="0">
                <a:solidFill>
                  <a:srgbClr val="002060"/>
                </a:solidFill>
                <a:latin typeface="Verdana" panose="020B0604030504040204" pitchFamily="34" charset="0"/>
                <a:ea typeface="Verdana" panose="020B0604030504040204" pitchFamily="34" charset="0"/>
                <a:cs typeface="Verdana" panose="020B0604030504040204" pitchFamily="34" charset="0"/>
              </a:rPr>
              <a:t>Fully mutual (e.g. SOCAMA, Confidis)</a:t>
            </a:r>
          </a:p>
          <a:p>
            <a:pPr marL="1257300" lvl="2" indent="-342900" algn="l">
              <a:spcBef>
                <a:spcPts val="600"/>
              </a:spcBef>
              <a:spcAft>
                <a:spcPts val="600"/>
              </a:spcAft>
              <a:buFont typeface="Arial" pitchFamily="34" charset="0"/>
              <a:buChar char="•"/>
              <a:defRPr/>
            </a:pPr>
            <a:r>
              <a:rPr lang="en-GB" sz="1800" dirty="0" smtClean="0">
                <a:solidFill>
                  <a:srgbClr val="002060"/>
                </a:solidFill>
                <a:latin typeface="Verdana" panose="020B0604030504040204" pitchFamily="34" charset="0"/>
                <a:ea typeface="Verdana" panose="020B0604030504040204" pitchFamily="34" charset="0"/>
                <a:cs typeface="Verdana" panose="020B0604030504040204" pitchFamily="34" charset="0"/>
              </a:rPr>
              <a:t>Private: funded by SME or banking </a:t>
            </a:r>
            <a:br>
              <a:rPr lang="en-GB" sz="1800" dirty="0" smtClean="0">
                <a:solidFill>
                  <a:srgbClr val="002060"/>
                </a:solidFill>
                <a:latin typeface="Verdana" panose="020B0604030504040204" pitchFamily="34" charset="0"/>
                <a:ea typeface="Verdana" panose="020B0604030504040204" pitchFamily="34" charset="0"/>
                <a:cs typeface="Verdana" panose="020B0604030504040204" pitchFamily="34" charset="0"/>
              </a:rPr>
            </a:br>
            <a:r>
              <a:rPr lang="en-GB" sz="1800" dirty="0" smtClean="0">
                <a:solidFill>
                  <a:srgbClr val="002060"/>
                </a:solidFill>
                <a:latin typeface="Verdana" panose="020B0604030504040204" pitchFamily="34" charset="0"/>
                <a:ea typeface="Verdana" panose="020B0604030504040204" pitchFamily="34" charset="0"/>
                <a:cs typeface="Verdana" panose="020B0604030504040204" pitchFamily="34" charset="0"/>
              </a:rPr>
              <a:t>associations (e.g. VDB)</a:t>
            </a:r>
          </a:p>
          <a:p>
            <a:pPr marL="1257300" lvl="2" indent="-342900" algn="l">
              <a:spcBef>
                <a:spcPts val="600"/>
              </a:spcBef>
              <a:spcAft>
                <a:spcPts val="600"/>
              </a:spcAft>
              <a:buFont typeface="Arial" pitchFamily="34" charset="0"/>
              <a:buChar char="•"/>
              <a:defRPr/>
            </a:pPr>
            <a:r>
              <a:rPr lang="en-GB" sz="1800" dirty="0" smtClean="0">
                <a:solidFill>
                  <a:srgbClr val="002060"/>
                </a:solidFill>
                <a:latin typeface="Verdana" panose="020B0604030504040204" pitchFamily="34" charset="0"/>
                <a:ea typeface="Verdana" panose="020B0604030504040204" pitchFamily="34" charset="0"/>
                <a:cs typeface="Verdana" panose="020B0604030504040204" pitchFamily="34" charset="0"/>
              </a:rPr>
              <a:t>Fully public (e.g. Invega, KredEx Fund, </a:t>
            </a:r>
            <a:br>
              <a:rPr lang="en-GB" sz="1800" dirty="0" smtClean="0">
                <a:solidFill>
                  <a:srgbClr val="002060"/>
                </a:solidFill>
                <a:latin typeface="Verdana" panose="020B0604030504040204" pitchFamily="34" charset="0"/>
                <a:ea typeface="Verdana" panose="020B0604030504040204" pitchFamily="34" charset="0"/>
                <a:cs typeface="Verdana" panose="020B0604030504040204" pitchFamily="34" charset="0"/>
              </a:rPr>
            </a:br>
            <a:r>
              <a:rPr lang="en-GB" sz="1800" dirty="0" smtClean="0">
                <a:solidFill>
                  <a:srgbClr val="002060"/>
                </a:solidFill>
                <a:latin typeface="Verdana" panose="020B0604030504040204" pitchFamily="34" charset="0"/>
                <a:ea typeface="Verdana" panose="020B0604030504040204" pitchFamily="34" charset="0"/>
                <a:cs typeface="Verdana" panose="020B0604030504040204" pitchFamily="34" charset="0"/>
              </a:rPr>
              <a:t>AWS, etc.)</a:t>
            </a:r>
          </a:p>
          <a:p>
            <a:pPr marL="1257300" lvl="2" indent="-342900" algn="l">
              <a:spcBef>
                <a:spcPts val="600"/>
              </a:spcBef>
              <a:spcAft>
                <a:spcPts val="600"/>
              </a:spcAft>
              <a:buFont typeface="Arial" pitchFamily="34" charset="0"/>
              <a:buChar char="•"/>
              <a:defRPr/>
            </a:pPr>
            <a:r>
              <a:rPr lang="en-GB" sz="1800" dirty="0" smtClean="0">
                <a:solidFill>
                  <a:srgbClr val="002060"/>
                </a:solidFill>
                <a:latin typeface="Verdana" panose="020B0604030504040204" pitchFamily="34" charset="0"/>
                <a:ea typeface="Verdana" panose="020B0604030504040204" pitchFamily="34" charset="0"/>
                <a:cs typeface="Verdana" panose="020B0604030504040204" pitchFamily="34" charset="0"/>
              </a:rPr>
              <a:t>Presence of mixed </a:t>
            </a:r>
            <a:r>
              <a:rPr lang="en-GB" sz="1800" dirty="0" smtClean="0">
                <a:solidFill>
                  <a:srgbClr val="002060"/>
                </a:solidFill>
                <a:latin typeface="Verdana" panose="020B0604030504040204" pitchFamily="34" charset="0"/>
                <a:ea typeface="Verdana" panose="020B0604030504040204" pitchFamily="34" charset="0"/>
                <a:cs typeface="Verdana" panose="020B0604030504040204" pitchFamily="34" charset="0"/>
              </a:rPr>
              <a:t>models (SPGM/SGM Portugal, SGR Spain)</a:t>
            </a:r>
            <a:endParaRPr lang="en-GB" sz="1800" dirty="0" smtClean="0">
              <a:solidFill>
                <a:srgbClr val="002060"/>
              </a:solidFill>
              <a:latin typeface="Verdana" panose="020B0604030504040204" pitchFamily="34" charset="0"/>
              <a:ea typeface="Verdana" panose="020B0604030504040204" pitchFamily="34" charset="0"/>
              <a:cs typeface="Verdana" panose="020B0604030504040204" pitchFamily="34" charset="0"/>
            </a:endParaRPr>
          </a:p>
        </p:txBody>
      </p:sp>
      <p:pic>
        <p:nvPicPr>
          <p:cNvPr id="11" name="Picture 2" descr="Z:\Seminar\2013 Rome\Graphic and logo\Logo - Rome 2.jp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6444208" y="0"/>
            <a:ext cx="2688600" cy="4320000"/>
          </a:xfrm>
          <a:prstGeom prst="rect">
            <a:avLst/>
          </a:prstGeom>
          <a:noFill/>
          <a:effectLst>
            <a:glow rad="127000">
              <a:schemeClr val="accent1">
                <a:alpha val="0"/>
              </a:schemeClr>
            </a:glow>
          </a:effectLst>
          <a:extLst>
            <a:ext uri="{909E8E84-426E-40DD-AFC4-6F175D3DCCD1}">
              <a14:hiddenFill xmlns="" xmlns:a14="http://schemas.microsoft.com/office/drawing/2010/main">
                <a:solidFill>
                  <a:srgbClr val="FFFFFF"/>
                </a:solidFill>
              </a14:hiddenFill>
            </a:ext>
          </a:extLst>
        </p:spPr>
      </p:pic>
      <p:sp>
        <p:nvSpPr>
          <p:cNvPr id="13" name="Tartalom helye 2"/>
          <p:cNvSpPr txBox="1">
            <a:spLocks/>
          </p:cNvSpPr>
          <p:nvPr/>
        </p:nvSpPr>
        <p:spPr>
          <a:xfrm>
            <a:off x="827584" y="1412875"/>
            <a:ext cx="7030541" cy="4381500"/>
          </a:xfrm>
          <a:prstGeom prst="rect">
            <a:avLst/>
          </a:prstGeom>
        </p:spPr>
        <p:txBody>
          <a:bodyPr vert="horz" lIns="91440" tIns="45720" rIns="91440" bIns="45720" rtlCol="0">
            <a:normAutofit/>
          </a:bodyPr>
          <a:lstStyle/>
          <a:p>
            <a:pPr marL="914400" marR="0" lvl="2" indent="0" algn="ctr" defTabSz="914400" rtl="0" eaLnBrk="1" fontAlgn="auto" latinLnBrk="0" hangingPunct="1">
              <a:lnSpc>
                <a:spcPct val="100000"/>
              </a:lnSpc>
              <a:spcBef>
                <a:spcPct val="20000"/>
              </a:spcBef>
              <a:spcAft>
                <a:spcPts val="600"/>
              </a:spcAft>
              <a:buClrTx/>
              <a:buSzTx/>
              <a:buFont typeface="Arial" charset="0"/>
              <a:buNone/>
              <a:tabLst>
                <a:tab pos="271463" algn="l"/>
              </a:tabLst>
              <a:defRPr/>
            </a:pPr>
            <a:endParaRPr kumimoji="0" lang="en-US" sz="1600" b="0" i="0" u="none" strike="noStrike" kern="1200" cap="none" spc="0" normalizeH="0" baseline="0" noProof="0" dirty="0" smtClean="0">
              <a:ln>
                <a:noFill/>
              </a:ln>
              <a:solidFill>
                <a:schemeClr val="tx1">
                  <a:tint val="75000"/>
                </a:schemeClr>
              </a:solidFill>
              <a:effectLst/>
              <a:uLnTx/>
              <a:uFillTx/>
              <a:latin typeface="+mn-lt"/>
              <a:ea typeface="+mn-ea"/>
              <a:cs typeface="Arial" charset="0"/>
            </a:endParaRPr>
          </a:p>
        </p:txBody>
      </p:sp>
      <p:sp>
        <p:nvSpPr>
          <p:cNvPr id="9" name="Title 3"/>
          <p:cNvSpPr>
            <a:spLocks noGrp="1"/>
          </p:cNvSpPr>
          <p:nvPr>
            <p:ph type="ctrTitle"/>
          </p:nvPr>
        </p:nvSpPr>
        <p:spPr>
          <a:xfrm>
            <a:off x="135302" y="225583"/>
            <a:ext cx="6812962" cy="971169"/>
          </a:xfrm>
        </p:spPr>
        <p:txBody>
          <a:bodyPr>
            <a:noAutofit/>
          </a:bodyPr>
          <a:lstStyle/>
          <a:p>
            <a:pPr algn="l"/>
            <a:r>
              <a:rPr lang="en-US" sz="3000" b="1" u="sng" dirty="0" smtClean="0">
                <a:solidFill>
                  <a:srgbClr val="002060"/>
                </a:solidFill>
                <a:cs typeface="Arial" charset="0"/>
              </a:rPr>
              <a:t>Typologies of Counter- and Guarantee Schemes in the EU</a:t>
            </a:r>
          </a:p>
        </p:txBody>
      </p:sp>
      <p:sp>
        <p:nvSpPr>
          <p:cNvPr id="2" name="Right Arrow 1"/>
          <p:cNvSpPr/>
          <p:nvPr/>
        </p:nvSpPr>
        <p:spPr>
          <a:xfrm>
            <a:off x="1898390" y="6021288"/>
            <a:ext cx="792088" cy="350490"/>
          </a:xfrm>
          <a:prstGeom prst="rightArrow">
            <a:avLst/>
          </a:prstGeom>
          <a:solidFill>
            <a:schemeClr val="accent1">
              <a:lumMod val="50000"/>
            </a:schemeClr>
          </a:solidFill>
          <a:ln w="127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2843808" y="5877272"/>
            <a:ext cx="4968552" cy="646331"/>
          </a:xfrm>
          <a:prstGeom prst="rect">
            <a:avLst/>
          </a:prstGeom>
          <a:noFill/>
        </p:spPr>
        <p:txBody>
          <a:bodyPr wrap="square" rtlCol="0">
            <a:spAutoFit/>
          </a:bodyPr>
          <a:lstStyle/>
          <a:p>
            <a:r>
              <a:rPr lang="en-US" dirty="0" smtClean="0">
                <a:solidFill>
                  <a:srgbClr val="002060"/>
                </a:solidFill>
                <a:latin typeface="Verdana" panose="020B0604030504040204" pitchFamily="34" charset="0"/>
                <a:ea typeface="Verdana" panose="020B0604030504040204" pitchFamily="34" charset="0"/>
                <a:cs typeface="Verdana" panose="020B0604030504040204" pitchFamily="34" charset="0"/>
              </a:rPr>
              <a:t>Shown on the graphs on the next 2 slides</a:t>
            </a:r>
            <a:endParaRPr lang="en-US" dirty="0">
              <a:solidFill>
                <a:srgbClr val="002060"/>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 xmlns:p14="http://schemas.microsoft.com/office/powerpoint/2010/main" val="2353509227"/>
      </p:ext>
    </p:extLst>
  </p:cSld>
  <p:clrMapOvr>
    <a:masterClrMapping/>
  </p:clrMapOvr>
  <p:transition spd="slow">
    <p:wipe/>
  </p:transition>
  <p:timing>
    <p:tnLst>
      <p:par>
        <p:cTn id="1" dur="indefinite" restart="never" nodeType="tmRoot"/>
      </p:par>
    </p:tnLst>
  </p:timing>
</p:sld>
</file>

<file path=ppt/theme/theme1.xml><?xml version="1.0" encoding="utf-8"?>
<a:theme xmlns:a="http://schemas.openxmlformats.org/drawingml/2006/main" name="AECM GA Rome 2013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AECM GA Rome 2013 Template</Template>
  <TotalTime>489</TotalTime>
  <Words>1454</Words>
  <Application>Microsoft Office PowerPoint</Application>
  <PresentationFormat>On-screen Show (4:3)</PresentationFormat>
  <Paragraphs>387</Paragraphs>
  <Slides>38</Slides>
  <Notes>38</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38</vt:i4>
      </vt:variant>
    </vt:vector>
  </HeadingPairs>
  <TitlesOfParts>
    <vt:vector size="40" baseType="lpstr">
      <vt:lpstr>AECM GA Rome 2013 Template</vt:lpstr>
      <vt:lpstr>SmartDraw</vt:lpstr>
      <vt:lpstr>    International Seminar on Guarantees SME and Medium Business Condition in Europe  and the Role of Guarantee Schemes in There Access to Financing  José Fernando Figueiredo,  Special Honorary Chairman of AECM Chairman of SPGM  CEO of Portuguese Development Institution - IFD  </vt:lpstr>
      <vt:lpstr>Content</vt:lpstr>
      <vt:lpstr>Content</vt:lpstr>
      <vt:lpstr>I. AECM - facts, figures &amp; role:</vt:lpstr>
      <vt:lpstr>Role of AECM</vt:lpstr>
      <vt:lpstr>Figures about AECM members</vt:lpstr>
      <vt:lpstr>Slide 7</vt:lpstr>
      <vt:lpstr>Content</vt:lpstr>
      <vt:lpstr>Typologies of Counter- and Guarantee Schemes in the EU</vt:lpstr>
      <vt:lpstr>Typologies of Counter- and Guarantee Schemes in the EU</vt:lpstr>
      <vt:lpstr>Typologies of Counter-Guarantee and Co-Guarantee Schemes in the EU</vt:lpstr>
      <vt:lpstr>Typologies of Counter- and Guarantee Schemes in the EU</vt:lpstr>
      <vt:lpstr>Typologies of EU-Guarantee Schemes</vt:lpstr>
      <vt:lpstr>Typologies of EU-Guarantee Schemes</vt:lpstr>
      <vt:lpstr>Content</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Content</vt:lpstr>
      <vt:lpstr>Final Remarks</vt:lpstr>
      <vt:lpstr>Final Remarks</vt:lpstr>
      <vt:lpstr>Slide 38</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AECM</dc:title>
  <dc:creator>FHaag - AECM</dc:creator>
  <cp:lastModifiedBy>José Fernando Figueiredo</cp:lastModifiedBy>
  <cp:revision>128</cp:revision>
  <cp:lastPrinted>2013-06-13T12:51:25Z</cp:lastPrinted>
  <dcterms:created xsi:type="dcterms:W3CDTF">2013-09-10T12:15:29Z</dcterms:created>
  <dcterms:modified xsi:type="dcterms:W3CDTF">2015-11-15T21:27:18Z</dcterms:modified>
</cp:coreProperties>
</file>