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theme/themeOverride1.xml" ContentType="application/vnd.openxmlformats-officedocument.themeOverride+xml"/>
  <Override PartName="/ppt/charts/chart10.xml" ContentType="application/vnd.openxmlformats-officedocument.drawingml.chart+xml"/>
  <Override PartName="/ppt/theme/themeOverride2.xml" ContentType="application/vnd.openxmlformats-officedocument.themeOverride+xml"/>
  <Override PartName="/ppt/charts/chart11.xml" ContentType="application/vnd.openxmlformats-officedocument.drawingml.chart+xml"/>
  <Override PartName="/ppt/charts/chart12.xml" ContentType="application/vnd.openxmlformats-officedocument.drawingml.chart+xml"/>
  <Override PartName="/ppt/notesSlides/notesSlide2.xml" ContentType="application/vnd.openxmlformats-officedocument.presentationml.notesSlide+xml"/>
  <Override PartName="/ppt/charts/chart13.xml" ContentType="application/vnd.openxmlformats-officedocument.drawingml.chart+xml"/>
  <Override PartName="/ppt/notesSlides/notesSlide3.xml" ContentType="application/vnd.openxmlformats-officedocument.presentationml.notesSlide+xml"/>
  <Override PartName="/ppt/charts/chart14.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 id="2147483660" r:id="rId2"/>
    <p:sldMasterId id="2147483706" r:id="rId3"/>
    <p:sldMasterId id="2147483718" r:id="rId4"/>
    <p:sldMasterId id="2147483730" r:id="rId5"/>
  </p:sldMasterIdLst>
  <p:notesMasterIdLst>
    <p:notesMasterId r:id="rId27"/>
  </p:notesMasterIdLst>
  <p:handoutMasterIdLst>
    <p:handoutMasterId r:id="rId28"/>
  </p:handoutMasterIdLst>
  <p:sldIdLst>
    <p:sldId id="477" r:id="rId6"/>
    <p:sldId id="478" r:id="rId7"/>
    <p:sldId id="479" r:id="rId8"/>
    <p:sldId id="480" r:id="rId9"/>
    <p:sldId id="481" r:id="rId10"/>
    <p:sldId id="482" r:id="rId11"/>
    <p:sldId id="483" r:id="rId12"/>
    <p:sldId id="484" r:id="rId13"/>
    <p:sldId id="485" r:id="rId14"/>
    <p:sldId id="486" r:id="rId15"/>
    <p:sldId id="487" r:id="rId16"/>
    <p:sldId id="488" r:id="rId17"/>
    <p:sldId id="489" r:id="rId18"/>
    <p:sldId id="490" r:id="rId19"/>
    <p:sldId id="491" r:id="rId20"/>
    <p:sldId id="492" r:id="rId21"/>
    <p:sldId id="493" r:id="rId22"/>
    <p:sldId id="494" r:id="rId23"/>
    <p:sldId id="495" r:id="rId24"/>
    <p:sldId id="496" r:id="rId25"/>
    <p:sldId id="497" r:id="rId26"/>
  </p:sldIdLst>
  <p:sldSz cx="9144000" cy="6858000" type="screen4x3"/>
  <p:notesSz cx="6807200" cy="9939338"/>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570C"/>
    <a:srgbClr val="FFCC00"/>
    <a:srgbClr val="CC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38" autoAdjust="0"/>
  </p:normalViewPr>
  <p:slideViewPr>
    <p:cSldViewPr>
      <p:cViewPr>
        <p:scale>
          <a:sx n="70" d="100"/>
          <a:sy n="70" d="100"/>
        </p:scale>
        <p:origin x="-444" y="-108"/>
      </p:cViewPr>
      <p:guideLst>
        <p:guide orient="horz" pos="2160"/>
        <p:guide pos="2880"/>
      </p:guideLst>
    </p:cSldViewPr>
  </p:slideViewPr>
  <p:notesTextViewPr>
    <p:cViewPr>
      <p:scale>
        <a:sx n="75" d="100"/>
        <a:sy n="75" d="100"/>
      </p:scale>
      <p:origin x="0" y="0"/>
    </p:cViewPr>
  </p:notesTextViewPr>
  <p:notesViewPr>
    <p:cSldViewPr>
      <p:cViewPr varScale="1">
        <p:scale>
          <a:sx n="55" d="100"/>
          <a:sy n="55" d="100"/>
        </p:scale>
        <p:origin x="-2796" y="-108"/>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EFMA\Book1.xlsx"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2.xml.rels><?xml version="1.0" encoding="UTF-8" standalone="yes"?>
<Relationships xmlns="http://schemas.openxmlformats.org/package/2006/relationships"><Relationship Id="rId1" Type="http://schemas.openxmlformats.org/officeDocument/2006/relationships/oleObject" Target="file:///D:\FILE%20SENO\KERJAAN\TUGAS\2015\EFMA\Book2.xlsx" TargetMode="External"/></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2.xml.rels><?xml version="1.0" encoding="UTF-8" standalone="yes"?>
<Relationships xmlns="http://schemas.openxmlformats.org/package/2006/relationships"><Relationship Id="rId1" Type="http://schemas.openxmlformats.org/officeDocument/2006/relationships/oleObject" Target="file:///F:\EFMA\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EFMA\Book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EFMA\Book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EFMA\Book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EFMA\Book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invertIfNegative val="0"/>
          <c:dPt>
            <c:idx val="9"/>
            <c:invertIfNegative val="0"/>
            <c:bubble3D val="0"/>
            <c:spPr>
              <a:solidFill>
                <a:schemeClr val="accent6">
                  <a:lumMod val="75000"/>
                </a:schemeClr>
              </a:solidFill>
            </c:spPr>
          </c:dPt>
          <c:dLbls>
            <c:dLbl>
              <c:idx val="9"/>
              <c:spPr/>
              <c:txPr>
                <a:bodyPr/>
                <a:lstStyle/>
                <a:p>
                  <a:pPr>
                    <a:defRPr sz="1100" b="1"/>
                  </a:pPr>
                  <a:endParaRPr lang="en-US"/>
                </a:p>
              </c:txPr>
              <c:showLegendKey val="0"/>
              <c:showVal val="1"/>
              <c:showCatName val="0"/>
              <c:showSerName val="0"/>
              <c:showPercent val="0"/>
              <c:showBubbleSize val="0"/>
            </c:dLbl>
            <c:txPr>
              <a:bodyPr/>
              <a:lstStyle/>
              <a:p>
                <a:pPr>
                  <a:defRPr sz="1100"/>
                </a:pPr>
                <a:endParaRPr lang="en-US"/>
              </a:p>
            </c:txPr>
            <c:showLegendKey val="0"/>
            <c:showVal val="1"/>
            <c:showCatName val="0"/>
            <c:showSerName val="0"/>
            <c:showPercent val="0"/>
            <c:showBubbleSize val="0"/>
            <c:showLeaderLines val="0"/>
          </c:dLbls>
          <c:cat>
            <c:strRef>
              <c:f>Sheet3!$B$5:$B$14</c:f>
              <c:strCache>
                <c:ptCount val="10"/>
                <c:pt idx="0">
                  <c:v>Laos</c:v>
                </c:pt>
                <c:pt idx="1">
                  <c:v>Brunei</c:v>
                </c:pt>
                <c:pt idx="2">
                  <c:v>Cambodia</c:v>
                </c:pt>
                <c:pt idx="3">
                  <c:v>Myanmar</c:v>
                </c:pt>
                <c:pt idx="4">
                  <c:v>Vietnam</c:v>
                </c:pt>
                <c:pt idx="5">
                  <c:v>Singapore</c:v>
                </c:pt>
                <c:pt idx="6">
                  <c:v>Philippine</c:v>
                </c:pt>
                <c:pt idx="7">
                  <c:v>Malaysia</c:v>
                </c:pt>
                <c:pt idx="8">
                  <c:v>Thailand</c:v>
                </c:pt>
                <c:pt idx="9">
                  <c:v>Indonesia</c:v>
                </c:pt>
              </c:strCache>
            </c:strRef>
          </c:cat>
          <c:val>
            <c:numRef>
              <c:f>Sheet3!$C$5:$C$14</c:f>
              <c:numCache>
                <c:formatCode>_(* #,##0.0_);_(* \(#,##0.0\);_(* "-"??_);_(@_)</c:formatCode>
                <c:ptCount val="10"/>
                <c:pt idx="0">
                  <c:v>19.5</c:v>
                </c:pt>
                <c:pt idx="1">
                  <c:v>22.4</c:v>
                </c:pt>
                <c:pt idx="2">
                  <c:v>37.300000000000004</c:v>
                </c:pt>
                <c:pt idx="3">
                  <c:v>90.9</c:v>
                </c:pt>
                <c:pt idx="4">
                  <c:v>325.89999999999969</c:v>
                </c:pt>
                <c:pt idx="5">
                  <c:v>331.9</c:v>
                </c:pt>
                <c:pt idx="6">
                  <c:v>431.3</c:v>
                </c:pt>
                <c:pt idx="7">
                  <c:v>506.7</c:v>
                </c:pt>
                <c:pt idx="8">
                  <c:v>662.6</c:v>
                </c:pt>
                <c:pt idx="9">
                  <c:v>1237</c:v>
                </c:pt>
              </c:numCache>
            </c:numRef>
          </c:val>
        </c:ser>
        <c:dLbls>
          <c:showLegendKey val="0"/>
          <c:showVal val="1"/>
          <c:showCatName val="0"/>
          <c:showSerName val="0"/>
          <c:showPercent val="0"/>
          <c:showBubbleSize val="0"/>
        </c:dLbls>
        <c:gapWidth val="75"/>
        <c:axId val="139323264"/>
        <c:axId val="139324800"/>
      </c:barChart>
      <c:catAx>
        <c:axId val="139323264"/>
        <c:scaling>
          <c:orientation val="minMax"/>
        </c:scaling>
        <c:delete val="0"/>
        <c:axPos val="l"/>
        <c:majorTickMark val="none"/>
        <c:minorTickMark val="none"/>
        <c:tickLblPos val="nextTo"/>
        <c:txPr>
          <a:bodyPr/>
          <a:lstStyle/>
          <a:p>
            <a:pPr>
              <a:defRPr sz="1100" b="1"/>
            </a:pPr>
            <a:endParaRPr lang="en-US"/>
          </a:p>
        </c:txPr>
        <c:crossAx val="139324800"/>
        <c:crosses val="autoZero"/>
        <c:auto val="1"/>
        <c:lblAlgn val="ctr"/>
        <c:lblOffset val="100"/>
        <c:noMultiLvlLbl val="0"/>
      </c:catAx>
      <c:valAx>
        <c:axId val="139324800"/>
        <c:scaling>
          <c:orientation val="minMax"/>
        </c:scaling>
        <c:delete val="1"/>
        <c:axPos val="b"/>
        <c:numFmt formatCode="_(* #,##0.0_);_(* \(#,##0.0\);_(* &quot;-&quot;??_);_(@_)" sourceLinked="1"/>
        <c:majorTickMark val="none"/>
        <c:minorTickMark val="none"/>
        <c:tickLblPos val="nextTo"/>
        <c:crossAx val="139323264"/>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autoTitleDeleted val="0"/>
    <c:plotArea>
      <c:layout/>
      <c:doughnutChart>
        <c:varyColors val="1"/>
        <c:ser>
          <c:idx val="0"/>
          <c:order val="0"/>
          <c:explosion val="9"/>
          <c:dPt>
            <c:idx val="1"/>
            <c:bubble3D val="0"/>
            <c:explosion val="6"/>
            <c:spPr>
              <a:solidFill>
                <a:sysClr val="window" lastClr="FFFFFF">
                  <a:lumMod val="85000"/>
                </a:sysClr>
              </a:solidFill>
            </c:spPr>
          </c:dPt>
          <c:dPt>
            <c:idx val="2"/>
            <c:bubble3D val="0"/>
            <c:explosion val="21"/>
            <c:spPr>
              <a:solidFill>
                <a:sysClr val="window" lastClr="FFFFFF">
                  <a:lumMod val="65000"/>
                </a:sysClr>
              </a:solidFill>
            </c:spPr>
          </c:dPt>
          <c:dPt>
            <c:idx val="3"/>
            <c:bubble3D val="0"/>
            <c:explosion val="13"/>
            <c:spPr>
              <a:solidFill>
                <a:sysClr val="window" lastClr="FFFFFF">
                  <a:lumMod val="75000"/>
                </a:sysClr>
              </a:solidFill>
            </c:spPr>
          </c:dPt>
          <c:cat>
            <c:strRef>
              <c:f>Sheet1!$B$11:$B$14</c:f>
              <c:strCache>
                <c:ptCount val="4"/>
                <c:pt idx="0">
                  <c:v>Micro</c:v>
                </c:pt>
                <c:pt idx="1">
                  <c:v>Small</c:v>
                </c:pt>
                <c:pt idx="2">
                  <c:v>Medium</c:v>
                </c:pt>
                <c:pt idx="3">
                  <c:v>Corporation</c:v>
                </c:pt>
              </c:strCache>
            </c:strRef>
          </c:cat>
          <c:val>
            <c:numRef>
              <c:f>Sheet1!$C$11:$C$14</c:f>
              <c:numCache>
                <c:formatCode>General</c:formatCode>
                <c:ptCount val="4"/>
                <c:pt idx="0">
                  <c:v>90.11999999999999</c:v>
                </c:pt>
                <c:pt idx="1">
                  <c:v>4.09</c:v>
                </c:pt>
                <c:pt idx="2">
                  <c:v>2.9499999999999997</c:v>
                </c:pt>
                <c:pt idx="3">
                  <c:v>2.84</c:v>
                </c:pt>
              </c:numCache>
            </c:numRef>
          </c:val>
        </c:ser>
        <c:dLbls>
          <c:showLegendKey val="0"/>
          <c:showVal val="0"/>
          <c:showCatName val="0"/>
          <c:showSerName val="0"/>
          <c:showPercent val="0"/>
          <c:showBubbleSize val="0"/>
          <c:showLeaderLines val="1"/>
        </c:dLbls>
        <c:firstSliceAng val="60"/>
        <c:holeSize val="50"/>
      </c:doughnutChart>
    </c:plotArea>
    <c:plotVisOnly val="1"/>
    <c:dispBlanksAs val="zero"/>
    <c:showDLblsOverMax val="0"/>
  </c:chart>
  <c:spPr>
    <a:noFill/>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0"/>
    <c:plotArea>
      <c:layout/>
      <c:barChart>
        <c:barDir val="col"/>
        <c:grouping val="clustered"/>
        <c:varyColors val="0"/>
        <c:ser>
          <c:idx val="0"/>
          <c:order val="0"/>
          <c:tx>
            <c:strRef>
              <c:f>Sheet1!$B$1</c:f>
              <c:strCache>
                <c:ptCount val="1"/>
                <c:pt idx="0">
                  <c:v>Asset</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numRef>
              <c:f>Sheet1!$A$2:$A$3</c:f>
              <c:numCache>
                <c:formatCode>General</c:formatCode>
                <c:ptCount val="2"/>
                <c:pt idx="0">
                  <c:v>2009</c:v>
                </c:pt>
                <c:pt idx="1">
                  <c:v>2012</c:v>
                </c:pt>
              </c:numCache>
            </c:numRef>
          </c:cat>
          <c:val>
            <c:numRef>
              <c:f>Sheet1!$B$2:$B$3</c:f>
              <c:numCache>
                <c:formatCode>General</c:formatCode>
                <c:ptCount val="2"/>
                <c:pt idx="0">
                  <c:v>1.21</c:v>
                </c:pt>
                <c:pt idx="1">
                  <c:v>24.72</c:v>
                </c:pt>
              </c:numCache>
            </c:numRef>
          </c:val>
        </c:ser>
        <c:ser>
          <c:idx val="1"/>
          <c:order val="1"/>
          <c:tx>
            <c:strRef>
              <c:f>Sheet1!$C$1</c:f>
              <c:strCache>
                <c:ptCount val="1"/>
                <c:pt idx="0">
                  <c:v>Turnover</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numRef>
              <c:f>Sheet1!$A$2:$A$3</c:f>
              <c:numCache>
                <c:formatCode>General</c:formatCode>
                <c:ptCount val="2"/>
                <c:pt idx="0">
                  <c:v>2009</c:v>
                </c:pt>
                <c:pt idx="1">
                  <c:v>2012</c:v>
                </c:pt>
              </c:numCache>
            </c:numRef>
          </c:cat>
          <c:val>
            <c:numRef>
              <c:f>Sheet1!$C$2:$C$3</c:f>
              <c:numCache>
                <c:formatCode>General</c:formatCode>
                <c:ptCount val="2"/>
                <c:pt idx="0">
                  <c:v>38.4</c:v>
                </c:pt>
                <c:pt idx="1">
                  <c:v>84.84</c:v>
                </c:pt>
              </c:numCache>
            </c:numRef>
          </c:val>
        </c:ser>
        <c:dLbls>
          <c:showLegendKey val="0"/>
          <c:showVal val="1"/>
          <c:showCatName val="0"/>
          <c:showSerName val="0"/>
          <c:showPercent val="0"/>
          <c:showBubbleSize val="0"/>
        </c:dLbls>
        <c:gapWidth val="150"/>
        <c:axId val="89229184"/>
        <c:axId val="89230720"/>
      </c:barChart>
      <c:catAx>
        <c:axId val="89229184"/>
        <c:scaling>
          <c:orientation val="minMax"/>
        </c:scaling>
        <c:delete val="0"/>
        <c:axPos val="b"/>
        <c:numFmt formatCode="General" sourceLinked="1"/>
        <c:majorTickMark val="out"/>
        <c:minorTickMark val="none"/>
        <c:tickLblPos val="nextTo"/>
        <c:txPr>
          <a:bodyPr/>
          <a:lstStyle/>
          <a:p>
            <a:pPr>
              <a:defRPr sz="1400" b="1"/>
            </a:pPr>
            <a:endParaRPr lang="en-US"/>
          </a:p>
        </c:txPr>
        <c:crossAx val="89230720"/>
        <c:crosses val="autoZero"/>
        <c:auto val="1"/>
        <c:lblAlgn val="ctr"/>
        <c:lblOffset val="100"/>
        <c:noMultiLvlLbl val="0"/>
      </c:catAx>
      <c:valAx>
        <c:axId val="89230720"/>
        <c:scaling>
          <c:orientation val="minMax"/>
        </c:scaling>
        <c:delete val="1"/>
        <c:axPos val="l"/>
        <c:numFmt formatCode="General" sourceLinked="1"/>
        <c:majorTickMark val="out"/>
        <c:minorTickMark val="none"/>
        <c:tickLblPos val="nextTo"/>
        <c:crossAx val="89229184"/>
        <c:crosses val="autoZero"/>
        <c:crossBetween val="between"/>
      </c:valAx>
    </c:plotArea>
    <c:legend>
      <c:legendPos val="b"/>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Pt>
            <c:idx val="0"/>
            <c:invertIfNegative val="0"/>
            <c:bubble3D val="0"/>
            <c:spPr>
              <a:solidFill>
                <a:srgbClr val="D56509"/>
              </a:solidFill>
            </c:spPr>
          </c:dPt>
          <c:dPt>
            <c:idx val="1"/>
            <c:invertIfNegative val="0"/>
            <c:bubble3D val="0"/>
            <c:spPr>
              <a:solidFill>
                <a:srgbClr val="D56509"/>
              </a:solidFill>
            </c:spPr>
          </c:dPt>
          <c:dPt>
            <c:idx val="2"/>
            <c:invertIfNegative val="0"/>
            <c:bubble3D val="0"/>
            <c:spPr>
              <a:solidFill>
                <a:srgbClr val="D56509"/>
              </a:solidFill>
            </c:spPr>
          </c:dPt>
          <c:dPt>
            <c:idx val="3"/>
            <c:invertIfNegative val="0"/>
            <c:bubble3D val="0"/>
            <c:spPr>
              <a:solidFill>
                <a:srgbClr val="D56509"/>
              </a:solidFill>
            </c:spPr>
          </c:dPt>
          <c:dPt>
            <c:idx val="4"/>
            <c:invertIfNegative val="0"/>
            <c:bubble3D val="0"/>
            <c:spPr>
              <a:solidFill>
                <a:srgbClr val="D56509"/>
              </a:solidFill>
            </c:spPr>
          </c:dPt>
          <c:dPt>
            <c:idx val="5"/>
            <c:invertIfNegative val="0"/>
            <c:bubble3D val="0"/>
            <c:spPr>
              <a:solidFill>
                <a:srgbClr val="D56509"/>
              </a:solidFill>
            </c:spPr>
          </c:dPt>
          <c:dPt>
            <c:idx val="6"/>
            <c:invertIfNegative val="0"/>
            <c:bubble3D val="0"/>
            <c:spPr>
              <a:solidFill>
                <a:srgbClr val="D56509"/>
              </a:solidFill>
            </c:spPr>
          </c:dPt>
          <c:dPt>
            <c:idx val="7"/>
            <c:invertIfNegative val="0"/>
            <c:bubble3D val="0"/>
            <c:spPr>
              <a:solidFill>
                <a:schemeClr val="accent6">
                  <a:lumMod val="50000"/>
                </a:schemeClr>
              </a:solidFill>
            </c:spPr>
          </c:dPt>
          <c:dPt>
            <c:idx val="8"/>
            <c:invertIfNegative val="0"/>
            <c:bubble3D val="0"/>
            <c:spPr>
              <a:solidFill>
                <a:schemeClr val="accent6">
                  <a:lumMod val="50000"/>
                </a:schemeClr>
              </a:solidFill>
            </c:spPr>
          </c:dPt>
          <c:dPt>
            <c:idx val="9"/>
            <c:invertIfNegative val="0"/>
            <c:bubble3D val="0"/>
            <c:spPr>
              <a:solidFill>
                <a:schemeClr val="accent6">
                  <a:lumMod val="50000"/>
                </a:schemeClr>
              </a:solidFill>
            </c:spPr>
          </c:dPt>
          <c:dPt>
            <c:idx val="10"/>
            <c:invertIfNegative val="0"/>
            <c:bubble3D val="0"/>
            <c:spPr>
              <a:solidFill>
                <a:schemeClr val="bg2">
                  <a:lumMod val="10000"/>
                </a:schemeClr>
              </a:solidFill>
            </c:spPr>
          </c:dPt>
          <c:dPt>
            <c:idx val="11"/>
            <c:invertIfNegative val="0"/>
            <c:bubble3D val="0"/>
            <c:spPr>
              <a:solidFill>
                <a:schemeClr val="bg2">
                  <a:lumMod val="10000"/>
                </a:schemeClr>
              </a:solidFill>
            </c:spPr>
          </c:dPt>
          <c:dPt>
            <c:idx val="12"/>
            <c:invertIfNegative val="0"/>
            <c:bubble3D val="0"/>
            <c:spPr>
              <a:solidFill>
                <a:schemeClr val="bg2">
                  <a:lumMod val="10000"/>
                </a:schemeClr>
              </a:solidFill>
            </c:spPr>
          </c:dPt>
          <c:dPt>
            <c:idx val="13"/>
            <c:invertIfNegative val="0"/>
            <c:bubble3D val="0"/>
            <c:spPr>
              <a:solidFill>
                <a:schemeClr val="bg2">
                  <a:lumMod val="10000"/>
                </a:schemeClr>
              </a:solidFill>
            </c:spPr>
          </c:dPt>
          <c:dPt>
            <c:idx val="14"/>
            <c:invertIfNegative val="0"/>
            <c:bubble3D val="0"/>
            <c:spPr>
              <a:solidFill>
                <a:schemeClr val="bg2">
                  <a:lumMod val="10000"/>
                </a:schemeClr>
              </a:solidFill>
            </c:spPr>
          </c:dPt>
          <c:dLbls>
            <c:delete val="1"/>
          </c:dLbls>
          <c:cat>
            <c:strRef>
              <c:f>Sheet1!$B$74:$B$88</c:f>
              <c:strCache>
                <c:ptCount val="15"/>
                <c:pt idx="0">
                  <c:v>Internet Banking</c:v>
                </c:pt>
                <c:pt idx="1">
                  <c:v>Mobile Banking</c:v>
                </c:pt>
                <c:pt idx="2">
                  <c:v>EDC</c:v>
                </c:pt>
                <c:pt idx="3">
                  <c:v>Phone Banking</c:v>
                </c:pt>
                <c:pt idx="4">
                  <c:v>CDM</c:v>
                </c:pt>
                <c:pt idx="5">
                  <c:v>ATM</c:v>
                </c:pt>
                <c:pt idx="6">
                  <c:v>Hybrid Lounge</c:v>
                </c:pt>
                <c:pt idx="7">
                  <c:v>E-Buzz</c:v>
                </c:pt>
                <c:pt idx="8">
                  <c:v>Teras Keliling BRI</c:v>
                </c:pt>
                <c:pt idx="9">
                  <c:v>Teras Kapal BRI</c:v>
                </c:pt>
                <c:pt idx="10">
                  <c:v>Teras BRI</c:v>
                </c:pt>
                <c:pt idx="11">
                  <c:v>Cash Offices</c:v>
                </c:pt>
                <c:pt idx="12">
                  <c:v>BRI Unit</c:v>
                </c:pt>
                <c:pt idx="13">
                  <c:v>Sub Branch</c:v>
                </c:pt>
                <c:pt idx="14">
                  <c:v>Branch Offices</c:v>
                </c:pt>
              </c:strCache>
            </c:strRef>
          </c:cat>
          <c:val>
            <c:numRef>
              <c:f>Sheet1!$D$74:$D$88</c:f>
              <c:numCache>
                <c:formatCode>_(* #,##0_);_(* \(#,##0\);_(* "-"??_);_(@_)</c:formatCode>
                <c:ptCount val="15"/>
                <c:pt idx="0">
                  <c:v>200</c:v>
                </c:pt>
                <c:pt idx="1">
                  <c:v>250</c:v>
                </c:pt>
                <c:pt idx="2">
                  <c:v>80</c:v>
                </c:pt>
                <c:pt idx="3">
                  <c:v>175</c:v>
                </c:pt>
                <c:pt idx="4">
                  <c:v>7.3</c:v>
                </c:pt>
                <c:pt idx="5">
                  <c:v>40</c:v>
                </c:pt>
                <c:pt idx="6">
                  <c:v>3</c:v>
                </c:pt>
                <c:pt idx="7">
                  <c:v>5</c:v>
                </c:pt>
                <c:pt idx="8">
                  <c:v>8.3000000000000007</c:v>
                </c:pt>
                <c:pt idx="9">
                  <c:v>2</c:v>
                </c:pt>
                <c:pt idx="10">
                  <c:v>13</c:v>
                </c:pt>
                <c:pt idx="11">
                  <c:v>9</c:v>
                </c:pt>
                <c:pt idx="12">
                  <c:v>20</c:v>
                </c:pt>
                <c:pt idx="13">
                  <c:v>7.5</c:v>
                </c:pt>
                <c:pt idx="14">
                  <c:v>7.4</c:v>
                </c:pt>
              </c:numCache>
            </c:numRef>
          </c:val>
        </c:ser>
        <c:dLbls>
          <c:showLegendKey val="0"/>
          <c:showVal val="1"/>
          <c:showCatName val="0"/>
          <c:showSerName val="0"/>
          <c:showPercent val="0"/>
          <c:showBubbleSize val="0"/>
        </c:dLbls>
        <c:gapWidth val="75"/>
        <c:axId val="140133120"/>
        <c:axId val="140134656"/>
      </c:barChart>
      <c:catAx>
        <c:axId val="140133120"/>
        <c:scaling>
          <c:orientation val="minMax"/>
        </c:scaling>
        <c:delete val="1"/>
        <c:axPos val="b"/>
        <c:majorTickMark val="none"/>
        <c:minorTickMark val="none"/>
        <c:tickLblPos val="nextTo"/>
        <c:crossAx val="140134656"/>
        <c:crosses val="autoZero"/>
        <c:auto val="1"/>
        <c:lblAlgn val="ctr"/>
        <c:lblOffset val="100"/>
        <c:noMultiLvlLbl val="0"/>
      </c:catAx>
      <c:valAx>
        <c:axId val="140134656"/>
        <c:scaling>
          <c:orientation val="minMax"/>
        </c:scaling>
        <c:delete val="1"/>
        <c:axPos val="l"/>
        <c:numFmt formatCode="_(* #,##0_);_(* \(#,##0\);_(* &quot;-&quot;??_);_(@_)" sourceLinked="1"/>
        <c:majorTickMark val="none"/>
        <c:minorTickMark val="none"/>
        <c:tickLblPos val="nextTo"/>
        <c:crossAx val="140133120"/>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0"/>
    <c:plotArea>
      <c:layout/>
      <c:barChart>
        <c:barDir val="col"/>
        <c:grouping val="stacked"/>
        <c:varyColors val="0"/>
        <c:ser>
          <c:idx val="0"/>
          <c:order val="0"/>
          <c:tx>
            <c:strRef>
              <c:f>Sheet1!$B$1</c:f>
              <c:strCache>
                <c:ptCount val="1"/>
                <c:pt idx="0">
                  <c:v>MSMEs</c:v>
                </c:pt>
              </c:strCache>
            </c:strRef>
          </c:tx>
          <c:invertIfNegative val="0"/>
          <c:dLbls>
            <c:txPr>
              <a:bodyPr/>
              <a:lstStyle/>
              <a:p>
                <a:pPr>
                  <a:defRPr sz="1100" b="1">
                    <a:solidFill>
                      <a:schemeClr val="bg1"/>
                    </a:solidFill>
                  </a:defRPr>
                </a:pPr>
                <a:endParaRPr lang="en-US"/>
              </a:p>
            </c:txPr>
            <c:dLblPos val="inEnd"/>
            <c:showLegendKey val="0"/>
            <c:showVal val="1"/>
            <c:showCatName val="0"/>
            <c:showSerName val="0"/>
            <c:showPercent val="0"/>
            <c:showBubbleSize val="0"/>
            <c:showLeaderLines val="0"/>
          </c:dLbls>
          <c:cat>
            <c:strRef>
              <c:f>Sheet1!$A$2:$A$7</c:f>
              <c:strCache>
                <c:ptCount val="6"/>
                <c:pt idx="0">
                  <c:v>2010</c:v>
                </c:pt>
                <c:pt idx="1">
                  <c:v>2011</c:v>
                </c:pt>
                <c:pt idx="2">
                  <c:v>2012</c:v>
                </c:pt>
                <c:pt idx="3">
                  <c:v>2013</c:v>
                </c:pt>
                <c:pt idx="4">
                  <c:v>2014</c:v>
                </c:pt>
                <c:pt idx="5">
                  <c:v>Sept. 2015</c:v>
                </c:pt>
              </c:strCache>
            </c:strRef>
          </c:cat>
          <c:val>
            <c:numRef>
              <c:f>Sheet1!$B$2:$B$7</c:f>
              <c:numCache>
                <c:formatCode>General</c:formatCode>
                <c:ptCount val="6"/>
                <c:pt idx="0">
                  <c:v>203</c:v>
                </c:pt>
                <c:pt idx="1">
                  <c:v>227.39999999999998</c:v>
                </c:pt>
                <c:pt idx="2">
                  <c:v>260.39999999999998</c:v>
                </c:pt>
                <c:pt idx="3">
                  <c:v>320.3</c:v>
                </c:pt>
                <c:pt idx="4">
                  <c:v>359.20000000000005</c:v>
                </c:pt>
                <c:pt idx="5">
                  <c:v>379.2</c:v>
                </c:pt>
              </c:numCache>
            </c:numRef>
          </c:val>
        </c:ser>
        <c:ser>
          <c:idx val="1"/>
          <c:order val="1"/>
          <c:tx>
            <c:strRef>
              <c:f>Sheet1!$C$1</c:f>
              <c:strCache>
                <c:ptCount val="1"/>
                <c:pt idx="0">
                  <c:v>Non - MSMEs</c:v>
                </c:pt>
              </c:strCache>
            </c:strRef>
          </c:tx>
          <c:invertIfNegative val="0"/>
          <c:dLbls>
            <c:txPr>
              <a:bodyPr/>
              <a:lstStyle/>
              <a:p>
                <a:pPr>
                  <a:defRPr sz="1100" b="1"/>
                </a:pPr>
                <a:endParaRPr lang="en-US"/>
              </a:p>
            </c:txPr>
            <c:dLblPos val="inEnd"/>
            <c:showLegendKey val="0"/>
            <c:showVal val="1"/>
            <c:showCatName val="0"/>
            <c:showSerName val="0"/>
            <c:showPercent val="0"/>
            <c:showBubbleSize val="0"/>
            <c:showLeaderLines val="0"/>
          </c:dLbls>
          <c:cat>
            <c:strRef>
              <c:f>Sheet1!$A$2:$A$7</c:f>
              <c:strCache>
                <c:ptCount val="6"/>
                <c:pt idx="0">
                  <c:v>2010</c:v>
                </c:pt>
                <c:pt idx="1">
                  <c:v>2011</c:v>
                </c:pt>
                <c:pt idx="2">
                  <c:v>2012</c:v>
                </c:pt>
                <c:pt idx="3">
                  <c:v>2013</c:v>
                </c:pt>
                <c:pt idx="4">
                  <c:v>2014</c:v>
                </c:pt>
                <c:pt idx="5">
                  <c:v>Sept. 2015</c:v>
                </c:pt>
              </c:strCache>
            </c:strRef>
          </c:cat>
          <c:val>
            <c:numRef>
              <c:f>Sheet1!$C$2:$C$7</c:f>
              <c:numCache>
                <c:formatCode>General</c:formatCode>
                <c:ptCount val="6"/>
                <c:pt idx="0">
                  <c:v>43.9</c:v>
                </c:pt>
                <c:pt idx="1">
                  <c:v>56.3</c:v>
                </c:pt>
                <c:pt idx="2">
                  <c:v>87.800000000000011</c:v>
                </c:pt>
                <c:pt idx="3">
                  <c:v>110.19999999999999</c:v>
                </c:pt>
                <c:pt idx="4">
                  <c:v>131.20000000000002</c:v>
                </c:pt>
                <c:pt idx="5">
                  <c:v>139.69999999999999</c:v>
                </c:pt>
              </c:numCache>
            </c:numRef>
          </c:val>
        </c:ser>
        <c:dLbls>
          <c:dLblPos val="inEnd"/>
          <c:showLegendKey val="0"/>
          <c:showVal val="1"/>
          <c:showCatName val="0"/>
          <c:showSerName val="0"/>
          <c:showPercent val="0"/>
          <c:showBubbleSize val="0"/>
        </c:dLbls>
        <c:gapWidth val="150"/>
        <c:overlap val="100"/>
        <c:serLines>
          <c:spPr>
            <a:ln w="38100" cap="flat" cmpd="sng" algn="ctr">
              <a:solidFill>
                <a:schemeClr val="accent6"/>
              </a:solidFill>
              <a:prstDash val="solid"/>
            </a:ln>
            <a:effectLst>
              <a:outerShdw blurRad="40000" dist="23000" dir="5400000" rotWithShape="0">
                <a:srgbClr val="000000">
                  <a:alpha val="35000"/>
                </a:srgbClr>
              </a:outerShdw>
            </a:effectLst>
          </c:spPr>
        </c:serLines>
        <c:axId val="89578496"/>
        <c:axId val="89639168"/>
      </c:barChart>
      <c:catAx>
        <c:axId val="89578496"/>
        <c:scaling>
          <c:orientation val="minMax"/>
        </c:scaling>
        <c:delete val="0"/>
        <c:axPos val="b"/>
        <c:majorTickMark val="out"/>
        <c:minorTickMark val="none"/>
        <c:tickLblPos val="nextTo"/>
        <c:txPr>
          <a:bodyPr/>
          <a:lstStyle/>
          <a:p>
            <a:pPr>
              <a:defRPr b="1"/>
            </a:pPr>
            <a:endParaRPr lang="en-US"/>
          </a:p>
        </c:txPr>
        <c:crossAx val="89639168"/>
        <c:crosses val="autoZero"/>
        <c:auto val="1"/>
        <c:lblAlgn val="ctr"/>
        <c:lblOffset val="100"/>
        <c:noMultiLvlLbl val="0"/>
      </c:catAx>
      <c:valAx>
        <c:axId val="89639168"/>
        <c:scaling>
          <c:orientation val="minMax"/>
        </c:scaling>
        <c:delete val="1"/>
        <c:axPos val="l"/>
        <c:numFmt formatCode="General" sourceLinked="1"/>
        <c:majorTickMark val="out"/>
        <c:minorTickMark val="none"/>
        <c:tickLblPos val="nextTo"/>
        <c:crossAx val="89578496"/>
        <c:crosses val="autoZero"/>
        <c:crossBetween val="between"/>
      </c:valAx>
    </c:plotArea>
    <c:legend>
      <c:legendPos val="r"/>
      <c:layout>
        <c:manualLayout>
          <c:xMode val="edge"/>
          <c:yMode val="edge"/>
          <c:x val="0.87260283836201891"/>
          <c:y val="0.40888329107166688"/>
          <c:w val="0.12739716163798109"/>
          <c:h val="0.17375884158547977"/>
        </c:manualLayout>
      </c:layout>
      <c:overlay val="0"/>
      <c:txPr>
        <a:bodyPr/>
        <a:lstStyle/>
        <a:p>
          <a:pPr>
            <a:defRPr b="1"/>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sz="1600"/>
            </a:pPr>
            <a:r>
              <a:rPr lang="en-US" sz="1600"/>
              <a:t>Teras BRI (Outlet)</a:t>
            </a:r>
          </a:p>
        </c:rich>
      </c:tx>
      <c:layout/>
      <c:overlay val="0"/>
    </c:title>
    <c:autoTitleDeleted val="0"/>
    <c:plotArea>
      <c:layout/>
      <c:lineChart>
        <c:grouping val="standard"/>
        <c:varyColors val="0"/>
        <c:ser>
          <c:idx val="0"/>
          <c:order val="0"/>
          <c:tx>
            <c:strRef>
              <c:f>Sheet1!$B$1</c:f>
              <c:strCache>
                <c:ptCount val="1"/>
                <c:pt idx="0">
                  <c:v>Teras BRI</c:v>
                </c:pt>
              </c:strCache>
            </c:strRef>
          </c:tx>
          <c:dLbls>
            <c:txPr>
              <a:bodyPr/>
              <a:lstStyle/>
              <a:p>
                <a:pPr>
                  <a:defRPr sz="1200"/>
                </a:pPr>
                <a:endParaRPr lang="en-US"/>
              </a:p>
            </c:txPr>
            <c:dLblPos val="t"/>
            <c:showLegendKey val="0"/>
            <c:showVal val="1"/>
            <c:showCatName val="0"/>
            <c:showSerName val="0"/>
            <c:showPercent val="0"/>
            <c:showBubbleSize val="0"/>
            <c:showLeaderLines val="0"/>
          </c:dLbls>
          <c:cat>
            <c:numRef>
              <c:f>Sheet1!$A$2:$A$7</c:f>
              <c:numCache>
                <c:formatCode>General</c:formatCode>
                <c:ptCount val="6"/>
                <c:pt idx="0">
                  <c:v>2010</c:v>
                </c:pt>
                <c:pt idx="1">
                  <c:v>2011</c:v>
                </c:pt>
                <c:pt idx="2">
                  <c:v>2012</c:v>
                </c:pt>
                <c:pt idx="3">
                  <c:v>2013</c:v>
                </c:pt>
                <c:pt idx="4">
                  <c:v>2014</c:v>
                </c:pt>
                <c:pt idx="5" formatCode="mmm\-yy">
                  <c:v>42248</c:v>
                </c:pt>
              </c:numCache>
            </c:numRef>
          </c:cat>
          <c:val>
            <c:numRef>
              <c:f>Sheet1!$B$2:$B$7</c:f>
              <c:numCache>
                <c:formatCode>#,##0</c:formatCode>
                <c:ptCount val="6"/>
                <c:pt idx="0" formatCode="General">
                  <c:v>617</c:v>
                </c:pt>
                <c:pt idx="1">
                  <c:v>1304</c:v>
                </c:pt>
                <c:pt idx="2">
                  <c:v>2128</c:v>
                </c:pt>
                <c:pt idx="3">
                  <c:v>2671</c:v>
                </c:pt>
                <c:pt idx="4">
                  <c:v>3067</c:v>
                </c:pt>
                <c:pt idx="5">
                  <c:v>3155</c:v>
                </c:pt>
              </c:numCache>
            </c:numRef>
          </c:val>
          <c:smooth val="0"/>
        </c:ser>
        <c:dLbls>
          <c:showLegendKey val="0"/>
          <c:showVal val="0"/>
          <c:showCatName val="0"/>
          <c:showSerName val="0"/>
          <c:showPercent val="0"/>
          <c:showBubbleSize val="0"/>
        </c:dLbls>
        <c:marker val="1"/>
        <c:smooth val="0"/>
        <c:axId val="158715904"/>
        <c:axId val="158717440"/>
      </c:lineChart>
      <c:catAx>
        <c:axId val="158715904"/>
        <c:scaling>
          <c:orientation val="minMax"/>
        </c:scaling>
        <c:delete val="0"/>
        <c:axPos val="b"/>
        <c:numFmt formatCode="General" sourceLinked="1"/>
        <c:majorTickMark val="out"/>
        <c:minorTickMark val="none"/>
        <c:tickLblPos val="nextTo"/>
        <c:txPr>
          <a:bodyPr/>
          <a:lstStyle/>
          <a:p>
            <a:pPr>
              <a:defRPr sz="1400" b="1"/>
            </a:pPr>
            <a:endParaRPr lang="en-US"/>
          </a:p>
        </c:txPr>
        <c:crossAx val="158717440"/>
        <c:crosses val="autoZero"/>
        <c:auto val="1"/>
        <c:lblAlgn val="ctr"/>
        <c:lblOffset val="100"/>
        <c:noMultiLvlLbl val="0"/>
      </c:catAx>
      <c:valAx>
        <c:axId val="158717440"/>
        <c:scaling>
          <c:orientation val="minMax"/>
        </c:scaling>
        <c:delete val="1"/>
        <c:axPos val="l"/>
        <c:numFmt formatCode="General" sourceLinked="1"/>
        <c:majorTickMark val="out"/>
        <c:minorTickMark val="none"/>
        <c:tickLblPos val="nextTo"/>
        <c:crossAx val="1587159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1"/>
    <c:plotArea>
      <c:layout/>
      <c:barChart>
        <c:barDir val="col"/>
        <c:grouping val="stacked"/>
        <c:varyColors val="0"/>
        <c:ser>
          <c:idx val="0"/>
          <c:order val="0"/>
          <c:tx>
            <c:strRef>
              <c:f>Sheet1!$B$1</c:f>
              <c:strCache>
                <c:ptCount val="1"/>
                <c:pt idx="0">
                  <c:v>Series 1</c:v>
                </c:pt>
              </c:strCache>
            </c:strRef>
          </c:tx>
          <c:invertIfNegative val="0"/>
          <c:dPt>
            <c:idx val="0"/>
            <c:invertIfNegative val="0"/>
            <c:bubble3D val="0"/>
            <c:spPr>
              <a:solidFill>
                <a:schemeClr val="tx2">
                  <a:lumMod val="20000"/>
                  <a:lumOff val="80000"/>
                </a:schemeClr>
              </a:solidFill>
            </c:spPr>
          </c:dPt>
          <c:dPt>
            <c:idx val="1"/>
            <c:invertIfNegative val="0"/>
            <c:bubble3D val="0"/>
            <c:spPr>
              <a:solidFill>
                <a:schemeClr val="accent1">
                  <a:lumMod val="60000"/>
                  <a:lumOff val="40000"/>
                </a:schemeClr>
              </a:solidFill>
            </c:spPr>
          </c:dPt>
          <c:dPt>
            <c:idx val="2"/>
            <c:invertIfNegative val="0"/>
            <c:bubble3D val="0"/>
            <c:spPr>
              <a:solidFill>
                <a:schemeClr val="tx2">
                  <a:lumMod val="40000"/>
                  <a:lumOff val="60000"/>
                </a:schemeClr>
              </a:solidFill>
            </c:spPr>
          </c:dPt>
          <c:dPt>
            <c:idx val="3"/>
            <c:invertIfNegative val="0"/>
            <c:bubble3D val="0"/>
            <c:spPr>
              <a:solidFill>
                <a:schemeClr val="tx2">
                  <a:lumMod val="60000"/>
                  <a:lumOff val="40000"/>
                </a:schemeClr>
              </a:solidFill>
            </c:spPr>
          </c:dPt>
          <c:dLbls>
            <c:txPr>
              <a:bodyPr/>
              <a:lstStyle/>
              <a:p>
                <a:pPr>
                  <a:defRPr sz="900" b="1"/>
                </a:pPr>
                <a:endParaRPr lang="en-US"/>
              </a:p>
            </c:txPr>
            <c:dLblPos val="inEnd"/>
            <c:showLegendKey val="0"/>
            <c:showVal val="1"/>
            <c:showCatName val="0"/>
            <c:showSerName val="0"/>
            <c:showPercent val="0"/>
            <c:showBubbleSize val="0"/>
            <c:showLeaderLines val="0"/>
          </c:dLbls>
          <c:cat>
            <c:strRef>
              <c:f>Sheet1!$A$2:$A$5</c:f>
              <c:strCache>
                <c:ptCount val="4"/>
                <c:pt idx="0">
                  <c:v>Des-14</c:v>
                </c:pt>
                <c:pt idx="1">
                  <c:v>Mar-15</c:v>
                </c:pt>
                <c:pt idx="2">
                  <c:v>Juni-15</c:v>
                </c:pt>
                <c:pt idx="3">
                  <c:v>Sep-15</c:v>
                </c:pt>
              </c:strCache>
            </c:strRef>
          </c:cat>
          <c:val>
            <c:numRef>
              <c:f>Sheet1!$B$2:$B$5</c:f>
              <c:numCache>
                <c:formatCode>_(* #,##0_);_(* \(#,##0\);_(* "-"??_);_(@_)</c:formatCode>
                <c:ptCount val="4"/>
                <c:pt idx="0">
                  <c:v>24700</c:v>
                </c:pt>
                <c:pt idx="1">
                  <c:v>27643</c:v>
                </c:pt>
                <c:pt idx="2">
                  <c:v>32483</c:v>
                </c:pt>
                <c:pt idx="3">
                  <c:v>35955</c:v>
                </c:pt>
              </c:numCache>
            </c:numRef>
          </c:val>
        </c:ser>
        <c:dLbls>
          <c:showLegendKey val="0"/>
          <c:showVal val="0"/>
          <c:showCatName val="0"/>
          <c:showSerName val="0"/>
          <c:showPercent val="0"/>
          <c:showBubbleSize val="0"/>
        </c:dLbls>
        <c:gapWidth val="150"/>
        <c:overlap val="100"/>
        <c:serLines>
          <c:spPr>
            <a:ln w="38100" cap="flat" cmpd="sng" algn="ctr">
              <a:solidFill>
                <a:schemeClr val="accent6"/>
              </a:solidFill>
              <a:prstDash val="solid"/>
            </a:ln>
            <a:effectLst>
              <a:outerShdw blurRad="40000" dist="23000" dir="5400000" rotWithShape="0">
                <a:srgbClr val="000000">
                  <a:alpha val="35000"/>
                </a:srgbClr>
              </a:outerShdw>
            </a:effectLst>
          </c:spPr>
        </c:serLines>
        <c:axId val="159276416"/>
        <c:axId val="159282304"/>
      </c:barChart>
      <c:catAx>
        <c:axId val="159276416"/>
        <c:scaling>
          <c:orientation val="minMax"/>
        </c:scaling>
        <c:delete val="0"/>
        <c:axPos val="b"/>
        <c:majorTickMark val="out"/>
        <c:minorTickMark val="none"/>
        <c:tickLblPos val="nextTo"/>
        <c:txPr>
          <a:bodyPr/>
          <a:lstStyle/>
          <a:p>
            <a:pPr>
              <a:defRPr b="1"/>
            </a:pPr>
            <a:endParaRPr lang="en-US"/>
          </a:p>
        </c:txPr>
        <c:crossAx val="159282304"/>
        <c:crosses val="autoZero"/>
        <c:auto val="1"/>
        <c:lblAlgn val="ctr"/>
        <c:lblOffset val="100"/>
        <c:noMultiLvlLbl val="0"/>
      </c:catAx>
      <c:valAx>
        <c:axId val="159282304"/>
        <c:scaling>
          <c:orientation val="minMax"/>
        </c:scaling>
        <c:delete val="1"/>
        <c:axPos val="l"/>
        <c:numFmt formatCode="_(* #,##0_);_(* \(#,##0\);_(* &quot;-&quot;??_);_(@_)" sourceLinked="1"/>
        <c:majorTickMark val="out"/>
        <c:minorTickMark val="none"/>
        <c:tickLblPos val="nextTo"/>
        <c:crossAx val="159276416"/>
        <c:crosses val="autoZero"/>
        <c:crossBetween val="between"/>
      </c:valAx>
    </c:plotArea>
    <c:plotVisOnly val="1"/>
    <c:dispBlanksAs val="gap"/>
    <c:showDLblsOverMax val="0"/>
  </c:chart>
  <c:txPr>
    <a:bodyPr/>
    <a:lstStyle/>
    <a:p>
      <a:pPr>
        <a:defRPr sz="10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1"/>
    <c:plotArea>
      <c:layout>
        <c:manualLayout>
          <c:layoutTarget val="inner"/>
          <c:xMode val="edge"/>
          <c:yMode val="edge"/>
          <c:x val="8.151139091379761E-2"/>
          <c:y val="0.10311360460195206"/>
          <c:w val="0.90037496666091399"/>
          <c:h val="0.74371905196377686"/>
        </c:manualLayout>
      </c:layout>
      <c:barChart>
        <c:barDir val="col"/>
        <c:grouping val="stacked"/>
        <c:varyColors val="0"/>
        <c:ser>
          <c:idx val="0"/>
          <c:order val="0"/>
          <c:tx>
            <c:strRef>
              <c:f>Sheet1!$B$1</c:f>
              <c:strCache>
                <c:ptCount val="1"/>
                <c:pt idx="0">
                  <c:v>Series 1</c:v>
                </c:pt>
              </c:strCache>
            </c:strRef>
          </c:tx>
          <c:invertIfNegative val="0"/>
          <c:dPt>
            <c:idx val="0"/>
            <c:invertIfNegative val="0"/>
            <c:bubble3D val="0"/>
            <c:spPr>
              <a:solidFill>
                <a:schemeClr val="tx2">
                  <a:lumMod val="20000"/>
                  <a:lumOff val="80000"/>
                </a:schemeClr>
              </a:solidFill>
            </c:spPr>
          </c:dPt>
          <c:dPt>
            <c:idx val="1"/>
            <c:invertIfNegative val="0"/>
            <c:bubble3D val="0"/>
            <c:spPr>
              <a:solidFill>
                <a:schemeClr val="accent1">
                  <a:lumMod val="60000"/>
                  <a:lumOff val="40000"/>
                </a:schemeClr>
              </a:solidFill>
            </c:spPr>
          </c:dPt>
          <c:dPt>
            <c:idx val="2"/>
            <c:invertIfNegative val="0"/>
            <c:bubble3D val="0"/>
            <c:spPr>
              <a:solidFill>
                <a:schemeClr val="tx2">
                  <a:lumMod val="40000"/>
                  <a:lumOff val="60000"/>
                </a:schemeClr>
              </a:solidFill>
            </c:spPr>
          </c:dPt>
          <c:dPt>
            <c:idx val="3"/>
            <c:invertIfNegative val="0"/>
            <c:bubble3D val="0"/>
            <c:spPr>
              <a:solidFill>
                <a:schemeClr val="tx2">
                  <a:lumMod val="60000"/>
                  <a:lumOff val="40000"/>
                </a:schemeClr>
              </a:solidFill>
            </c:spPr>
          </c:dPt>
          <c:dLbls>
            <c:txPr>
              <a:bodyPr/>
              <a:lstStyle/>
              <a:p>
                <a:pPr>
                  <a:defRPr sz="900" b="1"/>
                </a:pPr>
                <a:endParaRPr lang="en-US"/>
              </a:p>
            </c:txPr>
            <c:dLblPos val="inEnd"/>
            <c:showLegendKey val="0"/>
            <c:showVal val="1"/>
            <c:showCatName val="0"/>
            <c:showSerName val="0"/>
            <c:showPercent val="0"/>
            <c:showBubbleSize val="0"/>
            <c:showLeaderLines val="0"/>
          </c:dLbls>
          <c:cat>
            <c:strRef>
              <c:f>Sheet1!$A$2:$A$5</c:f>
              <c:strCache>
                <c:ptCount val="4"/>
                <c:pt idx="0">
                  <c:v>Des-14</c:v>
                </c:pt>
                <c:pt idx="1">
                  <c:v>Mar-15</c:v>
                </c:pt>
                <c:pt idx="2">
                  <c:v>Juni-15</c:v>
                </c:pt>
                <c:pt idx="3">
                  <c:v>Sep-15</c:v>
                </c:pt>
              </c:strCache>
            </c:strRef>
          </c:cat>
          <c:val>
            <c:numRef>
              <c:f>Sheet1!$B$2:$B$5</c:f>
              <c:numCache>
                <c:formatCode>_(* #,##0.00_);_(* \(#,##0.00\);_(* "-"??_);_(@_)</c:formatCode>
                <c:ptCount val="4"/>
                <c:pt idx="0">
                  <c:v>5.96</c:v>
                </c:pt>
                <c:pt idx="1">
                  <c:v>2.34</c:v>
                </c:pt>
                <c:pt idx="2">
                  <c:v>6.7700000000000014</c:v>
                </c:pt>
                <c:pt idx="3" formatCode="_(* #,##0.0_);_(* \(#,##0.0\);_(* &quot;-&quot;??_);_(@_)">
                  <c:v>13.2</c:v>
                </c:pt>
              </c:numCache>
            </c:numRef>
          </c:val>
        </c:ser>
        <c:dLbls>
          <c:showLegendKey val="0"/>
          <c:showVal val="0"/>
          <c:showCatName val="0"/>
          <c:showSerName val="0"/>
          <c:showPercent val="0"/>
          <c:showBubbleSize val="0"/>
        </c:dLbls>
        <c:gapWidth val="150"/>
        <c:overlap val="100"/>
        <c:serLines>
          <c:spPr>
            <a:ln w="38100" cap="flat" cmpd="sng" algn="ctr">
              <a:solidFill>
                <a:schemeClr val="accent6"/>
              </a:solidFill>
              <a:prstDash val="solid"/>
            </a:ln>
            <a:effectLst>
              <a:outerShdw blurRad="40000" dist="23000" dir="5400000" rotWithShape="0">
                <a:srgbClr val="000000">
                  <a:alpha val="35000"/>
                </a:srgbClr>
              </a:outerShdw>
            </a:effectLst>
          </c:spPr>
        </c:serLines>
        <c:axId val="159582848"/>
        <c:axId val="159584640"/>
      </c:barChart>
      <c:catAx>
        <c:axId val="159582848"/>
        <c:scaling>
          <c:orientation val="minMax"/>
        </c:scaling>
        <c:delete val="0"/>
        <c:axPos val="b"/>
        <c:majorTickMark val="out"/>
        <c:minorTickMark val="none"/>
        <c:tickLblPos val="nextTo"/>
        <c:txPr>
          <a:bodyPr/>
          <a:lstStyle/>
          <a:p>
            <a:pPr>
              <a:defRPr b="1"/>
            </a:pPr>
            <a:endParaRPr lang="en-US"/>
          </a:p>
        </c:txPr>
        <c:crossAx val="159584640"/>
        <c:crosses val="autoZero"/>
        <c:auto val="1"/>
        <c:lblAlgn val="ctr"/>
        <c:lblOffset val="100"/>
        <c:noMultiLvlLbl val="0"/>
      </c:catAx>
      <c:valAx>
        <c:axId val="159584640"/>
        <c:scaling>
          <c:orientation val="minMax"/>
        </c:scaling>
        <c:delete val="1"/>
        <c:axPos val="l"/>
        <c:numFmt formatCode="_(* #,##0.00_);_(* \(#,##0.00\);_(* &quot;-&quot;??_);_(@_)" sourceLinked="1"/>
        <c:majorTickMark val="out"/>
        <c:minorTickMark val="none"/>
        <c:tickLblPos val="nextTo"/>
        <c:crossAx val="159582848"/>
        <c:crosses val="autoZero"/>
        <c:crossBetween val="between"/>
      </c:valAx>
    </c:plotArea>
    <c:plotVisOnly val="1"/>
    <c:dispBlanksAs val="gap"/>
    <c:showDLblsOverMax val="0"/>
  </c:chart>
  <c:txPr>
    <a:bodyPr/>
    <a:lstStyle/>
    <a:p>
      <a:pPr>
        <a:defRPr sz="1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invertIfNegative val="0"/>
          <c:dPt>
            <c:idx val="1"/>
            <c:invertIfNegative val="0"/>
            <c:bubble3D val="0"/>
            <c:spPr>
              <a:solidFill>
                <a:srgbClr val="FF0000"/>
              </a:solidFill>
            </c:spPr>
          </c:dPt>
          <c:dLbls>
            <c:dLbl>
              <c:idx val="1"/>
              <c:spPr/>
              <c:txPr>
                <a:bodyPr/>
                <a:lstStyle/>
                <a:p>
                  <a:pPr>
                    <a:defRPr sz="1200" b="1">
                      <a:solidFill>
                        <a:srgbClr val="FF0000"/>
                      </a:solidFill>
                    </a:defRPr>
                  </a:pPr>
                  <a:endParaRPr lang="en-US"/>
                </a:p>
              </c:txPr>
              <c:showLegendKey val="0"/>
              <c:showVal val="1"/>
              <c:showCatName val="0"/>
              <c:showSerName val="0"/>
              <c:showPercent val="0"/>
              <c:showBubbleSize val="0"/>
            </c:dLbl>
            <c:dLbl>
              <c:idx val="8"/>
              <c:layout>
                <c:manualLayout>
                  <c:x val="-0.12856274075669993"/>
                  <c:y val="0"/>
                </c:manualLayout>
              </c:layout>
              <c:spPr/>
              <c:txPr>
                <a:bodyPr/>
                <a:lstStyle/>
                <a:p>
                  <a:pPr>
                    <a:defRPr sz="1200" b="0">
                      <a:solidFill>
                        <a:schemeClr val="bg1">
                          <a:lumMod val="95000"/>
                        </a:schemeClr>
                      </a:solidFill>
                    </a:defRPr>
                  </a:pPr>
                  <a:endParaRPr lang="en-US"/>
                </a:p>
              </c:txPr>
              <c:showLegendKey val="0"/>
              <c:showVal val="1"/>
              <c:showCatName val="0"/>
              <c:showSerName val="0"/>
              <c:showPercent val="0"/>
              <c:showBubbleSize val="0"/>
            </c:dLbl>
            <c:dLbl>
              <c:idx val="9"/>
              <c:layout>
                <c:manualLayout>
                  <c:x val="-8.4899923141217082E-2"/>
                  <c:y val="0"/>
                </c:manualLayout>
              </c:layout>
              <c:spPr/>
              <c:txPr>
                <a:bodyPr/>
                <a:lstStyle/>
                <a:p>
                  <a:pPr>
                    <a:defRPr sz="1200" b="0">
                      <a:solidFill>
                        <a:schemeClr val="bg1">
                          <a:lumMod val="95000"/>
                        </a:schemeClr>
                      </a:solidFill>
                    </a:defRPr>
                  </a:pPr>
                  <a:endParaRPr lang="en-US"/>
                </a:p>
              </c:txPr>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0"/>
          </c:dLbls>
          <c:cat>
            <c:strRef>
              <c:f>Sheet3!$J$5:$J$14</c:f>
              <c:strCache>
                <c:ptCount val="10"/>
                <c:pt idx="0">
                  <c:v>United Kingdom</c:v>
                </c:pt>
                <c:pt idx="1">
                  <c:v>Indonesia</c:v>
                </c:pt>
                <c:pt idx="2">
                  <c:v>France</c:v>
                </c:pt>
                <c:pt idx="3">
                  <c:v>Brazil</c:v>
                </c:pt>
                <c:pt idx="4">
                  <c:v>Russian Federation</c:v>
                </c:pt>
                <c:pt idx="5">
                  <c:v>Germany</c:v>
                </c:pt>
                <c:pt idx="6">
                  <c:v>Japan</c:v>
                </c:pt>
                <c:pt idx="7">
                  <c:v>India</c:v>
                </c:pt>
                <c:pt idx="8">
                  <c:v>China</c:v>
                </c:pt>
                <c:pt idx="9">
                  <c:v>United States</c:v>
                </c:pt>
              </c:strCache>
            </c:strRef>
          </c:cat>
          <c:val>
            <c:numRef>
              <c:f>Sheet3!$K$5:$K$14</c:f>
              <c:numCache>
                <c:formatCode>_(* #,##0_);_(* \(#,##0\);_(* "-"??_);_(@_)</c:formatCode>
                <c:ptCount val="10"/>
                <c:pt idx="0">
                  <c:v>2320</c:v>
                </c:pt>
                <c:pt idx="1">
                  <c:v>2388</c:v>
                </c:pt>
                <c:pt idx="2">
                  <c:v>2437</c:v>
                </c:pt>
                <c:pt idx="3">
                  <c:v>3012</c:v>
                </c:pt>
                <c:pt idx="4">
                  <c:v>3461</c:v>
                </c:pt>
                <c:pt idx="5">
                  <c:v>3493</c:v>
                </c:pt>
                <c:pt idx="6">
                  <c:v>4624</c:v>
                </c:pt>
                <c:pt idx="7">
                  <c:v>6774</c:v>
                </c:pt>
                <c:pt idx="8">
                  <c:v>16158</c:v>
                </c:pt>
                <c:pt idx="9">
                  <c:v>16800</c:v>
                </c:pt>
              </c:numCache>
            </c:numRef>
          </c:val>
        </c:ser>
        <c:dLbls>
          <c:showLegendKey val="0"/>
          <c:showVal val="1"/>
          <c:showCatName val="0"/>
          <c:showSerName val="0"/>
          <c:showPercent val="0"/>
          <c:showBubbleSize val="0"/>
        </c:dLbls>
        <c:gapWidth val="75"/>
        <c:axId val="139375360"/>
        <c:axId val="139376896"/>
      </c:barChart>
      <c:catAx>
        <c:axId val="139375360"/>
        <c:scaling>
          <c:orientation val="minMax"/>
        </c:scaling>
        <c:delete val="0"/>
        <c:axPos val="l"/>
        <c:majorTickMark val="none"/>
        <c:minorTickMark val="none"/>
        <c:tickLblPos val="nextTo"/>
        <c:txPr>
          <a:bodyPr/>
          <a:lstStyle/>
          <a:p>
            <a:pPr>
              <a:defRPr sz="1100" b="1"/>
            </a:pPr>
            <a:endParaRPr lang="en-US"/>
          </a:p>
        </c:txPr>
        <c:crossAx val="139376896"/>
        <c:crosses val="autoZero"/>
        <c:auto val="1"/>
        <c:lblAlgn val="ctr"/>
        <c:lblOffset val="100"/>
        <c:noMultiLvlLbl val="0"/>
      </c:catAx>
      <c:valAx>
        <c:axId val="139376896"/>
        <c:scaling>
          <c:orientation val="minMax"/>
        </c:scaling>
        <c:delete val="1"/>
        <c:axPos val="b"/>
        <c:numFmt formatCode="_(* #,##0_);_(* \(#,##0\);_(* &quot;-&quot;??_);_(@_)" sourceLinked="1"/>
        <c:majorTickMark val="none"/>
        <c:minorTickMark val="none"/>
        <c:tickLblPos val="nextTo"/>
        <c:crossAx val="13937536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dLbl>
              <c:idx val="4"/>
              <c:spPr/>
              <c:txPr>
                <a:bodyPr/>
                <a:lstStyle/>
                <a:p>
                  <a:pPr>
                    <a:defRPr sz="1400" b="1"/>
                  </a:pPr>
                  <a:endParaRPr lang="en-US"/>
                </a:p>
              </c:txPr>
              <c:showLegendKey val="0"/>
              <c:showVal val="1"/>
              <c:showCatName val="0"/>
              <c:showSerName val="0"/>
              <c:showPercent val="0"/>
              <c:showBubbleSize val="0"/>
            </c:dLbl>
            <c:txPr>
              <a:bodyPr/>
              <a:lstStyle/>
              <a:p>
                <a:pPr>
                  <a:defRPr sz="1400"/>
                </a:pPr>
                <a:endParaRPr lang="en-US"/>
              </a:p>
            </c:txPr>
            <c:showLegendKey val="0"/>
            <c:showVal val="1"/>
            <c:showCatName val="0"/>
            <c:showSerName val="0"/>
            <c:showPercent val="0"/>
            <c:showBubbleSize val="0"/>
            <c:showLeaderLines val="0"/>
          </c:dLbls>
          <c:cat>
            <c:strRef>
              <c:f>Sheet3!$B$28:$B$32</c:f>
              <c:strCache>
                <c:ptCount val="5"/>
                <c:pt idx="0">
                  <c:v>Singapore</c:v>
                </c:pt>
                <c:pt idx="1">
                  <c:v>Malaysia</c:v>
                </c:pt>
                <c:pt idx="2">
                  <c:v>Thailand</c:v>
                </c:pt>
                <c:pt idx="3">
                  <c:v>Philippines</c:v>
                </c:pt>
                <c:pt idx="4">
                  <c:v>Indonesia</c:v>
                </c:pt>
              </c:strCache>
            </c:strRef>
          </c:cat>
          <c:val>
            <c:numRef>
              <c:f>Sheet3!$C$28:$C$32</c:f>
              <c:numCache>
                <c:formatCode>General</c:formatCode>
                <c:ptCount val="5"/>
                <c:pt idx="0">
                  <c:v>155.9</c:v>
                </c:pt>
                <c:pt idx="1">
                  <c:v>123.1</c:v>
                </c:pt>
                <c:pt idx="2">
                  <c:v>106.2</c:v>
                </c:pt>
                <c:pt idx="3">
                  <c:v>38.200000000000003</c:v>
                </c:pt>
                <c:pt idx="4">
                  <c:v>36.4</c:v>
                </c:pt>
              </c:numCache>
            </c:numRef>
          </c:val>
        </c:ser>
        <c:dLbls>
          <c:showLegendKey val="0"/>
          <c:showVal val="1"/>
          <c:showCatName val="0"/>
          <c:showSerName val="0"/>
          <c:showPercent val="0"/>
          <c:showBubbleSize val="0"/>
        </c:dLbls>
        <c:gapWidth val="75"/>
        <c:axId val="139914624"/>
        <c:axId val="139592832"/>
      </c:barChart>
      <c:catAx>
        <c:axId val="139914624"/>
        <c:scaling>
          <c:orientation val="minMax"/>
        </c:scaling>
        <c:delete val="0"/>
        <c:axPos val="b"/>
        <c:majorTickMark val="none"/>
        <c:minorTickMark val="none"/>
        <c:tickLblPos val="nextTo"/>
        <c:txPr>
          <a:bodyPr/>
          <a:lstStyle/>
          <a:p>
            <a:pPr>
              <a:defRPr sz="1200"/>
            </a:pPr>
            <a:endParaRPr lang="en-US"/>
          </a:p>
        </c:txPr>
        <c:crossAx val="139592832"/>
        <c:crosses val="autoZero"/>
        <c:auto val="1"/>
        <c:lblAlgn val="ctr"/>
        <c:lblOffset val="100"/>
        <c:noMultiLvlLbl val="0"/>
      </c:catAx>
      <c:valAx>
        <c:axId val="139592832"/>
        <c:scaling>
          <c:orientation val="minMax"/>
        </c:scaling>
        <c:delete val="1"/>
        <c:axPos val="l"/>
        <c:numFmt formatCode="General" sourceLinked="1"/>
        <c:majorTickMark val="none"/>
        <c:minorTickMark val="none"/>
        <c:tickLblPos val="nextTo"/>
        <c:crossAx val="1399146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dLbl>
              <c:idx val="4"/>
              <c:spPr/>
              <c:txPr>
                <a:bodyPr/>
                <a:lstStyle/>
                <a:p>
                  <a:pPr>
                    <a:defRPr sz="1400" b="1"/>
                  </a:pPr>
                  <a:endParaRPr lang="en-US"/>
                </a:p>
              </c:txPr>
              <c:showLegendKey val="0"/>
              <c:showVal val="1"/>
              <c:showCatName val="0"/>
              <c:showSerName val="0"/>
              <c:showPercent val="0"/>
              <c:showBubbleSize val="0"/>
            </c:dLbl>
            <c:txPr>
              <a:bodyPr/>
              <a:lstStyle/>
              <a:p>
                <a:pPr>
                  <a:defRPr sz="1400"/>
                </a:pPr>
                <a:endParaRPr lang="en-US"/>
              </a:p>
            </c:txPr>
            <c:showLegendKey val="0"/>
            <c:showVal val="1"/>
            <c:showCatName val="0"/>
            <c:showSerName val="0"/>
            <c:showPercent val="0"/>
            <c:showBubbleSize val="0"/>
            <c:showLeaderLines val="0"/>
          </c:dLbls>
          <c:cat>
            <c:strRef>
              <c:f>Sheet3!$J$28:$J$32</c:f>
              <c:strCache>
                <c:ptCount val="5"/>
                <c:pt idx="0">
                  <c:v>Malaysia</c:v>
                </c:pt>
                <c:pt idx="1">
                  <c:v>Singapore</c:v>
                </c:pt>
                <c:pt idx="2">
                  <c:v>Thailand</c:v>
                </c:pt>
                <c:pt idx="3">
                  <c:v>Philippines</c:v>
                </c:pt>
                <c:pt idx="4">
                  <c:v>Indonesia</c:v>
                </c:pt>
              </c:strCache>
            </c:strRef>
          </c:cat>
          <c:val>
            <c:numRef>
              <c:f>Sheet3!$K$28:$K$32</c:f>
              <c:numCache>
                <c:formatCode>General</c:formatCode>
                <c:ptCount val="5"/>
                <c:pt idx="0">
                  <c:v>153.4</c:v>
                </c:pt>
                <c:pt idx="1">
                  <c:v>141.1</c:v>
                </c:pt>
                <c:pt idx="2">
                  <c:v>95.8</c:v>
                </c:pt>
                <c:pt idx="3">
                  <c:v>51.7</c:v>
                </c:pt>
                <c:pt idx="4">
                  <c:v>38.9</c:v>
                </c:pt>
              </c:numCache>
            </c:numRef>
          </c:val>
        </c:ser>
        <c:dLbls>
          <c:showLegendKey val="0"/>
          <c:showVal val="1"/>
          <c:showCatName val="0"/>
          <c:showSerName val="0"/>
          <c:showPercent val="0"/>
          <c:showBubbleSize val="0"/>
        </c:dLbls>
        <c:gapWidth val="75"/>
        <c:axId val="139617024"/>
        <c:axId val="139618560"/>
      </c:barChart>
      <c:catAx>
        <c:axId val="139617024"/>
        <c:scaling>
          <c:orientation val="minMax"/>
        </c:scaling>
        <c:delete val="0"/>
        <c:axPos val="b"/>
        <c:majorTickMark val="none"/>
        <c:minorTickMark val="none"/>
        <c:tickLblPos val="nextTo"/>
        <c:txPr>
          <a:bodyPr/>
          <a:lstStyle/>
          <a:p>
            <a:pPr>
              <a:defRPr sz="1200"/>
            </a:pPr>
            <a:endParaRPr lang="en-US"/>
          </a:p>
        </c:txPr>
        <c:crossAx val="139618560"/>
        <c:crosses val="autoZero"/>
        <c:auto val="1"/>
        <c:lblAlgn val="ctr"/>
        <c:lblOffset val="100"/>
        <c:noMultiLvlLbl val="0"/>
      </c:catAx>
      <c:valAx>
        <c:axId val="139618560"/>
        <c:scaling>
          <c:orientation val="minMax"/>
        </c:scaling>
        <c:delete val="1"/>
        <c:axPos val="l"/>
        <c:numFmt formatCode="General" sourceLinked="1"/>
        <c:majorTickMark val="none"/>
        <c:minorTickMark val="none"/>
        <c:tickLblPos val="nextTo"/>
        <c:crossAx val="1396170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invertIfNegative val="0"/>
          <c:dLbls>
            <c:delete val="1"/>
          </c:dLbls>
          <c:val>
            <c:numRef>
              <c:f>Sheet1!$B$27:$B$38</c:f>
              <c:numCache>
                <c:formatCode>General</c:formatCode>
                <c:ptCount val="12"/>
                <c:pt idx="0">
                  <c:v>0</c:v>
                </c:pt>
                <c:pt idx="2">
                  <c:v>0</c:v>
                </c:pt>
                <c:pt idx="4">
                  <c:v>0</c:v>
                </c:pt>
                <c:pt idx="6">
                  <c:v>0</c:v>
                </c:pt>
                <c:pt idx="8">
                  <c:v>0</c:v>
                </c:pt>
                <c:pt idx="10">
                  <c:v>0</c:v>
                </c:pt>
              </c:numCache>
            </c:numRef>
          </c:val>
        </c:ser>
        <c:ser>
          <c:idx val="1"/>
          <c:order val="1"/>
          <c:spPr>
            <a:ln>
              <a:noFill/>
            </a:ln>
          </c:spPr>
          <c:invertIfNegative val="0"/>
          <c:dPt>
            <c:idx val="0"/>
            <c:invertIfNegative val="0"/>
            <c:bubble3D val="0"/>
            <c:spPr>
              <a:solidFill>
                <a:schemeClr val="tx2"/>
              </a:solidFill>
              <a:ln>
                <a:noFill/>
              </a:ln>
            </c:spPr>
          </c:dPt>
          <c:dPt>
            <c:idx val="1"/>
            <c:invertIfNegative val="0"/>
            <c:bubble3D val="0"/>
            <c:spPr>
              <a:solidFill>
                <a:schemeClr val="accent6">
                  <a:lumMod val="75000"/>
                </a:schemeClr>
              </a:solidFill>
              <a:ln>
                <a:noFill/>
              </a:ln>
            </c:spPr>
          </c:dPt>
          <c:dPt>
            <c:idx val="2"/>
            <c:invertIfNegative val="0"/>
            <c:bubble3D val="0"/>
            <c:spPr>
              <a:solidFill>
                <a:schemeClr val="tx2"/>
              </a:solidFill>
              <a:ln>
                <a:noFill/>
              </a:ln>
            </c:spPr>
          </c:dPt>
          <c:dPt>
            <c:idx val="3"/>
            <c:invertIfNegative val="0"/>
            <c:bubble3D val="0"/>
            <c:spPr>
              <a:solidFill>
                <a:schemeClr val="accent6">
                  <a:lumMod val="75000"/>
                </a:schemeClr>
              </a:solidFill>
              <a:ln>
                <a:noFill/>
              </a:ln>
            </c:spPr>
          </c:dPt>
          <c:dPt>
            <c:idx val="4"/>
            <c:invertIfNegative val="0"/>
            <c:bubble3D val="0"/>
            <c:spPr>
              <a:solidFill>
                <a:schemeClr val="tx2"/>
              </a:solidFill>
              <a:ln>
                <a:noFill/>
              </a:ln>
            </c:spPr>
          </c:dPt>
          <c:dPt>
            <c:idx val="5"/>
            <c:invertIfNegative val="0"/>
            <c:bubble3D val="0"/>
            <c:spPr>
              <a:solidFill>
                <a:schemeClr val="accent6">
                  <a:lumMod val="75000"/>
                </a:schemeClr>
              </a:solidFill>
              <a:ln>
                <a:noFill/>
              </a:ln>
            </c:spPr>
          </c:dPt>
          <c:dPt>
            <c:idx val="6"/>
            <c:invertIfNegative val="0"/>
            <c:bubble3D val="0"/>
            <c:spPr>
              <a:solidFill>
                <a:schemeClr val="tx2"/>
              </a:solidFill>
              <a:ln>
                <a:noFill/>
              </a:ln>
            </c:spPr>
          </c:dPt>
          <c:dPt>
            <c:idx val="7"/>
            <c:invertIfNegative val="0"/>
            <c:bubble3D val="0"/>
            <c:spPr>
              <a:solidFill>
                <a:schemeClr val="accent6">
                  <a:lumMod val="75000"/>
                </a:schemeClr>
              </a:solidFill>
              <a:ln>
                <a:noFill/>
              </a:ln>
            </c:spPr>
          </c:dPt>
          <c:dPt>
            <c:idx val="8"/>
            <c:invertIfNegative val="0"/>
            <c:bubble3D val="0"/>
            <c:spPr>
              <a:solidFill>
                <a:schemeClr val="tx2"/>
              </a:solidFill>
              <a:ln>
                <a:noFill/>
              </a:ln>
            </c:spPr>
          </c:dPt>
          <c:dPt>
            <c:idx val="9"/>
            <c:invertIfNegative val="0"/>
            <c:bubble3D val="0"/>
            <c:spPr>
              <a:solidFill>
                <a:schemeClr val="accent6">
                  <a:lumMod val="75000"/>
                </a:schemeClr>
              </a:solidFill>
              <a:ln>
                <a:noFill/>
              </a:ln>
            </c:spPr>
          </c:dPt>
          <c:dPt>
            <c:idx val="10"/>
            <c:invertIfNegative val="0"/>
            <c:bubble3D val="0"/>
            <c:spPr>
              <a:solidFill>
                <a:schemeClr val="tx2"/>
              </a:solidFill>
              <a:ln>
                <a:noFill/>
              </a:ln>
            </c:spPr>
          </c:dPt>
          <c:dPt>
            <c:idx val="11"/>
            <c:invertIfNegative val="0"/>
            <c:bubble3D val="0"/>
            <c:spPr>
              <a:solidFill>
                <a:schemeClr val="accent6">
                  <a:lumMod val="75000"/>
                </a:schemeClr>
              </a:solidFill>
              <a:ln>
                <a:noFill/>
              </a:ln>
            </c:spPr>
          </c:dPt>
          <c:dLbls>
            <c:dLbl>
              <c:idx val="0"/>
              <c:spPr/>
              <c:txPr>
                <a:bodyPr/>
                <a:lstStyle/>
                <a:p>
                  <a:pPr>
                    <a:defRPr sz="1200" b="1">
                      <a:solidFill>
                        <a:schemeClr val="tx2"/>
                      </a:solidFill>
                    </a:defRPr>
                  </a:pPr>
                  <a:endParaRPr lang="en-US"/>
                </a:p>
              </c:txPr>
              <c:showLegendKey val="0"/>
              <c:showVal val="1"/>
              <c:showCatName val="0"/>
              <c:showSerName val="0"/>
              <c:showPercent val="0"/>
              <c:showBubbleSize val="0"/>
            </c:dLbl>
            <c:dLbl>
              <c:idx val="1"/>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dLbl>
              <c:idx val="2"/>
              <c:spPr/>
              <c:txPr>
                <a:bodyPr/>
                <a:lstStyle/>
                <a:p>
                  <a:pPr>
                    <a:defRPr sz="1200" b="1">
                      <a:solidFill>
                        <a:schemeClr val="tx2"/>
                      </a:solidFill>
                    </a:defRPr>
                  </a:pPr>
                  <a:endParaRPr lang="en-US"/>
                </a:p>
              </c:txPr>
              <c:showLegendKey val="0"/>
              <c:showVal val="1"/>
              <c:showCatName val="0"/>
              <c:showSerName val="0"/>
              <c:showPercent val="0"/>
              <c:showBubbleSize val="0"/>
            </c:dLbl>
            <c:dLbl>
              <c:idx val="3"/>
              <c:spPr>
                <a:noFill/>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dLbl>
              <c:idx val="4"/>
              <c:spPr/>
              <c:txPr>
                <a:bodyPr/>
                <a:lstStyle/>
                <a:p>
                  <a:pPr>
                    <a:defRPr sz="1200" b="1">
                      <a:solidFill>
                        <a:schemeClr val="tx2"/>
                      </a:solidFill>
                    </a:defRPr>
                  </a:pPr>
                  <a:endParaRPr lang="en-US"/>
                </a:p>
              </c:txPr>
              <c:showLegendKey val="0"/>
              <c:showVal val="1"/>
              <c:showCatName val="0"/>
              <c:showSerName val="0"/>
              <c:showPercent val="0"/>
              <c:showBubbleSize val="0"/>
            </c:dLbl>
            <c:dLbl>
              <c:idx val="5"/>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dLbl>
              <c:idx val="6"/>
              <c:spPr/>
              <c:txPr>
                <a:bodyPr/>
                <a:lstStyle/>
                <a:p>
                  <a:pPr>
                    <a:defRPr sz="1200" b="1">
                      <a:solidFill>
                        <a:schemeClr val="tx2"/>
                      </a:solidFill>
                    </a:defRPr>
                  </a:pPr>
                  <a:endParaRPr lang="en-US"/>
                </a:p>
              </c:txPr>
              <c:showLegendKey val="0"/>
              <c:showVal val="1"/>
              <c:showCatName val="0"/>
              <c:showSerName val="0"/>
              <c:showPercent val="0"/>
              <c:showBubbleSize val="0"/>
            </c:dLbl>
            <c:dLbl>
              <c:idx val="7"/>
              <c:layout>
                <c:manualLayout>
                  <c:x val="-1.7941299458652928E-3"/>
                  <c:y val="-8.4400319525276841E-3"/>
                </c:manualLayout>
              </c:layout>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dLbl>
              <c:idx val="8"/>
              <c:spPr/>
              <c:txPr>
                <a:bodyPr/>
                <a:lstStyle/>
                <a:p>
                  <a:pPr>
                    <a:defRPr sz="1200" b="1">
                      <a:solidFill>
                        <a:schemeClr val="tx2"/>
                      </a:solidFill>
                    </a:defRPr>
                  </a:pPr>
                  <a:endParaRPr lang="en-US"/>
                </a:p>
              </c:txPr>
              <c:showLegendKey val="0"/>
              <c:showVal val="1"/>
              <c:showCatName val="0"/>
              <c:showSerName val="0"/>
              <c:showPercent val="0"/>
              <c:showBubbleSize val="0"/>
            </c:dLbl>
            <c:dLbl>
              <c:idx val="9"/>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dLbl>
              <c:idx val="10"/>
              <c:spPr/>
              <c:txPr>
                <a:bodyPr/>
                <a:lstStyle/>
                <a:p>
                  <a:pPr>
                    <a:defRPr sz="1200" b="1">
                      <a:solidFill>
                        <a:schemeClr val="tx2"/>
                      </a:solidFill>
                    </a:defRPr>
                  </a:pPr>
                  <a:endParaRPr lang="en-US"/>
                </a:p>
              </c:txPr>
              <c:showLegendKey val="0"/>
              <c:showVal val="1"/>
              <c:showCatName val="0"/>
              <c:showSerName val="0"/>
              <c:showPercent val="0"/>
              <c:showBubbleSize val="0"/>
            </c:dLbl>
            <c:dLbl>
              <c:idx val="11"/>
              <c:spPr/>
              <c:txPr>
                <a:bodyPr/>
                <a:lstStyle/>
                <a:p>
                  <a:pPr>
                    <a:defRPr sz="1200" b="1">
                      <a:solidFill>
                        <a:schemeClr val="accent6">
                          <a:lumMod val="75000"/>
                        </a:schemeClr>
                      </a:solidFill>
                    </a:defRPr>
                  </a:pPr>
                  <a:endParaRPr lang="en-US"/>
                </a:p>
              </c:txPr>
              <c:showLegendKey val="0"/>
              <c:showVal val="1"/>
              <c:showCatName val="0"/>
              <c:showSerName val="0"/>
              <c:showPercent val="0"/>
              <c:showBubbleSize val="0"/>
            </c:dLbl>
            <c:txPr>
              <a:bodyPr/>
              <a:lstStyle/>
              <a:p>
                <a:pPr>
                  <a:defRPr sz="1200" b="1">
                    <a:solidFill>
                      <a:schemeClr val="tx2">
                        <a:lumMod val="50000"/>
                      </a:schemeClr>
                    </a:solidFill>
                  </a:defRPr>
                </a:pPr>
                <a:endParaRPr lang="en-US"/>
              </a:p>
            </c:txPr>
            <c:showLegendKey val="0"/>
            <c:showVal val="1"/>
            <c:showCatName val="0"/>
            <c:showSerName val="0"/>
            <c:showPercent val="0"/>
            <c:showBubbleSize val="0"/>
            <c:showLeaderLines val="0"/>
          </c:dLbls>
          <c:val>
            <c:numRef>
              <c:f>Sheet1!$C$27:$C$38</c:f>
              <c:numCache>
                <c:formatCode>0.00%</c:formatCode>
                <c:ptCount val="12"/>
                <c:pt idx="0">
                  <c:v>0.21800000000000014</c:v>
                </c:pt>
                <c:pt idx="1">
                  <c:v>0.57280000000000053</c:v>
                </c:pt>
                <c:pt idx="2">
                  <c:v>0.17840000000000014</c:v>
                </c:pt>
                <c:pt idx="3">
                  <c:v>0.11810000000000002</c:v>
                </c:pt>
                <c:pt idx="4">
                  <c:v>0.14850000000000013</c:v>
                </c:pt>
                <c:pt idx="5">
                  <c:v>5.0400000000000014E-2</c:v>
                </c:pt>
                <c:pt idx="6">
                  <c:v>9.8000000000000101E-2</c:v>
                </c:pt>
                <c:pt idx="7">
                  <c:v>6.3299999999999995E-2</c:v>
                </c:pt>
                <c:pt idx="8">
                  <c:v>7.1300000000000002E-2</c:v>
                </c:pt>
                <c:pt idx="9">
                  <c:v>1.5299999999999998E-2</c:v>
                </c:pt>
                <c:pt idx="10">
                  <c:v>3.790000000000001E-2</c:v>
                </c:pt>
                <c:pt idx="11">
                  <c:v>1.1000000000000012E-3</c:v>
                </c:pt>
              </c:numCache>
            </c:numRef>
          </c:val>
        </c:ser>
        <c:dLbls>
          <c:showLegendKey val="0"/>
          <c:showVal val="1"/>
          <c:showCatName val="0"/>
          <c:showSerName val="0"/>
          <c:showPercent val="0"/>
          <c:showBubbleSize val="0"/>
        </c:dLbls>
        <c:gapWidth val="0"/>
        <c:axId val="139785728"/>
        <c:axId val="139787264"/>
      </c:barChart>
      <c:catAx>
        <c:axId val="139785728"/>
        <c:scaling>
          <c:orientation val="minMax"/>
        </c:scaling>
        <c:delete val="1"/>
        <c:axPos val="l"/>
        <c:majorTickMark val="none"/>
        <c:minorTickMark val="none"/>
        <c:tickLblPos val="nextTo"/>
        <c:crossAx val="139787264"/>
        <c:crosses val="autoZero"/>
        <c:auto val="1"/>
        <c:lblAlgn val="ctr"/>
        <c:lblOffset val="100"/>
        <c:noMultiLvlLbl val="0"/>
      </c:catAx>
      <c:valAx>
        <c:axId val="139787264"/>
        <c:scaling>
          <c:orientation val="minMax"/>
        </c:scaling>
        <c:delete val="1"/>
        <c:axPos val="b"/>
        <c:numFmt formatCode="General" sourceLinked="1"/>
        <c:majorTickMark val="none"/>
        <c:minorTickMark val="none"/>
        <c:tickLblPos val="nextTo"/>
        <c:crossAx val="139785728"/>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dLbl>
              <c:idx val="5"/>
              <c:spPr/>
              <c:txPr>
                <a:bodyPr/>
                <a:lstStyle/>
                <a:p>
                  <a:pPr>
                    <a:defRPr sz="1200" b="1"/>
                  </a:pPr>
                  <a:endParaRPr lang="en-US"/>
                </a:p>
              </c:txPr>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0"/>
          </c:dLbls>
          <c:cat>
            <c:strRef>
              <c:f>Sheet2!$B$3:$B$8</c:f>
              <c:strCache>
                <c:ptCount val="6"/>
                <c:pt idx="0">
                  <c:v>Capital Market</c:v>
                </c:pt>
                <c:pt idx="1">
                  <c:v>Pension Funds</c:v>
                </c:pt>
                <c:pt idx="2">
                  <c:v>Finance Companies</c:v>
                </c:pt>
                <c:pt idx="3">
                  <c:v>Mortgages</c:v>
                </c:pt>
                <c:pt idx="4">
                  <c:v>Insurance</c:v>
                </c:pt>
                <c:pt idx="5">
                  <c:v>Banking</c:v>
                </c:pt>
              </c:strCache>
            </c:strRef>
          </c:cat>
          <c:val>
            <c:numRef>
              <c:f>Sheet2!$C$3:$C$8</c:f>
              <c:numCache>
                <c:formatCode>0.00%</c:formatCode>
                <c:ptCount val="6"/>
                <c:pt idx="0">
                  <c:v>2.2400000000000024E-2</c:v>
                </c:pt>
                <c:pt idx="1">
                  <c:v>4.9500000000000023E-2</c:v>
                </c:pt>
                <c:pt idx="2">
                  <c:v>7.4100000000000013E-2</c:v>
                </c:pt>
                <c:pt idx="3">
                  <c:v>0.12070000000000007</c:v>
                </c:pt>
                <c:pt idx="4">
                  <c:v>0.14700000000000013</c:v>
                </c:pt>
                <c:pt idx="5">
                  <c:v>0.18670000000000017</c:v>
                </c:pt>
              </c:numCache>
            </c:numRef>
          </c:val>
        </c:ser>
        <c:dLbls>
          <c:showLegendKey val="0"/>
          <c:showVal val="1"/>
          <c:showCatName val="0"/>
          <c:showSerName val="0"/>
          <c:showPercent val="0"/>
          <c:showBubbleSize val="0"/>
        </c:dLbls>
        <c:gapWidth val="75"/>
        <c:axId val="139711232"/>
        <c:axId val="139712768"/>
      </c:barChart>
      <c:catAx>
        <c:axId val="139711232"/>
        <c:scaling>
          <c:orientation val="minMax"/>
        </c:scaling>
        <c:delete val="0"/>
        <c:axPos val="b"/>
        <c:majorTickMark val="none"/>
        <c:minorTickMark val="none"/>
        <c:tickLblPos val="nextTo"/>
        <c:txPr>
          <a:bodyPr/>
          <a:lstStyle/>
          <a:p>
            <a:pPr>
              <a:defRPr b="0"/>
            </a:pPr>
            <a:endParaRPr lang="en-US"/>
          </a:p>
        </c:txPr>
        <c:crossAx val="139712768"/>
        <c:crosses val="autoZero"/>
        <c:auto val="1"/>
        <c:lblAlgn val="ctr"/>
        <c:lblOffset val="100"/>
        <c:noMultiLvlLbl val="0"/>
      </c:catAx>
      <c:valAx>
        <c:axId val="139712768"/>
        <c:scaling>
          <c:orientation val="minMax"/>
        </c:scaling>
        <c:delete val="1"/>
        <c:axPos val="l"/>
        <c:numFmt formatCode="0.00%" sourceLinked="1"/>
        <c:majorTickMark val="none"/>
        <c:minorTickMark val="none"/>
        <c:tickLblPos val="nextTo"/>
        <c:crossAx val="139711232"/>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4"/>
    </mc:Choice>
    <mc:Fallback>
      <c:style val="24"/>
    </mc:Fallback>
  </mc:AlternateContent>
  <c:chart>
    <c:autoTitleDeleted val="0"/>
    <c:plotArea>
      <c:layout/>
      <c:barChart>
        <c:barDir val="col"/>
        <c:grouping val="clustered"/>
        <c:varyColors val="0"/>
        <c:ser>
          <c:idx val="0"/>
          <c:order val="0"/>
          <c:invertIfNegative val="0"/>
          <c:dLbls>
            <c:dLbl>
              <c:idx val="5"/>
              <c:spPr/>
              <c:txPr>
                <a:bodyPr/>
                <a:lstStyle/>
                <a:p>
                  <a:pPr>
                    <a:defRPr sz="1200" b="1"/>
                  </a:pPr>
                  <a:endParaRPr lang="en-US"/>
                </a:p>
              </c:txPr>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0"/>
          </c:dLbls>
          <c:cat>
            <c:strRef>
              <c:f>Sheet2!$B$12:$B$17</c:f>
              <c:strCache>
                <c:ptCount val="6"/>
                <c:pt idx="0">
                  <c:v>Capital Market</c:v>
                </c:pt>
                <c:pt idx="1">
                  <c:v>Pension Funds</c:v>
                </c:pt>
                <c:pt idx="2">
                  <c:v>Finance Companies</c:v>
                </c:pt>
                <c:pt idx="3">
                  <c:v>Mortgages</c:v>
                </c:pt>
                <c:pt idx="4">
                  <c:v>Insurance</c:v>
                </c:pt>
                <c:pt idx="5">
                  <c:v>Banking</c:v>
                </c:pt>
              </c:strCache>
            </c:strRef>
          </c:cat>
          <c:val>
            <c:numRef>
              <c:f>Sheet2!$C$12:$C$17</c:f>
              <c:numCache>
                <c:formatCode>0.00%</c:formatCode>
                <c:ptCount val="6"/>
                <c:pt idx="0">
                  <c:v>4.0000000000000034E-4</c:v>
                </c:pt>
                <c:pt idx="1">
                  <c:v>1.0300000000000005E-2</c:v>
                </c:pt>
                <c:pt idx="2">
                  <c:v>4.3199999999999995E-2</c:v>
                </c:pt>
                <c:pt idx="3">
                  <c:v>4.7000000000000014E-2</c:v>
                </c:pt>
                <c:pt idx="4">
                  <c:v>8.5300000000000001E-2</c:v>
                </c:pt>
                <c:pt idx="5">
                  <c:v>0.5343</c:v>
                </c:pt>
              </c:numCache>
            </c:numRef>
          </c:val>
        </c:ser>
        <c:dLbls>
          <c:showLegendKey val="0"/>
          <c:showVal val="1"/>
          <c:showCatName val="0"/>
          <c:showSerName val="0"/>
          <c:showPercent val="0"/>
          <c:showBubbleSize val="0"/>
        </c:dLbls>
        <c:gapWidth val="75"/>
        <c:axId val="139794688"/>
        <c:axId val="139821056"/>
      </c:barChart>
      <c:catAx>
        <c:axId val="139794688"/>
        <c:scaling>
          <c:orientation val="minMax"/>
        </c:scaling>
        <c:delete val="0"/>
        <c:axPos val="b"/>
        <c:majorTickMark val="none"/>
        <c:minorTickMark val="none"/>
        <c:tickLblPos val="nextTo"/>
        <c:txPr>
          <a:bodyPr/>
          <a:lstStyle/>
          <a:p>
            <a:pPr>
              <a:defRPr b="0"/>
            </a:pPr>
            <a:endParaRPr lang="en-US"/>
          </a:p>
        </c:txPr>
        <c:crossAx val="139821056"/>
        <c:crosses val="autoZero"/>
        <c:auto val="1"/>
        <c:lblAlgn val="ctr"/>
        <c:lblOffset val="100"/>
        <c:noMultiLvlLbl val="0"/>
      </c:catAx>
      <c:valAx>
        <c:axId val="139821056"/>
        <c:scaling>
          <c:orientation val="minMax"/>
        </c:scaling>
        <c:delete val="1"/>
        <c:axPos val="l"/>
        <c:numFmt formatCode="0.00%" sourceLinked="1"/>
        <c:majorTickMark val="none"/>
        <c:minorTickMark val="none"/>
        <c:tickLblPos val="nextTo"/>
        <c:crossAx val="139794688"/>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0"/>
    <c:plotArea>
      <c:layout/>
      <c:doughnutChart>
        <c:varyColors val="1"/>
        <c:ser>
          <c:idx val="0"/>
          <c:order val="0"/>
          <c:explosion val="7"/>
          <c:dPt>
            <c:idx val="0"/>
            <c:bubble3D val="0"/>
            <c:spPr>
              <a:solidFill>
                <a:schemeClr val="bg1">
                  <a:lumMod val="75000"/>
                </a:schemeClr>
              </a:solidFill>
            </c:spPr>
          </c:dPt>
          <c:dPt>
            <c:idx val="1"/>
            <c:bubble3D val="0"/>
            <c:explosion val="8"/>
          </c:dPt>
          <c:dPt>
            <c:idx val="2"/>
            <c:bubble3D val="0"/>
            <c:explosion val="21"/>
            <c:spPr>
              <a:solidFill>
                <a:schemeClr val="bg1">
                  <a:lumMod val="85000"/>
                </a:schemeClr>
              </a:solidFill>
            </c:spPr>
          </c:dPt>
          <c:dPt>
            <c:idx val="3"/>
            <c:bubble3D val="0"/>
            <c:explosion val="11"/>
            <c:spPr>
              <a:solidFill>
                <a:schemeClr val="bg1">
                  <a:lumMod val="65000"/>
                </a:schemeClr>
              </a:solidFill>
            </c:spPr>
          </c:dPt>
          <c:cat>
            <c:strRef>
              <c:f>Sheet1!$B$19:$B$22</c:f>
              <c:strCache>
                <c:ptCount val="4"/>
                <c:pt idx="0">
                  <c:v>Non MSME's</c:v>
                </c:pt>
                <c:pt idx="1">
                  <c:v>Micro</c:v>
                </c:pt>
                <c:pt idx="2">
                  <c:v>Small</c:v>
                </c:pt>
                <c:pt idx="3">
                  <c:v>Medium</c:v>
                </c:pt>
              </c:strCache>
            </c:strRef>
          </c:cat>
          <c:val>
            <c:numRef>
              <c:f>Sheet1!$C$19:$C$22</c:f>
              <c:numCache>
                <c:formatCode>General</c:formatCode>
                <c:ptCount val="4"/>
                <c:pt idx="0">
                  <c:v>81.93</c:v>
                </c:pt>
                <c:pt idx="1">
                  <c:v>3.74</c:v>
                </c:pt>
                <c:pt idx="2">
                  <c:v>5.44</c:v>
                </c:pt>
                <c:pt idx="3">
                  <c:v>8.9</c:v>
                </c:pt>
              </c:numCache>
            </c:numRef>
          </c:val>
        </c:ser>
        <c:dLbls>
          <c:showLegendKey val="0"/>
          <c:showVal val="0"/>
          <c:showCatName val="0"/>
          <c:showSerName val="0"/>
          <c:showPercent val="0"/>
          <c:showBubbleSize val="0"/>
          <c:showLeaderLines val="1"/>
        </c:dLbls>
        <c:firstSliceAng val="90"/>
        <c:holeSize val="50"/>
      </c:doughnutChart>
    </c:plotArea>
    <c:plotVisOnly val="1"/>
    <c:dispBlanksAs val="zero"/>
    <c:showDLblsOverMax val="0"/>
  </c:chart>
  <c:spPr>
    <a:noFill/>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5559930008749"/>
          <c:y val="0"/>
          <c:w val="0.63055555555555565"/>
          <c:h val="1"/>
        </c:manualLayout>
      </c:layout>
      <c:doughnutChart>
        <c:varyColors val="1"/>
        <c:ser>
          <c:idx val="0"/>
          <c:order val="0"/>
          <c:explosion val="26"/>
          <c:dPt>
            <c:idx val="1"/>
            <c:bubble3D val="0"/>
            <c:spPr>
              <a:solidFill>
                <a:sysClr val="window" lastClr="FFFFFF">
                  <a:lumMod val="75000"/>
                </a:sysClr>
              </a:solidFill>
            </c:spPr>
          </c:dPt>
          <c:dLbls>
            <c:delete val="1"/>
          </c:dLbls>
          <c:cat>
            <c:strRef>
              <c:f>Sheet1!$B$4:$B$5</c:f>
              <c:strCache>
                <c:ptCount val="2"/>
                <c:pt idx="0">
                  <c:v>MSME's</c:v>
                </c:pt>
                <c:pt idx="1">
                  <c:v>Corporation</c:v>
                </c:pt>
              </c:strCache>
            </c:strRef>
          </c:cat>
          <c:val>
            <c:numRef>
              <c:f>Sheet1!$C$4:$C$5</c:f>
              <c:numCache>
                <c:formatCode>_(* #,##0.00_);_(* \(#,##0.00\);_(* "-"??_);_(@_)</c:formatCode>
                <c:ptCount val="2"/>
                <c:pt idx="0">
                  <c:v>0.99</c:v>
                </c:pt>
                <c:pt idx="1">
                  <c:v>1.0000000000000005E-2</c:v>
                </c:pt>
              </c:numCache>
            </c:numRef>
          </c:val>
        </c:ser>
        <c:dLbls>
          <c:showLegendKey val="0"/>
          <c:showVal val="1"/>
          <c:showCatName val="0"/>
          <c:showSerName val="0"/>
          <c:showPercent val="0"/>
          <c:showBubbleSize val="0"/>
          <c:showLeaderLines val="1"/>
        </c:dLbls>
        <c:firstSliceAng val="47"/>
        <c:holeSize val="50"/>
      </c:doughnutChart>
      <c:spPr>
        <a:ln>
          <a:noFill/>
        </a:ln>
      </c:spPr>
    </c:plotArea>
    <c:plotVisOnly val="1"/>
    <c:dispBlanksAs val="zero"/>
    <c:showDLblsOverMax val="0"/>
  </c:chart>
  <c:spPr>
    <a:noFill/>
    <a:ln>
      <a:noFill/>
    </a:ln>
  </c:spPr>
  <c:txPr>
    <a:bodyPr/>
    <a:lstStyle/>
    <a:p>
      <a:pPr>
        <a:defRPr sz="11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36" tIns="45718" rIns="91436" bIns="45718"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56038" y="0"/>
            <a:ext cx="2949575" cy="496888"/>
          </a:xfrm>
          <a:prstGeom prst="rect">
            <a:avLst/>
          </a:prstGeom>
        </p:spPr>
        <p:txBody>
          <a:bodyPr vert="horz" lIns="91436" tIns="45718" rIns="91436" bIns="45718" rtlCol="0"/>
          <a:lstStyle>
            <a:lvl1pPr algn="r" eaLnBrk="1" fontAlgn="auto" hangingPunct="1">
              <a:spcBef>
                <a:spcPts val="0"/>
              </a:spcBef>
              <a:spcAft>
                <a:spcPts val="0"/>
              </a:spcAft>
              <a:defRPr sz="1200">
                <a:latin typeface="+mn-lt"/>
                <a:cs typeface="+mn-cs"/>
              </a:defRPr>
            </a:lvl1pPr>
          </a:lstStyle>
          <a:p>
            <a:pPr>
              <a:defRPr/>
            </a:pPr>
            <a:fld id="{59CAE77A-A9E2-45D7-AE2D-05ADF759E127}" type="datetimeFigureOut">
              <a:rPr lang="en-US"/>
              <a:pPr>
                <a:defRPr/>
              </a:pPr>
              <a:t>11/13/2015</a:t>
            </a:fld>
            <a:endParaRPr lang="en-US" dirty="0"/>
          </a:p>
        </p:txBody>
      </p:sp>
      <p:sp>
        <p:nvSpPr>
          <p:cNvPr id="4" name="Footer Placeholder 3"/>
          <p:cNvSpPr>
            <a:spLocks noGrp="1"/>
          </p:cNvSpPr>
          <p:nvPr>
            <p:ph type="ftr" sz="quarter" idx="2"/>
          </p:nvPr>
        </p:nvSpPr>
        <p:spPr>
          <a:xfrm>
            <a:off x="0" y="9440863"/>
            <a:ext cx="2949575" cy="496887"/>
          </a:xfrm>
          <a:prstGeom prst="rect">
            <a:avLst/>
          </a:prstGeom>
        </p:spPr>
        <p:txBody>
          <a:bodyPr vert="horz" lIns="91436" tIns="45718" rIns="91436" bIns="45718"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56038" y="9440863"/>
            <a:ext cx="2949575" cy="496887"/>
          </a:xfrm>
          <a:prstGeom prst="rect">
            <a:avLst/>
          </a:prstGeom>
        </p:spPr>
        <p:txBody>
          <a:bodyPr vert="horz" wrap="square" lIns="91436" tIns="45718" rIns="91436" bIns="45718" numCol="1" anchor="b" anchorCtr="0" compatLnSpc="1">
            <a:prstTxWarp prst="textNoShape">
              <a:avLst/>
            </a:prstTxWarp>
          </a:bodyPr>
          <a:lstStyle>
            <a:lvl1pPr algn="r" eaLnBrk="1" hangingPunct="1">
              <a:defRPr sz="1200">
                <a:latin typeface="Calibri" pitchFamily="34" charset="0"/>
              </a:defRPr>
            </a:lvl1pPr>
          </a:lstStyle>
          <a:p>
            <a:pPr>
              <a:defRPr/>
            </a:pPr>
            <a:fld id="{460C5CA6-8EFE-4DDB-A565-C1FE8801B649}" type="slidenum">
              <a:rPr lang="en-US" altLang="en-US"/>
              <a:pPr>
                <a:defRPr/>
              </a:pPr>
              <a:t>‹#›</a:t>
            </a:fld>
            <a:endParaRPr lang="en-US" altLang="en-US" dirty="0"/>
          </a:p>
        </p:txBody>
      </p:sp>
    </p:spTree>
    <p:extLst>
      <p:ext uri="{BB962C8B-B14F-4D97-AF65-F5344CB8AC3E}">
        <p14:creationId xmlns:p14="http://schemas.microsoft.com/office/powerpoint/2010/main" val="217041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36" tIns="45718" rIns="91436" bIns="45718"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56038" y="0"/>
            <a:ext cx="2949575" cy="496888"/>
          </a:xfrm>
          <a:prstGeom prst="rect">
            <a:avLst/>
          </a:prstGeom>
        </p:spPr>
        <p:txBody>
          <a:bodyPr vert="horz" lIns="91436" tIns="45718" rIns="91436" bIns="45718" rtlCol="0"/>
          <a:lstStyle>
            <a:lvl1pPr algn="r" eaLnBrk="1" fontAlgn="auto" hangingPunct="1">
              <a:spcBef>
                <a:spcPts val="0"/>
              </a:spcBef>
              <a:spcAft>
                <a:spcPts val="0"/>
              </a:spcAft>
              <a:defRPr sz="1200">
                <a:latin typeface="+mn-lt"/>
                <a:cs typeface="+mn-cs"/>
              </a:defRPr>
            </a:lvl1pPr>
          </a:lstStyle>
          <a:p>
            <a:pPr>
              <a:defRPr/>
            </a:pPr>
            <a:fld id="{06330FB4-8B25-456A-B9E9-75DCB14391F3}" type="datetimeFigureOut">
              <a:rPr lang="en-US"/>
              <a:pPr>
                <a:defRPr/>
              </a:pPr>
              <a:t>11/13/2015</a:t>
            </a:fld>
            <a:endParaRPr lang="en-US" dirty="0"/>
          </a:p>
        </p:txBody>
      </p:sp>
      <p:sp>
        <p:nvSpPr>
          <p:cNvPr id="4" name="Slide Image Placeholder 3"/>
          <p:cNvSpPr>
            <a:spLocks noGrp="1" noRot="1" noChangeAspect="1"/>
          </p:cNvSpPr>
          <p:nvPr>
            <p:ph type="sldImg" idx="2"/>
          </p:nvPr>
        </p:nvSpPr>
        <p:spPr>
          <a:xfrm>
            <a:off x="920750" y="746125"/>
            <a:ext cx="4965700" cy="3724275"/>
          </a:xfrm>
          <a:prstGeom prst="rect">
            <a:avLst/>
          </a:prstGeom>
          <a:noFill/>
          <a:ln w="12700">
            <a:solidFill>
              <a:prstClr val="black"/>
            </a:solidFill>
          </a:ln>
        </p:spPr>
        <p:txBody>
          <a:bodyPr vert="horz" lIns="91436" tIns="45718" rIns="91436" bIns="45718" rtlCol="0" anchor="ctr"/>
          <a:lstStyle/>
          <a:p>
            <a:pPr lvl="0"/>
            <a:endParaRPr lang="en-US" noProof="0" dirty="0" smtClean="0"/>
          </a:p>
        </p:txBody>
      </p:sp>
      <p:sp>
        <p:nvSpPr>
          <p:cNvPr id="5" name="Notes Placeholder 4"/>
          <p:cNvSpPr>
            <a:spLocks noGrp="1"/>
          </p:cNvSpPr>
          <p:nvPr>
            <p:ph type="body" sz="quarter" idx="3"/>
          </p:nvPr>
        </p:nvSpPr>
        <p:spPr>
          <a:xfrm>
            <a:off x="681038" y="4719638"/>
            <a:ext cx="5445125" cy="4473575"/>
          </a:xfrm>
          <a:prstGeom prst="rect">
            <a:avLst/>
          </a:prstGeom>
        </p:spPr>
        <p:txBody>
          <a:bodyPr vert="horz" lIns="91436" tIns="45718" rIns="91436" bIns="4571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40863"/>
            <a:ext cx="2949575" cy="496887"/>
          </a:xfrm>
          <a:prstGeom prst="rect">
            <a:avLst/>
          </a:prstGeom>
        </p:spPr>
        <p:txBody>
          <a:bodyPr vert="horz" lIns="91436" tIns="45718" rIns="91436" bIns="45718"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56038" y="9440863"/>
            <a:ext cx="2949575" cy="496887"/>
          </a:xfrm>
          <a:prstGeom prst="rect">
            <a:avLst/>
          </a:prstGeom>
        </p:spPr>
        <p:txBody>
          <a:bodyPr vert="horz" wrap="square" lIns="91436" tIns="45718" rIns="91436" bIns="45718" numCol="1" anchor="b" anchorCtr="0" compatLnSpc="1">
            <a:prstTxWarp prst="textNoShape">
              <a:avLst/>
            </a:prstTxWarp>
          </a:bodyPr>
          <a:lstStyle>
            <a:lvl1pPr algn="r" eaLnBrk="1" hangingPunct="1">
              <a:defRPr sz="1200">
                <a:latin typeface="Calibri" pitchFamily="34" charset="0"/>
              </a:defRPr>
            </a:lvl1pPr>
          </a:lstStyle>
          <a:p>
            <a:pPr>
              <a:defRPr/>
            </a:pPr>
            <a:fld id="{4D896300-2D31-43C3-9FB3-58D26C48531C}" type="slidenum">
              <a:rPr lang="en-US" altLang="en-US"/>
              <a:pPr>
                <a:defRPr/>
              </a:pPr>
              <a:t>‹#›</a:t>
            </a:fld>
            <a:endParaRPr lang="en-US" altLang="en-US" dirty="0"/>
          </a:p>
        </p:txBody>
      </p:sp>
    </p:spTree>
    <p:extLst>
      <p:ext uri="{BB962C8B-B14F-4D97-AF65-F5344CB8AC3E}">
        <p14:creationId xmlns:p14="http://schemas.microsoft.com/office/powerpoint/2010/main" val="34116357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lt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DA526B51-E3C1-4044-BF8F-67DDB27944F2}" type="slidenum">
              <a:rPr lang="en-US" altLang="en-US" smtClean="0"/>
              <a:pPr/>
              <a:t>1</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spcAft>
                <a:spcPts val="600"/>
              </a:spcAft>
              <a:buFont typeface="Arial" pitchFamily="34" charset="0"/>
              <a:buChar char="•"/>
              <a:defRPr/>
            </a:pPr>
            <a:endParaRPr lang="en-US" dirty="0" smtClean="0"/>
          </a:p>
        </p:txBody>
      </p:sp>
      <p:sp>
        <p:nvSpPr>
          <p:cNvPr id="4" name="Slide Number Placeholder 3"/>
          <p:cNvSpPr>
            <a:spLocks noGrp="1"/>
          </p:cNvSpPr>
          <p:nvPr>
            <p:ph type="sldNum" sz="quarter" idx="10"/>
          </p:nvPr>
        </p:nvSpPr>
        <p:spPr/>
        <p:txBody>
          <a:bodyPr/>
          <a:lstStyle/>
          <a:p>
            <a:pPr>
              <a:defRPr/>
            </a:pPr>
            <a:fld id="{4D896300-2D31-43C3-9FB3-58D26C48531C}" type="slidenum">
              <a:rPr lang="en-US" altLang="en-US" smtClean="0"/>
              <a:pPr>
                <a:defRPr/>
              </a:pPr>
              <a:t>15</a:t>
            </a:fld>
            <a:endParaRPr lang="en-US" altLang="en-US" dirty="0"/>
          </a:p>
        </p:txBody>
      </p:sp>
    </p:spTree>
    <p:extLst>
      <p:ext uri="{BB962C8B-B14F-4D97-AF65-F5344CB8AC3E}">
        <p14:creationId xmlns:p14="http://schemas.microsoft.com/office/powerpoint/2010/main" val="1857124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spcAft>
                <a:spcPts val="600"/>
              </a:spcAft>
              <a:buFont typeface="Arial" pitchFamily="34" charset="0"/>
              <a:buChar char="•"/>
              <a:defRPr/>
            </a:pPr>
            <a:r>
              <a:rPr lang="id-ID" dirty="0" smtClean="0"/>
              <a:t>“Teras BRI”was invented by Bank BRI to embrace financial inclusion by reaching out deeper community in rural and remote areasacross Indonesia. It serves broad banking services include account oppening, savings, cash withdrawal, e-channel dan micro lending. It operates particularly on community center such as traditional “wet” market and seasonal market, brings an easy banking access to the buyer and traditional seller/trader.</a:t>
            </a:r>
            <a:endParaRPr lang="en-US" dirty="0" smtClean="0"/>
          </a:p>
          <a:p>
            <a:pPr marL="171450" indent="-171450" algn="just">
              <a:spcAft>
                <a:spcPts val="600"/>
              </a:spcAft>
              <a:buFont typeface="Arial" pitchFamily="34" charset="0"/>
              <a:buChar char="•"/>
              <a:defRPr/>
            </a:pPr>
            <a:r>
              <a:rPr lang="id-ID" dirty="0" smtClean="0"/>
              <a:t>For BRI, this network model able to accelerate the low-cost funds gathering, increases the number of customers and supports the growth of fee based income. It is also develops tangible economic potential and creates business by tapping into new potential. </a:t>
            </a:r>
            <a:endParaRPr lang="en-US" dirty="0" smtClean="0"/>
          </a:p>
          <a:p>
            <a:pPr marL="171450" indent="-171450" algn="just">
              <a:spcAft>
                <a:spcPts val="600"/>
              </a:spcAft>
              <a:buFont typeface="Arial" pitchFamily="34" charset="0"/>
              <a:buChar char="•"/>
              <a:defRPr/>
            </a:pPr>
            <a:r>
              <a:rPr lang="id-ID" dirty="0" smtClean="0"/>
              <a:t>Today, BRI operates </a:t>
            </a:r>
            <a:r>
              <a:rPr lang="en-US" dirty="0" smtClean="0"/>
              <a:t>3.155 </a:t>
            </a:r>
            <a:r>
              <a:rPr lang="id-ID" dirty="0" smtClean="0"/>
              <a:t>“Teras BRI”</a:t>
            </a:r>
            <a:r>
              <a:rPr lang="en-US" dirty="0" smtClean="0"/>
              <a:t> </a:t>
            </a:r>
            <a:r>
              <a:rPr lang="id-ID" dirty="0" smtClean="0"/>
              <a:t>throughout </a:t>
            </a:r>
            <a:r>
              <a:rPr lang="en-US" dirty="0" smtClean="0"/>
              <a:t> I</a:t>
            </a:r>
            <a:r>
              <a:rPr lang="id-ID" dirty="0" smtClean="0"/>
              <a:t>ndonesia.</a:t>
            </a:r>
            <a:endParaRPr lang="en-US" dirty="0" smtClean="0"/>
          </a:p>
          <a:p>
            <a:pPr marL="171450" indent="-171450" algn="just">
              <a:spcAft>
                <a:spcPts val="600"/>
              </a:spcAft>
              <a:buFont typeface="Arial" pitchFamily="34" charset="0"/>
              <a:buChar char="•"/>
              <a:defRPr/>
            </a:pPr>
            <a:r>
              <a:rPr lang="id-ID" dirty="0" smtClean="0"/>
              <a:t>“Teras BRI”</a:t>
            </a:r>
            <a:r>
              <a:rPr lang="en-US" dirty="0" smtClean="0"/>
              <a:t> </a:t>
            </a:r>
            <a:r>
              <a:rPr lang="id-ID" dirty="0" smtClean="0"/>
              <a:t>boosts bank’s performance especially on microbanking segment, which grew by more than 50% in the last four years.In the future, “Teras BRI” is expected to continously grow especially with the launch of BRI Satelite (BRI-Sat) that will boost the bank’s network qualities and coverages</a:t>
            </a:r>
            <a:endParaRPr lang="en-US" dirty="0" smtClean="0"/>
          </a:p>
        </p:txBody>
      </p:sp>
      <p:sp>
        <p:nvSpPr>
          <p:cNvPr id="4" name="Slide Number Placeholder 3"/>
          <p:cNvSpPr>
            <a:spLocks noGrp="1"/>
          </p:cNvSpPr>
          <p:nvPr>
            <p:ph type="sldNum" sz="quarter" idx="10"/>
          </p:nvPr>
        </p:nvSpPr>
        <p:spPr/>
        <p:txBody>
          <a:bodyPr/>
          <a:lstStyle/>
          <a:p>
            <a:pPr>
              <a:defRPr/>
            </a:pPr>
            <a:fld id="{4D896300-2D31-43C3-9FB3-58D26C48531C}" type="slidenum">
              <a:rPr lang="en-US" altLang="en-US" smtClean="0"/>
              <a:pPr>
                <a:defRPr/>
              </a:pPr>
              <a:t>16</a:t>
            </a:fld>
            <a:endParaRPr lang="en-US" altLang="en-US" dirty="0"/>
          </a:p>
        </p:txBody>
      </p:sp>
    </p:spTree>
    <p:extLst>
      <p:ext uri="{BB962C8B-B14F-4D97-AF65-F5344CB8AC3E}">
        <p14:creationId xmlns:p14="http://schemas.microsoft.com/office/powerpoint/2010/main" val="1857124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a typeface="Calibri" pitchFamily="34" charset="0"/>
                <a:cs typeface="Times New Roman" pitchFamily="18" charset="0"/>
              </a:rPr>
              <a:t>The newest BRI’s Innovation to support financial inclusion and financial literacy in  costal &amp; remote islands. </a:t>
            </a:r>
            <a:r>
              <a:rPr lang="en-US" dirty="0" err="1" smtClean="0">
                <a:ea typeface="Calibri" pitchFamily="34" charset="0"/>
                <a:cs typeface="Times New Roman" pitchFamily="18" charset="0"/>
              </a:rPr>
              <a:t>Teras</a:t>
            </a:r>
            <a:r>
              <a:rPr lang="en-US" dirty="0" smtClean="0">
                <a:ea typeface="Calibri" pitchFamily="34" charset="0"/>
                <a:cs typeface="Times New Roman" pitchFamily="18" charset="0"/>
              </a:rPr>
              <a:t> </a:t>
            </a:r>
            <a:r>
              <a:rPr lang="en-US" dirty="0" err="1" smtClean="0">
                <a:ea typeface="Calibri" pitchFamily="34" charset="0"/>
                <a:cs typeface="Times New Roman" pitchFamily="18" charset="0"/>
              </a:rPr>
              <a:t>Kapal</a:t>
            </a:r>
            <a:r>
              <a:rPr lang="en-US" dirty="0" smtClean="0">
                <a:ea typeface="Calibri" pitchFamily="34" charset="0"/>
                <a:cs typeface="Times New Roman" pitchFamily="18" charset="0"/>
              </a:rPr>
              <a:t> could reach more unbanked people in Archipelago of </a:t>
            </a:r>
            <a:r>
              <a:rPr lang="en-US" dirty="0" err="1" smtClean="0">
                <a:ea typeface="Calibri" pitchFamily="34" charset="0"/>
                <a:cs typeface="Times New Roman" pitchFamily="18" charset="0"/>
              </a:rPr>
              <a:t>Kepulauan</a:t>
            </a:r>
            <a:r>
              <a:rPr lang="en-US" dirty="0" smtClean="0">
                <a:ea typeface="Calibri" pitchFamily="34" charset="0"/>
                <a:cs typeface="Times New Roman" pitchFamily="18" charset="0"/>
              </a:rPr>
              <a:t> </a:t>
            </a:r>
            <a:r>
              <a:rPr lang="en-US" dirty="0" err="1" smtClean="0">
                <a:ea typeface="Calibri" pitchFamily="34" charset="0"/>
                <a:cs typeface="Times New Roman" pitchFamily="18" charset="0"/>
              </a:rPr>
              <a:t>Seribu</a:t>
            </a:r>
            <a:r>
              <a:rPr lang="en-US" dirty="0" smtClean="0">
                <a:ea typeface="Calibri" pitchFamily="34" charset="0"/>
                <a:cs typeface="Times New Roman" pitchFamily="18" charset="0"/>
              </a:rPr>
              <a:t> to help the local economy to grow faster and to maintain Rupiah Sovereignty </a:t>
            </a:r>
          </a:p>
        </p:txBody>
      </p:sp>
      <p:sp>
        <p:nvSpPr>
          <p:cNvPr id="4" name="Slide Number Placeholder 3"/>
          <p:cNvSpPr>
            <a:spLocks noGrp="1"/>
          </p:cNvSpPr>
          <p:nvPr>
            <p:ph type="sldNum" sz="quarter" idx="10"/>
          </p:nvPr>
        </p:nvSpPr>
        <p:spPr/>
        <p:txBody>
          <a:bodyPr/>
          <a:lstStyle/>
          <a:p>
            <a:pPr>
              <a:defRPr/>
            </a:pPr>
            <a:fld id="{4D896300-2D31-43C3-9FB3-58D26C48531C}" type="slidenum">
              <a:rPr lang="en-US" altLang="en-US" smtClean="0"/>
              <a:pPr>
                <a:defRPr/>
              </a:pPr>
              <a:t>17</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CEFCBB91-6BF1-49FD-A5D0-EC735DCD6D0F}"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77800" indent="-177800">
              <a:spcAft>
                <a:spcPts val="600"/>
              </a:spcAft>
              <a:buFont typeface="Arial" pitchFamily="34" charset="0"/>
              <a:buChar char="•"/>
              <a:defRPr/>
            </a:pPr>
            <a:r>
              <a:rPr lang="en-US" dirty="0" smtClean="0"/>
              <a:t>Technology has become backbone for development of banking industry in the future. Improving the quality of banking technology has started by connecting all branches </a:t>
            </a:r>
            <a:r>
              <a:rPr lang="en-US" dirty="0" err="1" smtClean="0"/>
              <a:t>arround</a:t>
            </a:r>
            <a:r>
              <a:rPr lang="en-US" dirty="0" smtClean="0"/>
              <a:t> the archipelago real time online. Certainly, to support the connection, BRI has to prepare a reliable technology through developing IT infrastructure such as server, communication network, software, human resources, etc. </a:t>
            </a:r>
          </a:p>
          <a:p>
            <a:pPr marL="177800" indent="-177800">
              <a:buFont typeface="Arial" pitchFamily="34" charset="0"/>
              <a:buChar char="•"/>
              <a:defRPr/>
            </a:pPr>
            <a:r>
              <a:rPr lang="en-US" dirty="0" smtClean="0"/>
              <a:t>In 2014, BRI has started a big movement by procuring its own satellite, called BRI-Sat, BRI will be the first and only bank that owns and operates satellite. BRI has signed MOU with Space Systems/Loral, LLC and Arianespace to build and launch the Satellite. The Satellite will be launched in </a:t>
            </a:r>
            <a:r>
              <a:rPr lang="en-US" dirty="0" err="1" smtClean="0"/>
              <a:t>Kourou</a:t>
            </a:r>
            <a:r>
              <a:rPr lang="en-US" dirty="0" smtClean="0"/>
              <a:t> Guyana in the mid of 2016. </a:t>
            </a:r>
          </a:p>
          <a:p>
            <a:pPr>
              <a:defRPr/>
            </a:pPr>
            <a:endParaRPr lang="en-US" dirty="0"/>
          </a:p>
        </p:txBody>
      </p:sp>
      <p:sp>
        <p:nvSpPr>
          <p:cNvPr id="55300" name="Slide Number Placeholder 3"/>
          <p:cNvSpPr>
            <a:spLocks noGrp="1"/>
          </p:cNvSpPr>
          <p:nvPr>
            <p:ph type="sldNum" sz="quarter" idx="5"/>
          </p:nvPr>
        </p:nvSpPr>
        <p:spPr bwMode="auto">
          <a:noFill/>
          <a:ln>
            <a:miter lim="800000"/>
            <a:headEnd/>
            <a:tailEnd/>
          </a:ln>
        </p:spPr>
        <p:txBody>
          <a:bodyPr/>
          <a:lstStyle/>
          <a:p>
            <a:fld id="{8E73160B-0840-41F9-823A-382DCF809BA6}" type="slidenum">
              <a:rPr lang="en-US" altLang="en-US" smtClean="0">
                <a:cs typeface="Arial" charset="0"/>
              </a:rPr>
              <a:pPr/>
              <a:t>19</a:t>
            </a:fld>
            <a:endParaRPr lang="en-US" altLang="en-US"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CEFCBB91-6BF1-49FD-A5D0-EC735DCD6D0F}"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6C10CB7-8F3E-4A5D-A500-9840521593AA}"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6A358B3-E610-4261-971F-17A2AFDB2E72}" type="slidenum">
              <a:rPr lang="en-US" altLang="en-US"/>
              <a:pPr>
                <a:defRPr/>
              </a:pPr>
              <a:t>‹#›</a:t>
            </a:fld>
            <a:endParaRPr lang="en-US"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8B8EAB-3DA1-4232-88A4-C2AD0B785418}"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1A5F2C-A7E5-4312-81B3-84FD7C8D217B}" type="slidenum">
              <a:rPr lang="en-US" altLang="en-US"/>
              <a:pPr>
                <a:defRPr/>
              </a:pPr>
              <a:t>‹#›</a:t>
            </a:fld>
            <a:endParaRPr lang="en-US"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21AFD7C-5C93-4495-9686-D00ADDABF270}"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6ED8BAF-EACB-4A6D-A4CE-F154F6362ACA}" type="slidenum">
              <a:rPr lang="en-US" altLang="en-US"/>
              <a:pPr>
                <a:defRPr/>
              </a:pPr>
              <a:t>‹#›</a:t>
            </a:fld>
            <a:endParaRPr lang="en-US"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4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857224" y="1"/>
            <a:ext cx="6357964" cy="1071563"/>
          </a:xfrm>
        </p:spPr>
        <p:txBody>
          <a:bodyPr/>
          <a:lstStyle>
            <a:lvl1pPr marL="0" indent="0">
              <a:buNone/>
              <a:defRPr sz="2800" b="1">
                <a:solidFill>
                  <a:schemeClr val="accent6"/>
                </a:solidFill>
                <a:latin typeface="Arial" pitchFamily="34" charset="0"/>
                <a:cs typeface="Arial" pitchFamily="34" charset="0"/>
              </a:defRPr>
            </a:lvl1pPr>
            <a:lvl5pPr>
              <a:buNone/>
              <a:defRPr/>
            </a:lvl5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5ECF2726-2011-407C-86CD-93275885708A}" type="datetime1">
              <a:rPr lang="en-US"/>
              <a:pPr>
                <a:defRPr/>
              </a:pPr>
              <a:t>11/13/2015</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sz="1400">
                <a:solidFill>
                  <a:schemeClr val="tx1"/>
                </a:solidFill>
                <a:latin typeface="Arial" pitchFamily="34" charset="0"/>
                <a:cs typeface="Arial" pitchFamily="34" charset="0"/>
              </a:defRPr>
            </a:lvl1pPr>
          </a:lstStyle>
          <a:p>
            <a:pPr>
              <a:defRPr/>
            </a:pPr>
            <a:fld id="{755468B8-089D-4F0D-8A5E-8532A19D5347}" type="slidenum">
              <a:rPr lang="en-US"/>
              <a:pPr>
                <a:defRPr/>
              </a:pPr>
              <a:t>‹#›</a:t>
            </a:fld>
            <a:endParaRPr lang="en-US"/>
          </a:p>
        </p:txBody>
      </p:sp>
    </p:spTree>
    <p:extLst>
      <p:ext uri="{BB962C8B-B14F-4D97-AF65-F5344CB8AC3E}">
        <p14:creationId xmlns:p14="http://schemas.microsoft.com/office/powerpoint/2010/main" val="91137245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63E3BD1-171B-4E3F-AB05-4EE7EE152C62}"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615B57C-B9FB-4B24-BDDC-44132C056C08}" type="slidenum">
              <a:rPr lang="en-US" altLang="en-US"/>
              <a:pPr>
                <a:defRPr/>
              </a:pPr>
              <a:t>‹#›</a:t>
            </a:fld>
            <a:endParaRPr lang="en-US"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7BA6E4-0B5B-4CB5-8F7E-C2788D7868BF}" type="datetime1">
              <a:rPr lang="en-US"/>
              <a:pPr>
                <a:defRPr/>
              </a:pPr>
              <a:t>11/13/2015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6C66D225-B45F-4189-BB88-F3E0E7EACBA2}" type="slidenum">
              <a:rPr lang="en-US" altLang="en-US"/>
              <a:pPr>
                <a:defRPr/>
              </a:pPr>
              <a:t>‹#›</a:t>
            </a:fld>
            <a:endParaRPr lang="en-US"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D93EBE3-021A-4AED-82E9-97B93D8430DE}"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1AD84A1-2E1A-4770-8308-E2E97111B786}" type="slidenum">
              <a:rPr lang="en-US" altLang="en-US"/>
              <a:pPr>
                <a:defRPr/>
              </a:pPr>
              <a:t>‹#›</a:t>
            </a:fld>
            <a:endParaRPr lang="en-US"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A1DD4D-9D21-46FB-932D-F4B8E4E92871}"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07614BF-A896-4707-A115-E01B7FE00D28}" type="slidenum">
              <a:rPr lang="en-US" altLang="en-US"/>
              <a:pPr>
                <a:defRPr/>
              </a:pPr>
              <a:t>‹#›</a:t>
            </a:fld>
            <a:endParaRPr lang="en-US"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74166B-9CDD-4F0E-BECC-B5D1FA2BD7EE}" type="datetime1">
              <a:rPr lang="en-US"/>
              <a:pPr>
                <a:defRPr/>
              </a:pPr>
              <a:t>11/13/2015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8E9044A4-04DC-487A-8257-5DA00E5C263B}" type="slidenum">
              <a:rPr lang="en-US" altLang="en-US"/>
              <a:pPr>
                <a:defRPr/>
              </a:pPr>
              <a:t>‹#›</a:t>
            </a:fld>
            <a:endParaRPr lang="en-US"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BD4442-E77B-4A87-ADCE-9C1B7BC55C7E}" type="datetime1">
              <a:rPr lang="en-US"/>
              <a:pPr>
                <a:defRPr/>
              </a:pPr>
              <a:t>11/13/2015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615F522-3FBC-4EFA-8A09-DFB58574785D}" type="slidenum">
              <a:rPr lang="en-US" altLang="en-US"/>
              <a:pPr>
                <a:defRPr/>
              </a:pPr>
              <a:t>‹#›</a:t>
            </a:fld>
            <a:endParaRPr lang="en-US"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716ADF-0EAC-4912-8D11-149670A326AB}" type="datetime1">
              <a:rPr lang="en-US"/>
              <a:pPr>
                <a:defRPr/>
              </a:pPr>
              <a:t>11/13/2015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8E442D08-603B-401E-B38F-DAA233E2B51D}" type="slidenum">
              <a:rPr lang="en-US" altLang="en-US"/>
              <a:pPr>
                <a:defRPr/>
              </a:pPr>
              <a:t>‹#›</a:t>
            </a:fld>
            <a:endParaRPr lang="en-US"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A56586B-2AD4-407B-805D-B1376D844E88}"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78EED40-14EC-4B67-B11E-F2DB741B25D8}" type="slidenum">
              <a:rPr lang="en-US" altLang="en-US"/>
              <a:pPr>
                <a:defRPr/>
              </a:pPr>
              <a:t>‹#›</a:t>
            </a:fld>
            <a:endParaRPr lang="en-US"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3D9F256-10C9-4F45-944D-5ACC6F2E77B7}"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5DF894-CFBB-47D2-B625-64B999141778}" type="slidenum">
              <a:rPr lang="en-US" altLang="en-US"/>
              <a:pPr>
                <a:defRPr/>
              </a:pPr>
              <a:t>‹#›</a:t>
            </a:fld>
            <a:endParaRPr lang="en-US"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C90BE7C-BCD0-4349-84FA-7E04157665BD}"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CEDD0D4-65BC-4ECF-9113-1AF84786246A}" type="slidenum">
              <a:rPr lang="en-US" altLang="en-US"/>
              <a:pPr>
                <a:defRPr/>
              </a:pPr>
              <a:t>‹#›</a:t>
            </a:fld>
            <a:endParaRPr lang="en-US"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91E197-2E3C-4290-991B-B227FFCE5C85}"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DEF44D1-BA66-45B6-997B-DB18EB11F5BA}" type="slidenum">
              <a:rPr lang="en-US" altLang="en-US"/>
              <a:pPr>
                <a:defRPr/>
              </a:pPr>
              <a:t>‹#›</a:t>
            </a:fld>
            <a:endParaRPr lang="en-US"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B77F59-C910-4DDC-8C95-4A09CCE18B56}"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6FE2AE0-04E8-4905-8382-CDA46C0F53B4}" type="slidenum">
              <a:rPr lang="en-US" altLang="en-US"/>
              <a:pPr>
                <a:defRPr/>
              </a:pPr>
              <a:t>‹#›</a:t>
            </a:fld>
            <a:endParaRPr lang="en-US"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12A17B3-9F85-4D27-8398-2429B22CBD66}"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9DF46BA-F6AA-4C19-99CB-4957EF77F71E}" type="slidenum">
              <a:rPr lang="en-US" altLang="en-US"/>
              <a:pPr>
                <a:defRPr/>
              </a:pPr>
              <a:t>‹#›</a:t>
            </a:fld>
            <a:endParaRPr lang="en-US" altLang="en-US" dirty="0"/>
          </a:p>
        </p:txBody>
      </p:sp>
    </p:spTree>
    <p:extLst>
      <p:ext uri="{BB962C8B-B14F-4D97-AF65-F5344CB8AC3E}">
        <p14:creationId xmlns:p14="http://schemas.microsoft.com/office/powerpoint/2010/main" val="1093468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D97E18-26F1-4122-9927-5629EB81FC52}"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8021CF6-F3F1-4CE5-927D-2C7140818ED4}" type="slidenum">
              <a:rPr lang="en-US" altLang="en-US"/>
              <a:pPr>
                <a:defRPr/>
              </a:pPr>
              <a:t>‹#›</a:t>
            </a:fld>
            <a:endParaRPr lang="en-US" altLang="en-US" dirty="0"/>
          </a:p>
        </p:txBody>
      </p:sp>
    </p:spTree>
    <p:extLst>
      <p:ext uri="{BB962C8B-B14F-4D97-AF65-F5344CB8AC3E}">
        <p14:creationId xmlns:p14="http://schemas.microsoft.com/office/powerpoint/2010/main" val="33062644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6C141BC-807C-46FF-90A4-5E780206D6F5}"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5CB3F65-9201-4CCF-A6D8-5F0170E90C69}" type="slidenum">
              <a:rPr lang="en-US" altLang="en-US"/>
              <a:pPr>
                <a:defRPr/>
              </a:pPr>
              <a:t>‹#›</a:t>
            </a:fld>
            <a:endParaRPr lang="en-US" altLang="en-US" dirty="0"/>
          </a:p>
        </p:txBody>
      </p:sp>
    </p:spTree>
    <p:extLst>
      <p:ext uri="{BB962C8B-B14F-4D97-AF65-F5344CB8AC3E}">
        <p14:creationId xmlns:p14="http://schemas.microsoft.com/office/powerpoint/2010/main" val="3095653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0C8E1F4-3A6A-401E-AB4C-12D9AB58E333}"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BFCA66F-2BFB-4CE5-B9E1-526838ED84DB}" type="slidenum">
              <a:rPr lang="en-US" altLang="en-US"/>
              <a:pPr>
                <a:defRPr/>
              </a:pPr>
              <a:t>‹#›</a:t>
            </a:fld>
            <a:endParaRPr lang="en-US" altLang="en-US" dirty="0"/>
          </a:p>
        </p:txBody>
      </p:sp>
    </p:spTree>
    <p:extLst>
      <p:ext uri="{BB962C8B-B14F-4D97-AF65-F5344CB8AC3E}">
        <p14:creationId xmlns:p14="http://schemas.microsoft.com/office/powerpoint/2010/main" val="15083821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B49E00E-87CC-40DD-8853-12DC930DB022}" type="datetime1">
              <a:rPr lang="en-US">
                <a:solidFill>
                  <a:prstClr val="black">
                    <a:tint val="75000"/>
                  </a:prstClr>
                </a:solidFill>
              </a:rPr>
              <a:pPr>
                <a:defRPr/>
              </a:pPr>
              <a:t>11/13/2015</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9E23A62-D283-4545-B3D2-032D1336E2EE}" type="slidenum">
              <a:rPr lang="en-US" altLang="en-US"/>
              <a:pPr>
                <a:defRPr/>
              </a:pPr>
              <a:t>‹#›</a:t>
            </a:fld>
            <a:endParaRPr lang="en-US" altLang="en-US" dirty="0"/>
          </a:p>
        </p:txBody>
      </p:sp>
    </p:spTree>
    <p:extLst>
      <p:ext uri="{BB962C8B-B14F-4D97-AF65-F5344CB8AC3E}">
        <p14:creationId xmlns:p14="http://schemas.microsoft.com/office/powerpoint/2010/main" val="3449121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F6B4170-D26E-4100-ACB5-819154962284}" type="datetime1">
              <a:rPr lang="en-US">
                <a:solidFill>
                  <a:prstClr val="black">
                    <a:tint val="75000"/>
                  </a:prstClr>
                </a:solidFill>
              </a:rPr>
              <a:pPr>
                <a:defRPr/>
              </a:pPr>
              <a:t>11/13/2015</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E4E107D-347D-4AAE-B64B-75278E0BF184}" type="slidenum">
              <a:rPr lang="en-US" altLang="en-US"/>
              <a:pPr>
                <a:defRPr/>
              </a:pPr>
              <a:t>‹#›</a:t>
            </a:fld>
            <a:endParaRPr lang="en-US" altLang="en-US" dirty="0"/>
          </a:p>
        </p:txBody>
      </p:sp>
    </p:spTree>
    <p:extLst>
      <p:ext uri="{BB962C8B-B14F-4D97-AF65-F5344CB8AC3E}">
        <p14:creationId xmlns:p14="http://schemas.microsoft.com/office/powerpoint/2010/main" val="3565007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C39AD4F-6790-48D9-85C8-3E33C78366C6}" type="datetime1">
              <a:rPr lang="en-US"/>
              <a:pPr>
                <a:defRPr/>
              </a:pPr>
              <a:t>11/13/2015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1BF28F-8431-47B5-9B12-D8E21BF748AE}" type="slidenum">
              <a:rPr lang="en-US" altLang="en-US"/>
              <a:pPr>
                <a:defRPr/>
              </a:pPr>
              <a:t>‹#›</a:t>
            </a:fld>
            <a:endParaRPr lang="en-US"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62EA202-26AE-4FD4-BD8C-F685F7E9ECE6}" type="datetime1">
              <a:rPr lang="en-US">
                <a:solidFill>
                  <a:prstClr val="black">
                    <a:tint val="75000"/>
                  </a:prstClr>
                </a:solidFill>
              </a:rPr>
              <a:pPr>
                <a:defRPr/>
              </a:pPr>
              <a:t>11/13/2015</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E8C766F-89CE-4FC7-8869-057CDCF8DF98}" type="slidenum">
              <a:rPr lang="en-US" altLang="en-US"/>
              <a:pPr>
                <a:defRPr/>
              </a:pPr>
              <a:t>‹#›</a:t>
            </a:fld>
            <a:endParaRPr lang="en-US" altLang="en-US" dirty="0"/>
          </a:p>
        </p:txBody>
      </p:sp>
    </p:spTree>
    <p:extLst>
      <p:ext uri="{BB962C8B-B14F-4D97-AF65-F5344CB8AC3E}">
        <p14:creationId xmlns:p14="http://schemas.microsoft.com/office/powerpoint/2010/main" val="3614502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36A1B4-AA05-4FAE-A585-EFEB5E3D6A2B}"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1EEC123-4AB9-4F74-A7F6-2BB04CD18D51}" type="slidenum">
              <a:rPr lang="en-US" altLang="en-US"/>
              <a:pPr>
                <a:defRPr/>
              </a:pPr>
              <a:t>‹#›</a:t>
            </a:fld>
            <a:endParaRPr lang="en-US" altLang="en-US" dirty="0"/>
          </a:p>
        </p:txBody>
      </p:sp>
    </p:spTree>
    <p:extLst>
      <p:ext uri="{BB962C8B-B14F-4D97-AF65-F5344CB8AC3E}">
        <p14:creationId xmlns:p14="http://schemas.microsoft.com/office/powerpoint/2010/main" val="8317217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EF5570B-2B36-429A-B2A2-6220A0FA41EE}"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571FDE-FD75-4574-A084-BF68250135B3}" type="slidenum">
              <a:rPr lang="en-US" altLang="en-US"/>
              <a:pPr>
                <a:defRPr/>
              </a:pPr>
              <a:t>‹#›</a:t>
            </a:fld>
            <a:endParaRPr lang="en-US" altLang="en-US" dirty="0"/>
          </a:p>
        </p:txBody>
      </p:sp>
    </p:spTree>
    <p:extLst>
      <p:ext uri="{BB962C8B-B14F-4D97-AF65-F5344CB8AC3E}">
        <p14:creationId xmlns:p14="http://schemas.microsoft.com/office/powerpoint/2010/main" val="31707279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F2E130-D525-4EA8-9D26-BEE5B50EB6BC}"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6986653-60A9-4731-8C12-CA836239C5FA}" type="slidenum">
              <a:rPr lang="en-US" altLang="en-US"/>
              <a:pPr>
                <a:defRPr/>
              </a:pPr>
              <a:t>‹#›</a:t>
            </a:fld>
            <a:endParaRPr lang="en-US" altLang="en-US" dirty="0"/>
          </a:p>
        </p:txBody>
      </p:sp>
    </p:spTree>
    <p:extLst>
      <p:ext uri="{BB962C8B-B14F-4D97-AF65-F5344CB8AC3E}">
        <p14:creationId xmlns:p14="http://schemas.microsoft.com/office/powerpoint/2010/main" val="19325889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05EC03-28CB-4817-91A3-14157D0DD824}"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103C04-F43C-4F5C-B3AE-F4F1425BCF35}" type="slidenum">
              <a:rPr lang="en-US" altLang="en-US"/>
              <a:pPr>
                <a:defRPr/>
              </a:pPr>
              <a:t>‹#›</a:t>
            </a:fld>
            <a:endParaRPr lang="en-US" altLang="en-US" dirty="0"/>
          </a:p>
        </p:txBody>
      </p:sp>
    </p:spTree>
    <p:extLst>
      <p:ext uri="{BB962C8B-B14F-4D97-AF65-F5344CB8AC3E}">
        <p14:creationId xmlns:p14="http://schemas.microsoft.com/office/powerpoint/2010/main" val="8703616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12A17B3-9F85-4D27-8398-2429B22CBD66}"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9DF46BA-F6AA-4C19-99CB-4957EF77F71E}" type="slidenum">
              <a:rPr lang="en-US" altLang="en-US"/>
              <a:pPr>
                <a:defRPr/>
              </a:pPr>
              <a:t>‹#›</a:t>
            </a:fld>
            <a:endParaRPr lang="en-US" altLang="en-US" dirty="0"/>
          </a:p>
        </p:txBody>
      </p:sp>
    </p:spTree>
    <p:extLst>
      <p:ext uri="{BB962C8B-B14F-4D97-AF65-F5344CB8AC3E}">
        <p14:creationId xmlns:p14="http://schemas.microsoft.com/office/powerpoint/2010/main" val="968872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D97E18-26F1-4122-9927-5629EB81FC52}"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8021CF6-F3F1-4CE5-927D-2C7140818ED4}" type="slidenum">
              <a:rPr lang="en-US" altLang="en-US"/>
              <a:pPr>
                <a:defRPr/>
              </a:pPr>
              <a:t>‹#›</a:t>
            </a:fld>
            <a:endParaRPr lang="en-US" altLang="en-US" dirty="0"/>
          </a:p>
        </p:txBody>
      </p:sp>
    </p:spTree>
    <p:extLst>
      <p:ext uri="{BB962C8B-B14F-4D97-AF65-F5344CB8AC3E}">
        <p14:creationId xmlns:p14="http://schemas.microsoft.com/office/powerpoint/2010/main" val="639737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6C141BC-807C-46FF-90A4-5E780206D6F5}"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5CB3F65-9201-4CCF-A6D8-5F0170E90C69}" type="slidenum">
              <a:rPr lang="en-US" altLang="en-US"/>
              <a:pPr>
                <a:defRPr/>
              </a:pPr>
              <a:t>‹#›</a:t>
            </a:fld>
            <a:endParaRPr lang="en-US" altLang="en-US" dirty="0"/>
          </a:p>
        </p:txBody>
      </p:sp>
    </p:spTree>
    <p:extLst>
      <p:ext uri="{BB962C8B-B14F-4D97-AF65-F5344CB8AC3E}">
        <p14:creationId xmlns:p14="http://schemas.microsoft.com/office/powerpoint/2010/main" val="23017987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0C8E1F4-3A6A-401E-AB4C-12D9AB58E333}"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BFCA66F-2BFB-4CE5-B9E1-526838ED84DB}" type="slidenum">
              <a:rPr lang="en-US" altLang="en-US"/>
              <a:pPr>
                <a:defRPr/>
              </a:pPr>
              <a:t>‹#›</a:t>
            </a:fld>
            <a:endParaRPr lang="en-US" altLang="en-US" dirty="0"/>
          </a:p>
        </p:txBody>
      </p:sp>
    </p:spTree>
    <p:extLst>
      <p:ext uri="{BB962C8B-B14F-4D97-AF65-F5344CB8AC3E}">
        <p14:creationId xmlns:p14="http://schemas.microsoft.com/office/powerpoint/2010/main" val="14450390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B49E00E-87CC-40DD-8853-12DC930DB022}" type="datetime1">
              <a:rPr lang="en-US">
                <a:solidFill>
                  <a:prstClr val="black">
                    <a:tint val="75000"/>
                  </a:prstClr>
                </a:solidFill>
              </a:rPr>
              <a:pPr>
                <a:defRPr/>
              </a:pPr>
              <a:t>11/13/2015</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9E23A62-D283-4545-B3D2-032D1336E2EE}" type="slidenum">
              <a:rPr lang="en-US" altLang="en-US"/>
              <a:pPr>
                <a:defRPr/>
              </a:pPr>
              <a:t>‹#›</a:t>
            </a:fld>
            <a:endParaRPr lang="en-US" altLang="en-US" dirty="0"/>
          </a:p>
        </p:txBody>
      </p:sp>
    </p:spTree>
    <p:extLst>
      <p:ext uri="{BB962C8B-B14F-4D97-AF65-F5344CB8AC3E}">
        <p14:creationId xmlns:p14="http://schemas.microsoft.com/office/powerpoint/2010/main" val="741150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837778D-6193-4DAD-BB3F-C77A39788675}"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FE99D63-2A11-4553-8B5B-07D273705D46}" type="slidenum">
              <a:rPr lang="en-US" altLang="en-US"/>
              <a:pPr>
                <a:defRPr/>
              </a:pPr>
              <a:t>‹#›</a:t>
            </a:fld>
            <a:endParaRPr lang="en-US"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F6B4170-D26E-4100-ACB5-819154962284}" type="datetime1">
              <a:rPr lang="en-US">
                <a:solidFill>
                  <a:prstClr val="black">
                    <a:tint val="75000"/>
                  </a:prstClr>
                </a:solidFill>
              </a:rPr>
              <a:pPr>
                <a:defRPr/>
              </a:pPr>
              <a:t>11/13/2015</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E4E107D-347D-4AAE-B64B-75278E0BF184}" type="slidenum">
              <a:rPr lang="en-US" altLang="en-US"/>
              <a:pPr>
                <a:defRPr/>
              </a:pPr>
              <a:t>‹#›</a:t>
            </a:fld>
            <a:endParaRPr lang="en-US" altLang="en-US" dirty="0"/>
          </a:p>
        </p:txBody>
      </p:sp>
    </p:spTree>
    <p:extLst>
      <p:ext uri="{BB962C8B-B14F-4D97-AF65-F5344CB8AC3E}">
        <p14:creationId xmlns:p14="http://schemas.microsoft.com/office/powerpoint/2010/main" val="25550323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62EA202-26AE-4FD4-BD8C-F685F7E9ECE6}" type="datetime1">
              <a:rPr lang="en-US">
                <a:solidFill>
                  <a:prstClr val="black">
                    <a:tint val="75000"/>
                  </a:prstClr>
                </a:solidFill>
              </a:rPr>
              <a:pPr>
                <a:defRPr/>
              </a:pPr>
              <a:t>11/13/2015</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E8C766F-89CE-4FC7-8869-057CDCF8DF98}" type="slidenum">
              <a:rPr lang="en-US" altLang="en-US"/>
              <a:pPr>
                <a:defRPr/>
              </a:pPr>
              <a:t>‹#›</a:t>
            </a:fld>
            <a:endParaRPr lang="en-US" altLang="en-US" dirty="0"/>
          </a:p>
        </p:txBody>
      </p:sp>
    </p:spTree>
    <p:extLst>
      <p:ext uri="{BB962C8B-B14F-4D97-AF65-F5344CB8AC3E}">
        <p14:creationId xmlns:p14="http://schemas.microsoft.com/office/powerpoint/2010/main" val="3516864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36A1B4-AA05-4FAE-A585-EFEB5E3D6A2B}"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1EEC123-4AB9-4F74-A7F6-2BB04CD18D51}" type="slidenum">
              <a:rPr lang="en-US" altLang="en-US"/>
              <a:pPr>
                <a:defRPr/>
              </a:pPr>
              <a:t>‹#›</a:t>
            </a:fld>
            <a:endParaRPr lang="en-US" altLang="en-US" dirty="0"/>
          </a:p>
        </p:txBody>
      </p:sp>
    </p:spTree>
    <p:extLst>
      <p:ext uri="{BB962C8B-B14F-4D97-AF65-F5344CB8AC3E}">
        <p14:creationId xmlns:p14="http://schemas.microsoft.com/office/powerpoint/2010/main" val="9274024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EF5570B-2B36-429A-B2A2-6220A0FA41EE}"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571FDE-FD75-4574-A084-BF68250135B3}" type="slidenum">
              <a:rPr lang="en-US" altLang="en-US"/>
              <a:pPr>
                <a:defRPr/>
              </a:pPr>
              <a:t>‹#›</a:t>
            </a:fld>
            <a:endParaRPr lang="en-US" altLang="en-US" dirty="0"/>
          </a:p>
        </p:txBody>
      </p:sp>
    </p:spTree>
    <p:extLst>
      <p:ext uri="{BB962C8B-B14F-4D97-AF65-F5344CB8AC3E}">
        <p14:creationId xmlns:p14="http://schemas.microsoft.com/office/powerpoint/2010/main" val="5476304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F2E130-D525-4EA8-9D26-BEE5B50EB6BC}"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6986653-60A9-4731-8C12-CA836239C5FA}" type="slidenum">
              <a:rPr lang="en-US" altLang="en-US"/>
              <a:pPr>
                <a:defRPr/>
              </a:pPr>
              <a:t>‹#›</a:t>
            </a:fld>
            <a:endParaRPr lang="en-US" altLang="en-US" dirty="0"/>
          </a:p>
        </p:txBody>
      </p:sp>
    </p:spTree>
    <p:extLst>
      <p:ext uri="{BB962C8B-B14F-4D97-AF65-F5344CB8AC3E}">
        <p14:creationId xmlns:p14="http://schemas.microsoft.com/office/powerpoint/2010/main" val="41497873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05EC03-28CB-4817-91A3-14157D0DD824}"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103C04-F43C-4F5C-B3AE-F4F1425BCF35}" type="slidenum">
              <a:rPr lang="en-US" altLang="en-US"/>
              <a:pPr>
                <a:defRPr/>
              </a:pPr>
              <a:t>‹#›</a:t>
            </a:fld>
            <a:endParaRPr lang="en-US" altLang="en-US" dirty="0"/>
          </a:p>
        </p:txBody>
      </p:sp>
    </p:spTree>
    <p:extLst>
      <p:ext uri="{BB962C8B-B14F-4D97-AF65-F5344CB8AC3E}">
        <p14:creationId xmlns:p14="http://schemas.microsoft.com/office/powerpoint/2010/main" val="18535832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06771EC-728C-4958-89ED-C3FDB3AF0C9F}"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3960E0C-A86F-4B4B-B25B-55115D879432}" type="slidenum">
              <a:rPr lang="en-US" altLang="en-US"/>
              <a:pPr>
                <a:defRPr/>
              </a:pPr>
              <a:t>‹#›</a:t>
            </a:fld>
            <a:endParaRPr lang="en-US" altLang="en-US" dirty="0"/>
          </a:p>
        </p:txBody>
      </p:sp>
    </p:spTree>
    <p:extLst>
      <p:ext uri="{BB962C8B-B14F-4D97-AF65-F5344CB8AC3E}">
        <p14:creationId xmlns:p14="http://schemas.microsoft.com/office/powerpoint/2010/main" val="19232519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B66828-481B-40EA-95AA-9A4CC046E578}"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D5EFC92-DADF-41D4-80F3-3F28C1F20399}" type="slidenum">
              <a:rPr lang="en-US" altLang="en-US"/>
              <a:pPr>
                <a:defRPr/>
              </a:pPr>
              <a:t>‹#›</a:t>
            </a:fld>
            <a:endParaRPr lang="en-US" altLang="en-US" dirty="0"/>
          </a:p>
        </p:txBody>
      </p:sp>
    </p:spTree>
    <p:extLst>
      <p:ext uri="{BB962C8B-B14F-4D97-AF65-F5344CB8AC3E}">
        <p14:creationId xmlns:p14="http://schemas.microsoft.com/office/powerpoint/2010/main" val="41263516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3449011-CB13-4B5D-9766-0CEAB5877393}"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AE310C2-F0D8-4EE9-9ACB-C918179844A9}" type="slidenum">
              <a:rPr lang="en-US" altLang="en-US"/>
              <a:pPr>
                <a:defRPr/>
              </a:pPr>
              <a:t>‹#›</a:t>
            </a:fld>
            <a:endParaRPr lang="en-US" altLang="en-US" dirty="0"/>
          </a:p>
        </p:txBody>
      </p:sp>
    </p:spTree>
    <p:extLst>
      <p:ext uri="{BB962C8B-B14F-4D97-AF65-F5344CB8AC3E}">
        <p14:creationId xmlns:p14="http://schemas.microsoft.com/office/powerpoint/2010/main" val="35638055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130FBD1-3EA8-4B79-808D-85E68A80016E}"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ECAFDF7-74EF-4608-A426-399D6A1A5E2B}" type="slidenum">
              <a:rPr lang="en-US" altLang="en-US"/>
              <a:pPr>
                <a:defRPr/>
              </a:pPr>
              <a:t>‹#›</a:t>
            </a:fld>
            <a:endParaRPr lang="en-US" altLang="en-US" dirty="0"/>
          </a:p>
        </p:txBody>
      </p:sp>
    </p:spTree>
    <p:extLst>
      <p:ext uri="{BB962C8B-B14F-4D97-AF65-F5344CB8AC3E}">
        <p14:creationId xmlns:p14="http://schemas.microsoft.com/office/powerpoint/2010/main" val="2737019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B1A8B9E-A241-4B2C-93F2-752FD9151D1C}" type="datetime1">
              <a:rPr lang="en-US"/>
              <a:pPr>
                <a:defRPr/>
              </a:pPr>
              <a:t>11/13/2015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1852C32F-64CF-4B5E-BD7B-177A2646A722}" type="slidenum">
              <a:rPr lang="en-US" altLang="en-US"/>
              <a:pPr>
                <a:defRPr/>
              </a:pPr>
              <a:t>‹#›</a:t>
            </a:fld>
            <a:endParaRPr lang="en-US" alt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CE51778-7B2D-4251-AFF9-E115594A5B34}" type="datetime1">
              <a:rPr lang="en-US">
                <a:solidFill>
                  <a:prstClr val="black">
                    <a:tint val="75000"/>
                  </a:prstClr>
                </a:solidFill>
              </a:rPr>
              <a:pPr>
                <a:defRPr/>
              </a:pPr>
              <a:t>11/13/2015</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EF4D4761-283A-4E57-9F57-41ED3E125483}" type="slidenum">
              <a:rPr lang="en-US" altLang="en-US"/>
              <a:pPr>
                <a:defRPr/>
              </a:pPr>
              <a:t>‹#›</a:t>
            </a:fld>
            <a:endParaRPr lang="en-US" altLang="en-US" dirty="0"/>
          </a:p>
        </p:txBody>
      </p:sp>
    </p:spTree>
    <p:extLst>
      <p:ext uri="{BB962C8B-B14F-4D97-AF65-F5344CB8AC3E}">
        <p14:creationId xmlns:p14="http://schemas.microsoft.com/office/powerpoint/2010/main" val="11054786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4FE4CA4-8928-4187-89FB-328C64C376BB}" type="datetime1">
              <a:rPr lang="en-US">
                <a:solidFill>
                  <a:prstClr val="black">
                    <a:tint val="75000"/>
                  </a:prstClr>
                </a:solidFill>
              </a:rPr>
              <a:pPr>
                <a:defRPr/>
              </a:pPr>
              <a:t>11/13/2015</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E64AE58-DA59-49C5-AEF2-E5EB59BD0749}" type="slidenum">
              <a:rPr lang="en-US" altLang="en-US"/>
              <a:pPr>
                <a:defRPr/>
              </a:pPr>
              <a:t>‹#›</a:t>
            </a:fld>
            <a:endParaRPr lang="en-US" altLang="en-US" dirty="0"/>
          </a:p>
        </p:txBody>
      </p:sp>
    </p:spTree>
    <p:extLst>
      <p:ext uri="{BB962C8B-B14F-4D97-AF65-F5344CB8AC3E}">
        <p14:creationId xmlns:p14="http://schemas.microsoft.com/office/powerpoint/2010/main" val="32631532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399FE3-C8C6-431A-B5B1-F4EA06640924}" type="datetime1">
              <a:rPr lang="en-US">
                <a:solidFill>
                  <a:prstClr val="black">
                    <a:tint val="75000"/>
                  </a:prstClr>
                </a:solidFill>
              </a:rPr>
              <a:pPr>
                <a:defRPr/>
              </a:pPr>
              <a:t>11/13/2015</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4C8220A7-6F6C-4050-AE12-B12BBE7C06B9}" type="slidenum">
              <a:rPr lang="en-US" altLang="en-US"/>
              <a:pPr>
                <a:defRPr/>
              </a:pPr>
              <a:t>‹#›</a:t>
            </a:fld>
            <a:endParaRPr lang="en-US" altLang="en-US" dirty="0"/>
          </a:p>
        </p:txBody>
      </p:sp>
    </p:spTree>
    <p:extLst>
      <p:ext uri="{BB962C8B-B14F-4D97-AF65-F5344CB8AC3E}">
        <p14:creationId xmlns:p14="http://schemas.microsoft.com/office/powerpoint/2010/main" val="16102290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150FD13-48C7-498A-A260-4B9B30CB7CAA}"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9F7E443-9AFB-49D2-AED7-EEBFF423E0FE}" type="slidenum">
              <a:rPr lang="en-US" altLang="en-US"/>
              <a:pPr>
                <a:defRPr/>
              </a:pPr>
              <a:t>‹#›</a:t>
            </a:fld>
            <a:endParaRPr lang="en-US" altLang="en-US" dirty="0"/>
          </a:p>
        </p:txBody>
      </p:sp>
    </p:spTree>
    <p:extLst>
      <p:ext uri="{BB962C8B-B14F-4D97-AF65-F5344CB8AC3E}">
        <p14:creationId xmlns:p14="http://schemas.microsoft.com/office/powerpoint/2010/main" val="15713463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41BD8B-1ADA-4785-848E-1609426BA6A4}" type="datetime1">
              <a:rPr lang="en-US">
                <a:solidFill>
                  <a:prstClr val="black">
                    <a:tint val="75000"/>
                  </a:prstClr>
                </a:solidFill>
              </a:rPr>
              <a:pPr>
                <a:defRPr/>
              </a:pPr>
              <a:t>11/13/2015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FAB72E2-307A-42AA-B635-96E1C05AAB84}" type="slidenum">
              <a:rPr lang="en-US" altLang="en-US"/>
              <a:pPr>
                <a:defRPr/>
              </a:pPr>
              <a:t>‹#›</a:t>
            </a:fld>
            <a:endParaRPr lang="en-US" altLang="en-US" dirty="0"/>
          </a:p>
        </p:txBody>
      </p:sp>
    </p:spTree>
    <p:extLst>
      <p:ext uri="{BB962C8B-B14F-4D97-AF65-F5344CB8AC3E}">
        <p14:creationId xmlns:p14="http://schemas.microsoft.com/office/powerpoint/2010/main" val="2007259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09774A-24E2-4652-913E-4CBFAAB6E43A}"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C4FD936-7BBC-49FE-9877-C64A7FB02A38}" type="slidenum">
              <a:rPr lang="en-US" altLang="en-US"/>
              <a:pPr>
                <a:defRPr/>
              </a:pPr>
              <a:t>‹#›</a:t>
            </a:fld>
            <a:endParaRPr lang="en-US" altLang="en-US" dirty="0"/>
          </a:p>
        </p:txBody>
      </p:sp>
    </p:spTree>
    <p:extLst>
      <p:ext uri="{BB962C8B-B14F-4D97-AF65-F5344CB8AC3E}">
        <p14:creationId xmlns:p14="http://schemas.microsoft.com/office/powerpoint/2010/main" val="24402420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FF9D36-8E16-43E7-969C-EE49DAD1C348}"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12F10ED-2138-40D4-AF69-1428A8CBDD37}" type="slidenum">
              <a:rPr lang="en-US" altLang="en-US"/>
              <a:pPr>
                <a:defRPr/>
              </a:pPr>
              <a:t>‹#›</a:t>
            </a:fld>
            <a:endParaRPr lang="en-US" altLang="en-US" dirty="0"/>
          </a:p>
        </p:txBody>
      </p:sp>
    </p:spTree>
    <p:extLst>
      <p:ext uri="{BB962C8B-B14F-4D97-AF65-F5344CB8AC3E}">
        <p14:creationId xmlns:p14="http://schemas.microsoft.com/office/powerpoint/2010/main" val="3070793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E2FC97B-C154-4986-ACFD-46D5D551BA93}" type="datetime1">
              <a:rPr lang="en-US"/>
              <a:pPr>
                <a:defRPr/>
              </a:pPr>
              <a:t>11/13/2015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907AF0F-3FAF-4FD5-A5AC-313D7A7841F5}" type="slidenum">
              <a:rPr lang="en-US" altLang="en-US"/>
              <a:pPr>
                <a:defRPr/>
              </a:pPr>
              <a:t>‹#›</a:t>
            </a:fld>
            <a:endParaRPr lang="en-US"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342965-9808-4748-AA76-B58208EC0622}" type="datetime1">
              <a:rPr lang="en-US"/>
              <a:pPr>
                <a:defRPr/>
              </a:pPr>
              <a:t>11/13/2015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3554838-4566-4E39-9084-324172D296FF}" type="slidenum">
              <a:rPr lang="en-US" altLang="en-US"/>
              <a:pPr>
                <a:defRPr/>
              </a:pPr>
              <a:t>‹#›</a:t>
            </a:fld>
            <a:endParaRPr lang="en-US"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90C2CB-42A0-4DDC-B089-ECF705A2C7D6}"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9553D9C-B993-41CE-A2E7-E3C70F7C333D}" type="slidenum">
              <a:rPr lang="en-US" altLang="en-US"/>
              <a:pPr>
                <a:defRPr/>
              </a:pPr>
              <a:t>‹#›</a:t>
            </a:fld>
            <a:endParaRPr lang="en-US"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B5BB51A-BC31-4587-AD5E-0ADCEE679436}" type="datetime1">
              <a:rPr lang="en-US"/>
              <a:pPr>
                <a:defRPr/>
              </a:pPr>
              <a:t>11/13/2015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309328C-04F1-44E0-8068-CDADD2A35161}" type="slidenum">
              <a:rPr lang="en-US" altLang="en-US"/>
              <a:pPr>
                <a:defRPr/>
              </a:pPr>
              <a:t>‹#›</a:t>
            </a:fld>
            <a:endParaRPr lang="en-US"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5" descr="Logo - BBRI"/>
          <p:cNvPicPr>
            <a:picLocks noChangeAspect="1" noChangeArrowheads="1"/>
          </p:cNvPicPr>
          <p:nvPr userDrawn="1"/>
        </p:nvPicPr>
        <p:blipFill>
          <a:blip r:embed="rId14"/>
          <a:srcRect/>
          <a:stretch>
            <a:fillRect/>
          </a:stretch>
        </p:blipFill>
        <p:spPr bwMode="auto">
          <a:xfrm>
            <a:off x="7359650" y="119063"/>
            <a:ext cx="1752600" cy="666750"/>
          </a:xfrm>
          <a:prstGeom prst="rect">
            <a:avLst/>
          </a:prstGeom>
          <a:noFill/>
          <a:ln w="9525">
            <a:noFill/>
            <a:miter lim="800000"/>
            <a:headEnd/>
            <a:tailEnd/>
          </a:ln>
        </p:spPr>
      </p:pic>
      <p:pic>
        <p:nvPicPr>
          <p:cNvPr id="1027" name="Picture 3" descr="D:\2012\Others\10 copy.jpg"/>
          <p:cNvPicPr>
            <a:picLocks noChangeAspect="1" noChangeArrowheads="1"/>
          </p:cNvPicPr>
          <p:nvPr userDrawn="1"/>
        </p:nvPicPr>
        <p:blipFill>
          <a:blip r:embed="rId15"/>
          <a:srcRect t="96664"/>
          <a:stretch>
            <a:fillRect/>
          </a:stretch>
        </p:blipFill>
        <p:spPr bwMode="auto">
          <a:xfrm>
            <a:off x="0" y="6629400"/>
            <a:ext cx="9144000" cy="228600"/>
          </a:xfrm>
          <a:prstGeom prst="rect">
            <a:avLst/>
          </a:prstGeom>
          <a:noFill/>
          <a:ln w="9525">
            <a:noFill/>
            <a:miter lim="800000"/>
            <a:headEnd/>
            <a:tailEnd/>
          </a:ln>
        </p:spPr>
      </p:pic>
      <p:sp>
        <p:nvSpPr>
          <p:cNvPr id="102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F660C2A5-6E55-4955-A193-7D0E0DC3068B}" type="datetime1">
              <a:rPr lang="en-US"/>
              <a:pPr>
                <a:defRPr/>
              </a:pPr>
              <a:t>11/13/2015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17375E"/>
                </a:solidFill>
              </a:defRPr>
            </a:lvl1pPr>
          </a:lstStyle>
          <a:p>
            <a:pPr>
              <a:defRPr/>
            </a:pPr>
            <a:fld id="{34EB240B-3664-40CD-9471-245D9839DE16}"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742"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5" descr="C:\Documents and Settings\bri\My Documents\BP CMG TMPLT (2).jpg"/>
          <p:cNvPicPr>
            <a:picLocks noChangeAspect="1" noChangeArrowheads="1"/>
          </p:cNvPicPr>
          <p:nvPr/>
        </p:nvPicPr>
        <p:blipFill>
          <a:blip r:embed="rId13"/>
          <a:srcRect/>
          <a:stretch>
            <a:fillRect/>
          </a:stretch>
        </p:blipFill>
        <p:spPr bwMode="auto">
          <a:xfrm>
            <a:off x="3175" y="3175"/>
            <a:ext cx="9137650" cy="6851650"/>
          </a:xfrm>
          <a:prstGeom prst="rect">
            <a:avLst/>
          </a:prstGeom>
          <a:noFill/>
          <a:ln w="9525">
            <a:noFill/>
            <a:miter lim="800000"/>
            <a:headEnd/>
            <a:tailEnd/>
          </a:ln>
        </p:spPr>
      </p:pic>
      <p:sp>
        <p:nvSpPr>
          <p:cNvPr id="4" name="Date Placeholder 3"/>
          <p:cNvSpPr>
            <a:spLocks noGrp="1"/>
          </p:cNvSpPr>
          <p:nvPr>
            <p:ph type="dt" sz="half" idx="2"/>
          </p:nvPr>
        </p:nvSpPr>
        <p:spPr>
          <a:xfrm>
            <a:off x="457200" y="6500813"/>
            <a:ext cx="2133600" cy="220662"/>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BECF7FB-8E70-4D1E-BCDD-242E7AB3ABD9}" type="datetime1">
              <a:rPr lang="en-US"/>
              <a:pPr>
                <a:defRPr/>
              </a:pPr>
              <a:t>11/13/2015</a:t>
            </a:fld>
            <a:endParaRPr lang="en-US" dirty="0"/>
          </a:p>
        </p:txBody>
      </p:sp>
      <p:sp>
        <p:nvSpPr>
          <p:cNvPr id="5" name="Footer Placeholder 4"/>
          <p:cNvSpPr>
            <a:spLocks noGrp="1"/>
          </p:cNvSpPr>
          <p:nvPr>
            <p:ph type="ftr" sz="quarter" idx="3"/>
          </p:nvPr>
        </p:nvSpPr>
        <p:spPr>
          <a:xfrm>
            <a:off x="3124200" y="6500813"/>
            <a:ext cx="2895600" cy="220662"/>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500813"/>
            <a:ext cx="2133600" cy="22066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bg1"/>
                </a:solidFill>
                <a:latin typeface="Calibri" pitchFamily="34" charset="0"/>
              </a:defRPr>
            </a:lvl1pPr>
          </a:lstStyle>
          <a:p>
            <a:pPr>
              <a:defRPr/>
            </a:pPr>
            <a:fld id="{D691CC96-5EAC-4952-B5C3-9016942709CD}"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5" descr="Logo - BBRI"/>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59650" y="119063"/>
            <a:ext cx="17526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D:\2012\Others\10 copy.jpg"/>
          <p:cNvPicPr>
            <a:picLocks noChangeAspect="1" noChangeArrowheads="1"/>
          </p:cNvPicPr>
          <p:nvPr userDrawn="1"/>
        </p:nvPicPr>
        <p:blipFill>
          <a:blip r:embed="rId14">
            <a:extLst>
              <a:ext uri="{28A0092B-C50C-407E-A947-70E740481C1C}">
                <a14:useLocalDpi xmlns:a14="http://schemas.microsoft.com/office/drawing/2010/main" val="0"/>
              </a:ext>
            </a:extLst>
          </a:blip>
          <a:srcRect t="96664"/>
          <a:stretch>
            <a:fillRect/>
          </a:stretch>
        </p:blipFill>
        <p:spPr bwMode="auto">
          <a:xfrm>
            <a:off x="0" y="6629400"/>
            <a:ext cx="914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02A6BF49-6651-4E33-ADD3-06A24A1B24E3}"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17375E"/>
                </a:solidFill>
              </a:defRPr>
            </a:lvl1pPr>
          </a:lstStyle>
          <a:p>
            <a:pPr>
              <a:defRPr/>
            </a:pPr>
            <a:fld id="{630EA95E-E85B-45D7-BDF5-C2DE21BDB75D}" type="slidenum">
              <a:rPr lang="en-US" altLang="en-US"/>
              <a:pPr>
                <a:defRPr/>
              </a:pPr>
              <a:t>‹#›</a:t>
            </a:fld>
            <a:endParaRPr lang="en-US" altLang="en-US" dirty="0"/>
          </a:p>
        </p:txBody>
      </p:sp>
    </p:spTree>
    <p:extLst>
      <p:ext uri="{BB962C8B-B14F-4D97-AF65-F5344CB8AC3E}">
        <p14:creationId xmlns:p14="http://schemas.microsoft.com/office/powerpoint/2010/main" val="395434685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5" descr="Logo - BBRI"/>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59650" y="119063"/>
            <a:ext cx="17526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D:\2012\Others\10 copy.jpg"/>
          <p:cNvPicPr>
            <a:picLocks noChangeAspect="1" noChangeArrowheads="1"/>
          </p:cNvPicPr>
          <p:nvPr userDrawn="1"/>
        </p:nvPicPr>
        <p:blipFill>
          <a:blip r:embed="rId14">
            <a:extLst>
              <a:ext uri="{28A0092B-C50C-407E-A947-70E740481C1C}">
                <a14:useLocalDpi xmlns:a14="http://schemas.microsoft.com/office/drawing/2010/main" val="0"/>
              </a:ext>
            </a:extLst>
          </a:blip>
          <a:srcRect t="96664"/>
          <a:stretch>
            <a:fillRect/>
          </a:stretch>
        </p:blipFill>
        <p:spPr bwMode="auto">
          <a:xfrm>
            <a:off x="0" y="6629400"/>
            <a:ext cx="914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02A6BF49-6651-4E33-ADD3-06A24A1B24E3}"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17375E"/>
                </a:solidFill>
              </a:defRPr>
            </a:lvl1pPr>
          </a:lstStyle>
          <a:p>
            <a:pPr>
              <a:defRPr/>
            </a:pPr>
            <a:fld id="{630EA95E-E85B-45D7-BDF5-C2DE21BDB75D}" type="slidenum">
              <a:rPr lang="en-US" altLang="en-US"/>
              <a:pPr>
                <a:defRPr/>
              </a:pPr>
              <a:t>‹#›</a:t>
            </a:fld>
            <a:endParaRPr lang="en-US" altLang="en-US" dirty="0"/>
          </a:p>
        </p:txBody>
      </p:sp>
    </p:spTree>
    <p:extLst>
      <p:ext uri="{BB962C8B-B14F-4D97-AF65-F5344CB8AC3E}">
        <p14:creationId xmlns:p14="http://schemas.microsoft.com/office/powerpoint/2010/main" val="217945929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5" descr="Logo - BBRI"/>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59650" y="119063"/>
            <a:ext cx="17526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D:\2012\Others\10 copy.jpg"/>
          <p:cNvPicPr>
            <a:picLocks noChangeAspect="1" noChangeArrowheads="1"/>
          </p:cNvPicPr>
          <p:nvPr userDrawn="1"/>
        </p:nvPicPr>
        <p:blipFill>
          <a:blip r:embed="rId14">
            <a:extLst>
              <a:ext uri="{28A0092B-C50C-407E-A947-70E740481C1C}">
                <a14:useLocalDpi xmlns:a14="http://schemas.microsoft.com/office/drawing/2010/main" val="0"/>
              </a:ext>
            </a:extLst>
          </a:blip>
          <a:srcRect t="96664"/>
          <a:stretch>
            <a:fillRect/>
          </a:stretch>
        </p:blipFill>
        <p:spPr bwMode="auto">
          <a:xfrm>
            <a:off x="0" y="6629400"/>
            <a:ext cx="914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9C87599A-746B-4C55-8860-DB842724B72C}" type="datetime1">
              <a:rPr lang="en-US">
                <a:solidFill>
                  <a:prstClr val="black">
                    <a:tint val="75000"/>
                  </a:prstClr>
                </a:solidFill>
              </a:rPr>
              <a:pPr>
                <a:defRPr/>
              </a:pPr>
              <a:t>11/13/2015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17375E"/>
                </a:solidFill>
                <a:latin typeface="Arial" pitchFamily="34" charset="0"/>
                <a:cs typeface="Arial" pitchFamily="34" charset="0"/>
              </a:defRPr>
            </a:lvl1pPr>
          </a:lstStyle>
          <a:p>
            <a:pPr>
              <a:defRPr/>
            </a:pPr>
            <a:fld id="{1E51C3D3-A08F-461E-926D-CF8CADCB1E23}" type="slidenum">
              <a:rPr lang="en-US" altLang="en-US"/>
              <a:pPr>
                <a:defRPr/>
              </a:pPr>
              <a:t>‹#›</a:t>
            </a:fld>
            <a:endParaRPr lang="en-US" altLang="en-US" dirty="0"/>
          </a:p>
        </p:txBody>
      </p:sp>
    </p:spTree>
    <p:extLst>
      <p:ext uri="{BB962C8B-B14F-4D97-AF65-F5344CB8AC3E}">
        <p14:creationId xmlns:p14="http://schemas.microsoft.com/office/powerpoint/2010/main" val="294059079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chart" Target="../charts/chart12.xml"/><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16.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image" Target="../media/image2.jpeg"/><Relationship Id="rId7"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www.bbc.com/news/business-34079633" TargetMode="External"/><Relationship Id="rId5" Type="http://schemas.openxmlformats.org/officeDocument/2006/relationships/image" Target="../media/image28.pn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image" Target="../media/image31.png"/><Relationship Id="rId7" Type="http://schemas.openxmlformats.org/officeDocument/2006/relationships/chart" Target="../charts/chart15.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2.jpeg"/><Relationship Id="rId9"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chart" Target="../charts/char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6" descr="Graphic3.jpg"/>
          <p:cNvPicPr>
            <a:picLocks noChangeAspect="1"/>
          </p:cNvPicPr>
          <p:nvPr/>
        </p:nvPicPr>
        <p:blipFill>
          <a:blip r:embed="rId3"/>
          <a:srcRect/>
          <a:stretch>
            <a:fillRect/>
          </a:stretch>
        </p:blipFill>
        <p:spPr bwMode="auto">
          <a:xfrm>
            <a:off x="0" y="15935"/>
            <a:ext cx="9137650" cy="6851650"/>
          </a:xfrm>
          <a:prstGeom prst="rect">
            <a:avLst/>
          </a:prstGeom>
          <a:noFill/>
          <a:ln w="9525">
            <a:noFill/>
            <a:miter lim="800000"/>
            <a:headEnd/>
            <a:tailEnd/>
          </a:ln>
        </p:spPr>
      </p:pic>
      <p:sp>
        <p:nvSpPr>
          <p:cNvPr id="4" name="Rectangle 3"/>
          <p:cNvSpPr/>
          <p:nvPr/>
        </p:nvSpPr>
        <p:spPr>
          <a:xfrm>
            <a:off x="244475" y="2753380"/>
            <a:ext cx="6537325" cy="523220"/>
          </a:xfrm>
          <a:prstGeom prst="rect">
            <a:avLst/>
          </a:prstGeom>
          <a:noFill/>
        </p:spPr>
        <p:txBody>
          <a:bodyPr wrap="square">
            <a:spAutoFit/>
          </a:bodyPr>
          <a:lstStyle/>
          <a:p>
            <a:pPr>
              <a:defRPr/>
            </a:pPr>
            <a:r>
              <a:rPr lang="en-US" sz="2800" b="1" i="1" dirty="0" smtClean="0">
                <a:ln w="1905"/>
                <a:solidFill>
                  <a:srgbClr val="002060"/>
                </a:solidFill>
                <a:effectLst>
                  <a:outerShdw blurRad="38100" dist="38100" dir="2700000" algn="tl">
                    <a:srgbClr val="000000">
                      <a:alpha val="43137"/>
                    </a:srgbClr>
                  </a:outerShdw>
                </a:effectLst>
                <a:latin typeface="+mn-lt"/>
              </a:rPr>
              <a:t>MSMEs Credit in Indonesia</a:t>
            </a:r>
            <a:endParaRPr lang="en-US" sz="2800" b="1" i="1" dirty="0">
              <a:ln w="1905"/>
              <a:solidFill>
                <a:srgbClr val="002060"/>
              </a:solidFill>
              <a:effectLst>
                <a:outerShdw blurRad="38100" dist="38100" dir="2700000" algn="tl">
                  <a:srgbClr val="000000">
                    <a:alpha val="43137"/>
                  </a:srgbClr>
                </a:outerShdw>
              </a:effectLst>
              <a:latin typeface="+mn-lt"/>
            </a:endParaRPr>
          </a:p>
        </p:txBody>
      </p:sp>
      <p:cxnSp>
        <p:nvCxnSpPr>
          <p:cNvPr id="6" name="Straight Connector 5"/>
          <p:cNvCxnSpPr/>
          <p:nvPr/>
        </p:nvCxnSpPr>
        <p:spPr>
          <a:xfrm>
            <a:off x="214952" y="3303896"/>
            <a:ext cx="6019800"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77504" y="5613400"/>
            <a:ext cx="4572000" cy="369332"/>
          </a:xfrm>
          <a:prstGeom prst="rect">
            <a:avLst/>
          </a:prstGeom>
        </p:spPr>
        <p:txBody>
          <a:bodyPr>
            <a:spAutoFit/>
          </a:bodyPr>
          <a:lstStyle/>
          <a:p>
            <a:pPr eaLnBrk="1" hangingPunct="1">
              <a:defRPr/>
            </a:pPr>
            <a:r>
              <a:rPr lang="en-US" b="1" dirty="0">
                <a:solidFill>
                  <a:srgbClr val="002060"/>
                </a:solidFill>
                <a:latin typeface="+mn-lt"/>
                <a:ea typeface="Cambria Math" pitchFamily="18" charset="0"/>
              </a:rPr>
              <a:t>PT. BANK RAKYAT INDONESIA (</a:t>
            </a:r>
            <a:r>
              <a:rPr lang="en-US" b="1" dirty="0" err="1">
                <a:solidFill>
                  <a:srgbClr val="002060"/>
                </a:solidFill>
                <a:latin typeface="+mn-lt"/>
                <a:ea typeface="Cambria Math" pitchFamily="18" charset="0"/>
              </a:rPr>
              <a:t>Persero</a:t>
            </a:r>
            <a:r>
              <a:rPr lang="en-US" b="1" dirty="0">
                <a:solidFill>
                  <a:srgbClr val="002060"/>
                </a:solidFill>
                <a:latin typeface="+mn-lt"/>
                <a:ea typeface="Cambria Math" pitchFamily="18" charset="0"/>
              </a:rPr>
              <a:t>), </a:t>
            </a:r>
            <a:r>
              <a:rPr lang="en-US" b="1" dirty="0" err="1">
                <a:solidFill>
                  <a:srgbClr val="002060"/>
                </a:solidFill>
                <a:latin typeface="+mn-lt"/>
                <a:ea typeface="Cambria Math" pitchFamily="18" charset="0"/>
              </a:rPr>
              <a:t>Tbk</a:t>
            </a:r>
            <a:r>
              <a:rPr lang="en-US" b="1" dirty="0">
                <a:solidFill>
                  <a:srgbClr val="002060"/>
                </a:solidFill>
                <a:latin typeface="+mn-lt"/>
                <a:ea typeface="Cambria Math" pitchFamily="18" charset="0"/>
              </a:rPr>
              <a:t>.</a:t>
            </a:r>
          </a:p>
        </p:txBody>
      </p:sp>
      <p:sp>
        <p:nvSpPr>
          <p:cNvPr id="10" name="Rectangle 9"/>
          <p:cNvSpPr/>
          <p:nvPr/>
        </p:nvSpPr>
        <p:spPr>
          <a:xfrm>
            <a:off x="214313" y="6500813"/>
            <a:ext cx="8929687" cy="357187"/>
          </a:xfrm>
          <a:prstGeom prst="rect">
            <a:avLst/>
          </a:prstGeom>
          <a:solidFill>
            <a:srgbClr val="DE5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0" y="6500813"/>
            <a:ext cx="3000375" cy="3571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extBox 11"/>
          <p:cNvSpPr txBox="1"/>
          <p:nvPr/>
        </p:nvSpPr>
        <p:spPr>
          <a:xfrm>
            <a:off x="262599" y="3352800"/>
            <a:ext cx="5029200" cy="400110"/>
          </a:xfrm>
          <a:prstGeom prst="rect">
            <a:avLst/>
          </a:prstGeom>
          <a:noFill/>
        </p:spPr>
        <p:txBody>
          <a:bodyPr wrap="square" rtlCol="0">
            <a:spAutoFit/>
          </a:bodyPr>
          <a:lstStyle/>
          <a:p>
            <a:r>
              <a:rPr lang="en-US" sz="2000" b="1" i="1" dirty="0" smtClean="0">
                <a:solidFill>
                  <a:srgbClr val="002060"/>
                </a:solidFill>
                <a:latin typeface="+mn-lt"/>
              </a:rPr>
              <a:t>The International Guarantee Seminar - 2015</a:t>
            </a:r>
            <a:endParaRPr lang="en-US" sz="2000" dirty="0" smtClean="0">
              <a:solidFill>
                <a:srgbClr val="002060"/>
              </a:solidFill>
              <a:latin typeface="+mn-lt"/>
            </a:endParaRPr>
          </a:p>
        </p:txBody>
      </p:sp>
      <p:sp>
        <p:nvSpPr>
          <p:cNvPr id="13" name="TextBox 12"/>
          <p:cNvSpPr txBox="1"/>
          <p:nvPr/>
        </p:nvSpPr>
        <p:spPr>
          <a:xfrm>
            <a:off x="271154" y="5105400"/>
            <a:ext cx="3581400" cy="646331"/>
          </a:xfrm>
          <a:prstGeom prst="rect">
            <a:avLst/>
          </a:prstGeom>
          <a:noFill/>
        </p:spPr>
        <p:txBody>
          <a:bodyPr wrap="square" rtlCol="0">
            <a:spAutoFit/>
          </a:bodyPr>
          <a:lstStyle/>
          <a:p>
            <a:r>
              <a:rPr lang="en-US" b="1" u="sng" smtClean="0">
                <a:solidFill>
                  <a:srgbClr val="002060"/>
                </a:solidFill>
                <a:latin typeface="+mn-lt"/>
              </a:rPr>
              <a:t>Irianto</a:t>
            </a:r>
            <a:endParaRPr lang="en-US" b="1" u="sng" dirty="0" smtClean="0">
              <a:solidFill>
                <a:srgbClr val="002060"/>
              </a:solidFill>
              <a:latin typeface="+mn-lt"/>
            </a:endParaRPr>
          </a:p>
          <a:p>
            <a:r>
              <a:rPr lang="en-US" smtClean="0">
                <a:solidFill>
                  <a:srgbClr val="002060"/>
                </a:solidFill>
                <a:latin typeface="+mn-lt"/>
              </a:rPr>
              <a:t>Senior Executive Vice President</a:t>
            </a:r>
            <a:endParaRPr lang="en-US" dirty="0" smtClean="0">
              <a:solidFill>
                <a:srgbClr val="002060"/>
              </a:solidFill>
              <a:latin typeface="+mn-lt"/>
            </a:endParaRPr>
          </a:p>
        </p:txBody>
      </p:sp>
    </p:spTree>
    <p:extLst>
      <p:ext uri="{BB962C8B-B14F-4D97-AF65-F5344CB8AC3E}">
        <p14:creationId xmlns:p14="http://schemas.microsoft.com/office/powerpoint/2010/main" val="122308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15"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42" name="TextBox 41"/>
          <p:cNvSpPr txBox="1"/>
          <p:nvPr/>
        </p:nvSpPr>
        <p:spPr>
          <a:xfrm>
            <a:off x="327025" y="195264"/>
            <a:ext cx="5530850" cy="400110"/>
          </a:xfrm>
          <a:prstGeom prst="rect">
            <a:avLst/>
          </a:prstGeom>
          <a:noFill/>
        </p:spPr>
        <p:txBody>
          <a:bodyPr>
            <a:spAutoFit/>
          </a:bodyPr>
          <a:lstStyle/>
          <a:p>
            <a:pPr eaLnBrk="1" hangingPunct="1"/>
            <a:r>
              <a:rPr lang="en-US" altLang="en-US" sz="2000" b="1" i="1" dirty="0">
                <a:solidFill>
                  <a:srgbClr val="002060"/>
                </a:solidFill>
                <a:latin typeface="Calibri" pitchFamily="34" charset="0"/>
              </a:rPr>
              <a:t>Key Success Factor in Serving </a:t>
            </a:r>
            <a:r>
              <a:rPr lang="en-US" altLang="en-US" sz="2000" b="1" i="1" dirty="0" smtClean="0">
                <a:solidFill>
                  <a:srgbClr val="002060"/>
                </a:solidFill>
                <a:latin typeface="Calibri" pitchFamily="34" charset="0"/>
              </a:rPr>
              <a:t>MSMEs – Outreach</a:t>
            </a:r>
            <a:endParaRPr lang="en-US" altLang="en-US" sz="2000" b="1" dirty="0">
              <a:solidFill>
                <a:srgbClr val="FF0000"/>
              </a:solidFill>
              <a:latin typeface="Calibri" pitchFamily="34" charset="0"/>
            </a:endParaRPr>
          </a:p>
        </p:txBody>
      </p:sp>
      <p:sp>
        <p:nvSpPr>
          <p:cNvPr id="7" name="TextBox 6"/>
          <p:cNvSpPr txBox="1"/>
          <p:nvPr/>
        </p:nvSpPr>
        <p:spPr>
          <a:xfrm>
            <a:off x="4191000" y="3600033"/>
            <a:ext cx="4800600" cy="2800767"/>
          </a:xfrm>
          <a:prstGeom prst="rect">
            <a:avLst/>
          </a:prstGeom>
          <a:noFill/>
        </p:spPr>
        <p:txBody>
          <a:bodyPr wrap="square" rtlCol="0">
            <a:spAutoFit/>
          </a:bodyPr>
          <a:lstStyle/>
          <a:p>
            <a:pPr algn="ctr"/>
            <a:r>
              <a:rPr lang="en-US" sz="1600" dirty="0" smtClean="0">
                <a:latin typeface="+mn-lt"/>
              </a:rPr>
              <a:t>Outreach related </a:t>
            </a:r>
            <a:r>
              <a:rPr lang="en-US" sz="1600" dirty="0">
                <a:latin typeface="+mn-lt"/>
              </a:rPr>
              <a:t>to </a:t>
            </a:r>
            <a:r>
              <a:rPr lang="en-US" sz="1600" dirty="0" smtClean="0">
                <a:latin typeface="+mn-lt"/>
              </a:rPr>
              <a:t>bank’s ability to deliver financial service to micro, small, and medium enterprises (MSMEs). MSMEs are spreading all over Indonesia that consist of 17,000 islands and most of the MSMEs are located in rural and remote area. It </a:t>
            </a:r>
            <a:r>
              <a:rPr lang="en-US" sz="1600" dirty="0">
                <a:latin typeface="+mn-lt"/>
              </a:rPr>
              <a:t>needs </a:t>
            </a:r>
            <a:r>
              <a:rPr lang="en-US" sz="1600" dirty="0" smtClean="0">
                <a:latin typeface="+mn-lt"/>
              </a:rPr>
              <a:t>financial services to support its business activities.</a:t>
            </a:r>
          </a:p>
          <a:p>
            <a:pPr algn="ctr"/>
            <a:endParaRPr lang="en-US" sz="1600" dirty="0">
              <a:latin typeface="+mn-lt"/>
            </a:endParaRPr>
          </a:p>
          <a:p>
            <a:pPr algn="ctr"/>
            <a:r>
              <a:rPr lang="en-US" sz="1600" dirty="0" smtClean="0">
                <a:latin typeface="+mn-lt"/>
              </a:rPr>
              <a:t>Sometimes infrastructure </a:t>
            </a:r>
            <a:r>
              <a:rPr lang="en-US" sz="1600" dirty="0">
                <a:latin typeface="+mn-lt"/>
              </a:rPr>
              <a:t>and geographical location </a:t>
            </a:r>
            <a:r>
              <a:rPr lang="en-US" sz="1600" dirty="0" smtClean="0">
                <a:latin typeface="+mn-lt"/>
              </a:rPr>
              <a:t>are </a:t>
            </a:r>
            <a:r>
              <a:rPr lang="en-US" sz="1600" dirty="0">
                <a:latin typeface="+mn-lt"/>
              </a:rPr>
              <a:t>obstacles </a:t>
            </a:r>
            <a:r>
              <a:rPr lang="en-US" sz="1600" dirty="0" smtClean="0">
                <a:latin typeface="+mn-lt"/>
              </a:rPr>
              <a:t>for the </a:t>
            </a:r>
            <a:r>
              <a:rPr lang="en-US" sz="1600" dirty="0">
                <a:latin typeface="+mn-lt"/>
              </a:rPr>
              <a:t>bank to </a:t>
            </a:r>
            <a:r>
              <a:rPr lang="en-US" sz="1600" dirty="0" smtClean="0">
                <a:latin typeface="+mn-lt"/>
              </a:rPr>
              <a:t>reach </a:t>
            </a:r>
            <a:r>
              <a:rPr lang="en-US" sz="1600" dirty="0">
                <a:latin typeface="+mn-lt"/>
              </a:rPr>
              <a:t>the </a:t>
            </a:r>
            <a:r>
              <a:rPr lang="en-US" sz="1600" dirty="0" smtClean="0">
                <a:latin typeface="+mn-lt"/>
              </a:rPr>
              <a:t>MSMEs. However, Bank should </a:t>
            </a:r>
            <a:r>
              <a:rPr lang="en-US" sz="1600" dirty="0">
                <a:latin typeface="+mn-lt"/>
              </a:rPr>
              <a:t>present close to </a:t>
            </a:r>
            <a:r>
              <a:rPr lang="en-US" sz="1600" dirty="0" smtClean="0">
                <a:latin typeface="+mn-lt"/>
              </a:rPr>
              <a:t>the MSMEs community </a:t>
            </a:r>
            <a:r>
              <a:rPr lang="en-US" sz="1600" dirty="0">
                <a:latin typeface="+mn-lt"/>
              </a:rPr>
              <a:t>which tends to be in </a:t>
            </a:r>
            <a:r>
              <a:rPr lang="en-US" sz="1600" dirty="0" smtClean="0">
                <a:latin typeface="+mn-lt"/>
              </a:rPr>
              <a:t>rural and remote areas.</a:t>
            </a:r>
          </a:p>
        </p:txBody>
      </p:sp>
      <p:sp>
        <p:nvSpPr>
          <p:cNvPr id="14" name="Slide Number Placeholder 1"/>
          <p:cNvSpPr>
            <a:spLocks noGrp="1"/>
          </p:cNvSpPr>
          <p:nvPr>
            <p:ph type="sldNum" sz="quarter" idx="12"/>
          </p:nvPr>
        </p:nvSpPr>
        <p:spPr bwMode="auto">
          <a:xfrm>
            <a:off x="6553200" y="6356350"/>
            <a:ext cx="2133600" cy="365125"/>
          </a:xfrm>
          <a:noFill/>
          <a:ln>
            <a:miter lim="800000"/>
            <a:headEnd/>
            <a:tailEnd/>
          </a:ln>
        </p:spPr>
        <p:txBody>
          <a:bodyPr/>
          <a:lstStyle/>
          <a:p>
            <a:r>
              <a:rPr lang="en-US" altLang="en-US" dirty="0" smtClean="0"/>
              <a:t>8</a:t>
            </a:r>
          </a:p>
        </p:txBody>
      </p:sp>
      <p:sp>
        <p:nvSpPr>
          <p:cNvPr id="8" name="Rounded Rectangle 7"/>
          <p:cNvSpPr/>
          <p:nvPr/>
        </p:nvSpPr>
        <p:spPr>
          <a:xfrm>
            <a:off x="4267200" y="990600"/>
            <a:ext cx="4648200" cy="30480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smtClean="0"/>
              <a:t>Spreading all over 17,000 islands</a:t>
            </a:r>
            <a:endParaRPr lang="en-US" sz="1600" i="1"/>
          </a:p>
        </p:txBody>
      </p:sp>
      <p:sp>
        <p:nvSpPr>
          <p:cNvPr id="10" name="Rounded Rectangle 9"/>
          <p:cNvSpPr/>
          <p:nvPr/>
        </p:nvSpPr>
        <p:spPr>
          <a:xfrm>
            <a:off x="4267200" y="1447800"/>
            <a:ext cx="4648200" cy="30480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smtClean="0"/>
              <a:t>Most of MSMEs are located in rural &amp; remote area</a:t>
            </a:r>
            <a:endParaRPr lang="en-US" sz="1600" i="1"/>
          </a:p>
        </p:txBody>
      </p:sp>
      <p:sp>
        <p:nvSpPr>
          <p:cNvPr id="11" name="Rounded Rectangle 10"/>
          <p:cNvSpPr/>
          <p:nvPr/>
        </p:nvSpPr>
        <p:spPr>
          <a:xfrm>
            <a:off x="4267200" y="1905000"/>
            <a:ext cx="4648200" cy="3048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smtClean="0"/>
              <a:t>Limited infrastructure</a:t>
            </a:r>
            <a:endParaRPr lang="en-US" sz="1600" i="1"/>
          </a:p>
        </p:txBody>
      </p:sp>
      <p:sp>
        <p:nvSpPr>
          <p:cNvPr id="12" name="Down Arrow 11"/>
          <p:cNvSpPr/>
          <p:nvPr/>
        </p:nvSpPr>
        <p:spPr>
          <a:xfrm>
            <a:off x="6477000" y="2362200"/>
            <a:ext cx="304800" cy="60960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4267200" y="3124200"/>
            <a:ext cx="4648200" cy="304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i="1" smtClean="0">
                <a:solidFill>
                  <a:schemeClr val="tx1"/>
                </a:solidFill>
              </a:rPr>
              <a:t>Outreach / Accessibility</a:t>
            </a:r>
            <a:endParaRPr lang="en-US" sz="1600" b="1" i="1">
              <a:solidFill>
                <a:schemeClr val="tx1"/>
              </a:solidFill>
            </a:endParaRPr>
          </a:p>
        </p:txBody>
      </p:sp>
      <p:pic>
        <p:nvPicPr>
          <p:cNvPr id="15" name="Picture 2" descr="F:\A. INTERNAL\8. FOTO-FOTO\104_Teras-Terapung-(Bagaimana-pun-kondisinya-tidak-ada-alasan-untuk-BRI-tidak-melayani-masyarakat-Indonesia).jpg"/>
          <p:cNvPicPr>
            <a:picLocks noChangeAspect="1" noChangeArrowheads="1"/>
          </p:cNvPicPr>
          <p:nvPr/>
        </p:nvPicPr>
        <p:blipFill>
          <a:blip r:embed="rId3"/>
          <a:srcRect/>
          <a:stretch>
            <a:fillRect/>
          </a:stretch>
        </p:blipFill>
        <p:spPr bwMode="auto">
          <a:xfrm>
            <a:off x="152400" y="990600"/>
            <a:ext cx="3886200" cy="5410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89552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15"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42" name="TextBox 41"/>
          <p:cNvSpPr txBox="1"/>
          <p:nvPr/>
        </p:nvSpPr>
        <p:spPr>
          <a:xfrm>
            <a:off x="327024" y="195264"/>
            <a:ext cx="5997575" cy="400110"/>
          </a:xfrm>
          <a:prstGeom prst="rect">
            <a:avLst/>
          </a:prstGeom>
          <a:noFill/>
        </p:spPr>
        <p:txBody>
          <a:bodyPr wrap="square">
            <a:spAutoFit/>
          </a:bodyPr>
          <a:lstStyle/>
          <a:p>
            <a:pPr eaLnBrk="1" hangingPunct="1"/>
            <a:r>
              <a:rPr lang="en-US" altLang="en-US" sz="2000" b="1" i="1" dirty="0">
                <a:solidFill>
                  <a:srgbClr val="002060"/>
                </a:solidFill>
                <a:latin typeface="Calibri" pitchFamily="34" charset="0"/>
              </a:rPr>
              <a:t>Key Success Factor in Serving </a:t>
            </a:r>
            <a:r>
              <a:rPr lang="en-US" altLang="en-US" sz="2000" b="1" i="1" dirty="0" smtClean="0">
                <a:solidFill>
                  <a:srgbClr val="002060"/>
                </a:solidFill>
                <a:latin typeface="Calibri" pitchFamily="34" charset="0"/>
              </a:rPr>
              <a:t>MSMEs - Sustainability</a:t>
            </a:r>
            <a:endParaRPr lang="en-US" altLang="en-US" sz="2000" b="1" dirty="0">
              <a:solidFill>
                <a:srgbClr val="FF0000"/>
              </a:solidFill>
              <a:latin typeface="Calibri" pitchFamily="34" charset="0"/>
            </a:endParaRPr>
          </a:p>
        </p:txBody>
      </p:sp>
      <p:sp>
        <p:nvSpPr>
          <p:cNvPr id="7" name="TextBox 6"/>
          <p:cNvSpPr txBox="1"/>
          <p:nvPr/>
        </p:nvSpPr>
        <p:spPr>
          <a:xfrm>
            <a:off x="381000" y="838200"/>
            <a:ext cx="5257800" cy="1600438"/>
          </a:xfrm>
          <a:prstGeom prst="rect">
            <a:avLst/>
          </a:prstGeom>
          <a:noFill/>
        </p:spPr>
        <p:txBody>
          <a:bodyPr wrap="square" rtlCol="0">
            <a:spAutoFit/>
          </a:bodyPr>
          <a:lstStyle/>
          <a:p>
            <a:pPr algn="just"/>
            <a:r>
              <a:rPr lang="en-US" sz="1600" dirty="0">
                <a:latin typeface="+mn-lt"/>
              </a:rPr>
              <a:t>A </a:t>
            </a:r>
            <a:r>
              <a:rPr lang="en-US" sz="1600" dirty="0" smtClean="0">
                <a:latin typeface="+mn-lt"/>
              </a:rPr>
              <a:t>bank needs </a:t>
            </a:r>
            <a:r>
              <a:rPr lang="en-US" sz="1600" dirty="0">
                <a:latin typeface="+mn-lt"/>
              </a:rPr>
              <a:t>to be able to finance </a:t>
            </a:r>
            <a:r>
              <a:rPr lang="en-US" sz="1600" dirty="0" smtClean="0">
                <a:latin typeface="+mn-lt"/>
              </a:rPr>
              <a:t>itself (</a:t>
            </a:r>
            <a:r>
              <a:rPr lang="en-US" b="1" dirty="0" smtClean="0">
                <a:latin typeface="+mn-lt"/>
              </a:rPr>
              <a:t>self sufficient</a:t>
            </a:r>
            <a:r>
              <a:rPr lang="en-US" sz="1600" dirty="0" smtClean="0">
                <a:latin typeface="+mn-lt"/>
              </a:rPr>
              <a:t>) by generating sustainable profit so that the bank can maintain its commitment to continue serving MSMEs. Moreover, the profit can support the bank to do innovative product development to increase service quality or even offer an innovative product to help MSMEs boost their performance</a:t>
            </a:r>
            <a:endParaRPr lang="en-US" sz="1500" b="1" dirty="0">
              <a:latin typeface="+mn-lt"/>
            </a:endParaRPr>
          </a:p>
        </p:txBody>
      </p:sp>
      <p:sp>
        <p:nvSpPr>
          <p:cNvPr id="14" name="Slide Number Placeholder 1"/>
          <p:cNvSpPr>
            <a:spLocks noGrp="1"/>
          </p:cNvSpPr>
          <p:nvPr>
            <p:ph type="sldNum" sz="quarter" idx="12"/>
          </p:nvPr>
        </p:nvSpPr>
        <p:spPr bwMode="auto">
          <a:xfrm>
            <a:off x="6553200" y="6356350"/>
            <a:ext cx="2133600" cy="365125"/>
          </a:xfrm>
          <a:noFill/>
          <a:ln>
            <a:miter lim="800000"/>
            <a:headEnd/>
            <a:tailEnd/>
          </a:ln>
        </p:spPr>
        <p:txBody>
          <a:bodyPr/>
          <a:lstStyle/>
          <a:p>
            <a:r>
              <a:rPr lang="en-US" altLang="en-US" dirty="0"/>
              <a:t>9</a:t>
            </a:r>
            <a:endParaRPr lang="en-US" altLang="en-US" dirty="0" smtClean="0"/>
          </a:p>
        </p:txBody>
      </p:sp>
      <p:sp>
        <p:nvSpPr>
          <p:cNvPr id="22" name="Rounded Rectangle 21"/>
          <p:cNvSpPr/>
          <p:nvPr/>
        </p:nvSpPr>
        <p:spPr>
          <a:xfrm>
            <a:off x="6315075" y="1843087"/>
            <a:ext cx="2219325" cy="2184400"/>
          </a:xfrm>
          <a:prstGeom prst="roundRect">
            <a:avLst>
              <a:gd name="adj" fmla="val 78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26" name="Rounded Rectangle 25"/>
          <p:cNvSpPr/>
          <p:nvPr/>
        </p:nvSpPr>
        <p:spPr>
          <a:xfrm>
            <a:off x="3636962" y="3062287"/>
            <a:ext cx="2219325" cy="2184400"/>
          </a:xfrm>
          <a:prstGeom prst="roundRect">
            <a:avLst>
              <a:gd name="adj" fmla="val 78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27" name="Rounded Rectangle 26"/>
          <p:cNvSpPr/>
          <p:nvPr/>
        </p:nvSpPr>
        <p:spPr>
          <a:xfrm>
            <a:off x="1009650" y="4391025"/>
            <a:ext cx="2220912" cy="2182812"/>
          </a:xfrm>
          <a:prstGeom prst="roundRect">
            <a:avLst>
              <a:gd name="adj" fmla="val 78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pic>
        <p:nvPicPr>
          <p:cNvPr id="28" name="Picture 3" descr="C:\Documents and Settings\bri\My Documents\Downloads\Jepara tempo dulu4.jpg"/>
          <p:cNvPicPr>
            <a:picLocks noChangeAspect="1" noChangeArrowheads="1"/>
          </p:cNvPicPr>
          <p:nvPr/>
        </p:nvPicPr>
        <p:blipFill>
          <a:blip r:embed="rId3" cstate="print">
            <a:extLst/>
          </a:blip>
          <a:srcRect/>
          <a:stretch>
            <a:fillRect/>
          </a:stretch>
        </p:blipFill>
        <p:spPr bwMode="auto">
          <a:xfrm>
            <a:off x="641118" y="4864883"/>
            <a:ext cx="2386322" cy="1597520"/>
          </a:xfrm>
          <a:prstGeom prst="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pic>
        <p:nvPicPr>
          <p:cNvPr id="29" name="Picture 2" descr="F:\PAK IR\Teras keliling pasar.jpg"/>
          <p:cNvPicPr>
            <a:picLocks noChangeAspect="1" noChangeArrowheads="1"/>
          </p:cNvPicPr>
          <p:nvPr/>
        </p:nvPicPr>
        <p:blipFill>
          <a:blip r:embed="rId4" cstate="print">
            <a:extLst/>
          </a:blip>
          <a:srcRect/>
          <a:stretch>
            <a:fillRect/>
          </a:stretch>
        </p:blipFill>
        <p:spPr bwMode="auto">
          <a:xfrm>
            <a:off x="3343634" y="3510366"/>
            <a:ext cx="2343081" cy="1636776"/>
          </a:xfrm>
          <a:prstGeom prst="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pic>
        <p:nvPicPr>
          <p:cNvPr id="30" name="Picture 6" descr="E:\CMG\4N5Y9577.JPG"/>
          <p:cNvPicPr>
            <a:picLocks noChangeAspect="1" noChangeArrowheads="1"/>
          </p:cNvPicPr>
          <p:nvPr/>
        </p:nvPicPr>
        <p:blipFill rotWithShape="1">
          <a:blip r:embed="rId5" cstate="print">
            <a:extLst/>
          </a:blip>
          <a:srcRect r="12295"/>
          <a:stretch/>
        </p:blipFill>
        <p:spPr bwMode="auto">
          <a:xfrm>
            <a:off x="5954994" y="2274082"/>
            <a:ext cx="2373326" cy="1623674"/>
          </a:xfrm>
          <a:prstGeom prst="rect">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sp>
        <p:nvSpPr>
          <p:cNvPr id="31" name="TextBox 30"/>
          <p:cNvSpPr txBox="1"/>
          <p:nvPr/>
        </p:nvSpPr>
        <p:spPr>
          <a:xfrm>
            <a:off x="1211262" y="4419600"/>
            <a:ext cx="1431925" cy="400050"/>
          </a:xfrm>
          <a:prstGeom prst="rect">
            <a:avLst/>
          </a:prstGeom>
          <a:noFill/>
        </p:spPr>
        <p:txBody>
          <a:bodyPr>
            <a:spAutoFit/>
          </a:bodyPr>
          <a:lstStyle/>
          <a:p>
            <a:pPr algn="ctr" eaLnBrk="0" hangingPunct="0">
              <a:defRPr/>
            </a:pPr>
            <a:r>
              <a:rPr lang="en-US" sz="2000" b="1" dirty="0">
                <a:solidFill>
                  <a:schemeClr val="tx2">
                    <a:lumMod val="50000"/>
                  </a:schemeClr>
                </a:solidFill>
                <a:latin typeface="+mn-lt"/>
                <a:cs typeface="Arial" pitchFamily="34" charset="0"/>
              </a:rPr>
              <a:t>1960’s</a:t>
            </a:r>
          </a:p>
        </p:txBody>
      </p:sp>
      <p:sp>
        <p:nvSpPr>
          <p:cNvPr id="32" name="TextBox 31"/>
          <p:cNvSpPr txBox="1"/>
          <p:nvPr/>
        </p:nvSpPr>
        <p:spPr>
          <a:xfrm>
            <a:off x="3875087" y="3048000"/>
            <a:ext cx="1511300" cy="400050"/>
          </a:xfrm>
          <a:prstGeom prst="rect">
            <a:avLst/>
          </a:prstGeom>
          <a:noFill/>
        </p:spPr>
        <p:txBody>
          <a:bodyPr>
            <a:spAutoFit/>
          </a:bodyPr>
          <a:lstStyle/>
          <a:p>
            <a:pPr algn="ctr" eaLnBrk="0" hangingPunct="0">
              <a:defRPr/>
            </a:pPr>
            <a:r>
              <a:rPr lang="en-US" sz="2000" b="1" dirty="0">
                <a:solidFill>
                  <a:schemeClr val="tx2">
                    <a:lumMod val="50000"/>
                  </a:schemeClr>
                </a:solidFill>
                <a:latin typeface="+mn-lt"/>
                <a:cs typeface="Arial" pitchFamily="34" charset="0"/>
              </a:rPr>
              <a:t>2011’s</a:t>
            </a:r>
          </a:p>
        </p:txBody>
      </p:sp>
      <p:sp>
        <p:nvSpPr>
          <p:cNvPr id="33" name="TextBox 32"/>
          <p:cNvSpPr txBox="1"/>
          <p:nvPr/>
        </p:nvSpPr>
        <p:spPr>
          <a:xfrm>
            <a:off x="6507162" y="1828800"/>
            <a:ext cx="1509713" cy="400050"/>
          </a:xfrm>
          <a:prstGeom prst="rect">
            <a:avLst/>
          </a:prstGeom>
          <a:noFill/>
        </p:spPr>
        <p:txBody>
          <a:bodyPr>
            <a:spAutoFit/>
          </a:bodyPr>
          <a:lstStyle/>
          <a:p>
            <a:pPr algn="ctr" eaLnBrk="0" hangingPunct="0">
              <a:defRPr/>
            </a:pPr>
            <a:r>
              <a:rPr lang="en-US" sz="2000" b="1" dirty="0">
                <a:solidFill>
                  <a:schemeClr val="tx2">
                    <a:lumMod val="50000"/>
                  </a:schemeClr>
                </a:solidFill>
                <a:latin typeface="+mn-lt"/>
                <a:cs typeface="Arial" pitchFamily="34" charset="0"/>
              </a:rPr>
              <a:t>2014’s</a:t>
            </a:r>
          </a:p>
        </p:txBody>
      </p:sp>
      <p:sp>
        <p:nvSpPr>
          <p:cNvPr id="34" name="Curved Right Arrow 33"/>
          <p:cNvSpPr/>
          <p:nvPr/>
        </p:nvSpPr>
        <p:spPr>
          <a:xfrm rot="13840065" flipH="1">
            <a:off x="2101729" y="2291603"/>
            <a:ext cx="889000" cy="1717675"/>
          </a:xfrm>
          <a:prstGeom prst="curvedRightArrow">
            <a:avLst/>
          </a:prstGeom>
          <a:solidFill>
            <a:schemeClr val="accent6">
              <a:lumMod val="7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tx1"/>
              </a:solidFill>
            </a:endParaRPr>
          </a:p>
        </p:txBody>
      </p:sp>
      <p:sp>
        <p:nvSpPr>
          <p:cNvPr id="35" name="Curved Right Arrow 34"/>
          <p:cNvSpPr/>
          <p:nvPr/>
        </p:nvSpPr>
        <p:spPr>
          <a:xfrm rot="14001030">
            <a:off x="5765438" y="4515825"/>
            <a:ext cx="900113" cy="1717675"/>
          </a:xfrm>
          <a:prstGeom prst="curvedRightArrow">
            <a:avLst/>
          </a:prstGeom>
          <a:solidFill>
            <a:schemeClr val="accent6">
              <a:lumMod val="7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dirty="0">
              <a:solidFill>
                <a:schemeClr val="tx1"/>
              </a:solidFill>
            </a:endParaRPr>
          </a:p>
        </p:txBody>
      </p:sp>
    </p:spTree>
    <p:extLst>
      <p:ext uri="{BB962C8B-B14F-4D97-AF65-F5344CB8AC3E}">
        <p14:creationId xmlns:p14="http://schemas.microsoft.com/office/powerpoint/2010/main" val="178318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ounded Rectangle 32"/>
          <p:cNvSpPr/>
          <p:nvPr/>
        </p:nvSpPr>
        <p:spPr>
          <a:xfrm>
            <a:off x="2819401" y="2168723"/>
            <a:ext cx="1523999" cy="269677"/>
          </a:xfrm>
          <a:prstGeom prst="roundRect">
            <a:avLst>
              <a:gd name="adj" fmla="val 50000"/>
            </a:avLst>
          </a:prstGeom>
          <a:solidFill>
            <a:schemeClr val="accent1">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600"/>
          </a:p>
        </p:txBody>
      </p:sp>
      <p:pic>
        <p:nvPicPr>
          <p:cNvPr id="41" name="Picture 15"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42" name="TextBox 41"/>
          <p:cNvSpPr txBox="1"/>
          <p:nvPr/>
        </p:nvSpPr>
        <p:spPr>
          <a:xfrm>
            <a:off x="327024" y="195264"/>
            <a:ext cx="5692775" cy="400110"/>
          </a:xfrm>
          <a:prstGeom prst="rect">
            <a:avLst/>
          </a:prstGeom>
          <a:noFill/>
        </p:spPr>
        <p:txBody>
          <a:bodyPr wrap="square">
            <a:spAutoFit/>
          </a:bodyPr>
          <a:lstStyle/>
          <a:p>
            <a:pPr eaLnBrk="1" hangingPunct="1"/>
            <a:r>
              <a:rPr lang="en-US" altLang="en-US" sz="2000" b="1" i="1" dirty="0">
                <a:solidFill>
                  <a:srgbClr val="002060"/>
                </a:solidFill>
                <a:latin typeface="Calibri" pitchFamily="34" charset="0"/>
              </a:rPr>
              <a:t>Key Success Factor in Serving </a:t>
            </a:r>
            <a:r>
              <a:rPr lang="en-US" altLang="en-US" sz="2000" b="1" i="1" dirty="0" smtClean="0">
                <a:solidFill>
                  <a:srgbClr val="002060"/>
                </a:solidFill>
                <a:latin typeface="Calibri" pitchFamily="34" charset="0"/>
              </a:rPr>
              <a:t>MSMEs – Social Impact</a:t>
            </a:r>
            <a:endParaRPr lang="en-US" altLang="en-US" sz="2000" b="1" dirty="0">
              <a:solidFill>
                <a:srgbClr val="FF0000"/>
              </a:solidFill>
              <a:latin typeface="Calibri" pitchFamily="34" charset="0"/>
            </a:endParaRPr>
          </a:p>
        </p:txBody>
      </p:sp>
      <p:sp>
        <p:nvSpPr>
          <p:cNvPr id="7" name="TextBox 6"/>
          <p:cNvSpPr txBox="1"/>
          <p:nvPr/>
        </p:nvSpPr>
        <p:spPr>
          <a:xfrm>
            <a:off x="2895600" y="5257800"/>
            <a:ext cx="5459104" cy="1138773"/>
          </a:xfrm>
          <a:prstGeom prst="rect">
            <a:avLst/>
          </a:prstGeom>
          <a:noFill/>
        </p:spPr>
        <p:txBody>
          <a:bodyPr wrap="square" rtlCol="0">
            <a:spAutoFit/>
          </a:bodyPr>
          <a:lstStyle/>
          <a:p>
            <a:pPr algn="ctr"/>
            <a:r>
              <a:rPr lang="en-US" sz="1600" dirty="0" smtClean="0">
                <a:latin typeface="+mn-lt"/>
              </a:rPr>
              <a:t>The </a:t>
            </a:r>
            <a:r>
              <a:rPr lang="en-US" sz="1600" dirty="0">
                <a:latin typeface="+mn-lt"/>
              </a:rPr>
              <a:t>latest research conducted by </a:t>
            </a:r>
            <a:r>
              <a:rPr lang="en-US" sz="1600" dirty="0" smtClean="0">
                <a:latin typeface="+mn-lt"/>
              </a:rPr>
              <a:t>independent </a:t>
            </a:r>
            <a:r>
              <a:rPr lang="en-US" sz="1600">
                <a:latin typeface="+mn-lt"/>
              </a:rPr>
              <a:t>research </a:t>
            </a:r>
            <a:r>
              <a:rPr lang="en-US" sz="1600" smtClean="0">
                <a:latin typeface="+mn-lt"/>
              </a:rPr>
              <a:t>institution </a:t>
            </a:r>
            <a:r>
              <a:rPr lang="en-US" sz="1600" dirty="0">
                <a:latin typeface="+mn-lt"/>
              </a:rPr>
              <a:t>(</a:t>
            </a:r>
            <a:r>
              <a:rPr lang="en-US" sz="1600" dirty="0" smtClean="0">
                <a:latin typeface="+mn-lt"/>
              </a:rPr>
              <a:t>University of Indonesia) in </a:t>
            </a:r>
            <a:r>
              <a:rPr lang="en-US" sz="1600" dirty="0">
                <a:latin typeface="+mn-lt"/>
              </a:rPr>
              <a:t>2012 on micro credit showed that the presence of micro credit</a:t>
            </a:r>
            <a:r>
              <a:rPr lang="en-US" sz="1600" dirty="0" smtClean="0">
                <a:latin typeface="+mn-lt"/>
              </a:rPr>
              <a:t> </a:t>
            </a:r>
            <a:r>
              <a:rPr lang="en-US" sz="1600">
                <a:latin typeface="+mn-lt"/>
              </a:rPr>
              <a:t>has </a:t>
            </a:r>
            <a:r>
              <a:rPr lang="en-US" sz="1600" smtClean="0">
                <a:latin typeface="+mn-lt"/>
              </a:rPr>
              <a:t>a significant impact in terms of </a:t>
            </a:r>
            <a:r>
              <a:rPr lang="en-US" b="1" smtClean="0">
                <a:latin typeface="+mn-lt"/>
              </a:rPr>
              <a:t>rising </a:t>
            </a:r>
            <a:r>
              <a:rPr lang="en-US" b="1">
                <a:latin typeface="+mn-lt"/>
              </a:rPr>
              <a:t>turnover </a:t>
            </a:r>
            <a:r>
              <a:rPr lang="en-US" sz="1600" smtClean="0">
                <a:latin typeface="+mn-lt"/>
              </a:rPr>
              <a:t>(2.2x) and</a:t>
            </a:r>
            <a:r>
              <a:rPr lang="en-US" b="1" smtClean="0">
                <a:latin typeface="+mn-lt"/>
              </a:rPr>
              <a:t> assets </a:t>
            </a:r>
            <a:r>
              <a:rPr lang="en-US" sz="1600" smtClean="0">
                <a:latin typeface="+mn-lt"/>
              </a:rPr>
              <a:t>(20.4x)</a:t>
            </a:r>
            <a:endParaRPr lang="en-US" sz="1600" b="1" dirty="0">
              <a:latin typeface="+mn-lt"/>
            </a:endParaRPr>
          </a:p>
        </p:txBody>
      </p:sp>
      <p:sp>
        <p:nvSpPr>
          <p:cNvPr id="14" name="Slide Number Placeholder 1"/>
          <p:cNvSpPr>
            <a:spLocks noGrp="1"/>
          </p:cNvSpPr>
          <p:nvPr>
            <p:ph type="sldNum" sz="quarter" idx="12"/>
          </p:nvPr>
        </p:nvSpPr>
        <p:spPr bwMode="auto">
          <a:xfrm>
            <a:off x="6553200" y="6356350"/>
            <a:ext cx="2133600" cy="365125"/>
          </a:xfrm>
          <a:noFill/>
          <a:ln>
            <a:miter lim="800000"/>
            <a:headEnd/>
            <a:tailEnd/>
          </a:ln>
        </p:spPr>
        <p:txBody>
          <a:bodyPr/>
          <a:lstStyle/>
          <a:p>
            <a:r>
              <a:rPr lang="en-US" altLang="en-US" smtClean="0"/>
              <a:t>10</a:t>
            </a:r>
            <a:endParaRPr lang="en-US" altLang="en-US" dirty="0" smtClean="0"/>
          </a:p>
        </p:txBody>
      </p:sp>
      <p:graphicFrame>
        <p:nvGraphicFramePr>
          <p:cNvPr id="5" name="Chart 4"/>
          <p:cNvGraphicFramePr/>
          <p:nvPr>
            <p:extLst>
              <p:ext uri="{D42A27DB-BD31-4B8C-83A1-F6EECF244321}">
                <p14:modId xmlns:p14="http://schemas.microsoft.com/office/powerpoint/2010/main" val="2439662704"/>
              </p:ext>
            </p:extLst>
          </p:nvPr>
        </p:nvGraphicFramePr>
        <p:xfrm>
          <a:off x="2988030" y="1842992"/>
          <a:ext cx="4193796" cy="3255079"/>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p:cNvSpPr txBox="1"/>
          <p:nvPr/>
        </p:nvSpPr>
        <p:spPr>
          <a:xfrm>
            <a:off x="6019800" y="4554379"/>
            <a:ext cx="1371600" cy="246221"/>
          </a:xfrm>
          <a:prstGeom prst="rect">
            <a:avLst/>
          </a:prstGeom>
          <a:noFill/>
        </p:spPr>
        <p:txBody>
          <a:bodyPr wrap="square" rtlCol="0">
            <a:spAutoFit/>
          </a:bodyPr>
          <a:lstStyle/>
          <a:p>
            <a:pPr algn="just"/>
            <a:r>
              <a:rPr lang="en-US" sz="1000" b="1" i="1" smtClean="0">
                <a:latin typeface="+mn-lt"/>
              </a:rPr>
              <a:t>(IDR Million)</a:t>
            </a:r>
            <a:endParaRPr lang="en-US" sz="1000" b="1" i="1" dirty="0">
              <a:latin typeface="+mn-lt"/>
            </a:endParaRPr>
          </a:p>
        </p:txBody>
      </p:sp>
      <p:sp>
        <p:nvSpPr>
          <p:cNvPr id="29" name="TextBox 28"/>
          <p:cNvSpPr txBox="1"/>
          <p:nvPr/>
        </p:nvSpPr>
        <p:spPr>
          <a:xfrm>
            <a:off x="2784144" y="1091625"/>
            <a:ext cx="5750256" cy="584775"/>
          </a:xfrm>
          <a:prstGeom prst="rect">
            <a:avLst/>
          </a:prstGeom>
          <a:noFill/>
        </p:spPr>
        <p:txBody>
          <a:bodyPr wrap="square" rtlCol="0">
            <a:spAutoFit/>
          </a:bodyPr>
          <a:lstStyle/>
          <a:p>
            <a:pPr algn="ctr"/>
            <a:r>
              <a:rPr lang="en-US" sz="1600" dirty="0">
                <a:latin typeface="+mn-lt"/>
              </a:rPr>
              <a:t>The existence of microfinance program should give a positive an effect of </a:t>
            </a:r>
            <a:r>
              <a:rPr lang="en-US" sz="1600" dirty="0" smtClean="0">
                <a:latin typeface="+mn-lt"/>
              </a:rPr>
              <a:t>significantly, both on financial and </a:t>
            </a:r>
            <a:r>
              <a:rPr lang="en-US" sz="1600" dirty="0">
                <a:latin typeface="+mn-lt"/>
              </a:rPr>
              <a:t>social </a:t>
            </a:r>
            <a:r>
              <a:rPr lang="en-US" sz="1600" dirty="0" smtClean="0">
                <a:latin typeface="+mn-lt"/>
              </a:rPr>
              <a:t>aspects</a:t>
            </a:r>
          </a:p>
        </p:txBody>
      </p:sp>
      <p:pic>
        <p:nvPicPr>
          <p:cNvPr id="1026" name="Picture 2" descr="E:\Bank BRI\Change Management\Ilham\2015\A. INTERNAL\8. FOTO-FOTO\46_Antusias-BRILin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 y="2856022"/>
            <a:ext cx="1752600" cy="13913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8" name="Picture 4" descr="E:\Bank BRI\Change Management\Ilham\2015\A. INTERNAL\8. FOTO-FOTO\AU Papua edite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 y="1148915"/>
            <a:ext cx="1752600" cy="13913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30" name="Picture 6" descr="E:\Bank BRI\Change Management\Ilham\2015\A. INTERNAL\8. FOTO-FOTO\Filler KUR BRI 2015 3 Menit.Still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 y="4704606"/>
            <a:ext cx="1743501" cy="13913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cxnSp>
        <p:nvCxnSpPr>
          <p:cNvPr id="13" name="Straight Arrow Connector 12"/>
          <p:cNvCxnSpPr/>
          <p:nvPr/>
        </p:nvCxnSpPr>
        <p:spPr>
          <a:xfrm flipV="1">
            <a:off x="4589060" y="2209800"/>
            <a:ext cx="1447800" cy="1058700"/>
          </a:xfrm>
          <a:prstGeom prst="straightConnector1">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V="1">
            <a:off x="4007324" y="3551719"/>
            <a:ext cx="1587689" cy="565276"/>
          </a:xfrm>
          <a:prstGeom prst="straightConnector1">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25" name="TextBox 24"/>
          <p:cNvSpPr txBox="1"/>
          <p:nvPr/>
        </p:nvSpPr>
        <p:spPr>
          <a:xfrm>
            <a:off x="2743200" y="2161401"/>
            <a:ext cx="1676399" cy="276999"/>
          </a:xfrm>
          <a:prstGeom prst="rect">
            <a:avLst/>
          </a:prstGeom>
          <a:noFill/>
        </p:spPr>
        <p:txBody>
          <a:bodyPr wrap="square" rtlCol="0">
            <a:spAutoFit/>
          </a:bodyPr>
          <a:lstStyle/>
          <a:p>
            <a:pPr algn="ctr"/>
            <a:r>
              <a:rPr lang="en-US" sz="1200" b="1" smtClean="0">
                <a:solidFill>
                  <a:schemeClr val="bg1"/>
                </a:solidFill>
                <a:latin typeface="+mn-lt"/>
              </a:rPr>
              <a:t>Micro Credit Impact</a:t>
            </a:r>
            <a:endParaRPr lang="en-US" sz="1200" b="1" dirty="0" smtClean="0">
              <a:solidFill>
                <a:schemeClr val="bg1"/>
              </a:solidFill>
              <a:latin typeface="+mn-lt"/>
            </a:endParaRPr>
          </a:p>
        </p:txBody>
      </p:sp>
      <p:cxnSp>
        <p:nvCxnSpPr>
          <p:cNvPr id="6" name="Straight Connector 5"/>
          <p:cNvCxnSpPr/>
          <p:nvPr/>
        </p:nvCxnSpPr>
        <p:spPr>
          <a:xfrm>
            <a:off x="6057328" y="2334904"/>
            <a:ext cx="1638872" cy="0"/>
          </a:xfrm>
          <a:prstGeom prst="line">
            <a:avLst/>
          </a:prstGeom>
          <a:ln w="19050">
            <a:solidFill>
              <a:schemeClr val="tx2">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125600" y="3420914"/>
            <a:ext cx="3570600" cy="0"/>
          </a:xfrm>
          <a:prstGeom prst="line">
            <a:avLst/>
          </a:prstGeom>
          <a:ln w="19050">
            <a:solidFill>
              <a:schemeClr val="tx2">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505736" y="3733800"/>
            <a:ext cx="2190464" cy="0"/>
          </a:xfrm>
          <a:prstGeom prst="line">
            <a:avLst/>
          </a:prstGeom>
          <a:ln w="1905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886200" y="4247416"/>
            <a:ext cx="3810000" cy="19784"/>
          </a:xfrm>
          <a:prstGeom prst="line">
            <a:avLst/>
          </a:prstGeom>
          <a:ln w="1905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696200" y="2375848"/>
            <a:ext cx="0" cy="990095"/>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696200" y="3758504"/>
            <a:ext cx="0" cy="495048"/>
          </a:xfrm>
          <a:prstGeom prst="straightConnector1">
            <a:avLst/>
          </a:prstGeom>
          <a:ln w="3810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7743971" y="2752382"/>
            <a:ext cx="561829" cy="276999"/>
          </a:xfrm>
          <a:prstGeom prst="rect">
            <a:avLst/>
          </a:prstGeom>
          <a:solidFill>
            <a:schemeClr val="bg1"/>
          </a:solidFill>
        </p:spPr>
        <p:txBody>
          <a:bodyPr wrap="square" rtlCol="0">
            <a:spAutoFit/>
          </a:bodyPr>
          <a:lstStyle/>
          <a:p>
            <a:r>
              <a:rPr lang="en-US" sz="1200" b="1" smtClean="0"/>
              <a:t>2.2x</a:t>
            </a:r>
            <a:endParaRPr lang="en-US" sz="1200" b="1"/>
          </a:p>
        </p:txBody>
      </p:sp>
      <p:sp>
        <p:nvSpPr>
          <p:cNvPr id="17" name="TextBox 16"/>
          <p:cNvSpPr txBox="1"/>
          <p:nvPr/>
        </p:nvSpPr>
        <p:spPr>
          <a:xfrm>
            <a:off x="7572232" y="3872805"/>
            <a:ext cx="782472" cy="276999"/>
          </a:xfrm>
          <a:prstGeom prst="rect">
            <a:avLst/>
          </a:prstGeom>
          <a:noFill/>
        </p:spPr>
        <p:txBody>
          <a:bodyPr wrap="square" rtlCol="0">
            <a:spAutoFit/>
          </a:bodyPr>
          <a:lstStyle/>
          <a:p>
            <a:pPr algn="ctr"/>
            <a:r>
              <a:rPr lang="en-US" sz="1200" b="1" smtClean="0"/>
              <a:t>20.4x</a:t>
            </a:r>
            <a:endParaRPr lang="en-US" sz="1200" b="1"/>
          </a:p>
        </p:txBody>
      </p:sp>
    </p:spTree>
    <p:extLst>
      <p:ext uri="{BB962C8B-B14F-4D97-AF65-F5344CB8AC3E}">
        <p14:creationId xmlns:p14="http://schemas.microsoft.com/office/powerpoint/2010/main" val="1563885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bwMode="auto">
          <a:xfrm>
            <a:off x="2362200" y="2667000"/>
            <a:ext cx="6324600" cy="1588"/>
          </a:xfrm>
          <a:prstGeom prst="line">
            <a:avLst/>
          </a:prstGeom>
          <a:gradFill rotWithShape="1">
            <a:gsLst>
              <a:gs pos="0">
                <a:schemeClr val="tx2"/>
              </a:gs>
              <a:gs pos="100000">
                <a:schemeClr val="tx2">
                  <a:gamma/>
                  <a:shade val="96078"/>
                  <a:invGamma/>
                </a:schemeClr>
              </a:gs>
            </a:gsLst>
            <a:lin ang="5400000" scaled="1"/>
          </a:gradFill>
          <a:ln w="38100" cap="flat" cmpd="sng" algn="ctr">
            <a:solidFill>
              <a:schemeClr val="accent6">
                <a:lumMod val="75000"/>
              </a:schemeClr>
            </a:solidFill>
            <a:prstDash val="solid"/>
            <a:round/>
            <a:headEnd type="none" w="med" len="med"/>
            <a:tailEnd type="none" w="med" len="med"/>
          </a:ln>
          <a:effectLst/>
        </p:spPr>
      </p:cxnSp>
      <p:sp>
        <p:nvSpPr>
          <p:cNvPr id="5123" name="TextBox 17"/>
          <p:cNvSpPr txBox="1">
            <a:spLocks noChangeArrowheads="1"/>
          </p:cNvSpPr>
          <p:nvPr/>
        </p:nvSpPr>
        <p:spPr bwMode="auto">
          <a:xfrm>
            <a:off x="1331640" y="2209800"/>
            <a:ext cx="7355160" cy="461665"/>
          </a:xfrm>
          <a:prstGeom prst="rect">
            <a:avLst/>
          </a:prstGeom>
          <a:noFill/>
          <a:ln w="9525">
            <a:noFill/>
            <a:miter lim="800000"/>
            <a:headEnd/>
            <a:tailEnd/>
          </a:ln>
        </p:spPr>
        <p:txBody>
          <a:bodyPr wrap="square">
            <a:spAutoFit/>
          </a:bodyPr>
          <a:lstStyle/>
          <a:p>
            <a:pPr algn="r" eaLnBrk="1" hangingPunct="1"/>
            <a:r>
              <a:rPr lang="en-US" altLang="en-US" sz="2400" b="1" i="1" smtClean="0">
                <a:solidFill>
                  <a:srgbClr val="002060"/>
                </a:solidFill>
                <a:latin typeface="Calibri" pitchFamily="34" charset="0"/>
              </a:rPr>
              <a:t>BANK BRI</a:t>
            </a:r>
            <a:endParaRPr lang="en-US" altLang="en-US" sz="2400" i="1" dirty="0">
              <a:solidFill>
                <a:srgbClr val="002060"/>
              </a:solidFill>
              <a:latin typeface="Calibri" pitchFamily="34" charset="0"/>
            </a:endParaRPr>
          </a:p>
        </p:txBody>
      </p:sp>
    </p:spTree>
    <p:extLst>
      <p:ext uri="{BB962C8B-B14F-4D97-AF65-F5344CB8AC3E}">
        <p14:creationId xmlns:p14="http://schemas.microsoft.com/office/powerpoint/2010/main" val="28874198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BRI Networks</a:t>
            </a:r>
            <a:endParaRPr lang="en-US" altLang="en-US" sz="2000" b="1" i="1" dirty="0">
              <a:solidFill>
                <a:srgbClr val="FF0000"/>
              </a:solidFill>
              <a:latin typeface="Calibri" pitchFamily="34" charset="0"/>
            </a:endParaRPr>
          </a:p>
        </p:txBody>
      </p:sp>
      <p:sp>
        <p:nvSpPr>
          <p:cNvPr id="7182" name="Slide Number Placeholder 1"/>
          <p:cNvSpPr>
            <a:spLocks noGrp="1"/>
          </p:cNvSpPr>
          <p:nvPr>
            <p:ph type="sldNum" sz="quarter" idx="12"/>
          </p:nvPr>
        </p:nvSpPr>
        <p:spPr bwMode="auto">
          <a:noFill/>
          <a:ln>
            <a:miter lim="800000"/>
            <a:headEnd/>
            <a:tailEnd/>
          </a:ln>
        </p:spPr>
        <p:txBody>
          <a:bodyPr/>
          <a:lstStyle/>
          <a:p>
            <a:r>
              <a:rPr lang="en-US" altLang="en-US" smtClean="0"/>
              <a:t>12</a:t>
            </a:r>
          </a:p>
        </p:txBody>
      </p:sp>
      <p:pic>
        <p:nvPicPr>
          <p:cNvPr id="155" name="Picture 15"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75" name="Rounded Rectangle 74"/>
          <p:cNvSpPr/>
          <p:nvPr/>
        </p:nvSpPr>
        <p:spPr>
          <a:xfrm>
            <a:off x="6019800" y="787400"/>
            <a:ext cx="3048000" cy="5638800"/>
          </a:xfrm>
          <a:prstGeom prst="roundRect">
            <a:avLst>
              <a:gd name="adj" fmla="val 3342"/>
            </a:avLst>
          </a:prstGeom>
          <a:solidFill>
            <a:srgbClr val="F79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ounded Rectangle 77"/>
          <p:cNvSpPr/>
          <p:nvPr/>
        </p:nvSpPr>
        <p:spPr>
          <a:xfrm>
            <a:off x="4267200" y="787400"/>
            <a:ext cx="1752600" cy="5638800"/>
          </a:xfrm>
          <a:prstGeom prst="roundRect">
            <a:avLst>
              <a:gd name="adj" fmla="val 8199"/>
            </a:avLst>
          </a:prstGeom>
          <a:solidFill>
            <a:srgbClr val="F8A6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ounded Rectangle 78"/>
          <p:cNvSpPr/>
          <p:nvPr/>
        </p:nvSpPr>
        <p:spPr>
          <a:xfrm>
            <a:off x="65976" y="787400"/>
            <a:ext cx="4201224" cy="5638800"/>
          </a:xfrm>
          <a:prstGeom prst="roundRect">
            <a:avLst>
              <a:gd name="adj" fmla="val 4528"/>
            </a:avLst>
          </a:prstGeom>
          <a:solidFill>
            <a:srgbClr val="FBC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0" name="Chart 79"/>
          <p:cNvGraphicFramePr>
            <a:graphicFrameLocks/>
          </p:cNvGraphicFramePr>
          <p:nvPr>
            <p:extLst>
              <p:ext uri="{D42A27DB-BD31-4B8C-83A1-F6EECF244321}">
                <p14:modId xmlns:p14="http://schemas.microsoft.com/office/powerpoint/2010/main" val="2747070403"/>
              </p:ext>
            </p:extLst>
          </p:nvPr>
        </p:nvGraphicFramePr>
        <p:xfrm>
          <a:off x="65976" y="2514600"/>
          <a:ext cx="9001824" cy="3667899"/>
        </p:xfrm>
        <a:graphic>
          <a:graphicData uri="http://schemas.openxmlformats.org/drawingml/2006/chart">
            <c:chart xmlns:c="http://schemas.openxmlformats.org/drawingml/2006/chart" xmlns:r="http://schemas.openxmlformats.org/officeDocument/2006/relationships" r:id="rId3"/>
          </a:graphicData>
        </a:graphic>
      </p:graphicFrame>
      <p:sp>
        <p:nvSpPr>
          <p:cNvPr id="81" name="TextBox 80"/>
          <p:cNvSpPr txBox="1"/>
          <p:nvPr/>
        </p:nvSpPr>
        <p:spPr>
          <a:xfrm>
            <a:off x="228600" y="6063995"/>
            <a:ext cx="8915400" cy="307777"/>
          </a:xfrm>
          <a:prstGeom prst="rect">
            <a:avLst/>
          </a:prstGeom>
          <a:noFill/>
          <a:effectLst>
            <a:outerShdw blurRad="50800" dist="38100" dir="8100000" algn="tr" rotWithShape="0">
              <a:prstClr val="black">
                <a:alpha val="40000"/>
              </a:prstClr>
            </a:outerShdw>
          </a:effectLst>
        </p:spPr>
        <p:txBody>
          <a:bodyPr wrap="square" rtlCol="0">
            <a:spAutoFit/>
          </a:bodyPr>
          <a:lstStyle/>
          <a:p>
            <a:pPr algn="just"/>
            <a:r>
              <a:rPr lang="en-US" sz="1400" b="1" dirty="0" smtClean="0">
                <a:solidFill>
                  <a:srgbClr val="002060"/>
                </a:solidFill>
                <a:latin typeface="+mn-lt"/>
              </a:rPr>
              <a:t>LOW                                                                                                                                                                                                    HIGH</a:t>
            </a:r>
            <a:endParaRPr lang="en-US" sz="1400" b="1" dirty="0">
              <a:solidFill>
                <a:srgbClr val="002060"/>
              </a:solidFill>
              <a:latin typeface="+mn-lt"/>
            </a:endParaRPr>
          </a:p>
        </p:txBody>
      </p:sp>
      <p:cxnSp>
        <p:nvCxnSpPr>
          <p:cNvPr id="83" name="Straight Arrow Connector 82"/>
          <p:cNvCxnSpPr/>
          <p:nvPr/>
        </p:nvCxnSpPr>
        <p:spPr>
          <a:xfrm>
            <a:off x="736600" y="6221104"/>
            <a:ext cx="7620000" cy="0"/>
          </a:xfrm>
          <a:prstGeom prst="straightConnector1">
            <a:avLst/>
          </a:prstGeom>
          <a:ln w="38100">
            <a:solidFill>
              <a:srgbClr val="002060"/>
            </a:solidFill>
            <a:headEnd type="triangle" w="med" len="med"/>
            <a:tailEnd type="triangle" w="med" len="me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295373" y="6084115"/>
            <a:ext cx="1697131" cy="307777"/>
          </a:xfrm>
          <a:prstGeom prst="rect">
            <a:avLst/>
          </a:prstGeom>
          <a:solidFill>
            <a:srgbClr val="F8A662"/>
          </a:solidFill>
        </p:spPr>
        <p:txBody>
          <a:bodyPr wrap="none" rtlCol="0">
            <a:spAutoFit/>
          </a:bodyPr>
          <a:lstStyle/>
          <a:p>
            <a:r>
              <a:rPr lang="en-US" sz="1400" b="1" dirty="0" smtClean="0">
                <a:solidFill>
                  <a:srgbClr val="002060"/>
                </a:solidFill>
                <a:latin typeface="+mn-lt"/>
              </a:rPr>
              <a:t>Cost per Transaction</a:t>
            </a:r>
            <a:endParaRPr lang="en-US" sz="1400" b="1" dirty="0">
              <a:solidFill>
                <a:srgbClr val="002060"/>
              </a:solidFill>
              <a:latin typeface="+mn-lt"/>
            </a:endParaRPr>
          </a:p>
        </p:txBody>
      </p:sp>
      <p:cxnSp>
        <p:nvCxnSpPr>
          <p:cNvPr id="86" name="Straight Connector 85"/>
          <p:cNvCxnSpPr/>
          <p:nvPr/>
        </p:nvCxnSpPr>
        <p:spPr>
          <a:xfrm>
            <a:off x="228600" y="6045200"/>
            <a:ext cx="86995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04076" y="1016000"/>
            <a:ext cx="4154146" cy="0"/>
          </a:xfrm>
          <a:prstGeom prst="line">
            <a:avLst/>
          </a:prstGeom>
          <a:ln w="19050">
            <a:solidFill>
              <a:schemeClr val="accent6">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600200" y="875270"/>
            <a:ext cx="990600" cy="292388"/>
          </a:xfrm>
          <a:prstGeom prst="rect">
            <a:avLst/>
          </a:prstGeom>
          <a:solidFill>
            <a:srgbClr val="FBC99F"/>
          </a:solidFill>
        </p:spPr>
        <p:txBody>
          <a:bodyPr wrap="square" rtlCol="0">
            <a:spAutoFit/>
          </a:bodyPr>
          <a:lstStyle/>
          <a:p>
            <a:pPr algn="ctr"/>
            <a:r>
              <a:rPr lang="en-US" sz="1300" b="1" dirty="0" smtClean="0">
                <a:solidFill>
                  <a:schemeClr val="accent6">
                    <a:lumMod val="50000"/>
                  </a:schemeClr>
                </a:solidFill>
                <a:latin typeface="+mn-lt"/>
              </a:rPr>
              <a:t>E-Channel</a:t>
            </a:r>
            <a:endParaRPr lang="en-US" sz="1300" b="1" dirty="0">
              <a:solidFill>
                <a:schemeClr val="accent6">
                  <a:lumMod val="50000"/>
                </a:schemeClr>
              </a:solidFill>
              <a:latin typeface="+mn-lt"/>
            </a:endParaRPr>
          </a:p>
        </p:txBody>
      </p:sp>
      <p:cxnSp>
        <p:nvCxnSpPr>
          <p:cNvPr id="89" name="Straight Connector 88"/>
          <p:cNvCxnSpPr/>
          <p:nvPr/>
        </p:nvCxnSpPr>
        <p:spPr>
          <a:xfrm>
            <a:off x="4258222" y="1016000"/>
            <a:ext cx="1773935" cy="12700"/>
          </a:xfrm>
          <a:prstGeom prst="line">
            <a:avLst/>
          </a:prstGeom>
          <a:ln w="19050">
            <a:solidFill>
              <a:schemeClr val="accent6">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4422432" y="920750"/>
            <a:ext cx="1447800" cy="381000"/>
          </a:xfrm>
          <a:prstGeom prst="rect">
            <a:avLst/>
          </a:prstGeom>
          <a:solidFill>
            <a:srgbClr val="F8A6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p:cNvSpPr txBox="1"/>
          <p:nvPr/>
        </p:nvSpPr>
        <p:spPr>
          <a:xfrm>
            <a:off x="4376174" y="875268"/>
            <a:ext cx="1592483" cy="492443"/>
          </a:xfrm>
          <a:prstGeom prst="rect">
            <a:avLst/>
          </a:prstGeom>
          <a:noFill/>
        </p:spPr>
        <p:txBody>
          <a:bodyPr wrap="square" rtlCol="0">
            <a:spAutoFit/>
          </a:bodyPr>
          <a:lstStyle/>
          <a:p>
            <a:pPr algn="ctr"/>
            <a:r>
              <a:rPr lang="en-US" sz="1300" b="1" dirty="0" smtClean="0">
                <a:solidFill>
                  <a:schemeClr val="accent6">
                    <a:lumMod val="50000"/>
                  </a:schemeClr>
                </a:solidFill>
                <a:latin typeface="+mn-lt"/>
              </a:rPr>
              <a:t>Moving/Automobile Channel</a:t>
            </a:r>
            <a:endParaRPr lang="en-US" sz="1300" b="1" dirty="0">
              <a:solidFill>
                <a:schemeClr val="accent6">
                  <a:lumMod val="50000"/>
                </a:schemeClr>
              </a:solidFill>
              <a:latin typeface="+mn-lt"/>
            </a:endParaRPr>
          </a:p>
        </p:txBody>
      </p:sp>
      <p:cxnSp>
        <p:nvCxnSpPr>
          <p:cNvPr id="93" name="Straight Connector 92"/>
          <p:cNvCxnSpPr/>
          <p:nvPr/>
        </p:nvCxnSpPr>
        <p:spPr>
          <a:xfrm>
            <a:off x="6032157" y="1028700"/>
            <a:ext cx="3025775" cy="886"/>
          </a:xfrm>
          <a:prstGeom prst="line">
            <a:avLst/>
          </a:prstGeom>
          <a:ln w="19050">
            <a:solidFill>
              <a:schemeClr val="accent6">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6553200" y="888712"/>
            <a:ext cx="1752600" cy="292388"/>
          </a:xfrm>
          <a:prstGeom prst="rect">
            <a:avLst/>
          </a:prstGeom>
          <a:solidFill>
            <a:srgbClr val="F7903B"/>
          </a:solidFill>
        </p:spPr>
        <p:txBody>
          <a:bodyPr wrap="square" rtlCol="0">
            <a:spAutoFit/>
          </a:bodyPr>
          <a:lstStyle/>
          <a:p>
            <a:pPr algn="ctr"/>
            <a:r>
              <a:rPr lang="en-US" sz="1300" b="1" dirty="0" smtClean="0">
                <a:solidFill>
                  <a:schemeClr val="accent6">
                    <a:lumMod val="50000"/>
                  </a:schemeClr>
                </a:solidFill>
                <a:latin typeface="+mn-lt"/>
              </a:rPr>
              <a:t>Conventional Channel</a:t>
            </a:r>
            <a:endParaRPr lang="en-US" sz="1300" b="1" dirty="0">
              <a:solidFill>
                <a:schemeClr val="accent6">
                  <a:lumMod val="50000"/>
                </a:schemeClr>
              </a:solidFill>
              <a:latin typeface="+mn-lt"/>
            </a:endParaRPr>
          </a:p>
        </p:txBody>
      </p:sp>
      <p:sp>
        <p:nvSpPr>
          <p:cNvPr id="100" name="TextBox 99"/>
          <p:cNvSpPr txBox="1"/>
          <p:nvPr/>
        </p:nvSpPr>
        <p:spPr>
          <a:xfrm>
            <a:off x="8294048" y="5521656"/>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Branch Offices</a:t>
            </a:r>
            <a:endParaRPr lang="en-US" sz="1100" b="1" dirty="0">
              <a:solidFill>
                <a:schemeClr val="bg2">
                  <a:lumMod val="10000"/>
                </a:schemeClr>
              </a:solidFill>
              <a:latin typeface="+mn-lt"/>
            </a:endParaRPr>
          </a:p>
        </p:txBody>
      </p:sp>
      <p:sp>
        <p:nvSpPr>
          <p:cNvPr id="103" name="TextBox 102"/>
          <p:cNvSpPr txBox="1"/>
          <p:nvPr/>
        </p:nvSpPr>
        <p:spPr>
          <a:xfrm>
            <a:off x="3643952" y="5551037"/>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Hybrid Lounge</a:t>
            </a:r>
            <a:endParaRPr lang="en-US" sz="1100" b="1" dirty="0">
              <a:solidFill>
                <a:schemeClr val="bg2">
                  <a:lumMod val="10000"/>
                </a:schemeClr>
              </a:solidFill>
              <a:latin typeface="+mn-lt"/>
            </a:endParaRPr>
          </a:p>
        </p:txBody>
      </p:sp>
      <p:sp>
        <p:nvSpPr>
          <p:cNvPr id="105" name="TextBox 104"/>
          <p:cNvSpPr txBox="1"/>
          <p:nvPr/>
        </p:nvSpPr>
        <p:spPr>
          <a:xfrm>
            <a:off x="7699044" y="5512713"/>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Sub</a:t>
            </a:r>
          </a:p>
          <a:p>
            <a:pPr algn="ctr"/>
            <a:r>
              <a:rPr lang="en-US" sz="1100" b="1" dirty="0" smtClean="0">
                <a:solidFill>
                  <a:schemeClr val="bg2">
                    <a:lumMod val="10000"/>
                  </a:schemeClr>
                </a:solidFill>
                <a:latin typeface="+mn-lt"/>
              </a:rPr>
              <a:t>Branch</a:t>
            </a:r>
            <a:endParaRPr lang="en-US" sz="1100" b="1" dirty="0">
              <a:solidFill>
                <a:schemeClr val="bg2">
                  <a:lumMod val="10000"/>
                </a:schemeClr>
              </a:solidFill>
              <a:latin typeface="+mn-lt"/>
            </a:endParaRPr>
          </a:p>
        </p:txBody>
      </p:sp>
      <p:sp>
        <p:nvSpPr>
          <p:cNvPr id="109" name="TextBox 108"/>
          <p:cNvSpPr txBox="1"/>
          <p:nvPr/>
        </p:nvSpPr>
        <p:spPr>
          <a:xfrm>
            <a:off x="6547512" y="5499065"/>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Cash Offices</a:t>
            </a:r>
            <a:endParaRPr lang="en-US" sz="1100" b="1" dirty="0">
              <a:solidFill>
                <a:schemeClr val="bg2">
                  <a:lumMod val="10000"/>
                </a:schemeClr>
              </a:solidFill>
              <a:latin typeface="+mn-lt"/>
            </a:endParaRPr>
          </a:p>
        </p:txBody>
      </p:sp>
      <p:sp>
        <p:nvSpPr>
          <p:cNvPr id="110" name="TextBox 109"/>
          <p:cNvSpPr txBox="1"/>
          <p:nvPr/>
        </p:nvSpPr>
        <p:spPr>
          <a:xfrm>
            <a:off x="4231944" y="5695638"/>
            <a:ext cx="685800" cy="261610"/>
          </a:xfrm>
          <a:prstGeom prst="rect">
            <a:avLst/>
          </a:prstGeom>
          <a:noFill/>
        </p:spPr>
        <p:txBody>
          <a:bodyPr wrap="square" rtlCol="0">
            <a:spAutoFit/>
          </a:bodyPr>
          <a:lstStyle/>
          <a:p>
            <a:pPr algn="ctr"/>
            <a:r>
              <a:rPr lang="en-US" sz="1100" b="1" dirty="0" smtClean="0">
                <a:solidFill>
                  <a:schemeClr val="bg2">
                    <a:lumMod val="10000"/>
                  </a:schemeClr>
                </a:solidFill>
                <a:latin typeface="+mn-lt"/>
              </a:rPr>
              <a:t>E-Buzz</a:t>
            </a:r>
            <a:endParaRPr lang="en-US" sz="1100" b="1" dirty="0">
              <a:solidFill>
                <a:schemeClr val="bg2">
                  <a:lumMod val="10000"/>
                </a:schemeClr>
              </a:solidFill>
              <a:latin typeface="+mn-lt"/>
            </a:endParaRPr>
          </a:p>
        </p:txBody>
      </p:sp>
      <p:sp>
        <p:nvSpPr>
          <p:cNvPr id="111" name="TextBox 110"/>
          <p:cNvSpPr txBox="1"/>
          <p:nvPr/>
        </p:nvSpPr>
        <p:spPr>
          <a:xfrm>
            <a:off x="4809704" y="5351396"/>
            <a:ext cx="685800" cy="600164"/>
          </a:xfrm>
          <a:prstGeom prst="rect">
            <a:avLst/>
          </a:prstGeom>
          <a:noFill/>
        </p:spPr>
        <p:txBody>
          <a:bodyPr wrap="square" rtlCol="0">
            <a:spAutoFit/>
          </a:bodyPr>
          <a:lstStyle/>
          <a:p>
            <a:pPr algn="ctr"/>
            <a:r>
              <a:rPr lang="en-US" sz="1100" b="1" dirty="0" err="1" smtClean="0">
                <a:solidFill>
                  <a:schemeClr val="bg2">
                    <a:lumMod val="10000"/>
                  </a:schemeClr>
                </a:solidFill>
                <a:latin typeface="+mn-lt"/>
              </a:rPr>
              <a:t>Teras</a:t>
            </a:r>
            <a:r>
              <a:rPr lang="en-US" sz="1100" b="1" dirty="0" smtClean="0">
                <a:solidFill>
                  <a:schemeClr val="bg2">
                    <a:lumMod val="10000"/>
                  </a:schemeClr>
                </a:solidFill>
                <a:latin typeface="+mn-lt"/>
              </a:rPr>
              <a:t> </a:t>
            </a:r>
            <a:r>
              <a:rPr lang="en-US" sz="1100" b="1" dirty="0" err="1" smtClean="0">
                <a:solidFill>
                  <a:schemeClr val="bg2">
                    <a:lumMod val="10000"/>
                  </a:schemeClr>
                </a:solidFill>
                <a:latin typeface="+mn-lt"/>
              </a:rPr>
              <a:t>Keliling</a:t>
            </a:r>
            <a:r>
              <a:rPr lang="en-US" sz="1100" b="1" dirty="0" smtClean="0">
                <a:solidFill>
                  <a:schemeClr val="bg2">
                    <a:lumMod val="10000"/>
                  </a:schemeClr>
                </a:solidFill>
                <a:latin typeface="+mn-lt"/>
              </a:rPr>
              <a:t> BRI</a:t>
            </a:r>
            <a:endParaRPr lang="en-US" sz="1100" b="1" dirty="0">
              <a:solidFill>
                <a:schemeClr val="bg2">
                  <a:lumMod val="10000"/>
                </a:schemeClr>
              </a:solidFill>
              <a:latin typeface="+mn-lt"/>
            </a:endParaRPr>
          </a:p>
        </p:txBody>
      </p:sp>
      <p:sp>
        <p:nvSpPr>
          <p:cNvPr id="112" name="TextBox 111"/>
          <p:cNvSpPr txBox="1"/>
          <p:nvPr/>
        </p:nvSpPr>
        <p:spPr>
          <a:xfrm>
            <a:off x="7141192" y="5551198"/>
            <a:ext cx="685800" cy="261610"/>
          </a:xfrm>
          <a:prstGeom prst="rect">
            <a:avLst/>
          </a:prstGeom>
          <a:noFill/>
        </p:spPr>
        <p:txBody>
          <a:bodyPr wrap="square" rtlCol="0">
            <a:spAutoFit/>
          </a:bodyPr>
          <a:lstStyle/>
          <a:p>
            <a:pPr algn="ctr"/>
            <a:r>
              <a:rPr lang="en-US" sz="1100" b="1" dirty="0" smtClean="0">
                <a:solidFill>
                  <a:schemeClr val="bg2">
                    <a:lumMod val="10000"/>
                  </a:schemeClr>
                </a:solidFill>
                <a:latin typeface="+mn-lt"/>
              </a:rPr>
              <a:t>BRI Unit</a:t>
            </a:r>
            <a:endParaRPr lang="en-US" sz="1100" b="1" dirty="0">
              <a:solidFill>
                <a:schemeClr val="bg2">
                  <a:lumMod val="10000"/>
                </a:schemeClr>
              </a:solidFill>
              <a:latin typeface="+mn-lt"/>
            </a:endParaRPr>
          </a:p>
        </p:txBody>
      </p:sp>
      <p:sp>
        <p:nvSpPr>
          <p:cNvPr id="113" name="TextBox 112"/>
          <p:cNvSpPr txBox="1"/>
          <p:nvPr/>
        </p:nvSpPr>
        <p:spPr>
          <a:xfrm>
            <a:off x="2488252" y="5682214"/>
            <a:ext cx="685800" cy="261610"/>
          </a:xfrm>
          <a:prstGeom prst="rect">
            <a:avLst/>
          </a:prstGeom>
          <a:noFill/>
        </p:spPr>
        <p:txBody>
          <a:bodyPr wrap="square" rtlCol="0">
            <a:spAutoFit/>
          </a:bodyPr>
          <a:lstStyle/>
          <a:p>
            <a:pPr algn="ctr"/>
            <a:r>
              <a:rPr lang="en-US" sz="1100" b="1" dirty="0" smtClean="0">
                <a:solidFill>
                  <a:schemeClr val="bg2">
                    <a:lumMod val="10000"/>
                  </a:schemeClr>
                </a:solidFill>
                <a:latin typeface="+mn-lt"/>
              </a:rPr>
              <a:t>CDM</a:t>
            </a:r>
            <a:endParaRPr lang="en-US" sz="1100" b="1" dirty="0">
              <a:solidFill>
                <a:schemeClr val="bg2">
                  <a:lumMod val="10000"/>
                </a:schemeClr>
              </a:solidFill>
              <a:latin typeface="+mn-lt"/>
            </a:endParaRPr>
          </a:p>
        </p:txBody>
      </p:sp>
      <p:sp>
        <p:nvSpPr>
          <p:cNvPr id="114" name="TextBox 113"/>
          <p:cNvSpPr txBox="1"/>
          <p:nvPr/>
        </p:nvSpPr>
        <p:spPr>
          <a:xfrm>
            <a:off x="3063544" y="5217488"/>
            <a:ext cx="685800" cy="261610"/>
          </a:xfrm>
          <a:prstGeom prst="rect">
            <a:avLst/>
          </a:prstGeom>
          <a:noFill/>
        </p:spPr>
        <p:txBody>
          <a:bodyPr wrap="square" rtlCol="0">
            <a:spAutoFit/>
          </a:bodyPr>
          <a:lstStyle/>
          <a:p>
            <a:pPr algn="ctr"/>
            <a:r>
              <a:rPr lang="en-US" sz="1100" b="1" dirty="0" smtClean="0">
                <a:solidFill>
                  <a:schemeClr val="bg2">
                    <a:lumMod val="10000"/>
                  </a:schemeClr>
                </a:solidFill>
                <a:latin typeface="+mn-lt"/>
              </a:rPr>
              <a:t>ATM</a:t>
            </a:r>
            <a:endParaRPr lang="en-US" sz="1100" b="1" dirty="0">
              <a:solidFill>
                <a:schemeClr val="bg2">
                  <a:lumMod val="10000"/>
                </a:schemeClr>
              </a:solidFill>
              <a:latin typeface="+mn-lt"/>
            </a:endParaRPr>
          </a:p>
        </p:txBody>
      </p:sp>
      <p:sp>
        <p:nvSpPr>
          <p:cNvPr id="115" name="TextBox 114"/>
          <p:cNvSpPr txBox="1"/>
          <p:nvPr/>
        </p:nvSpPr>
        <p:spPr>
          <a:xfrm>
            <a:off x="1215979" y="3976272"/>
            <a:ext cx="911933" cy="938719"/>
          </a:xfrm>
          <a:prstGeom prst="rect">
            <a:avLst/>
          </a:prstGeom>
          <a:noFill/>
        </p:spPr>
        <p:txBody>
          <a:bodyPr wrap="square" rtlCol="0">
            <a:spAutoFit/>
          </a:bodyPr>
          <a:lstStyle/>
          <a:p>
            <a:pPr algn="ctr"/>
            <a:r>
              <a:rPr lang="en-US" sz="1100" b="1" dirty="0" smtClean="0">
                <a:solidFill>
                  <a:schemeClr val="bg2">
                    <a:lumMod val="10000"/>
                  </a:schemeClr>
                </a:solidFill>
                <a:latin typeface="+mn-lt"/>
              </a:rPr>
              <a:t>EDC           </a:t>
            </a:r>
            <a:r>
              <a:rPr lang="en-US" sz="1100" dirty="0" smtClean="0">
                <a:solidFill>
                  <a:schemeClr val="bg2">
                    <a:lumMod val="10000"/>
                  </a:schemeClr>
                </a:solidFill>
                <a:latin typeface="+mn-lt"/>
              </a:rPr>
              <a:t>(Merchant EDC, </a:t>
            </a:r>
            <a:r>
              <a:rPr lang="en-US" sz="1100" dirty="0" err="1" smtClean="0">
                <a:solidFill>
                  <a:schemeClr val="bg2">
                    <a:lumMod val="10000"/>
                  </a:schemeClr>
                </a:solidFill>
                <a:latin typeface="+mn-lt"/>
              </a:rPr>
              <a:t>Brilink</a:t>
            </a:r>
            <a:r>
              <a:rPr lang="en-US" sz="1100" dirty="0" smtClean="0">
                <a:solidFill>
                  <a:schemeClr val="bg2">
                    <a:lumMod val="10000"/>
                  </a:schemeClr>
                </a:solidFill>
                <a:latin typeface="+mn-lt"/>
              </a:rPr>
              <a:t> Agent EDC, Office EDC)</a:t>
            </a:r>
            <a:endParaRPr lang="en-US" sz="1100" dirty="0">
              <a:solidFill>
                <a:schemeClr val="bg2">
                  <a:lumMod val="10000"/>
                </a:schemeClr>
              </a:solidFill>
              <a:latin typeface="+mn-lt"/>
            </a:endParaRPr>
          </a:p>
        </p:txBody>
      </p:sp>
      <p:sp>
        <p:nvSpPr>
          <p:cNvPr id="116" name="TextBox 115"/>
          <p:cNvSpPr txBox="1"/>
          <p:nvPr/>
        </p:nvSpPr>
        <p:spPr>
          <a:xfrm>
            <a:off x="6024627" y="5464278"/>
            <a:ext cx="577477" cy="430887"/>
          </a:xfrm>
          <a:prstGeom prst="rect">
            <a:avLst/>
          </a:prstGeom>
          <a:noFill/>
        </p:spPr>
        <p:txBody>
          <a:bodyPr wrap="square" rtlCol="0">
            <a:spAutoFit/>
          </a:bodyPr>
          <a:lstStyle/>
          <a:p>
            <a:pPr algn="ctr"/>
            <a:r>
              <a:rPr lang="en-US" sz="1100" b="1" dirty="0" err="1" smtClean="0">
                <a:solidFill>
                  <a:schemeClr val="bg2">
                    <a:lumMod val="10000"/>
                  </a:schemeClr>
                </a:solidFill>
                <a:latin typeface="+mn-lt"/>
              </a:rPr>
              <a:t>Teras</a:t>
            </a:r>
            <a:endParaRPr lang="en-US" sz="1100" b="1" dirty="0">
              <a:solidFill>
                <a:schemeClr val="bg2">
                  <a:lumMod val="10000"/>
                </a:schemeClr>
              </a:solidFill>
              <a:latin typeface="+mn-lt"/>
            </a:endParaRPr>
          </a:p>
          <a:p>
            <a:pPr algn="ctr"/>
            <a:r>
              <a:rPr lang="en-US" sz="1100" b="1" dirty="0" smtClean="0">
                <a:solidFill>
                  <a:schemeClr val="bg2">
                    <a:lumMod val="10000"/>
                  </a:schemeClr>
                </a:solidFill>
                <a:latin typeface="+mn-lt"/>
              </a:rPr>
              <a:t>BRI</a:t>
            </a:r>
            <a:endParaRPr lang="en-US" sz="1100" b="1" dirty="0">
              <a:solidFill>
                <a:schemeClr val="bg2">
                  <a:lumMod val="10000"/>
                </a:schemeClr>
              </a:solidFill>
              <a:latin typeface="+mn-lt"/>
            </a:endParaRPr>
          </a:p>
        </p:txBody>
      </p:sp>
      <p:sp>
        <p:nvSpPr>
          <p:cNvPr id="117" name="TextBox 116"/>
          <p:cNvSpPr txBox="1"/>
          <p:nvPr/>
        </p:nvSpPr>
        <p:spPr>
          <a:xfrm>
            <a:off x="5382904" y="5402898"/>
            <a:ext cx="685800" cy="600164"/>
          </a:xfrm>
          <a:prstGeom prst="rect">
            <a:avLst/>
          </a:prstGeom>
          <a:noFill/>
        </p:spPr>
        <p:txBody>
          <a:bodyPr wrap="square" rtlCol="0">
            <a:spAutoFit/>
          </a:bodyPr>
          <a:lstStyle/>
          <a:p>
            <a:pPr algn="ctr"/>
            <a:r>
              <a:rPr lang="en-US" sz="1100" b="1" dirty="0" err="1" smtClean="0">
                <a:solidFill>
                  <a:schemeClr val="bg2">
                    <a:lumMod val="10000"/>
                  </a:schemeClr>
                </a:solidFill>
                <a:latin typeface="+mn-lt"/>
              </a:rPr>
              <a:t>Teras</a:t>
            </a:r>
            <a:r>
              <a:rPr lang="en-US" sz="1100" b="1" dirty="0" smtClean="0">
                <a:solidFill>
                  <a:schemeClr val="bg2">
                    <a:lumMod val="10000"/>
                  </a:schemeClr>
                </a:solidFill>
                <a:latin typeface="+mn-lt"/>
              </a:rPr>
              <a:t> </a:t>
            </a:r>
            <a:r>
              <a:rPr lang="en-US" sz="1100" b="1" dirty="0" err="1" smtClean="0">
                <a:solidFill>
                  <a:schemeClr val="bg2">
                    <a:lumMod val="10000"/>
                  </a:schemeClr>
                </a:solidFill>
                <a:latin typeface="+mn-lt"/>
              </a:rPr>
              <a:t>Kapal</a:t>
            </a:r>
            <a:r>
              <a:rPr lang="en-US" sz="1100" b="1" dirty="0" smtClean="0">
                <a:solidFill>
                  <a:schemeClr val="bg2">
                    <a:lumMod val="10000"/>
                  </a:schemeClr>
                </a:solidFill>
                <a:latin typeface="+mn-lt"/>
              </a:rPr>
              <a:t> BRI</a:t>
            </a:r>
            <a:endParaRPr lang="en-US" sz="1100" b="1" dirty="0">
              <a:solidFill>
                <a:schemeClr val="bg2">
                  <a:lumMod val="10000"/>
                </a:schemeClr>
              </a:solidFill>
              <a:latin typeface="+mn-lt"/>
            </a:endParaRPr>
          </a:p>
        </p:txBody>
      </p:sp>
      <p:sp>
        <p:nvSpPr>
          <p:cNvPr id="124" name="TextBox 123"/>
          <p:cNvSpPr txBox="1"/>
          <p:nvPr/>
        </p:nvSpPr>
        <p:spPr>
          <a:xfrm>
            <a:off x="177800" y="3297449"/>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Internet Banking</a:t>
            </a:r>
            <a:endParaRPr lang="en-US" sz="1100" b="1" dirty="0">
              <a:solidFill>
                <a:schemeClr val="bg2">
                  <a:lumMod val="10000"/>
                </a:schemeClr>
              </a:solidFill>
              <a:latin typeface="+mn-lt"/>
            </a:endParaRPr>
          </a:p>
        </p:txBody>
      </p:sp>
      <p:sp>
        <p:nvSpPr>
          <p:cNvPr id="125" name="TextBox 124"/>
          <p:cNvSpPr txBox="1"/>
          <p:nvPr/>
        </p:nvSpPr>
        <p:spPr>
          <a:xfrm>
            <a:off x="734704" y="2792328"/>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Mobile Banking</a:t>
            </a:r>
            <a:endParaRPr lang="en-US" sz="1100" b="1" dirty="0">
              <a:solidFill>
                <a:schemeClr val="bg2">
                  <a:lumMod val="10000"/>
                </a:schemeClr>
              </a:solidFill>
              <a:latin typeface="+mn-lt"/>
            </a:endParaRPr>
          </a:p>
        </p:txBody>
      </p:sp>
      <p:sp>
        <p:nvSpPr>
          <p:cNvPr id="126" name="TextBox 125"/>
          <p:cNvSpPr txBox="1"/>
          <p:nvPr/>
        </p:nvSpPr>
        <p:spPr>
          <a:xfrm>
            <a:off x="38100" y="1787637"/>
            <a:ext cx="886524" cy="461665"/>
          </a:xfrm>
          <a:prstGeom prst="rect">
            <a:avLst/>
          </a:prstGeom>
          <a:noFill/>
        </p:spPr>
        <p:txBody>
          <a:bodyPr wrap="square" rtlCol="0">
            <a:spAutoFit/>
          </a:bodyPr>
          <a:lstStyle/>
          <a:p>
            <a:pPr algn="ctr"/>
            <a:r>
              <a:rPr lang="en-US" sz="1200" b="1" dirty="0" smtClean="0">
                <a:solidFill>
                  <a:schemeClr val="bg2">
                    <a:lumMod val="10000"/>
                  </a:schemeClr>
                </a:solidFill>
                <a:latin typeface="+mn-lt"/>
              </a:rPr>
              <a:t>3,904,644 users</a:t>
            </a:r>
            <a:endParaRPr lang="en-US" sz="1200" b="1" dirty="0">
              <a:solidFill>
                <a:schemeClr val="bg2">
                  <a:lumMod val="10000"/>
                </a:schemeClr>
              </a:solidFill>
              <a:latin typeface="+mn-lt"/>
            </a:endParaRPr>
          </a:p>
        </p:txBody>
      </p:sp>
      <p:pic>
        <p:nvPicPr>
          <p:cNvPr id="127" name="Picture 1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6335" y="2182425"/>
            <a:ext cx="599539" cy="814999"/>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8" name="TextBox 127"/>
          <p:cNvSpPr txBox="1"/>
          <p:nvPr/>
        </p:nvSpPr>
        <p:spPr>
          <a:xfrm>
            <a:off x="1352264" y="1936910"/>
            <a:ext cx="696024" cy="276999"/>
          </a:xfrm>
          <a:prstGeom prst="rect">
            <a:avLst/>
          </a:prstGeom>
          <a:noFill/>
        </p:spPr>
        <p:txBody>
          <a:bodyPr wrap="none" rtlCol="0">
            <a:spAutoFit/>
          </a:bodyPr>
          <a:lstStyle/>
          <a:p>
            <a:r>
              <a:rPr lang="en-US" sz="1200" b="1" dirty="0" smtClean="0">
                <a:solidFill>
                  <a:schemeClr val="bg2">
                    <a:lumMod val="10000"/>
                  </a:schemeClr>
                </a:solidFill>
                <a:latin typeface="+mn-lt"/>
              </a:rPr>
              <a:t>153,786</a:t>
            </a:r>
            <a:endParaRPr lang="en-US" sz="1200" b="1" dirty="0">
              <a:solidFill>
                <a:schemeClr val="bg2">
                  <a:lumMod val="10000"/>
                </a:schemeClr>
              </a:solidFill>
              <a:latin typeface="+mn-lt"/>
            </a:endParaRPr>
          </a:p>
        </p:txBody>
      </p:sp>
      <p:pic>
        <p:nvPicPr>
          <p:cNvPr id="129" name="Picture 128" descr="F:\photo_2015-08-27_09-56-21.jpg"/>
          <p:cNvPicPr/>
          <p:nvPr/>
        </p:nvPicPr>
        <p:blipFill>
          <a:blip r:embed="rId5" cstate="print"/>
          <a:srcRect/>
          <a:stretch>
            <a:fillRect/>
          </a:stretch>
        </p:blipFill>
        <p:spPr bwMode="auto">
          <a:xfrm>
            <a:off x="3050845" y="2389777"/>
            <a:ext cx="723899" cy="506047"/>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1" name="TextBox 130"/>
          <p:cNvSpPr txBox="1"/>
          <p:nvPr/>
        </p:nvSpPr>
        <p:spPr>
          <a:xfrm>
            <a:off x="3114345" y="2146524"/>
            <a:ext cx="617477" cy="276999"/>
          </a:xfrm>
          <a:prstGeom prst="rect">
            <a:avLst/>
          </a:prstGeom>
          <a:noFill/>
        </p:spPr>
        <p:txBody>
          <a:bodyPr wrap="none" rtlCol="0">
            <a:spAutoFit/>
          </a:bodyPr>
          <a:lstStyle/>
          <a:p>
            <a:r>
              <a:rPr lang="en-US" sz="1200" b="1" dirty="0" smtClean="0">
                <a:solidFill>
                  <a:schemeClr val="bg2">
                    <a:lumMod val="10000"/>
                  </a:schemeClr>
                </a:solidFill>
                <a:latin typeface="+mn-lt"/>
              </a:rPr>
              <a:t>21,215</a:t>
            </a:r>
            <a:endParaRPr lang="en-US" sz="1200" b="1" dirty="0">
              <a:solidFill>
                <a:schemeClr val="bg2">
                  <a:lumMod val="10000"/>
                </a:schemeClr>
              </a:solidFill>
              <a:latin typeface="+mn-lt"/>
            </a:endParaRPr>
          </a:p>
        </p:txBody>
      </p:sp>
      <p:pic>
        <p:nvPicPr>
          <p:cNvPr id="132" name="Picture 131" descr="F:\photo_2015-08-27_09-55-12.jpg"/>
          <p:cNvPicPr/>
          <p:nvPr/>
        </p:nvPicPr>
        <p:blipFill>
          <a:blip r:embed="rId6" cstate="print"/>
          <a:srcRect/>
          <a:stretch>
            <a:fillRect/>
          </a:stretch>
        </p:blipFill>
        <p:spPr bwMode="auto">
          <a:xfrm>
            <a:off x="2473325" y="3607024"/>
            <a:ext cx="727075" cy="533400"/>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3" name="TextBox 132"/>
          <p:cNvSpPr txBox="1"/>
          <p:nvPr/>
        </p:nvSpPr>
        <p:spPr>
          <a:xfrm>
            <a:off x="2659123" y="3353024"/>
            <a:ext cx="420308" cy="276999"/>
          </a:xfrm>
          <a:prstGeom prst="rect">
            <a:avLst/>
          </a:prstGeom>
          <a:noFill/>
        </p:spPr>
        <p:txBody>
          <a:bodyPr wrap="none" rtlCol="0">
            <a:spAutoFit/>
          </a:bodyPr>
          <a:lstStyle/>
          <a:p>
            <a:r>
              <a:rPr lang="en-US" sz="1200" b="1" dirty="0" smtClean="0">
                <a:solidFill>
                  <a:schemeClr val="bg2">
                    <a:lumMod val="10000"/>
                  </a:schemeClr>
                </a:solidFill>
                <a:latin typeface="+mn-lt"/>
              </a:rPr>
              <a:t>426</a:t>
            </a:r>
            <a:endParaRPr lang="en-US" sz="1200" b="1" dirty="0">
              <a:solidFill>
                <a:schemeClr val="bg2">
                  <a:lumMod val="10000"/>
                </a:schemeClr>
              </a:solidFill>
              <a:latin typeface="+mn-lt"/>
            </a:endParaRPr>
          </a:p>
        </p:txBody>
      </p:sp>
      <p:pic>
        <p:nvPicPr>
          <p:cNvPr id="134" name="Picture 2" descr="F:\EFMA\BRI-400x27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6652" y="4661162"/>
            <a:ext cx="669555" cy="486387"/>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35" name="TextBox 134"/>
          <p:cNvSpPr txBox="1"/>
          <p:nvPr/>
        </p:nvSpPr>
        <p:spPr>
          <a:xfrm>
            <a:off x="3880646" y="4392304"/>
            <a:ext cx="263214" cy="276999"/>
          </a:xfrm>
          <a:prstGeom prst="rect">
            <a:avLst/>
          </a:prstGeom>
          <a:noFill/>
        </p:spPr>
        <p:txBody>
          <a:bodyPr wrap="none" rtlCol="0">
            <a:spAutoFit/>
          </a:bodyPr>
          <a:lstStyle/>
          <a:p>
            <a:r>
              <a:rPr lang="en-US" sz="1200" b="1" dirty="0">
                <a:solidFill>
                  <a:schemeClr val="bg2">
                    <a:lumMod val="10000"/>
                  </a:schemeClr>
                </a:solidFill>
                <a:latin typeface="+mn-lt"/>
              </a:rPr>
              <a:t>2</a:t>
            </a:r>
          </a:p>
        </p:txBody>
      </p:sp>
      <p:pic>
        <p:nvPicPr>
          <p:cNvPr id="136" name="Picture 2" descr="E:\SENO\IMG-20150619-WA000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02512" y="4777643"/>
            <a:ext cx="707136" cy="500093"/>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38" name="TextBox 137"/>
          <p:cNvSpPr txBox="1"/>
          <p:nvPr/>
        </p:nvSpPr>
        <p:spPr>
          <a:xfrm>
            <a:off x="5634598" y="4501086"/>
            <a:ext cx="263214" cy="276999"/>
          </a:xfrm>
          <a:prstGeom prst="rect">
            <a:avLst/>
          </a:prstGeom>
          <a:noFill/>
        </p:spPr>
        <p:txBody>
          <a:bodyPr wrap="none" rtlCol="0">
            <a:spAutoFit/>
          </a:bodyPr>
          <a:lstStyle/>
          <a:p>
            <a:r>
              <a:rPr lang="en-US" sz="1200" b="1" dirty="0" smtClean="0">
                <a:solidFill>
                  <a:schemeClr val="bg2">
                    <a:lumMod val="10000"/>
                  </a:schemeClr>
                </a:solidFill>
                <a:latin typeface="+mn-lt"/>
              </a:rPr>
              <a:t>1</a:t>
            </a:r>
            <a:endParaRPr lang="en-US" sz="1200" b="1" dirty="0">
              <a:solidFill>
                <a:schemeClr val="bg2">
                  <a:lumMod val="10000"/>
                </a:schemeClr>
              </a:solidFill>
              <a:latin typeface="+mn-lt"/>
            </a:endParaRPr>
          </a:p>
        </p:txBody>
      </p:sp>
      <p:pic>
        <p:nvPicPr>
          <p:cNvPr id="139" name="Picture 5" descr="E:\PAK IR\Teras keliling baru.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82368" y="3364776"/>
            <a:ext cx="744976" cy="506046"/>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40" name="TextBox 139"/>
          <p:cNvSpPr txBox="1"/>
          <p:nvPr/>
        </p:nvSpPr>
        <p:spPr>
          <a:xfrm>
            <a:off x="4946259" y="3072676"/>
            <a:ext cx="420308" cy="276999"/>
          </a:xfrm>
          <a:prstGeom prst="rect">
            <a:avLst/>
          </a:prstGeom>
          <a:noFill/>
        </p:spPr>
        <p:txBody>
          <a:bodyPr wrap="none" rtlCol="0">
            <a:spAutoFit/>
          </a:bodyPr>
          <a:lstStyle/>
          <a:p>
            <a:r>
              <a:rPr lang="en-US" sz="1200" b="1" dirty="0" smtClean="0">
                <a:solidFill>
                  <a:schemeClr val="bg2">
                    <a:lumMod val="10000"/>
                  </a:schemeClr>
                </a:solidFill>
                <a:latin typeface="+mn-lt"/>
              </a:rPr>
              <a:t>610</a:t>
            </a:r>
          </a:p>
        </p:txBody>
      </p:sp>
      <p:pic>
        <p:nvPicPr>
          <p:cNvPr id="141" name="Picture 3" descr="C:\Documents and Settings\bri\My Documents\Downloads\Ari-Mobil-e-Buzz-BRI-yang-siap-melayani-masyarakat-bengkulu-2.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22255" y="4376388"/>
            <a:ext cx="717097" cy="496623"/>
          </a:xfrm>
          <a:prstGeom prst="rect">
            <a:avLst/>
          </a:prstGeom>
          <a:solidFill>
            <a:srgbClr val="FFFFFF">
              <a:shade val="85000"/>
            </a:srgbClr>
          </a:solidFill>
          <a:ln w="508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56" name="TextBox 155"/>
          <p:cNvSpPr txBox="1"/>
          <p:nvPr/>
        </p:nvSpPr>
        <p:spPr>
          <a:xfrm>
            <a:off x="4442243" y="4098532"/>
            <a:ext cx="341760" cy="276999"/>
          </a:xfrm>
          <a:prstGeom prst="rect">
            <a:avLst/>
          </a:prstGeom>
          <a:noFill/>
        </p:spPr>
        <p:txBody>
          <a:bodyPr wrap="none" rtlCol="0">
            <a:spAutoFit/>
          </a:bodyPr>
          <a:lstStyle/>
          <a:p>
            <a:r>
              <a:rPr lang="en-US" sz="1200" b="1" dirty="0" smtClean="0">
                <a:solidFill>
                  <a:schemeClr val="bg2">
                    <a:lumMod val="10000"/>
                  </a:schemeClr>
                </a:solidFill>
                <a:latin typeface="+mn-lt"/>
              </a:rPr>
              <a:t>55</a:t>
            </a:r>
            <a:endParaRPr lang="en-US" sz="1200" b="1" dirty="0">
              <a:solidFill>
                <a:schemeClr val="bg2">
                  <a:lumMod val="10000"/>
                </a:schemeClr>
              </a:solidFill>
              <a:latin typeface="+mn-lt"/>
            </a:endParaRPr>
          </a:p>
        </p:txBody>
      </p:sp>
      <p:pic>
        <p:nvPicPr>
          <p:cNvPr id="157" name="Picture 156"/>
          <p:cNvPicPr>
            <a:picLocks noChangeAspect="1" noChangeArrowheads="1"/>
          </p:cNvPicPr>
          <p:nvPr/>
        </p:nvPicPr>
        <p:blipFill rotWithShape="1">
          <a:blip r:embed="rId11">
            <a:extLst>
              <a:ext uri="{28A0092B-C50C-407E-A947-70E740481C1C}">
                <a14:useLocalDpi xmlns:a14="http://schemas.microsoft.com/office/drawing/2010/main" val="0"/>
              </a:ext>
            </a:extLst>
          </a:blip>
          <a:srcRect l="82443" t="9322" b="69133"/>
          <a:stretch/>
        </p:blipFill>
        <p:spPr bwMode="auto">
          <a:xfrm>
            <a:off x="8256896" y="3639551"/>
            <a:ext cx="781333" cy="572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8" name="TextBox 157"/>
          <p:cNvSpPr txBox="1"/>
          <p:nvPr/>
        </p:nvSpPr>
        <p:spPr>
          <a:xfrm>
            <a:off x="8440121" y="3389169"/>
            <a:ext cx="420308" cy="276999"/>
          </a:xfrm>
          <a:prstGeom prst="rect">
            <a:avLst/>
          </a:prstGeom>
          <a:noFill/>
        </p:spPr>
        <p:txBody>
          <a:bodyPr wrap="none" rtlCol="0">
            <a:spAutoFit/>
          </a:bodyPr>
          <a:lstStyle/>
          <a:p>
            <a:r>
              <a:rPr lang="en-US" sz="1200" b="1" dirty="0" smtClean="0">
                <a:solidFill>
                  <a:schemeClr val="bg2">
                    <a:lumMod val="10000"/>
                  </a:schemeClr>
                </a:solidFill>
                <a:latin typeface="+mn-lt"/>
              </a:rPr>
              <a:t>463</a:t>
            </a:r>
            <a:endParaRPr lang="en-US" sz="1200" b="1" dirty="0">
              <a:solidFill>
                <a:schemeClr val="bg2">
                  <a:lumMod val="10000"/>
                </a:schemeClr>
              </a:solidFill>
              <a:latin typeface="+mn-lt"/>
            </a:endParaRPr>
          </a:p>
        </p:txBody>
      </p:sp>
      <p:pic>
        <p:nvPicPr>
          <p:cNvPr id="159" name="Picture 158"/>
          <p:cNvPicPr>
            <a:picLocks noChangeAspect="1" noChangeArrowheads="1"/>
          </p:cNvPicPr>
          <p:nvPr/>
        </p:nvPicPr>
        <p:blipFill rotWithShape="1">
          <a:blip r:embed="rId11">
            <a:extLst>
              <a:ext uri="{28A0092B-C50C-407E-A947-70E740481C1C}">
                <a14:useLocalDpi xmlns:a14="http://schemas.microsoft.com/office/drawing/2010/main" val="0"/>
              </a:ext>
            </a:extLst>
          </a:blip>
          <a:srcRect l="65927" t="35679" r="17557" b="44151"/>
          <a:stretch/>
        </p:blipFill>
        <p:spPr bwMode="auto">
          <a:xfrm>
            <a:off x="7668622" y="3520337"/>
            <a:ext cx="734986" cy="53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0" name="TextBox 159"/>
          <p:cNvSpPr txBox="1"/>
          <p:nvPr/>
        </p:nvSpPr>
        <p:spPr>
          <a:xfrm>
            <a:off x="7843601" y="3282288"/>
            <a:ext cx="420308" cy="276999"/>
          </a:xfrm>
          <a:prstGeom prst="rect">
            <a:avLst/>
          </a:prstGeom>
          <a:noFill/>
        </p:spPr>
        <p:txBody>
          <a:bodyPr wrap="none" rtlCol="0">
            <a:spAutoFit/>
          </a:bodyPr>
          <a:lstStyle/>
          <a:p>
            <a:r>
              <a:rPr lang="en-US" sz="1200" b="1" dirty="0" smtClean="0">
                <a:solidFill>
                  <a:schemeClr val="bg2">
                    <a:lumMod val="10000"/>
                  </a:schemeClr>
                </a:solidFill>
                <a:latin typeface="+mn-lt"/>
              </a:rPr>
              <a:t>586</a:t>
            </a:r>
            <a:endParaRPr lang="en-US" sz="1200" b="1" dirty="0">
              <a:solidFill>
                <a:schemeClr val="bg2">
                  <a:lumMod val="10000"/>
                </a:schemeClr>
              </a:solidFill>
              <a:latin typeface="+mn-lt"/>
            </a:endParaRPr>
          </a:p>
        </p:txBody>
      </p:sp>
      <p:pic>
        <p:nvPicPr>
          <p:cNvPr id="161" name="Picture 160"/>
          <p:cNvPicPr>
            <a:picLocks noChangeAspect="1" noChangeArrowheads="1"/>
          </p:cNvPicPr>
          <p:nvPr/>
        </p:nvPicPr>
        <p:blipFill rotWithShape="1">
          <a:blip r:embed="rId11">
            <a:extLst>
              <a:ext uri="{28A0092B-C50C-407E-A947-70E740481C1C}">
                <a14:useLocalDpi xmlns:a14="http://schemas.microsoft.com/office/drawing/2010/main" val="0"/>
              </a:ext>
            </a:extLst>
          </a:blip>
          <a:srcRect l="64885" t="62001" r="17557" b="17830"/>
          <a:stretch/>
        </p:blipFill>
        <p:spPr bwMode="auto">
          <a:xfrm>
            <a:off x="7094563" y="2558686"/>
            <a:ext cx="781333" cy="577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2" name="TextBox 161"/>
          <p:cNvSpPr txBox="1"/>
          <p:nvPr/>
        </p:nvSpPr>
        <p:spPr>
          <a:xfrm>
            <a:off x="7231230" y="2304592"/>
            <a:ext cx="538930" cy="276999"/>
          </a:xfrm>
          <a:prstGeom prst="rect">
            <a:avLst/>
          </a:prstGeom>
          <a:noFill/>
        </p:spPr>
        <p:txBody>
          <a:bodyPr wrap="none" rtlCol="0">
            <a:spAutoFit/>
          </a:bodyPr>
          <a:lstStyle/>
          <a:p>
            <a:r>
              <a:rPr lang="en-US" sz="1200" b="1" dirty="0" smtClean="0">
                <a:solidFill>
                  <a:schemeClr val="bg2">
                    <a:lumMod val="10000"/>
                  </a:schemeClr>
                </a:solidFill>
                <a:latin typeface="+mn-lt"/>
              </a:rPr>
              <a:t>5,306</a:t>
            </a:r>
            <a:endParaRPr lang="en-US" sz="1200" b="1" dirty="0">
              <a:solidFill>
                <a:schemeClr val="bg2">
                  <a:lumMod val="10000"/>
                </a:schemeClr>
              </a:solidFill>
              <a:latin typeface="+mn-lt"/>
            </a:endParaRPr>
          </a:p>
        </p:txBody>
      </p:sp>
      <p:pic>
        <p:nvPicPr>
          <p:cNvPr id="163" name="Picture 162"/>
          <p:cNvPicPr>
            <a:picLocks noChangeAspect="1" noChangeArrowheads="1"/>
          </p:cNvPicPr>
          <p:nvPr/>
        </p:nvPicPr>
        <p:blipFill rotWithShape="1">
          <a:blip r:embed="rId11">
            <a:extLst>
              <a:ext uri="{28A0092B-C50C-407E-A947-70E740481C1C}">
                <a14:useLocalDpi xmlns:a14="http://schemas.microsoft.com/office/drawing/2010/main" val="0"/>
              </a:ext>
            </a:extLst>
          </a:blip>
          <a:srcRect l="83604" t="35679" b="44151"/>
          <a:stretch/>
        </p:blipFill>
        <p:spPr bwMode="auto">
          <a:xfrm>
            <a:off x="6544602" y="3233139"/>
            <a:ext cx="729654" cy="53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 name="TextBox 163"/>
          <p:cNvSpPr txBox="1"/>
          <p:nvPr/>
        </p:nvSpPr>
        <p:spPr>
          <a:xfrm>
            <a:off x="6717721" y="2991839"/>
            <a:ext cx="420308" cy="276999"/>
          </a:xfrm>
          <a:prstGeom prst="rect">
            <a:avLst/>
          </a:prstGeom>
          <a:noFill/>
        </p:spPr>
        <p:txBody>
          <a:bodyPr wrap="none" rtlCol="0">
            <a:spAutoFit/>
          </a:bodyPr>
          <a:lstStyle/>
          <a:p>
            <a:r>
              <a:rPr lang="en-US" sz="1200" b="1" dirty="0" smtClean="0">
                <a:solidFill>
                  <a:schemeClr val="bg2">
                    <a:lumMod val="10000"/>
                  </a:schemeClr>
                </a:solidFill>
                <a:latin typeface="+mn-lt"/>
              </a:rPr>
              <a:t>980</a:t>
            </a:r>
            <a:endParaRPr lang="en-US" sz="1200" b="1" dirty="0">
              <a:solidFill>
                <a:schemeClr val="bg2">
                  <a:lumMod val="10000"/>
                </a:schemeClr>
              </a:solidFill>
              <a:latin typeface="+mn-lt"/>
            </a:endParaRPr>
          </a:p>
        </p:txBody>
      </p:sp>
      <p:pic>
        <p:nvPicPr>
          <p:cNvPr id="165" name="Picture 164"/>
          <p:cNvPicPr>
            <a:picLocks noChangeAspect="1" noChangeArrowheads="1"/>
          </p:cNvPicPr>
          <p:nvPr/>
        </p:nvPicPr>
        <p:blipFill rotWithShape="1">
          <a:blip r:embed="rId11">
            <a:extLst>
              <a:ext uri="{28A0092B-C50C-407E-A947-70E740481C1C}">
                <a14:useLocalDpi xmlns:a14="http://schemas.microsoft.com/office/drawing/2010/main" val="0"/>
              </a:ext>
            </a:extLst>
          </a:blip>
          <a:srcRect l="82443" t="62001" b="17830"/>
          <a:stretch/>
        </p:blipFill>
        <p:spPr bwMode="auto">
          <a:xfrm>
            <a:off x="5945259" y="2741528"/>
            <a:ext cx="725085" cy="53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6" name="TextBox 165"/>
          <p:cNvSpPr txBox="1"/>
          <p:nvPr/>
        </p:nvSpPr>
        <p:spPr>
          <a:xfrm>
            <a:off x="6049862" y="2500228"/>
            <a:ext cx="538930" cy="276999"/>
          </a:xfrm>
          <a:prstGeom prst="rect">
            <a:avLst/>
          </a:prstGeom>
          <a:noFill/>
        </p:spPr>
        <p:txBody>
          <a:bodyPr wrap="none" rtlCol="0">
            <a:spAutoFit/>
          </a:bodyPr>
          <a:lstStyle/>
          <a:p>
            <a:r>
              <a:rPr lang="en-US" sz="1200" b="1" dirty="0" smtClean="0">
                <a:solidFill>
                  <a:schemeClr val="bg2">
                    <a:lumMod val="10000"/>
                  </a:schemeClr>
                </a:solidFill>
                <a:latin typeface="+mn-lt"/>
              </a:rPr>
              <a:t>2,531</a:t>
            </a:r>
            <a:endParaRPr lang="en-US" sz="1200" b="1" dirty="0">
              <a:solidFill>
                <a:schemeClr val="bg2">
                  <a:lumMod val="10000"/>
                </a:schemeClr>
              </a:solidFill>
              <a:latin typeface="+mn-lt"/>
            </a:endParaRPr>
          </a:p>
        </p:txBody>
      </p:sp>
      <p:cxnSp>
        <p:nvCxnSpPr>
          <p:cNvPr id="167" name="Straight Connector 166"/>
          <p:cNvCxnSpPr/>
          <p:nvPr/>
        </p:nvCxnSpPr>
        <p:spPr>
          <a:xfrm>
            <a:off x="495300" y="2915536"/>
            <a:ext cx="0" cy="365859"/>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1080448" y="2486580"/>
            <a:ext cx="0" cy="262937"/>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1662752" y="3186471"/>
            <a:ext cx="0" cy="751701"/>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2362200" y="4223636"/>
            <a:ext cx="0" cy="1333500"/>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3393744" y="3072423"/>
            <a:ext cx="0" cy="2109401"/>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a:endCxn id="103" idx="0"/>
          </p:cNvCxnSpPr>
          <p:nvPr/>
        </p:nvCxnSpPr>
        <p:spPr>
          <a:xfrm flipH="1">
            <a:off x="3986852" y="5266405"/>
            <a:ext cx="4577" cy="284632"/>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5146344" y="4037876"/>
            <a:ext cx="0" cy="1234349"/>
          </a:xfrm>
          <a:prstGeom prst="line">
            <a:avLst/>
          </a:prstGeom>
          <a:ln w="12700">
            <a:solidFill>
              <a:schemeClr val="accent6">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a:off x="4579142" y="5023738"/>
            <a:ext cx="2714" cy="582110"/>
          </a:xfrm>
          <a:prstGeom prst="line">
            <a:avLst/>
          </a:prstGeom>
          <a:ln w="12700">
            <a:solidFill>
              <a:schemeClr val="accent6">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7467600" y="3265515"/>
            <a:ext cx="0" cy="2252194"/>
          </a:xfrm>
          <a:prstGeom prst="line">
            <a:avLst/>
          </a:prstGeom>
          <a:ln w="12700">
            <a:solidFill>
              <a:schemeClr val="bg2">
                <a:lumMod val="1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6903871" y="3903163"/>
            <a:ext cx="0" cy="1603626"/>
          </a:xfrm>
          <a:prstGeom prst="line">
            <a:avLst/>
          </a:prstGeom>
          <a:ln w="12700">
            <a:solidFill>
              <a:schemeClr val="bg2">
                <a:lumMod val="1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6310281" y="3456391"/>
            <a:ext cx="0" cy="2034513"/>
          </a:xfrm>
          <a:prstGeom prst="line">
            <a:avLst/>
          </a:prstGeom>
          <a:ln w="12700">
            <a:solidFill>
              <a:schemeClr val="bg2">
                <a:lumMod val="1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a:off x="8637896" y="4352822"/>
            <a:ext cx="2714" cy="1160874"/>
          </a:xfrm>
          <a:prstGeom prst="line">
            <a:avLst/>
          </a:prstGeom>
          <a:ln w="12700">
            <a:solidFill>
              <a:schemeClr val="bg2">
                <a:lumMod val="1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8041944" y="4212174"/>
            <a:ext cx="0" cy="1287874"/>
          </a:xfrm>
          <a:prstGeom prst="line">
            <a:avLst/>
          </a:prstGeom>
          <a:ln w="12700">
            <a:solidFill>
              <a:schemeClr val="bg2">
                <a:lumMod val="1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5" name="Half Frame 204"/>
          <p:cNvSpPr/>
          <p:nvPr/>
        </p:nvSpPr>
        <p:spPr>
          <a:xfrm rot="2805987">
            <a:off x="1108951" y="4731387"/>
            <a:ext cx="310576" cy="173978"/>
          </a:xfrm>
          <a:prstGeom prst="halfFrame">
            <a:avLst/>
          </a:prstGeom>
          <a:solidFill>
            <a:srgbClr val="FBC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6" name="Half Frame 205"/>
          <p:cNvSpPr/>
          <p:nvPr/>
        </p:nvSpPr>
        <p:spPr>
          <a:xfrm rot="13597948">
            <a:off x="863390" y="4614562"/>
            <a:ext cx="310576" cy="173978"/>
          </a:xfrm>
          <a:prstGeom prst="halfFrame">
            <a:avLst/>
          </a:prstGeom>
          <a:solidFill>
            <a:srgbClr val="FBC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7" name="Half Frame 206"/>
          <p:cNvSpPr/>
          <p:nvPr/>
        </p:nvSpPr>
        <p:spPr>
          <a:xfrm rot="2805987">
            <a:off x="488744" y="4759962"/>
            <a:ext cx="310576" cy="173978"/>
          </a:xfrm>
          <a:prstGeom prst="halfFrame">
            <a:avLst/>
          </a:prstGeom>
          <a:solidFill>
            <a:srgbClr val="FBC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8" name="Half Frame 207"/>
          <p:cNvSpPr/>
          <p:nvPr/>
        </p:nvSpPr>
        <p:spPr>
          <a:xfrm rot="13597948">
            <a:off x="243183" y="4645623"/>
            <a:ext cx="310576" cy="173978"/>
          </a:xfrm>
          <a:prstGeom prst="halfFrame">
            <a:avLst/>
          </a:prstGeom>
          <a:solidFill>
            <a:srgbClr val="FBC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9" name="Picture 2" descr="D:\FILE SENO\KERJAAN\TUGAS\2015\Jakarta Banking Conference\Data\inet.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47478" y="2267556"/>
            <a:ext cx="665322" cy="495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10" name="Picture 3" descr="D:\FILE SENO\KERJAAN\TUGAS\2015\Jakarta Banking Conference\Data\mobile.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23075" y="1552437"/>
            <a:ext cx="387492" cy="7528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11" name="TextBox 210"/>
          <p:cNvSpPr txBox="1"/>
          <p:nvPr/>
        </p:nvSpPr>
        <p:spPr>
          <a:xfrm>
            <a:off x="406400" y="1107744"/>
            <a:ext cx="1477393" cy="461665"/>
          </a:xfrm>
          <a:prstGeom prst="rect">
            <a:avLst/>
          </a:prstGeom>
          <a:noFill/>
        </p:spPr>
        <p:txBody>
          <a:bodyPr wrap="square" rtlCol="0">
            <a:spAutoFit/>
          </a:bodyPr>
          <a:lstStyle/>
          <a:p>
            <a:pPr algn="ctr"/>
            <a:r>
              <a:rPr lang="en-US" sz="1200" b="1" dirty="0" smtClean="0">
                <a:solidFill>
                  <a:schemeClr val="bg2">
                    <a:lumMod val="10000"/>
                  </a:schemeClr>
                </a:solidFill>
                <a:latin typeface="+mn-lt"/>
              </a:rPr>
              <a:t>10,519,36</a:t>
            </a:r>
          </a:p>
          <a:p>
            <a:pPr algn="ctr"/>
            <a:r>
              <a:rPr lang="en-US" sz="1200" b="1" dirty="0" smtClean="0">
                <a:solidFill>
                  <a:schemeClr val="bg2">
                    <a:lumMod val="10000"/>
                  </a:schemeClr>
                </a:solidFill>
                <a:latin typeface="+mn-lt"/>
              </a:rPr>
              <a:t>users</a:t>
            </a:r>
            <a:endParaRPr lang="en-US" sz="1200" b="1" dirty="0">
              <a:solidFill>
                <a:schemeClr val="bg2">
                  <a:lumMod val="10000"/>
                </a:schemeClr>
              </a:solidFill>
              <a:latin typeface="+mn-lt"/>
            </a:endParaRPr>
          </a:p>
        </p:txBody>
      </p:sp>
      <p:cxnSp>
        <p:nvCxnSpPr>
          <p:cNvPr id="212" name="Straight Connector 211"/>
          <p:cNvCxnSpPr/>
          <p:nvPr/>
        </p:nvCxnSpPr>
        <p:spPr>
          <a:xfrm>
            <a:off x="2819400" y="4316104"/>
            <a:ext cx="0" cy="1333500"/>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233466" y="2515092"/>
            <a:ext cx="0" cy="1110132"/>
          </a:xfrm>
          <a:prstGeom prst="line">
            <a:avLst/>
          </a:prstGeom>
          <a:ln w="12700">
            <a:solidFill>
              <a:schemeClr val="accent6">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4" name="TextBox 213"/>
          <p:cNvSpPr txBox="1"/>
          <p:nvPr/>
        </p:nvSpPr>
        <p:spPr>
          <a:xfrm>
            <a:off x="1890566" y="3650962"/>
            <a:ext cx="685800" cy="430887"/>
          </a:xfrm>
          <a:prstGeom prst="rect">
            <a:avLst/>
          </a:prstGeom>
          <a:noFill/>
        </p:spPr>
        <p:txBody>
          <a:bodyPr wrap="square" rtlCol="0">
            <a:spAutoFit/>
          </a:bodyPr>
          <a:lstStyle/>
          <a:p>
            <a:pPr algn="ctr"/>
            <a:r>
              <a:rPr lang="en-US" sz="1100" b="1" dirty="0" smtClean="0">
                <a:solidFill>
                  <a:schemeClr val="bg2">
                    <a:lumMod val="10000"/>
                  </a:schemeClr>
                </a:solidFill>
                <a:latin typeface="+mn-lt"/>
              </a:rPr>
              <a:t>Phone Banking</a:t>
            </a:r>
            <a:endParaRPr lang="en-US" sz="1100" b="1" dirty="0">
              <a:solidFill>
                <a:schemeClr val="bg2">
                  <a:lumMod val="10000"/>
                </a:schemeClr>
              </a:solidFill>
              <a:latin typeface="+mn-lt"/>
            </a:endParaRPr>
          </a:p>
        </p:txBody>
      </p:sp>
      <p:pic>
        <p:nvPicPr>
          <p:cNvPr id="215" name="Picture 2" descr="E:\4N5Y9827.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059200" y="1905359"/>
            <a:ext cx="684000" cy="482329"/>
          </a:xfrm>
          <a:prstGeom prst="rect">
            <a:avLst/>
          </a:prstGeom>
          <a:solidFill>
            <a:srgbClr val="FFFFFF">
              <a:shade val="85000"/>
            </a:srgbClr>
          </a:solidFill>
          <a:ln w="539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16" name="TextBox 215"/>
          <p:cNvSpPr txBox="1"/>
          <p:nvPr/>
        </p:nvSpPr>
        <p:spPr>
          <a:xfrm>
            <a:off x="1858947" y="1429687"/>
            <a:ext cx="1096362" cy="461665"/>
          </a:xfrm>
          <a:prstGeom prst="rect">
            <a:avLst/>
          </a:prstGeom>
          <a:noFill/>
        </p:spPr>
        <p:txBody>
          <a:bodyPr wrap="square" rtlCol="0">
            <a:spAutoFit/>
          </a:bodyPr>
          <a:lstStyle/>
          <a:p>
            <a:pPr algn="ctr"/>
            <a:r>
              <a:rPr lang="en-US" sz="1200" b="1" dirty="0" smtClean="0">
                <a:solidFill>
                  <a:schemeClr val="bg2">
                    <a:lumMod val="10000"/>
                  </a:schemeClr>
                </a:solidFill>
                <a:latin typeface="+mn-lt"/>
              </a:rPr>
              <a:t>414,050</a:t>
            </a:r>
          </a:p>
          <a:p>
            <a:pPr algn="ctr"/>
            <a:r>
              <a:rPr lang="en-US" sz="1200" b="1" dirty="0" smtClean="0">
                <a:solidFill>
                  <a:schemeClr val="bg2">
                    <a:lumMod val="10000"/>
                  </a:schemeClr>
                </a:solidFill>
                <a:latin typeface="+mn-lt"/>
              </a:rPr>
              <a:t>Calls/month</a:t>
            </a:r>
            <a:endParaRPr lang="en-US" sz="1200" b="1" dirty="0">
              <a:solidFill>
                <a:schemeClr val="bg2">
                  <a:lumMod val="10000"/>
                </a:schemeClr>
              </a:solidFill>
              <a:latin typeface="+mn-lt"/>
            </a:endParaRPr>
          </a:p>
        </p:txBody>
      </p:sp>
    </p:spTree>
    <p:extLst>
      <p:ext uri="{BB962C8B-B14F-4D97-AF65-F5344CB8AC3E}">
        <p14:creationId xmlns:p14="http://schemas.microsoft.com/office/powerpoint/2010/main" val="13651057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391400" y="1600200"/>
            <a:ext cx="1371600" cy="1295400"/>
          </a:xfrm>
          <a:prstGeom prst="roundRect">
            <a:avLst/>
          </a:prstGeom>
          <a:solidFill>
            <a:schemeClr val="accent1">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pPr>
              <a:defRPr/>
            </a:pPr>
            <a:r>
              <a:rPr lang="en-US" altLang="en-US" smtClean="0"/>
              <a:t>13</a:t>
            </a:r>
            <a:endParaRPr lang="en-US" altLang="en-US"/>
          </a:p>
        </p:txBody>
      </p:sp>
      <p:pic>
        <p:nvPicPr>
          <p:cNvPr id="13" name="Picture 15" descr="D:\2012\Others\10 copy.jpg"/>
          <p:cNvPicPr>
            <a:picLocks noChangeAspect="1" noChangeArrowheads="1"/>
          </p:cNvPicPr>
          <p:nvPr/>
        </p:nvPicPr>
        <p:blipFill>
          <a:blip r:embed="rId3"/>
          <a:srcRect t="96664" r="18333"/>
          <a:stretch>
            <a:fillRect/>
          </a:stretch>
        </p:blipFill>
        <p:spPr bwMode="auto">
          <a:xfrm>
            <a:off x="0" y="611188"/>
            <a:ext cx="7416800" cy="46037"/>
          </a:xfrm>
          <a:prstGeom prst="rect">
            <a:avLst/>
          </a:prstGeom>
          <a:noFill/>
          <a:ln w="9525">
            <a:noFill/>
            <a:miter lim="800000"/>
            <a:headEnd/>
            <a:tailEnd/>
          </a:ln>
        </p:spPr>
      </p:pic>
      <p:graphicFrame>
        <p:nvGraphicFramePr>
          <p:cNvPr id="20" name="Table 19"/>
          <p:cNvGraphicFramePr>
            <a:graphicFrameLocks noGrp="1"/>
          </p:cNvGraphicFramePr>
          <p:nvPr>
            <p:extLst>
              <p:ext uri="{D42A27DB-BD31-4B8C-83A1-F6EECF244321}">
                <p14:modId xmlns:p14="http://schemas.microsoft.com/office/powerpoint/2010/main" val="321085706"/>
              </p:ext>
            </p:extLst>
          </p:nvPr>
        </p:nvGraphicFramePr>
        <p:xfrm>
          <a:off x="381000" y="922866"/>
          <a:ext cx="6553200" cy="2963336"/>
        </p:xfrm>
        <a:graphic>
          <a:graphicData uri="http://schemas.openxmlformats.org/drawingml/2006/table">
            <a:tbl>
              <a:tblPr/>
              <a:tblGrid>
                <a:gridCol w="1997926"/>
                <a:gridCol w="719254"/>
                <a:gridCol w="719254"/>
                <a:gridCol w="719254"/>
                <a:gridCol w="719254"/>
                <a:gridCol w="719254"/>
                <a:gridCol w="959004"/>
              </a:tblGrid>
              <a:tr h="330177">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Description</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2010</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2011</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2012</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2013</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2014</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c>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Sept. 2015</a:t>
                      </a:r>
                      <a:endParaRPr lang="en-US" sz="14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244061"/>
                    </a:solidFill>
                  </a:tcPr>
                </a:tc>
              </a:tr>
              <a:tr h="330177">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Total Assets</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398.4</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456.5</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535.2</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606.4</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778.0</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775.8</a:t>
                      </a:r>
                      <a:endParaRPr lang="en-US" sz="1200" dirty="0">
                        <a:solidFill>
                          <a:srgbClr val="365F91"/>
                        </a:solidFill>
                        <a:latin typeface="Calibri"/>
                        <a:ea typeface="Calibri"/>
                        <a:cs typeface="Times New Roman"/>
                      </a:endParaRPr>
                    </a:p>
                  </a:txBody>
                  <a:tcPr marL="66381" marR="66381"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330177">
                <a:tc>
                  <a:txBody>
                    <a:bodyPr/>
                    <a:lstStyle/>
                    <a:p>
                      <a:pPr marL="0" marR="0">
                        <a:lnSpc>
                          <a:spcPct val="115000"/>
                        </a:lnSpc>
                        <a:spcBef>
                          <a:spcPts val="0"/>
                        </a:spcBef>
                        <a:spcAft>
                          <a:spcPts val="0"/>
                        </a:spcAft>
                      </a:pPr>
                      <a:r>
                        <a:rPr lang="en-US" sz="1100" i="1" dirty="0">
                          <a:solidFill>
                            <a:srgbClr val="000000"/>
                          </a:solidFill>
                          <a:latin typeface="Calibri"/>
                          <a:ea typeface="Times New Roman"/>
                          <a:cs typeface="Times New Roman"/>
                        </a:rPr>
                        <a:t>- Loans</a:t>
                      </a:r>
                      <a:endParaRPr lang="en-US" sz="1100" dirty="0">
                        <a:solidFill>
                          <a:srgbClr val="365F9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247.0</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283.6</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348.2</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430.6</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490.4</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519.0</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r>
              <a:tr h="330177">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Total Costumer Deposits</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328.6</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372.2</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436.1</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486.4</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600.4</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chemeClr val="tx1"/>
                          </a:solidFill>
                          <a:latin typeface="Calibri"/>
                          <a:ea typeface="Calibri"/>
                          <a:cs typeface="Times New Roman"/>
                        </a:rPr>
                        <a:t>611.3</a:t>
                      </a:r>
                      <a:endParaRPr lang="en-US" sz="1200" b="1"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r>
              <a:tr h="330177">
                <a:tc>
                  <a:txBody>
                    <a:bodyPr/>
                    <a:lstStyle/>
                    <a:p>
                      <a:pPr marL="0" marR="0">
                        <a:lnSpc>
                          <a:spcPct val="115000"/>
                        </a:lnSpc>
                        <a:spcBef>
                          <a:spcPts val="0"/>
                        </a:spcBef>
                        <a:spcAft>
                          <a:spcPts val="0"/>
                        </a:spcAft>
                      </a:pPr>
                      <a:r>
                        <a:rPr lang="en-US" sz="1100" i="1">
                          <a:solidFill>
                            <a:srgbClr val="000000"/>
                          </a:solidFill>
                          <a:latin typeface="Calibri"/>
                          <a:ea typeface="Times New Roman"/>
                          <a:cs typeface="Times New Roman"/>
                        </a:rPr>
                        <a:t>- Demand Deposits</a:t>
                      </a:r>
                      <a:endParaRPr lang="en-US" sz="1100">
                        <a:solidFill>
                          <a:srgbClr val="365F9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77.1</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75.6</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78.8</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78.0</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89.1</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109.6</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r>
              <a:tr h="330177">
                <a:tc>
                  <a:txBody>
                    <a:bodyPr/>
                    <a:lstStyle/>
                    <a:p>
                      <a:pPr marL="0" marR="0">
                        <a:lnSpc>
                          <a:spcPct val="115000"/>
                        </a:lnSpc>
                        <a:spcBef>
                          <a:spcPts val="0"/>
                        </a:spcBef>
                        <a:spcAft>
                          <a:spcPts val="0"/>
                        </a:spcAft>
                      </a:pPr>
                      <a:r>
                        <a:rPr lang="en-US" sz="1100" i="1">
                          <a:solidFill>
                            <a:srgbClr val="000000"/>
                          </a:solidFill>
                          <a:latin typeface="Calibri"/>
                          <a:ea typeface="Times New Roman"/>
                          <a:cs typeface="Times New Roman"/>
                        </a:rPr>
                        <a:t>- Saving Deposits</a:t>
                      </a:r>
                      <a:endParaRPr lang="en-US" sz="110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125.2</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152.5</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182.6</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210.0</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232.4</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233.7</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r>
              <a:tr h="321920">
                <a:tc>
                  <a:txBody>
                    <a:bodyPr/>
                    <a:lstStyle/>
                    <a:p>
                      <a:pPr marL="0" marR="0">
                        <a:lnSpc>
                          <a:spcPct val="115000"/>
                        </a:lnSpc>
                        <a:spcBef>
                          <a:spcPts val="0"/>
                        </a:spcBef>
                        <a:spcAft>
                          <a:spcPts val="0"/>
                        </a:spcAft>
                      </a:pPr>
                      <a:r>
                        <a:rPr lang="en-US" sz="1100" i="1" dirty="0">
                          <a:solidFill>
                            <a:srgbClr val="000000"/>
                          </a:solidFill>
                          <a:latin typeface="Calibri"/>
                          <a:ea typeface="Times New Roman"/>
                          <a:cs typeface="Times New Roman"/>
                        </a:rPr>
                        <a:t>- Time and Certificate Deposits</a:t>
                      </a:r>
                      <a:endParaRPr lang="en-US" sz="1100" dirty="0">
                        <a:solidFill>
                          <a:srgbClr val="365F9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126.3</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144.1</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174.7</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198.4</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278.9</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c>
                  <a:txBody>
                    <a:bodyPr/>
                    <a:lstStyle/>
                    <a:p>
                      <a:pPr marL="0" marR="0" algn="r">
                        <a:lnSpc>
                          <a:spcPct val="115000"/>
                        </a:lnSpc>
                        <a:spcBef>
                          <a:spcPts val="0"/>
                        </a:spcBef>
                        <a:spcAft>
                          <a:spcPts val="0"/>
                        </a:spcAft>
                      </a:pPr>
                      <a:r>
                        <a:rPr lang="en-US" sz="1100" smtClean="0">
                          <a:solidFill>
                            <a:schemeClr val="tx1"/>
                          </a:solidFill>
                          <a:latin typeface="Calibri"/>
                          <a:ea typeface="Calibri"/>
                          <a:cs typeface="Times New Roman"/>
                        </a:rPr>
                        <a:t>268.0</a:t>
                      </a:r>
                      <a:endParaRPr lang="en-US" sz="1100" dirty="0">
                        <a:solidFill>
                          <a:schemeClr val="tx1"/>
                        </a:solidFill>
                        <a:latin typeface="Calibri"/>
                        <a:ea typeface="Calibri"/>
                        <a:cs typeface="Times New Roman"/>
                      </a:endParaRPr>
                    </a:p>
                  </a:txBody>
                  <a:tcPr marL="66381" marR="66381" marT="0" marB="0" anchor="ctr">
                    <a:lnL>
                      <a:noFill/>
                    </a:lnL>
                    <a:lnR>
                      <a:noFill/>
                    </a:lnR>
                    <a:lnT>
                      <a:noFill/>
                    </a:lnT>
                    <a:lnB>
                      <a:noFill/>
                    </a:lnB>
                  </a:tcPr>
                </a:tc>
              </a:tr>
              <a:tr h="330177">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Tier I Capital*</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27,8</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38,2</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51,6</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66,0</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82,1</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86,7</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a:noFill/>
                    </a:lnB>
                    <a:solidFill>
                      <a:srgbClr val="D3DFEE"/>
                    </a:solidFill>
                  </a:tcPr>
                </a:tc>
              </a:tr>
              <a:tr h="330177">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Net Profit</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smtClean="0">
                          <a:solidFill>
                            <a:srgbClr val="000000"/>
                          </a:solidFill>
                          <a:latin typeface="Calibri"/>
                          <a:ea typeface="Times New Roman"/>
                          <a:cs typeface="Times New Roman"/>
                        </a:rPr>
                        <a:t>11,5</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smtClean="0">
                          <a:solidFill>
                            <a:srgbClr val="000000"/>
                          </a:solidFill>
                          <a:latin typeface="Calibri"/>
                          <a:ea typeface="Times New Roman"/>
                          <a:cs typeface="Times New Roman"/>
                        </a:rPr>
                        <a:t>15,1</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18,5</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21,2</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smtClean="0">
                          <a:solidFill>
                            <a:srgbClr val="000000"/>
                          </a:solidFill>
                          <a:latin typeface="Calibri"/>
                          <a:ea typeface="Times New Roman"/>
                          <a:cs typeface="Times New Roman"/>
                        </a:rPr>
                        <a:t>24,2</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smtClean="0">
                          <a:solidFill>
                            <a:srgbClr val="000000"/>
                          </a:solidFill>
                          <a:latin typeface="Calibri"/>
                          <a:ea typeface="Times New Roman"/>
                          <a:cs typeface="Times New Roman"/>
                        </a:rPr>
                        <a:t>18,3</a:t>
                      </a:r>
                      <a:endParaRPr lang="en-US" sz="1200" dirty="0">
                        <a:solidFill>
                          <a:srgbClr val="365F91"/>
                        </a:solidFill>
                        <a:latin typeface="Calibri"/>
                        <a:ea typeface="Calibri"/>
                        <a:cs typeface="Times New Roman"/>
                      </a:endParaRPr>
                    </a:p>
                  </a:txBody>
                  <a:tcPr marL="66381" marR="66381" marT="0" marB="0" anchor="ctr">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21" name="TextBox 20"/>
          <p:cNvSpPr txBox="1"/>
          <p:nvPr/>
        </p:nvSpPr>
        <p:spPr>
          <a:xfrm>
            <a:off x="7391400" y="1676400"/>
            <a:ext cx="1371600" cy="1169551"/>
          </a:xfrm>
          <a:prstGeom prst="rect">
            <a:avLst/>
          </a:prstGeom>
          <a:noFill/>
        </p:spPr>
        <p:txBody>
          <a:bodyPr wrap="square" rtlCol="0">
            <a:spAutoFit/>
          </a:bodyPr>
          <a:lstStyle/>
          <a:p>
            <a:pPr algn="ctr"/>
            <a:r>
              <a:rPr lang="en-US" sz="1400" b="1" i="1" dirty="0" smtClean="0">
                <a:solidFill>
                  <a:schemeClr val="bg1"/>
                </a:solidFill>
                <a:latin typeface="+mn-lt"/>
              </a:rPr>
              <a:t>Sustainable performance to support sustainable business</a:t>
            </a:r>
          </a:p>
        </p:txBody>
      </p:sp>
      <p:sp>
        <p:nvSpPr>
          <p:cNvPr id="8" name="TextBox 7"/>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The Leader of MSMEs Bank</a:t>
            </a:r>
            <a:endParaRPr lang="en-US" altLang="en-US" sz="2000" b="1" i="1" dirty="0">
              <a:solidFill>
                <a:srgbClr val="FF0000"/>
              </a:solidFill>
              <a:latin typeface="Calibri" pitchFamily="34" charset="0"/>
            </a:endParaRPr>
          </a:p>
        </p:txBody>
      </p:sp>
      <p:sp>
        <p:nvSpPr>
          <p:cNvPr id="10" name="TextBox 9"/>
          <p:cNvSpPr txBox="1"/>
          <p:nvPr/>
        </p:nvSpPr>
        <p:spPr>
          <a:xfrm>
            <a:off x="5943600" y="652790"/>
            <a:ext cx="1371600" cy="261610"/>
          </a:xfrm>
          <a:prstGeom prst="rect">
            <a:avLst/>
          </a:prstGeom>
          <a:noFill/>
        </p:spPr>
        <p:txBody>
          <a:bodyPr wrap="square" rtlCol="0">
            <a:spAutoFit/>
          </a:bodyPr>
          <a:lstStyle/>
          <a:p>
            <a:pPr algn="ctr"/>
            <a:r>
              <a:rPr lang="en-US" sz="1050" i="1" dirty="0" smtClean="0">
                <a:latin typeface="+mn-lt"/>
              </a:rPr>
              <a:t>(IDR Trillion)</a:t>
            </a:r>
          </a:p>
        </p:txBody>
      </p:sp>
      <p:graphicFrame>
        <p:nvGraphicFramePr>
          <p:cNvPr id="11" name="Chart 10"/>
          <p:cNvGraphicFramePr/>
          <p:nvPr>
            <p:extLst>
              <p:ext uri="{D42A27DB-BD31-4B8C-83A1-F6EECF244321}">
                <p14:modId xmlns:p14="http://schemas.microsoft.com/office/powerpoint/2010/main" val="3265533717"/>
              </p:ext>
            </p:extLst>
          </p:nvPr>
        </p:nvGraphicFramePr>
        <p:xfrm>
          <a:off x="0" y="3530600"/>
          <a:ext cx="8610600" cy="2997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p:cNvSpPr txBox="1"/>
          <p:nvPr/>
        </p:nvSpPr>
        <p:spPr>
          <a:xfrm>
            <a:off x="7467600" y="4572000"/>
            <a:ext cx="2362200" cy="276999"/>
          </a:xfrm>
          <a:prstGeom prst="rect">
            <a:avLst/>
          </a:prstGeom>
          <a:noFill/>
        </p:spPr>
        <p:txBody>
          <a:bodyPr wrap="square" rtlCol="0">
            <a:spAutoFit/>
          </a:bodyPr>
          <a:lstStyle/>
          <a:p>
            <a:pPr algn="just"/>
            <a:r>
              <a:rPr lang="en-US" sz="1200" b="1" u="sng" dirty="0" smtClean="0">
                <a:latin typeface="+mn-lt"/>
              </a:rPr>
              <a:t>Loan Outstanding</a:t>
            </a:r>
          </a:p>
        </p:txBody>
      </p:sp>
      <p:sp>
        <p:nvSpPr>
          <p:cNvPr id="14" name="TextBox 13"/>
          <p:cNvSpPr txBox="1"/>
          <p:nvPr/>
        </p:nvSpPr>
        <p:spPr>
          <a:xfrm>
            <a:off x="7239000" y="6019800"/>
            <a:ext cx="2362200" cy="261610"/>
          </a:xfrm>
          <a:prstGeom prst="rect">
            <a:avLst/>
          </a:prstGeom>
          <a:noFill/>
        </p:spPr>
        <p:txBody>
          <a:bodyPr wrap="square" rtlCol="0">
            <a:spAutoFit/>
          </a:bodyPr>
          <a:lstStyle/>
          <a:p>
            <a:pPr algn="just"/>
            <a:r>
              <a:rPr lang="en-US" sz="1100" b="1" i="1" dirty="0" smtClean="0">
                <a:latin typeface="+mn-lt"/>
              </a:rPr>
              <a:t>(IDR </a:t>
            </a:r>
            <a:r>
              <a:rPr lang="en-US" sz="1100" b="1" i="1" dirty="0" err="1" smtClean="0">
                <a:latin typeface="+mn-lt"/>
              </a:rPr>
              <a:t>Trilion</a:t>
            </a:r>
            <a:r>
              <a:rPr lang="en-US" sz="1100" b="1" i="1" dirty="0" smtClean="0">
                <a:latin typeface="+mn-lt"/>
              </a:rPr>
              <a:t>)</a:t>
            </a:r>
          </a:p>
        </p:txBody>
      </p:sp>
      <p:sp>
        <p:nvSpPr>
          <p:cNvPr id="16" name="TextBox 15"/>
          <p:cNvSpPr txBox="1"/>
          <p:nvPr/>
        </p:nvSpPr>
        <p:spPr>
          <a:xfrm>
            <a:off x="914400" y="5331023"/>
            <a:ext cx="838200" cy="307777"/>
          </a:xfrm>
          <a:prstGeom prst="rect">
            <a:avLst/>
          </a:prstGeom>
          <a:noFill/>
        </p:spPr>
        <p:txBody>
          <a:bodyPr wrap="square" rtlCol="0">
            <a:spAutoFit/>
          </a:bodyPr>
          <a:lstStyle/>
          <a:p>
            <a:r>
              <a:rPr lang="en-US" sz="1400" b="1" smtClean="0">
                <a:latin typeface="+mn-lt"/>
              </a:rPr>
              <a:t>82.2%</a:t>
            </a:r>
            <a:endParaRPr lang="en-US" sz="1400" b="1" dirty="0">
              <a:latin typeface="+mn-lt"/>
            </a:endParaRPr>
          </a:p>
        </p:txBody>
      </p:sp>
      <p:sp>
        <p:nvSpPr>
          <p:cNvPr id="17" name="TextBox 16"/>
          <p:cNvSpPr txBox="1"/>
          <p:nvPr/>
        </p:nvSpPr>
        <p:spPr>
          <a:xfrm>
            <a:off x="914400" y="5148590"/>
            <a:ext cx="838200" cy="261610"/>
          </a:xfrm>
          <a:prstGeom prst="rect">
            <a:avLst/>
          </a:prstGeom>
          <a:noFill/>
        </p:spPr>
        <p:txBody>
          <a:bodyPr wrap="square" rtlCol="0">
            <a:spAutoFit/>
          </a:bodyPr>
          <a:lstStyle/>
          <a:p>
            <a:r>
              <a:rPr lang="en-US" sz="1100" smtClean="0">
                <a:latin typeface="+mn-lt"/>
              </a:rPr>
              <a:t>17.8%</a:t>
            </a:r>
            <a:endParaRPr lang="en-US" sz="1100" dirty="0">
              <a:latin typeface="+mn-lt"/>
            </a:endParaRPr>
          </a:p>
        </p:txBody>
      </p:sp>
      <p:sp>
        <p:nvSpPr>
          <p:cNvPr id="18" name="TextBox 17"/>
          <p:cNvSpPr txBox="1"/>
          <p:nvPr/>
        </p:nvSpPr>
        <p:spPr>
          <a:xfrm>
            <a:off x="2133600" y="4996190"/>
            <a:ext cx="838200" cy="261610"/>
          </a:xfrm>
          <a:prstGeom prst="rect">
            <a:avLst/>
          </a:prstGeom>
          <a:noFill/>
        </p:spPr>
        <p:txBody>
          <a:bodyPr wrap="square" rtlCol="0">
            <a:spAutoFit/>
          </a:bodyPr>
          <a:lstStyle/>
          <a:p>
            <a:r>
              <a:rPr lang="en-US" sz="1100" smtClean="0">
                <a:latin typeface="+mn-lt"/>
              </a:rPr>
              <a:t>19.8%</a:t>
            </a:r>
            <a:endParaRPr lang="en-US" sz="1100" dirty="0">
              <a:latin typeface="+mn-lt"/>
            </a:endParaRPr>
          </a:p>
        </p:txBody>
      </p:sp>
      <p:sp>
        <p:nvSpPr>
          <p:cNvPr id="19" name="TextBox 18"/>
          <p:cNvSpPr txBox="1"/>
          <p:nvPr/>
        </p:nvSpPr>
        <p:spPr>
          <a:xfrm>
            <a:off x="2133600" y="5211633"/>
            <a:ext cx="838200" cy="307777"/>
          </a:xfrm>
          <a:prstGeom prst="rect">
            <a:avLst/>
          </a:prstGeom>
          <a:noFill/>
        </p:spPr>
        <p:txBody>
          <a:bodyPr wrap="square" rtlCol="0">
            <a:spAutoFit/>
          </a:bodyPr>
          <a:lstStyle/>
          <a:p>
            <a:r>
              <a:rPr lang="en-US" sz="1400" b="1" smtClean="0">
                <a:latin typeface="+mn-lt"/>
              </a:rPr>
              <a:t>80.2%</a:t>
            </a:r>
            <a:endParaRPr lang="en-US" sz="1400" b="1" dirty="0">
              <a:latin typeface="+mn-lt"/>
            </a:endParaRPr>
          </a:p>
        </p:txBody>
      </p:sp>
      <p:sp>
        <p:nvSpPr>
          <p:cNvPr id="22" name="TextBox 21"/>
          <p:cNvSpPr txBox="1"/>
          <p:nvPr/>
        </p:nvSpPr>
        <p:spPr>
          <a:xfrm>
            <a:off x="3352800" y="4734580"/>
            <a:ext cx="838200" cy="261610"/>
          </a:xfrm>
          <a:prstGeom prst="rect">
            <a:avLst/>
          </a:prstGeom>
          <a:noFill/>
        </p:spPr>
        <p:txBody>
          <a:bodyPr wrap="square" rtlCol="0">
            <a:spAutoFit/>
          </a:bodyPr>
          <a:lstStyle/>
          <a:p>
            <a:r>
              <a:rPr lang="en-US" sz="1100" smtClean="0">
                <a:latin typeface="+mn-lt"/>
              </a:rPr>
              <a:t>25.2%</a:t>
            </a:r>
            <a:endParaRPr lang="en-US" sz="1100" dirty="0">
              <a:latin typeface="+mn-lt"/>
            </a:endParaRPr>
          </a:p>
        </p:txBody>
      </p:sp>
      <p:sp>
        <p:nvSpPr>
          <p:cNvPr id="23" name="TextBox 22"/>
          <p:cNvSpPr txBox="1"/>
          <p:nvPr/>
        </p:nvSpPr>
        <p:spPr>
          <a:xfrm>
            <a:off x="3352800" y="5102423"/>
            <a:ext cx="838200" cy="307777"/>
          </a:xfrm>
          <a:prstGeom prst="rect">
            <a:avLst/>
          </a:prstGeom>
          <a:noFill/>
        </p:spPr>
        <p:txBody>
          <a:bodyPr wrap="square" rtlCol="0">
            <a:spAutoFit/>
          </a:bodyPr>
          <a:lstStyle/>
          <a:p>
            <a:r>
              <a:rPr lang="en-US" sz="1400" b="1" smtClean="0">
                <a:latin typeface="+mn-lt"/>
              </a:rPr>
              <a:t>74.8%</a:t>
            </a:r>
            <a:endParaRPr lang="en-US" sz="1400" b="1" dirty="0">
              <a:latin typeface="+mn-lt"/>
            </a:endParaRPr>
          </a:p>
        </p:txBody>
      </p:sp>
      <p:sp>
        <p:nvSpPr>
          <p:cNvPr id="24" name="TextBox 23"/>
          <p:cNvSpPr txBox="1"/>
          <p:nvPr/>
        </p:nvSpPr>
        <p:spPr>
          <a:xfrm>
            <a:off x="4495800" y="4830633"/>
            <a:ext cx="838200" cy="307777"/>
          </a:xfrm>
          <a:prstGeom prst="rect">
            <a:avLst/>
          </a:prstGeom>
          <a:noFill/>
        </p:spPr>
        <p:txBody>
          <a:bodyPr wrap="square" rtlCol="0">
            <a:spAutoFit/>
          </a:bodyPr>
          <a:lstStyle/>
          <a:p>
            <a:r>
              <a:rPr lang="en-US" sz="1400" b="1" smtClean="0">
                <a:latin typeface="+mn-lt"/>
              </a:rPr>
              <a:t>74.4%</a:t>
            </a:r>
            <a:endParaRPr lang="en-US" sz="1400" b="1" dirty="0">
              <a:latin typeface="+mn-lt"/>
            </a:endParaRPr>
          </a:p>
        </p:txBody>
      </p:sp>
      <p:sp>
        <p:nvSpPr>
          <p:cNvPr id="25" name="TextBox 24"/>
          <p:cNvSpPr txBox="1"/>
          <p:nvPr/>
        </p:nvSpPr>
        <p:spPr>
          <a:xfrm>
            <a:off x="4572000" y="4386590"/>
            <a:ext cx="838200" cy="261610"/>
          </a:xfrm>
          <a:prstGeom prst="rect">
            <a:avLst/>
          </a:prstGeom>
          <a:noFill/>
        </p:spPr>
        <p:txBody>
          <a:bodyPr wrap="square" rtlCol="0">
            <a:spAutoFit/>
          </a:bodyPr>
          <a:lstStyle/>
          <a:p>
            <a:r>
              <a:rPr lang="en-US" sz="1100" smtClean="0">
                <a:latin typeface="+mn-lt"/>
              </a:rPr>
              <a:t>25.6%</a:t>
            </a:r>
            <a:endParaRPr lang="en-US" sz="1100" dirty="0">
              <a:latin typeface="+mn-lt"/>
            </a:endParaRPr>
          </a:p>
        </p:txBody>
      </p:sp>
      <p:sp>
        <p:nvSpPr>
          <p:cNvPr id="26" name="TextBox 25"/>
          <p:cNvSpPr txBox="1"/>
          <p:nvPr/>
        </p:nvSpPr>
        <p:spPr>
          <a:xfrm>
            <a:off x="5715000" y="4678233"/>
            <a:ext cx="838200" cy="307777"/>
          </a:xfrm>
          <a:prstGeom prst="rect">
            <a:avLst/>
          </a:prstGeom>
          <a:noFill/>
        </p:spPr>
        <p:txBody>
          <a:bodyPr wrap="square" rtlCol="0">
            <a:spAutoFit/>
          </a:bodyPr>
          <a:lstStyle/>
          <a:p>
            <a:r>
              <a:rPr lang="en-US" sz="1400" b="1" smtClean="0">
                <a:latin typeface="+mn-lt"/>
              </a:rPr>
              <a:t>73.2%</a:t>
            </a:r>
            <a:endParaRPr lang="en-US" sz="1400" b="1" dirty="0">
              <a:latin typeface="+mn-lt"/>
            </a:endParaRPr>
          </a:p>
        </p:txBody>
      </p:sp>
      <p:sp>
        <p:nvSpPr>
          <p:cNvPr id="27" name="TextBox 26"/>
          <p:cNvSpPr txBox="1"/>
          <p:nvPr/>
        </p:nvSpPr>
        <p:spPr>
          <a:xfrm>
            <a:off x="5715000" y="4157990"/>
            <a:ext cx="838200" cy="261610"/>
          </a:xfrm>
          <a:prstGeom prst="rect">
            <a:avLst/>
          </a:prstGeom>
          <a:noFill/>
        </p:spPr>
        <p:txBody>
          <a:bodyPr wrap="square" rtlCol="0">
            <a:spAutoFit/>
          </a:bodyPr>
          <a:lstStyle/>
          <a:p>
            <a:r>
              <a:rPr lang="en-US" sz="1100" smtClean="0">
                <a:latin typeface="+mn-lt"/>
              </a:rPr>
              <a:t>26.8%</a:t>
            </a:r>
            <a:endParaRPr lang="en-US" sz="1100" dirty="0">
              <a:latin typeface="+mn-lt"/>
            </a:endParaRPr>
          </a:p>
        </p:txBody>
      </p:sp>
      <p:sp>
        <p:nvSpPr>
          <p:cNvPr id="28" name="TextBox 27"/>
          <p:cNvSpPr txBox="1"/>
          <p:nvPr/>
        </p:nvSpPr>
        <p:spPr>
          <a:xfrm>
            <a:off x="6934200" y="4048780"/>
            <a:ext cx="838200" cy="261610"/>
          </a:xfrm>
          <a:prstGeom prst="rect">
            <a:avLst/>
          </a:prstGeom>
          <a:noFill/>
        </p:spPr>
        <p:txBody>
          <a:bodyPr wrap="square" rtlCol="0">
            <a:spAutoFit/>
          </a:bodyPr>
          <a:lstStyle/>
          <a:p>
            <a:r>
              <a:rPr lang="en-US" sz="1100" smtClean="0">
                <a:latin typeface="+mn-lt"/>
              </a:rPr>
              <a:t>26.9%</a:t>
            </a:r>
            <a:endParaRPr lang="en-US" sz="1100" dirty="0">
              <a:latin typeface="+mn-lt"/>
            </a:endParaRPr>
          </a:p>
        </p:txBody>
      </p:sp>
      <p:sp>
        <p:nvSpPr>
          <p:cNvPr id="29" name="TextBox 28"/>
          <p:cNvSpPr txBox="1"/>
          <p:nvPr/>
        </p:nvSpPr>
        <p:spPr>
          <a:xfrm>
            <a:off x="6934200" y="4599056"/>
            <a:ext cx="685800" cy="307777"/>
          </a:xfrm>
          <a:prstGeom prst="rect">
            <a:avLst/>
          </a:prstGeom>
          <a:noFill/>
        </p:spPr>
        <p:txBody>
          <a:bodyPr wrap="square" rtlCol="0">
            <a:spAutoFit/>
          </a:bodyPr>
          <a:lstStyle/>
          <a:p>
            <a:r>
              <a:rPr lang="en-US" sz="1400" b="1" smtClean="0">
                <a:latin typeface="+mn-lt"/>
              </a:rPr>
              <a:t>73.1%</a:t>
            </a:r>
            <a:endParaRPr lang="en-US" sz="1400" b="1" dirty="0">
              <a:latin typeface="+mn-lt"/>
            </a:endParaRPr>
          </a:p>
        </p:txBody>
      </p:sp>
      <p:sp>
        <p:nvSpPr>
          <p:cNvPr id="3" name="TextBox 2"/>
          <p:cNvSpPr txBox="1"/>
          <p:nvPr/>
        </p:nvSpPr>
        <p:spPr>
          <a:xfrm>
            <a:off x="327024" y="4050268"/>
            <a:ext cx="2873376" cy="369332"/>
          </a:xfrm>
          <a:prstGeom prst="rect">
            <a:avLst/>
          </a:prstGeom>
          <a:noFill/>
        </p:spPr>
        <p:txBody>
          <a:bodyPr wrap="square" rtlCol="0">
            <a:spAutoFit/>
          </a:bodyPr>
          <a:lstStyle/>
          <a:p>
            <a:r>
              <a:rPr lang="en-US" b="1" smtClean="0">
                <a:latin typeface="+mn-lt"/>
              </a:rPr>
              <a:t>MSMEs’ Credit Domination</a:t>
            </a:r>
            <a:endParaRPr lang="en-US" b="1">
              <a:latin typeface="+mn-lt"/>
            </a:endParaRPr>
          </a:p>
        </p:txBody>
      </p:sp>
      <p:sp>
        <p:nvSpPr>
          <p:cNvPr id="30" name="TextBox 29"/>
          <p:cNvSpPr txBox="1"/>
          <p:nvPr/>
        </p:nvSpPr>
        <p:spPr>
          <a:xfrm>
            <a:off x="319384" y="6477000"/>
            <a:ext cx="6767216" cy="261610"/>
          </a:xfrm>
          <a:prstGeom prst="rect">
            <a:avLst/>
          </a:prstGeom>
          <a:noFill/>
        </p:spPr>
        <p:txBody>
          <a:bodyPr wrap="square" rtlCol="0">
            <a:spAutoFit/>
          </a:bodyPr>
          <a:lstStyle/>
          <a:p>
            <a:pPr algn="just"/>
            <a:r>
              <a:rPr lang="en-US" sz="1100" smtClean="0">
                <a:latin typeface="+mn-lt"/>
              </a:rPr>
              <a:t>Note: numbers state in this presentation are bank only</a:t>
            </a:r>
            <a:endParaRPr lang="en-US" sz="1100" dirty="0" smtClean="0">
              <a:latin typeface="+mn-lt"/>
            </a:endParaRPr>
          </a:p>
        </p:txBody>
      </p:sp>
    </p:spTree>
    <p:extLst>
      <p:ext uri="{BB962C8B-B14F-4D97-AF65-F5344CB8AC3E}">
        <p14:creationId xmlns:p14="http://schemas.microsoft.com/office/powerpoint/2010/main" val="20644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38600" y="864836"/>
            <a:ext cx="4737100" cy="2185214"/>
          </a:xfrm>
          <a:prstGeom prst="rect">
            <a:avLst/>
          </a:prstGeom>
          <a:noFill/>
        </p:spPr>
        <p:txBody>
          <a:bodyPr wrap="square" rtlCol="0">
            <a:spAutoFit/>
          </a:bodyPr>
          <a:lstStyle/>
          <a:p>
            <a:pPr marL="171450" indent="-171450" algn="just">
              <a:spcAft>
                <a:spcPts val="600"/>
              </a:spcAft>
              <a:buFont typeface="Arial" pitchFamily="34" charset="0"/>
              <a:buChar char="•"/>
            </a:pPr>
            <a:endParaRPr lang="en-US" sz="1400" dirty="0" smtClean="0">
              <a:latin typeface="+mn-lt"/>
            </a:endParaRPr>
          </a:p>
          <a:p>
            <a:pPr marL="171450" indent="-171450" algn="just">
              <a:spcAft>
                <a:spcPts val="600"/>
              </a:spcAft>
              <a:buFont typeface="Arial" pitchFamily="34" charset="0"/>
              <a:buChar char="•"/>
            </a:pPr>
            <a:r>
              <a:rPr lang="id-ID" sz="1400" dirty="0" smtClean="0">
                <a:latin typeface="+mn-lt"/>
              </a:rPr>
              <a:t>“</a:t>
            </a:r>
            <a:r>
              <a:rPr lang="id-ID" sz="1600" dirty="0" smtClean="0">
                <a:latin typeface="+mn-lt"/>
              </a:rPr>
              <a:t>Teras BRI”</a:t>
            </a:r>
            <a:r>
              <a:rPr lang="en-US" sz="1600" dirty="0" smtClean="0">
                <a:latin typeface="+mn-lt"/>
              </a:rPr>
              <a:t> </a:t>
            </a:r>
            <a:r>
              <a:rPr lang="id-ID" sz="1600" dirty="0" smtClean="0">
                <a:latin typeface="+mn-lt"/>
              </a:rPr>
              <a:t>was invented by Bank BRI to embrace financial inclusion by reaching out deeper community in rural and remote areas</a:t>
            </a:r>
            <a:r>
              <a:rPr lang="en-US" sz="1600" dirty="0" smtClean="0">
                <a:latin typeface="+mn-lt"/>
              </a:rPr>
              <a:t> </a:t>
            </a:r>
            <a:r>
              <a:rPr lang="id-ID" sz="1600" dirty="0" smtClean="0">
                <a:latin typeface="+mn-lt"/>
              </a:rPr>
              <a:t>across Indonesia</a:t>
            </a:r>
            <a:r>
              <a:rPr lang="en-US" sz="1600" dirty="0" smtClean="0">
                <a:latin typeface="+mn-lt"/>
              </a:rPr>
              <a:t>.</a:t>
            </a:r>
          </a:p>
          <a:p>
            <a:pPr marL="171450" indent="-171450" algn="just">
              <a:spcAft>
                <a:spcPts val="600"/>
              </a:spcAft>
              <a:buFont typeface="Arial" pitchFamily="34" charset="0"/>
              <a:buChar char="•"/>
            </a:pPr>
            <a:r>
              <a:rPr lang="id-ID" sz="1600" dirty="0" smtClean="0">
                <a:latin typeface="+mn-lt"/>
              </a:rPr>
              <a:t>Today, BRI operates </a:t>
            </a:r>
            <a:r>
              <a:rPr lang="en-US" sz="1600" dirty="0" smtClean="0">
                <a:latin typeface="+mn-lt"/>
              </a:rPr>
              <a:t>3.155 </a:t>
            </a:r>
            <a:r>
              <a:rPr lang="id-ID" sz="1600" dirty="0" smtClean="0">
                <a:latin typeface="+mn-lt"/>
              </a:rPr>
              <a:t>“Teras BRI”</a:t>
            </a:r>
            <a:r>
              <a:rPr lang="en-US" sz="1600" dirty="0" smtClean="0">
                <a:latin typeface="+mn-lt"/>
              </a:rPr>
              <a:t> </a:t>
            </a:r>
            <a:r>
              <a:rPr lang="id-ID" sz="1600" dirty="0" smtClean="0">
                <a:latin typeface="+mn-lt"/>
              </a:rPr>
              <a:t>throughout </a:t>
            </a:r>
            <a:r>
              <a:rPr lang="en-US" sz="1600" dirty="0" smtClean="0">
                <a:latin typeface="+mn-lt"/>
              </a:rPr>
              <a:t> I</a:t>
            </a:r>
            <a:r>
              <a:rPr lang="id-ID" sz="1600" dirty="0" smtClean="0">
                <a:latin typeface="+mn-lt"/>
              </a:rPr>
              <a:t>ndonesia.</a:t>
            </a:r>
            <a:r>
              <a:rPr lang="en-US" sz="1600" dirty="0" smtClean="0">
                <a:latin typeface="+mn-lt"/>
              </a:rPr>
              <a:t> </a:t>
            </a:r>
            <a:r>
              <a:rPr lang="id-ID" sz="1600" dirty="0" smtClean="0">
                <a:latin typeface="+mn-lt"/>
              </a:rPr>
              <a:t>“Teras BRI”</a:t>
            </a:r>
            <a:r>
              <a:rPr lang="en-US" sz="1600" dirty="0" smtClean="0">
                <a:latin typeface="+mn-lt"/>
              </a:rPr>
              <a:t> </a:t>
            </a:r>
            <a:r>
              <a:rPr lang="id-ID" sz="1600" dirty="0" smtClean="0">
                <a:latin typeface="+mn-lt"/>
              </a:rPr>
              <a:t>boosts bank’s performance especially on microbanking segment</a:t>
            </a:r>
            <a:r>
              <a:rPr lang="en-US" sz="1600" dirty="0" smtClean="0">
                <a:latin typeface="+mn-lt"/>
              </a:rPr>
              <a:t>.</a:t>
            </a:r>
          </a:p>
        </p:txBody>
      </p:sp>
      <p:sp>
        <p:nvSpPr>
          <p:cNvPr id="2" name="Slide Number Placeholder 1"/>
          <p:cNvSpPr>
            <a:spLocks noGrp="1"/>
          </p:cNvSpPr>
          <p:nvPr>
            <p:ph type="sldNum" sz="quarter" idx="12"/>
          </p:nvPr>
        </p:nvSpPr>
        <p:spPr/>
        <p:txBody>
          <a:bodyPr/>
          <a:lstStyle/>
          <a:p>
            <a:pPr>
              <a:defRPr/>
            </a:pPr>
            <a:r>
              <a:rPr lang="en-US" altLang="en-US" dirty="0" smtClean="0"/>
              <a:t>14</a:t>
            </a:r>
            <a:endParaRPr lang="en-US" altLang="en-US" dirty="0"/>
          </a:p>
        </p:txBody>
      </p:sp>
      <p:sp>
        <p:nvSpPr>
          <p:cNvPr id="4" name="Rounded Rectangle 3"/>
          <p:cNvSpPr/>
          <p:nvPr/>
        </p:nvSpPr>
        <p:spPr>
          <a:xfrm>
            <a:off x="4267200" y="3505200"/>
            <a:ext cx="4432300" cy="2085712"/>
          </a:xfrm>
          <a:prstGeom prst="roundRect">
            <a:avLst>
              <a:gd name="adj" fmla="val 8815"/>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15" descr="D:\2012\Others\10 copy.jpg"/>
          <p:cNvPicPr>
            <a:picLocks noChangeAspect="1" noChangeArrowheads="1"/>
          </p:cNvPicPr>
          <p:nvPr/>
        </p:nvPicPr>
        <p:blipFill>
          <a:blip r:embed="rId3"/>
          <a:srcRect t="96664" r="18333"/>
          <a:stretch>
            <a:fillRect/>
          </a:stretch>
        </p:blipFill>
        <p:spPr bwMode="auto">
          <a:xfrm>
            <a:off x="0" y="611188"/>
            <a:ext cx="7416800" cy="46037"/>
          </a:xfrm>
          <a:prstGeom prst="rect">
            <a:avLst/>
          </a:prstGeom>
          <a:noFill/>
          <a:ln w="9525">
            <a:noFill/>
            <a:miter lim="800000"/>
            <a:headEnd/>
            <a:tailEnd/>
          </a:ln>
        </p:spPr>
      </p:pic>
      <p:cxnSp>
        <p:nvCxnSpPr>
          <p:cNvPr id="6" name="Straight Connector 5"/>
          <p:cNvCxnSpPr/>
          <p:nvPr/>
        </p:nvCxnSpPr>
        <p:spPr>
          <a:xfrm>
            <a:off x="3886200" y="810904"/>
            <a:ext cx="0" cy="571500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pic>
        <p:nvPicPr>
          <p:cNvPr id="1030" name="Picture 6" descr="E:\PAK IR\Teras keliling offroa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7400" y="1924576"/>
            <a:ext cx="1656671" cy="1733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9797" t="33484" r="12067" b="33258"/>
          <a:stretch/>
        </p:blipFill>
        <p:spPr>
          <a:xfrm>
            <a:off x="368300" y="866590"/>
            <a:ext cx="3340100" cy="1095560"/>
          </a:xfrm>
          <a:prstGeom prst="rect">
            <a:avLst/>
          </a:prstGeom>
        </p:spPr>
      </p:pic>
      <p:pic>
        <p:nvPicPr>
          <p:cNvPr id="16" name="Picture 6" descr="D:\My Pictures\Kantor BRI\Teras\_MG_0275.JPG"/>
          <p:cNvPicPr>
            <a:picLocks noChangeAspect="1" noChangeArrowheads="1"/>
          </p:cNvPicPr>
          <p:nvPr/>
        </p:nvPicPr>
        <p:blipFill>
          <a:blip r:embed="rId6" cstate="print"/>
          <a:srcRect l="19817" r="4878"/>
          <a:stretch>
            <a:fillRect/>
          </a:stretch>
        </p:blipFill>
        <p:spPr bwMode="auto">
          <a:xfrm>
            <a:off x="381000" y="1941204"/>
            <a:ext cx="1653951" cy="1716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Picture 2" descr="E:\SENO\IMG-20150619-WA0005.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7525" y="4191000"/>
            <a:ext cx="3326545" cy="1733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graphicFrame>
        <p:nvGraphicFramePr>
          <p:cNvPr id="12" name="Chart 11"/>
          <p:cNvGraphicFramePr/>
          <p:nvPr>
            <p:extLst>
              <p:ext uri="{D42A27DB-BD31-4B8C-83A1-F6EECF244321}">
                <p14:modId xmlns:p14="http://schemas.microsoft.com/office/powerpoint/2010/main" val="2605599751"/>
              </p:ext>
            </p:extLst>
          </p:nvPr>
        </p:nvGraphicFramePr>
        <p:xfrm>
          <a:off x="4419600" y="3581400"/>
          <a:ext cx="4114800" cy="2030432"/>
        </p:xfrm>
        <a:graphic>
          <a:graphicData uri="http://schemas.openxmlformats.org/drawingml/2006/chart">
            <c:chart xmlns:c="http://schemas.openxmlformats.org/drawingml/2006/chart" xmlns:r="http://schemas.openxmlformats.org/officeDocument/2006/relationships" r:id="rId8"/>
          </a:graphicData>
        </a:graphic>
      </p:graphicFrame>
      <p:sp>
        <p:nvSpPr>
          <p:cNvPr id="13" name="TextBox 12"/>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BRI Innovation</a:t>
            </a:r>
            <a:endParaRPr lang="en-US" altLang="en-US" sz="2000" b="1" i="1" dirty="0">
              <a:solidFill>
                <a:srgbClr val="FF0000"/>
              </a:solidFill>
              <a:latin typeface="Calibri" pitchFamily="34" charset="0"/>
            </a:endParaRPr>
          </a:p>
        </p:txBody>
      </p:sp>
    </p:spTree>
    <p:extLst>
      <p:ext uri="{BB962C8B-B14F-4D97-AF65-F5344CB8AC3E}">
        <p14:creationId xmlns:p14="http://schemas.microsoft.com/office/powerpoint/2010/main" val="8305959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3" descr="C:\Users\BRI\Desktop\kep seribu.jpg"/>
          <p:cNvPicPr>
            <a:picLocks noChangeAspect="1" noChangeArrowheads="1"/>
          </p:cNvPicPr>
          <p:nvPr/>
        </p:nvPicPr>
        <p:blipFill>
          <a:blip r:embed="rId3"/>
          <a:srcRect/>
          <a:stretch>
            <a:fillRect/>
          </a:stretch>
        </p:blipFill>
        <p:spPr bwMode="auto">
          <a:xfrm>
            <a:off x="3340100" y="1333500"/>
            <a:ext cx="3809056" cy="4904012"/>
          </a:xfrm>
          <a:prstGeom prst="rect">
            <a:avLst/>
          </a:prstGeom>
          <a:noFill/>
        </p:spPr>
      </p:pic>
      <p:sp>
        <p:nvSpPr>
          <p:cNvPr id="34" name="Round Same Side Corner Rectangle 33"/>
          <p:cNvSpPr/>
          <p:nvPr/>
        </p:nvSpPr>
        <p:spPr>
          <a:xfrm>
            <a:off x="3318387" y="939999"/>
            <a:ext cx="5515371" cy="431601"/>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pPr>
              <a:defRPr/>
            </a:pPr>
            <a:r>
              <a:rPr lang="en-US" altLang="en-US" dirty="0" smtClean="0"/>
              <a:t>15</a:t>
            </a:r>
            <a:endParaRPr lang="en-US" altLang="en-US" dirty="0"/>
          </a:p>
        </p:txBody>
      </p:sp>
      <p:pic>
        <p:nvPicPr>
          <p:cNvPr id="3" name="Picture 15" descr="D:\2012\Others\10 copy.jpg"/>
          <p:cNvPicPr>
            <a:picLocks noChangeAspect="1" noChangeArrowheads="1"/>
          </p:cNvPicPr>
          <p:nvPr/>
        </p:nvPicPr>
        <p:blipFill>
          <a:blip r:embed="rId4"/>
          <a:srcRect t="96664" r="18333"/>
          <a:stretch>
            <a:fillRect/>
          </a:stretch>
        </p:blipFill>
        <p:spPr bwMode="auto">
          <a:xfrm>
            <a:off x="0" y="611188"/>
            <a:ext cx="7416800" cy="46037"/>
          </a:xfrm>
          <a:prstGeom prst="rect">
            <a:avLst/>
          </a:prstGeom>
          <a:noFill/>
          <a:ln w="9525">
            <a:noFill/>
            <a:miter lim="800000"/>
            <a:headEnd/>
            <a:tailEnd/>
          </a:ln>
        </p:spPr>
      </p:pic>
      <p:sp>
        <p:nvSpPr>
          <p:cNvPr id="109" name="Round Same Side Corner Rectangle 108"/>
          <p:cNvSpPr/>
          <p:nvPr/>
        </p:nvSpPr>
        <p:spPr>
          <a:xfrm rot="5400000">
            <a:off x="5588131" y="2997247"/>
            <a:ext cx="4812449" cy="1689689"/>
          </a:xfrm>
          <a:prstGeom prst="round2SameRect">
            <a:avLst>
              <a:gd name="adj1" fmla="val 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57200" y="1600200"/>
            <a:ext cx="2542537" cy="646331"/>
          </a:xfrm>
          <a:prstGeom prst="rect">
            <a:avLst/>
          </a:prstGeom>
        </p:spPr>
        <p:txBody>
          <a:bodyPr wrap="square">
            <a:spAutoFit/>
          </a:bodyPr>
          <a:lstStyle/>
          <a:p>
            <a:pPr algn="ctr"/>
            <a:r>
              <a:rPr lang="en-US" b="1" i="1" dirty="0">
                <a:solidFill>
                  <a:srgbClr val="FF7415"/>
                </a:solidFill>
              </a:rPr>
              <a:t>“Banking </a:t>
            </a:r>
            <a:r>
              <a:rPr lang="en-US" b="1" i="1" dirty="0" smtClean="0">
                <a:solidFill>
                  <a:srgbClr val="FF7415"/>
                </a:solidFill>
              </a:rPr>
              <a:t>Services </a:t>
            </a:r>
            <a:r>
              <a:rPr lang="en-US" b="1" i="1" dirty="0">
                <a:solidFill>
                  <a:srgbClr val="FF7415"/>
                </a:solidFill>
              </a:rPr>
              <a:t>in Archipelago”</a:t>
            </a:r>
          </a:p>
        </p:txBody>
      </p:sp>
      <p:sp>
        <p:nvSpPr>
          <p:cNvPr id="25" name="TextBox 24"/>
          <p:cNvSpPr txBox="1"/>
          <p:nvPr/>
        </p:nvSpPr>
        <p:spPr>
          <a:xfrm>
            <a:off x="7200316" y="1458520"/>
            <a:ext cx="1537289" cy="3600986"/>
          </a:xfrm>
          <a:prstGeom prst="rect">
            <a:avLst/>
          </a:prstGeom>
          <a:noFill/>
        </p:spPr>
        <p:txBody>
          <a:bodyPr wrap="square" rtlCol="0">
            <a:spAutoFit/>
          </a:bodyPr>
          <a:lstStyle/>
          <a:p>
            <a:r>
              <a:rPr lang="en-US" sz="1200" b="1" dirty="0" smtClean="0">
                <a:latin typeface="+mn-lt"/>
              </a:rPr>
              <a:t>Archipelago of </a:t>
            </a:r>
            <a:r>
              <a:rPr lang="en-US" sz="1200" b="1" dirty="0" err="1" smtClean="0">
                <a:latin typeface="+mn-lt"/>
              </a:rPr>
              <a:t>Kepulauan</a:t>
            </a:r>
            <a:r>
              <a:rPr lang="en-US" sz="1200" b="1" dirty="0" smtClean="0">
                <a:latin typeface="+mn-lt"/>
              </a:rPr>
              <a:t> </a:t>
            </a:r>
            <a:r>
              <a:rPr lang="en-US" sz="1200" b="1" dirty="0" err="1" smtClean="0">
                <a:latin typeface="+mn-lt"/>
              </a:rPr>
              <a:t>Seribu</a:t>
            </a:r>
            <a:r>
              <a:rPr lang="en-US" sz="1200" b="1" dirty="0" smtClean="0">
                <a:latin typeface="+mn-lt"/>
              </a:rPr>
              <a:t> (Thousands Island)</a:t>
            </a:r>
          </a:p>
          <a:p>
            <a:r>
              <a:rPr lang="en-US" sz="1200" dirty="0" smtClean="0">
                <a:latin typeface="+mn-lt"/>
              </a:rPr>
              <a:t>Area: ± 10,8 km2 land dan ± 7000 km2 waters</a:t>
            </a:r>
          </a:p>
          <a:p>
            <a:r>
              <a:rPr lang="en-US" sz="1200" dirty="0" smtClean="0">
                <a:latin typeface="+mn-lt"/>
              </a:rPr>
              <a:t>Population : ± 21.554 people (BPS, 2011)</a:t>
            </a:r>
          </a:p>
          <a:p>
            <a:r>
              <a:rPr lang="en-US" sz="1200" dirty="0" smtClean="0">
                <a:latin typeface="+mn-lt"/>
              </a:rPr>
              <a:t>Main industry: fishing &amp; tourism</a:t>
            </a:r>
          </a:p>
          <a:p>
            <a:endParaRPr lang="en-US" sz="1200" dirty="0" smtClean="0">
              <a:latin typeface="+mn-lt"/>
            </a:endParaRPr>
          </a:p>
          <a:p>
            <a:r>
              <a:rPr lang="en-US" sz="1200" b="1" dirty="0" smtClean="0">
                <a:latin typeface="+mn-lt"/>
              </a:rPr>
              <a:t>Coverage Areas of Teras BRI Kapal:</a:t>
            </a:r>
          </a:p>
          <a:p>
            <a:r>
              <a:rPr lang="en-US" sz="1200" dirty="0" err="1" smtClean="0">
                <a:latin typeface="+mn-lt"/>
              </a:rPr>
              <a:t>Untung</a:t>
            </a:r>
            <a:r>
              <a:rPr lang="en-US" sz="1200" dirty="0" smtClean="0">
                <a:latin typeface="+mn-lt"/>
              </a:rPr>
              <a:t> </a:t>
            </a:r>
            <a:r>
              <a:rPr lang="en-US" sz="1200" dirty="0" err="1" smtClean="0">
                <a:latin typeface="+mn-lt"/>
              </a:rPr>
              <a:t>Jawa</a:t>
            </a:r>
            <a:r>
              <a:rPr lang="en-US" sz="1200" dirty="0" smtClean="0">
                <a:latin typeface="+mn-lt"/>
              </a:rPr>
              <a:t> island, </a:t>
            </a:r>
            <a:r>
              <a:rPr lang="en-US" sz="1200" dirty="0" err="1" smtClean="0">
                <a:latin typeface="+mn-lt"/>
              </a:rPr>
              <a:t>Tidung</a:t>
            </a:r>
            <a:r>
              <a:rPr lang="en-US" sz="1200" dirty="0" smtClean="0">
                <a:latin typeface="+mn-lt"/>
              </a:rPr>
              <a:t> island, </a:t>
            </a:r>
            <a:r>
              <a:rPr lang="en-US" sz="1200" dirty="0" err="1" smtClean="0">
                <a:latin typeface="+mn-lt"/>
              </a:rPr>
              <a:t>Pramuka</a:t>
            </a:r>
            <a:r>
              <a:rPr lang="en-US" sz="1200" dirty="0" smtClean="0">
                <a:latin typeface="+mn-lt"/>
              </a:rPr>
              <a:t> island, </a:t>
            </a:r>
            <a:r>
              <a:rPr lang="en-US" sz="1200" dirty="0" err="1" smtClean="0">
                <a:latin typeface="+mn-lt"/>
              </a:rPr>
              <a:t>Panggang</a:t>
            </a:r>
            <a:r>
              <a:rPr lang="en-US" sz="1200" dirty="0" smtClean="0">
                <a:latin typeface="+mn-lt"/>
              </a:rPr>
              <a:t> island, </a:t>
            </a:r>
            <a:r>
              <a:rPr lang="en-US" sz="1200" dirty="0" err="1" smtClean="0">
                <a:latin typeface="+mn-lt"/>
              </a:rPr>
              <a:t>Kelapa</a:t>
            </a:r>
            <a:r>
              <a:rPr lang="en-US" sz="1200" dirty="0" smtClean="0">
                <a:latin typeface="+mn-lt"/>
              </a:rPr>
              <a:t> island, and </a:t>
            </a:r>
            <a:r>
              <a:rPr lang="en-US" sz="1200" dirty="0" err="1" smtClean="0">
                <a:latin typeface="+mn-lt"/>
              </a:rPr>
              <a:t>Harapan</a:t>
            </a:r>
            <a:r>
              <a:rPr lang="en-US" sz="1200" dirty="0" smtClean="0">
                <a:latin typeface="+mn-lt"/>
              </a:rPr>
              <a:t> island</a:t>
            </a:r>
          </a:p>
        </p:txBody>
      </p:sp>
      <p:pic>
        <p:nvPicPr>
          <p:cNvPr id="30" name="Picture 4" descr="C:\Users\BRI\Desktop\Teras BRI #7.png"/>
          <p:cNvPicPr>
            <a:picLocks noChangeAspect="1" noChangeArrowheads="1"/>
          </p:cNvPicPr>
          <p:nvPr/>
        </p:nvPicPr>
        <p:blipFill>
          <a:blip r:embed="rId5" cstate="print"/>
          <a:srcRect/>
          <a:stretch>
            <a:fillRect/>
          </a:stretch>
        </p:blipFill>
        <p:spPr bwMode="auto">
          <a:xfrm>
            <a:off x="4724400" y="4982431"/>
            <a:ext cx="849718" cy="566437"/>
          </a:xfrm>
          <a:prstGeom prst="rect">
            <a:avLst/>
          </a:prstGeom>
          <a:noFill/>
        </p:spPr>
      </p:pic>
      <p:cxnSp>
        <p:nvCxnSpPr>
          <p:cNvPr id="45" name="Curved Connector 44"/>
          <p:cNvCxnSpPr/>
          <p:nvPr/>
        </p:nvCxnSpPr>
        <p:spPr>
          <a:xfrm flipV="1">
            <a:off x="4083641" y="3153631"/>
            <a:ext cx="286244" cy="283219"/>
          </a:xfrm>
          <a:prstGeom prst="curvedConnector3">
            <a:avLst>
              <a:gd name="adj1" fmla="val -20988"/>
            </a:avLst>
          </a:prstGeom>
          <a:ln w="12700">
            <a:solidFill>
              <a:srgbClr val="FC5310"/>
            </a:solidFill>
            <a:prstDash val="dash"/>
          </a:ln>
        </p:spPr>
        <p:style>
          <a:lnRef idx="1">
            <a:schemeClr val="accent1"/>
          </a:lnRef>
          <a:fillRef idx="0">
            <a:schemeClr val="accent1"/>
          </a:fillRef>
          <a:effectRef idx="0">
            <a:schemeClr val="accent1"/>
          </a:effectRef>
          <a:fontRef idx="minor">
            <a:schemeClr val="tx1"/>
          </a:fontRef>
        </p:style>
      </p:cxnSp>
      <p:cxnSp>
        <p:nvCxnSpPr>
          <p:cNvPr id="46" name="Curved Connector 45"/>
          <p:cNvCxnSpPr/>
          <p:nvPr/>
        </p:nvCxnSpPr>
        <p:spPr>
          <a:xfrm rot="10800000">
            <a:off x="4083642" y="4101068"/>
            <a:ext cx="1358309" cy="990600"/>
          </a:xfrm>
          <a:prstGeom prst="curvedConnector3">
            <a:avLst>
              <a:gd name="adj1" fmla="val 98619"/>
            </a:avLst>
          </a:prstGeom>
          <a:ln w="12700">
            <a:solidFill>
              <a:srgbClr val="FC5310"/>
            </a:solidFill>
            <a:prstDash val="dash"/>
          </a:ln>
        </p:spPr>
        <p:style>
          <a:lnRef idx="1">
            <a:schemeClr val="accent1"/>
          </a:lnRef>
          <a:fillRef idx="0">
            <a:schemeClr val="accent1"/>
          </a:fillRef>
          <a:effectRef idx="0">
            <a:schemeClr val="accent1"/>
          </a:effectRef>
          <a:fontRef idx="minor">
            <a:schemeClr val="tx1"/>
          </a:fontRef>
        </p:style>
      </p:cxnSp>
      <p:cxnSp>
        <p:nvCxnSpPr>
          <p:cNvPr id="47" name="Curved Connector 46"/>
          <p:cNvCxnSpPr/>
          <p:nvPr/>
        </p:nvCxnSpPr>
        <p:spPr>
          <a:xfrm rot="16200000" flipV="1">
            <a:off x="4747144" y="3027793"/>
            <a:ext cx="674884" cy="194027"/>
          </a:xfrm>
          <a:prstGeom prst="curvedConnector3">
            <a:avLst>
              <a:gd name="adj1" fmla="val 50000"/>
            </a:avLst>
          </a:prstGeom>
          <a:ln w="12700">
            <a:solidFill>
              <a:srgbClr val="FC5310"/>
            </a:solidFill>
            <a:prstDash val="dash"/>
          </a:ln>
        </p:spPr>
        <p:style>
          <a:lnRef idx="1">
            <a:schemeClr val="accent1"/>
          </a:lnRef>
          <a:fillRef idx="0">
            <a:schemeClr val="accent1"/>
          </a:fillRef>
          <a:effectRef idx="0">
            <a:schemeClr val="accent1"/>
          </a:effectRef>
          <a:fontRef idx="minor">
            <a:schemeClr val="tx1"/>
          </a:fontRef>
        </p:style>
      </p:cxnSp>
      <p:pic>
        <p:nvPicPr>
          <p:cNvPr id="48" name="Picture 4" descr="C:\Users\BRI\Desktop\Teras BRI #7.png"/>
          <p:cNvPicPr>
            <a:picLocks noChangeAspect="1" noChangeArrowheads="1"/>
          </p:cNvPicPr>
          <p:nvPr/>
        </p:nvPicPr>
        <p:blipFill>
          <a:blip r:embed="rId5" cstate="print"/>
          <a:srcRect/>
          <a:stretch>
            <a:fillRect/>
          </a:stretch>
        </p:blipFill>
        <p:spPr bwMode="auto">
          <a:xfrm>
            <a:off x="3372441" y="3306031"/>
            <a:ext cx="849718" cy="566437"/>
          </a:xfrm>
          <a:prstGeom prst="rect">
            <a:avLst/>
          </a:prstGeom>
          <a:noFill/>
        </p:spPr>
      </p:pic>
      <p:pic>
        <p:nvPicPr>
          <p:cNvPr id="49" name="Picture 4" descr="C:\Users\BRI\Desktop\Teras BRI #7.png"/>
          <p:cNvPicPr>
            <a:picLocks noChangeAspect="1" noChangeArrowheads="1"/>
          </p:cNvPicPr>
          <p:nvPr/>
        </p:nvPicPr>
        <p:blipFill>
          <a:blip r:embed="rId5" cstate="print"/>
          <a:srcRect/>
          <a:stretch>
            <a:fillRect/>
          </a:stretch>
        </p:blipFill>
        <p:spPr bwMode="auto">
          <a:xfrm>
            <a:off x="5703482" y="3153631"/>
            <a:ext cx="849718" cy="566437"/>
          </a:xfrm>
          <a:prstGeom prst="rect">
            <a:avLst/>
          </a:prstGeom>
          <a:noFill/>
        </p:spPr>
      </p:pic>
      <p:pic>
        <p:nvPicPr>
          <p:cNvPr id="50" name="Picture 4" descr="C:\Users\BRI\Desktop\Teras BRI #7.png"/>
          <p:cNvPicPr>
            <a:picLocks noChangeAspect="1" noChangeArrowheads="1"/>
          </p:cNvPicPr>
          <p:nvPr/>
        </p:nvPicPr>
        <p:blipFill>
          <a:blip r:embed="rId5" cstate="print"/>
          <a:srcRect/>
          <a:stretch>
            <a:fillRect/>
          </a:stretch>
        </p:blipFill>
        <p:spPr bwMode="auto">
          <a:xfrm>
            <a:off x="5323038" y="2587194"/>
            <a:ext cx="849718" cy="566437"/>
          </a:xfrm>
          <a:prstGeom prst="rect">
            <a:avLst/>
          </a:prstGeom>
          <a:noFill/>
        </p:spPr>
      </p:pic>
      <p:cxnSp>
        <p:nvCxnSpPr>
          <p:cNvPr id="51" name="Curved Connector 50"/>
          <p:cNvCxnSpPr/>
          <p:nvPr/>
        </p:nvCxnSpPr>
        <p:spPr>
          <a:xfrm rot="16200000" flipH="1">
            <a:off x="4210370" y="3369955"/>
            <a:ext cx="2310369" cy="675855"/>
          </a:xfrm>
          <a:prstGeom prst="curvedConnector3">
            <a:avLst>
              <a:gd name="adj1" fmla="val 25814"/>
            </a:avLst>
          </a:prstGeom>
          <a:ln w="12700">
            <a:solidFill>
              <a:srgbClr val="FC5310"/>
            </a:solidFill>
            <a:prstDash val="dash"/>
          </a:ln>
        </p:spPr>
        <p:style>
          <a:lnRef idx="1">
            <a:schemeClr val="accent1"/>
          </a:lnRef>
          <a:fillRef idx="0">
            <a:schemeClr val="accent1"/>
          </a:fillRef>
          <a:effectRef idx="0">
            <a:schemeClr val="accent1"/>
          </a:effectRef>
          <a:fontRef idx="minor">
            <a:schemeClr val="tx1"/>
          </a:fontRef>
        </p:style>
      </p:cxnSp>
      <p:sp>
        <p:nvSpPr>
          <p:cNvPr id="31" name="Round Same Side Corner Rectangle 30"/>
          <p:cNvSpPr/>
          <p:nvPr/>
        </p:nvSpPr>
        <p:spPr>
          <a:xfrm rot="5400000">
            <a:off x="7514893" y="4913560"/>
            <a:ext cx="958215" cy="1689689"/>
          </a:xfrm>
          <a:prstGeom prst="round2SameRect">
            <a:avLst>
              <a:gd name="adj1" fmla="val 5074"/>
              <a:gd name="adj2" fmla="val 0"/>
            </a:avLst>
          </a:prstGeom>
          <a:solidFill>
            <a:srgbClr val="DE5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Connector 84"/>
          <p:cNvCxnSpPr/>
          <p:nvPr/>
        </p:nvCxnSpPr>
        <p:spPr>
          <a:xfrm>
            <a:off x="3175000" y="798204"/>
            <a:ext cx="0" cy="571500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203749" y="5262832"/>
            <a:ext cx="1533856" cy="338554"/>
          </a:xfrm>
          <a:prstGeom prst="rect">
            <a:avLst/>
          </a:prstGeom>
        </p:spPr>
        <p:txBody>
          <a:bodyPr wrap="square">
            <a:spAutoFit/>
          </a:bodyPr>
          <a:lstStyle/>
          <a:p>
            <a:r>
              <a:rPr lang="en-US" sz="1600" b="1" dirty="0" smtClean="0">
                <a:solidFill>
                  <a:schemeClr val="bg1"/>
                </a:solidFill>
                <a:latin typeface="+mn-lt"/>
              </a:rPr>
              <a:t>BBC NEWS</a:t>
            </a:r>
          </a:p>
        </p:txBody>
      </p:sp>
      <p:sp>
        <p:nvSpPr>
          <p:cNvPr id="9" name="Rectangle 8"/>
          <p:cNvSpPr/>
          <p:nvPr/>
        </p:nvSpPr>
        <p:spPr>
          <a:xfrm>
            <a:off x="7203749" y="5551712"/>
            <a:ext cx="1533856" cy="600164"/>
          </a:xfrm>
          <a:prstGeom prst="rect">
            <a:avLst/>
          </a:prstGeom>
        </p:spPr>
        <p:txBody>
          <a:bodyPr wrap="square">
            <a:spAutoFit/>
          </a:bodyPr>
          <a:lstStyle/>
          <a:p>
            <a:r>
              <a:rPr lang="en-US" sz="1100" b="1" dirty="0">
                <a:solidFill>
                  <a:schemeClr val="bg1"/>
                </a:solidFill>
                <a:hlinkClick r:id="rId6"/>
              </a:rPr>
              <a:t>http://www.bbc.com/news/business-34079633</a:t>
            </a:r>
            <a:endParaRPr lang="en-US" sz="1100" b="1" dirty="0">
              <a:solidFill>
                <a:schemeClr val="bg1"/>
              </a:solidFill>
            </a:endParaRPr>
          </a:p>
        </p:txBody>
      </p:sp>
      <p:sp>
        <p:nvSpPr>
          <p:cNvPr id="33" name="TextBox 32"/>
          <p:cNvSpPr txBox="1"/>
          <p:nvPr/>
        </p:nvSpPr>
        <p:spPr>
          <a:xfrm>
            <a:off x="3372441" y="976868"/>
            <a:ext cx="5390554" cy="369332"/>
          </a:xfrm>
          <a:prstGeom prst="rect">
            <a:avLst/>
          </a:prstGeom>
          <a:noFill/>
        </p:spPr>
        <p:txBody>
          <a:bodyPr wrap="square" rtlCol="0">
            <a:spAutoFit/>
          </a:bodyPr>
          <a:lstStyle/>
          <a:p>
            <a:pPr algn="ctr"/>
            <a:r>
              <a:rPr lang="en-US" sz="1400" b="1" dirty="0" smtClean="0">
                <a:solidFill>
                  <a:schemeClr val="bg1">
                    <a:lumMod val="95000"/>
                  </a:schemeClr>
                </a:solidFill>
              </a:rPr>
              <a:t>Coverage Areas of </a:t>
            </a:r>
            <a:r>
              <a:rPr lang="en-US" sz="1400" b="1" dirty="0" err="1" smtClean="0">
                <a:solidFill>
                  <a:schemeClr val="bg1">
                    <a:lumMod val="95000"/>
                  </a:schemeClr>
                </a:solidFill>
              </a:rPr>
              <a:t>Teras</a:t>
            </a:r>
            <a:r>
              <a:rPr lang="en-US" sz="1400" b="1" dirty="0" smtClean="0">
                <a:solidFill>
                  <a:schemeClr val="bg1">
                    <a:lumMod val="95000"/>
                  </a:schemeClr>
                </a:solidFill>
              </a:rPr>
              <a:t> BRI </a:t>
            </a:r>
            <a:r>
              <a:rPr lang="en-US" sz="1400" b="1" dirty="0" err="1" smtClean="0">
                <a:solidFill>
                  <a:schemeClr val="bg1">
                    <a:lumMod val="95000"/>
                  </a:schemeClr>
                </a:solidFill>
              </a:rPr>
              <a:t>Kapal</a:t>
            </a:r>
            <a:endParaRPr lang="en-US" sz="1400" b="1" dirty="0" smtClean="0">
              <a:solidFill>
                <a:schemeClr val="bg1">
                  <a:lumMod val="95000"/>
                </a:schemeClr>
              </a:solidFill>
            </a:endParaRPr>
          </a:p>
          <a:p>
            <a:pPr algn="ctr"/>
            <a:endParaRPr lang="en-US" sz="400" b="1" dirty="0" smtClean="0">
              <a:solidFill>
                <a:schemeClr val="bg1">
                  <a:lumMod val="95000"/>
                </a:schemeClr>
              </a:solidFill>
            </a:endParaRPr>
          </a:p>
        </p:txBody>
      </p:sp>
      <p:pic>
        <p:nvPicPr>
          <p:cNvPr id="36" name="Picture 1" descr="D:\Putri\Project 2015\DESAIN\Logo Teras Kapal-01.jpg"/>
          <p:cNvPicPr>
            <a:picLocks noChangeAspect="1" noChangeArrowheads="1"/>
          </p:cNvPicPr>
          <p:nvPr/>
        </p:nvPicPr>
        <p:blipFill>
          <a:blip r:embed="rId7" cstate="print"/>
          <a:srcRect l="8289" t="32558" r="8306" b="33648"/>
          <a:stretch>
            <a:fillRect/>
          </a:stretch>
        </p:blipFill>
        <p:spPr bwMode="auto">
          <a:xfrm>
            <a:off x="381617" y="838200"/>
            <a:ext cx="2624363" cy="753290"/>
          </a:xfrm>
          <a:prstGeom prst="rect">
            <a:avLst/>
          </a:prstGeom>
          <a:noFill/>
        </p:spPr>
      </p:pic>
      <p:pic>
        <p:nvPicPr>
          <p:cNvPr id="27" name="Picture 4"/>
          <p:cNvPicPr>
            <a:picLocks noChangeAspect="1" noChangeArrowheads="1"/>
          </p:cNvPicPr>
          <p:nvPr/>
        </p:nvPicPr>
        <p:blipFill>
          <a:blip r:embed="rId8" cstate="print"/>
          <a:srcRect/>
          <a:stretch>
            <a:fillRect/>
          </a:stretch>
        </p:blipFill>
        <p:spPr bwMode="auto">
          <a:xfrm>
            <a:off x="405429" y="2362200"/>
            <a:ext cx="2600551" cy="1887231"/>
          </a:xfrm>
          <a:prstGeom prst="roundRect">
            <a:avLst>
              <a:gd name="adj" fmla="val 5096"/>
            </a:avLst>
          </a:prstGeom>
          <a:solidFill>
            <a:srgbClr val="FFFFFF">
              <a:shade val="85000"/>
            </a:srgbClr>
          </a:solidFill>
          <a:ln>
            <a:noFill/>
          </a:ln>
          <a:effectLst>
            <a:reflection blurRad="12700" stA="38000" endPos="28000" dist="5000" dir="5400000" sy="-100000" algn="bl" rotWithShape="0"/>
          </a:effectLst>
        </p:spPr>
      </p:pic>
      <p:sp>
        <p:nvSpPr>
          <p:cNvPr id="28" name="TextBox 27"/>
          <p:cNvSpPr txBox="1"/>
          <p:nvPr/>
        </p:nvSpPr>
        <p:spPr>
          <a:xfrm>
            <a:off x="404813" y="4703763"/>
            <a:ext cx="2601912" cy="630237"/>
          </a:xfrm>
          <a:prstGeom prst="rect">
            <a:avLst/>
          </a:prstGeom>
          <a:noFill/>
        </p:spPr>
        <p:txBody>
          <a:bodyPr>
            <a:spAutoFit/>
          </a:bodyPr>
          <a:lstStyle/>
          <a:p>
            <a:pPr algn="ctr" eaLnBrk="0" hangingPunct="0">
              <a:defRPr/>
            </a:pPr>
            <a:r>
              <a:rPr lang="en-US" sz="1200" b="1" u="sng" dirty="0">
                <a:latin typeface="+mn-lt"/>
                <a:cs typeface="Arial" pitchFamily="34" charset="0"/>
              </a:rPr>
              <a:t>SERVING FISHERMEN AND  COASTAL COMMUNITY</a:t>
            </a:r>
          </a:p>
          <a:p>
            <a:pPr algn="ctr" eaLnBrk="0" hangingPunct="0">
              <a:defRPr/>
            </a:pPr>
            <a:endParaRPr lang="en-US" sz="1100" b="1" dirty="0">
              <a:latin typeface="+mn-lt"/>
              <a:cs typeface="Arial" pitchFamily="34" charset="0"/>
            </a:endParaRPr>
          </a:p>
        </p:txBody>
      </p:sp>
      <p:sp>
        <p:nvSpPr>
          <p:cNvPr id="29" name="TextBox 28"/>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BRI Innovation</a:t>
            </a:r>
            <a:endParaRPr lang="en-US" altLang="en-US" sz="2000" b="1" i="1" dirty="0">
              <a:solidFill>
                <a:srgbClr val="FF0000"/>
              </a:solidFill>
              <a:latin typeface="Calibri" pitchFamily="34" charset="0"/>
            </a:endParaRPr>
          </a:p>
        </p:txBody>
      </p:sp>
    </p:spTree>
    <p:extLst>
      <p:ext uri="{BB962C8B-B14F-4D97-AF65-F5344CB8AC3E}">
        <p14:creationId xmlns:p14="http://schemas.microsoft.com/office/powerpoint/2010/main" val="215794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2" descr="http://2.bp.blogspot.com/-DQHdDkYfFCw/Uu4C-PRGwyI/AAAAAAAABCY/zfpxAqnEEFo/s1600/peta-indonesia.png"/>
          <p:cNvPicPr>
            <a:picLocks noChangeAspect="1" noChangeArrowheads="1"/>
          </p:cNvPicPr>
          <p:nvPr/>
        </p:nvPicPr>
        <p:blipFill>
          <a:blip r:embed="rId3" cstate="print">
            <a:clrChange>
              <a:clrFrom>
                <a:srgbClr val="006680"/>
              </a:clrFrom>
              <a:clrTo>
                <a:srgbClr val="006680">
                  <a:alpha val="0"/>
                </a:srgbClr>
              </a:clrTo>
            </a:clrChange>
            <a:duotone>
              <a:prstClr val="black"/>
              <a:schemeClr val="accent1">
                <a:tint val="45000"/>
                <a:satMod val="400000"/>
              </a:schemeClr>
            </a:duotone>
          </a:blip>
          <a:srcRect/>
          <a:stretch>
            <a:fillRect/>
          </a:stretch>
        </p:blipFill>
        <p:spPr bwMode="auto">
          <a:xfrm>
            <a:off x="3352800" y="3048000"/>
            <a:ext cx="5457314" cy="3604895"/>
          </a:xfrm>
          <a:prstGeom prst="rect">
            <a:avLst/>
          </a:prstGeom>
          <a:noFill/>
        </p:spPr>
      </p:pic>
      <p:sp>
        <p:nvSpPr>
          <p:cNvPr id="53" name="Round Same Side Corner Rectangle 52"/>
          <p:cNvSpPr/>
          <p:nvPr/>
        </p:nvSpPr>
        <p:spPr>
          <a:xfrm>
            <a:off x="3318387" y="895352"/>
            <a:ext cx="2539488" cy="505961"/>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4" name="Round Same Side Corner Rectangle 53"/>
          <p:cNvSpPr/>
          <p:nvPr/>
        </p:nvSpPr>
        <p:spPr>
          <a:xfrm>
            <a:off x="6093425" y="900245"/>
            <a:ext cx="2740333" cy="501068"/>
          </a:xfrm>
          <a:prstGeom prst="round2Same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 Same Side Corner Rectangle 51"/>
          <p:cNvSpPr/>
          <p:nvPr/>
        </p:nvSpPr>
        <p:spPr>
          <a:xfrm>
            <a:off x="3318387" y="3357370"/>
            <a:ext cx="5515371" cy="307777"/>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63" name="Slide Number Placeholder 4"/>
          <p:cNvSpPr txBox="1">
            <a:spLocks/>
          </p:cNvSpPr>
          <p:nvPr/>
        </p:nvSpPr>
        <p:spPr bwMode="auto">
          <a:xfrm>
            <a:off x="65532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pitchFamily="34" charset="-128"/>
              </a:defRPr>
            </a:lvl1pPr>
            <a:lvl2pPr marL="742950" indent="-285750">
              <a:defRPr>
                <a:solidFill>
                  <a:schemeClr val="tx1"/>
                </a:solidFill>
                <a:latin typeface="Arial" charset="0"/>
                <a:ea typeface="MS PGothic" pitchFamily="34" charset="-128"/>
              </a:defRPr>
            </a:lvl2pPr>
            <a:lvl3pPr marL="1143000" indent="-228600">
              <a:defRPr>
                <a:solidFill>
                  <a:schemeClr val="tx1"/>
                </a:solidFill>
                <a:latin typeface="Arial" charset="0"/>
                <a:ea typeface="MS PGothic" pitchFamily="34" charset="-128"/>
              </a:defRPr>
            </a:lvl3pPr>
            <a:lvl4pPr marL="1600200" indent="-228600">
              <a:defRPr>
                <a:solidFill>
                  <a:schemeClr val="tx1"/>
                </a:solidFill>
                <a:latin typeface="Arial" charset="0"/>
                <a:ea typeface="MS PGothic" pitchFamily="34" charset="-128"/>
              </a:defRPr>
            </a:lvl4pPr>
            <a:lvl5pPr marL="2057400" indent="-22860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r"/>
            <a:r>
              <a:rPr lang="en-US" sz="1200" dirty="0" smtClean="0"/>
              <a:t>16</a:t>
            </a:r>
            <a:endParaRPr lang="en-US" sz="1200" dirty="0"/>
          </a:p>
        </p:txBody>
      </p:sp>
      <p:sp>
        <p:nvSpPr>
          <p:cNvPr id="23" name="TextBox 2"/>
          <p:cNvSpPr txBox="1"/>
          <p:nvPr/>
        </p:nvSpPr>
        <p:spPr>
          <a:xfrm>
            <a:off x="3476368" y="5954484"/>
            <a:ext cx="1766918" cy="357190"/>
          </a:xfrm>
          <a:prstGeom prst="rect">
            <a:avLst/>
          </a:prstGeom>
          <a:noFill/>
          <a:ln>
            <a:noFill/>
          </a:ln>
          <a:effectLst/>
        </p:spPr>
        <p:style>
          <a:lnRef idx="0">
            <a:scrgbClr r="0" g="0" b="0"/>
          </a:lnRef>
          <a:fillRef idx="0">
            <a:scrgbClr r="0" g="0" b="0"/>
          </a:fillRef>
          <a:effectRef idx="0">
            <a:scrgbClr r="0" g="0" b="0"/>
          </a:effectRef>
          <a:fontRef idx="minor">
            <a:schemeClr val="tx1"/>
          </a:fontRef>
        </p:style>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000" i="1" dirty="0" smtClean="0"/>
              <a:t>source</a:t>
            </a:r>
            <a:r>
              <a:rPr lang="en-US" sz="1000" i="1" baseline="0" dirty="0" smtClean="0"/>
              <a:t>:  BRI’s publication</a:t>
            </a:r>
            <a:endParaRPr lang="en-US" sz="1000" i="1" dirty="0"/>
          </a:p>
        </p:txBody>
      </p:sp>
      <p:sp>
        <p:nvSpPr>
          <p:cNvPr id="24" name="TextBox 23"/>
          <p:cNvSpPr txBox="1"/>
          <p:nvPr/>
        </p:nvSpPr>
        <p:spPr>
          <a:xfrm>
            <a:off x="3384131" y="1016782"/>
            <a:ext cx="2473744" cy="369332"/>
          </a:xfrm>
          <a:prstGeom prst="rect">
            <a:avLst/>
          </a:prstGeom>
          <a:noFill/>
        </p:spPr>
        <p:txBody>
          <a:bodyPr wrap="square" rtlCol="0">
            <a:spAutoFit/>
          </a:bodyPr>
          <a:lstStyle/>
          <a:p>
            <a:pPr algn="ctr"/>
            <a:r>
              <a:rPr lang="en-US" sz="1400" dirty="0" smtClean="0">
                <a:solidFill>
                  <a:schemeClr val="bg1"/>
                </a:solidFill>
                <a:latin typeface="+mn-lt"/>
              </a:rPr>
              <a:t>Number of</a:t>
            </a:r>
            <a:r>
              <a:rPr lang="en-US" sz="1400" b="1" dirty="0" smtClean="0">
                <a:solidFill>
                  <a:schemeClr val="bg1"/>
                </a:solidFill>
                <a:latin typeface="+mn-lt"/>
              </a:rPr>
              <a:t> </a:t>
            </a:r>
            <a:r>
              <a:rPr lang="en-US" sz="1400" b="1" dirty="0" err="1" smtClean="0">
                <a:solidFill>
                  <a:schemeClr val="bg1"/>
                </a:solidFill>
                <a:latin typeface="+mn-lt"/>
              </a:rPr>
              <a:t>BRILink</a:t>
            </a:r>
            <a:r>
              <a:rPr lang="en-US" sz="1400" b="1" dirty="0">
                <a:solidFill>
                  <a:schemeClr val="bg1"/>
                </a:solidFill>
                <a:latin typeface="+mn-lt"/>
              </a:rPr>
              <a:t> </a:t>
            </a:r>
            <a:r>
              <a:rPr lang="en-US" sz="1400" b="1" dirty="0" smtClean="0">
                <a:solidFill>
                  <a:schemeClr val="bg1"/>
                </a:solidFill>
                <a:latin typeface="+mn-lt"/>
              </a:rPr>
              <a:t>Agents</a:t>
            </a:r>
          </a:p>
          <a:p>
            <a:endParaRPr lang="en-US" sz="400" b="1" dirty="0" smtClean="0">
              <a:solidFill>
                <a:schemeClr val="bg1"/>
              </a:solidFill>
              <a:latin typeface="+mn-lt"/>
            </a:endParaRPr>
          </a:p>
        </p:txBody>
      </p:sp>
      <p:sp>
        <p:nvSpPr>
          <p:cNvPr id="25" name="TextBox 24"/>
          <p:cNvSpPr txBox="1"/>
          <p:nvPr/>
        </p:nvSpPr>
        <p:spPr>
          <a:xfrm>
            <a:off x="3318388" y="3342242"/>
            <a:ext cx="5515370" cy="369332"/>
          </a:xfrm>
          <a:prstGeom prst="rect">
            <a:avLst/>
          </a:prstGeom>
          <a:noFill/>
        </p:spPr>
        <p:txBody>
          <a:bodyPr wrap="square" rtlCol="0">
            <a:spAutoFit/>
          </a:bodyPr>
          <a:lstStyle/>
          <a:p>
            <a:pPr algn="ctr"/>
            <a:r>
              <a:rPr lang="en-US" sz="1400" b="1" dirty="0" err="1" smtClean="0">
                <a:solidFill>
                  <a:schemeClr val="tx2">
                    <a:lumMod val="75000"/>
                  </a:schemeClr>
                </a:solidFill>
                <a:latin typeface="+mn-lt"/>
              </a:rPr>
              <a:t>BRILink</a:t>
            </a:r>
            <a:r>
              <a:rPr lang="en-US" sz="1400" b="1" dirty="0" smtClean="0">
                <a:solidFill>
                  <a:schemeClr val="tx2">
                    <a:lumMod val="75000"/>
                  </a:schemeClr>
                </a:solidFill>
                <a:latin typeface="+mn-lt"/>
              </a:rPr>
              <a:t> Agents </a:t>
            </a:r>
            <a:r>
              <a:rPr lang="en-US" sz="1400" dirty="0" smtClean="0">
                <a:solidFill>
                  <a:schemeClr val="tx2">
                    <a:lumMod val="75000"/>
                  </a:schemeClr>
                </a:solidFill>
                <a:latin typeface="+mn-lt"/>
              </a:rPr>
              <a:t>Location</a:t>
            </a:r>
          </a:p>
          <a:p>
            <a:pPr algn="ctr"/>
            <a:endParaRPr lang="en-US" sz="400" b="1" dirty="0" smtClean="0">
              <a:solidFill>
                <a:schemeClr val="accent6">
                  <a:lumMod val="75000"/>
                </a:schemeClr>
              </a:solidFill>
              <a:latin typeface="+mn-lt"/>
            </a:endParaRPr>
          </a:p>
        </p:txBody>
      </p:sp>
      <p:sp>
        <p:nvSpPr>
          <p:cNvPr id="29" name="TextBox 28"/>
          <p:cNvSpPr txBox="1"/>
          <p:nvPr/>
        </p:nvSpPr>
        <p:spPr>
          <a:xfrm>
            <a:off x="6093424" y="1002268"/>
            <a:ext cx="2740334" cy="369332"/>
          </a:xfrm>
          <a:prstGeom prst="rect">
            <a:avLst/>
          </a:prstGeom>
          <a:noFill/>
        </p:spPr>
        <p:txBody>
          <a:bodyPr wrap="square" rtlCol="0">
            <a:spAutoFit/>
          </a:bodyPr>
          <a:lstStyle/>
          <a:p>
            <a:pPr algn="ctr"/>
            <a:r>
              <a:rPr lang="en-US" sz="1400" dirty="0" smtClean="0">
                <a:solidFill>
                  <a:schemeClr val="bg1"/>
                </a:solidFill>
                <a:latin typeface="+mn-lt"/>
              </a:rPr>
              <a:t>Number of </a:t>
            </a:r>
            <a:r>
              <a:rPr lang="en-US" sz="1400" b="1" dirty="0" err="1" smtClean="0">
                <a:solidFill>
                  <a:schemeClr val="bg1"/>
                </a:solidFill>
                <a:latin typeface="+mn-lt"/>
              </a:rPr>
              <a:t>BRILink</a:t>
            </a:r>
            <a:r>
              <a:rPr lang="en-US" sz="1400" b="1" dirty="0">
                <a:solidFill>
                  <a:schemeClr val="bg1"/>
                </a:solidFill>
                <a:latin typeface="+mn-lt"/>
              </a:rPr>
              <a:t> </a:t>
            </a:r>
            <a:r>
              <a:rPr lang="en-US" sz="1400" b="1" dirty="0" smtClean="0">
                <a:solidFill>
                  <a:schemeClr val="bg1"/>
                </a:solidFill>
                <a:latin typeface="+mn-lt"/>
              </a:rPr>
              <a:t>transactions</a:t>
            </a:r>
          </a:p>
          <a:p>
            <a:pPr algn="r"/>
            <a:endParaRPr lang="en-US" sz="400" b="1" dirty="0" smtClean="0">
              <a:solidFill>
                <a:schemeClr val="accent6">
                  <a:lumMod val="75000"/>
                </a:schemeClr>
              </a:solidFill>
              <a:latin typeface="+mn-lt"/>
            </a:endParaRPr>
          </a:p>
        </p:txBody>
      </p:sp>
      <p:sp>
        <p:nvSpPr>
          <p:cNvPr id="56" name="TextBox 55"/>
          <p:cNvSpPr txBox="1"/>
          <p:nvPr/>
        </p:nvSpPr>
        <p:spPr>
          <a:xfrm>
            <a:off x="8276910" y="1353979"/>
            <a:ext cx="630301" cy="246221"/>
          </a:xfrm>
          <a:prstGeom prst="rect">
            <a:avLst/>
          </a:prstGeom>
          <a:noFill/>
        </p:spPr>
        <p:txBody>
          <a:bodyPr wrap="none" rtlCol="0">
            <a:spAutoFit/>
          </a:bodyPr>
          <a:lstStyle/>
          <a:p>
            <a:r>
              <a:rPr lang="en-US" sz="1000" b="1" i="1" dirty="0" smtClean="0">
                <a:solidFill>
                  <a:schemeClr val="tx2"/>
                </a:solidFill>
                <a:latin typeface="+mn-lt"/>
              </a:rPr>
              <a:t>(million)</a:t>
            </a:r>
            <a:endParaRPr lang="en-US" sz="1000" b="1" i="1" dirty="0">
              <a:solidFill>
                <a:schemeClr val="tx2"/>
              </a:solidFill>
              <a:latin typeface="+mn-lt"/>
            </a:endParaRPr>
          </a:p>
        </p:txBody>
      </p:sp>
      <p:pic>
        <p:nvPicPr>
          <p:cNvPr id="50" name="Picture 15" descr="D:\2012\Others\10 copy.jpg"/>
          <p:cNvPicPr>
            <a:picLocks noChangeAspect="1" noChangeArrowheads="1"/>
          </p:cNvPicPr>
          <p:nvPr/>
        </p:nvPicPr>
        <p:blipFill>
          <a:blip r:embed="rId4"/>
          <a:srcRect t="96664" r="18333"/>
          <a:stretch>
            <a:fillRect/>
          </a:stretch>
        </p:blipFill>
        <p:spPr bwMode="auto">
          <a:xfrm>
            <a:off x="0" y="611188"/>
            <a:ext cx="7416800" cy="46037"/>
          </a:xfrm>
          <a:prstGeom prst="rect">
            <a:avLst/>
          </a:prstGeom>
          <a:noFill/>
          <a:ln w="9525">
            <a:noFill/>
            <a:miter lim="800000"/>
            <a:headEnd/>
            <a:tailEnd/>
          </a:ln>
        </p:spPr>
      </p:pic>
      <p:cxnSp>
        <p:nvCxnSpPr>
          <p:cNvPr id="36" name="Straight Connector 35"/>
          <p:cNvCxnSpPr/>
          <p:nvPr/>
        </p:nvCxnSpPr>
        <p:spPr>
          <a:xfrm>
            <a:off x="3048000" y="866776"/>
            <a:ext cx="0" cy="5512595"/>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04800" y="1518760"/>
            <a:ext cx="2667000" cy="954107"/>
          </a:xfrm>
          <a:prstGeom prst="rect">
            <a:avLst/>
          </a:prstGeom>
        </p:spPr>
        <p:txBody>
          <a:bodyPr wrap="square">
            <a:spAutoFit/>
          </a:bodyPr>
          <a:lstStyle/>
          <a:p>
            <a:pPr algn="ctr"/>
            <a:r>
              <a:rPr lang="en-US" sz="1400" dirty="0" smtClean="0">
                <a:latin typeface="+mn-lt"/>
              </a:rPr>
              <a:t>is </a:t>
            </a:r>
            <a:r>
              <a:rPr lang="en-US" sz="1400" dirty="0">
                <a:latin typeface="+mn-lt"/>
              </a:rPr>
              <a:t>utilization of BRI’s e-banking infrastructure by third parties (</a:t>
            </a:r>
            <a:r>
              <a:rPr lang="en-US" sz="1400" dirty="0" err="1">
                <a:latin typeface="+mn-lt"/>
              </a:rPr>
              <a:t>BRILink</a:t>
            </a:r>
            <a:r>
              <a:rPr lang="en-US" sz="1400" dirty="0">
                <a:latin typeface="+mn-lt"/>
              </a:rPr>
              <a:t> Agent) through fee sharing scheme</a:t>
            </a:r>
          </a:p>
        </p:txBody>
      </p:sp>
      <p:pic>
        <p:nvPicPr>
          <p:cNvPr id="62" name="Picture 2" descr="F:\CMG\4N5Y956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0961" y="2677884"/>
            <a:ext cx="2500125" cy="1666750"/>
          </a:xfrm>
          <a:prstGeom prst="roundRect">
            <a:avLst>
              <a:gd name="adj" fmla="val 9700"/>
            </a:avLst>
          </a:prstGeom>
          <a:noFill/>
          <a:extLst>
            <a:ext uri="{909E8E84-426E-40DD-AFC4-6F175D3DCCD1}">
              <a14:hiddenFill xmlns:a14="http://schemas.microsoft.com/office/drawing/2010/main">
                <a:solidFill>
                  <a:srgbClr val="FFFFFF"/>
                </a:solidFill>
              </a14:hiddenFill>
            </a:ext>
          </a:extLst>
        </p:spPr>
      </p:pic>
      <p:sp>
        <p:nvSpPr>
          <p:cNvPr id="51" name="TextBox 50"/>
          <p:cNvSpPr txBox="1"/>
          <p:nvPr/>
        </p:nvSpPr>
        <p:spPr>
          <a:xfrm>
            <a:off x="5313619" y="1353979"/>
            <a:ext cx="574196" cy="246221"/>
          </a:xfrm>
          <a:prstGeom prst="rect">
            <a:avLst/>
          </a:prstGeom>
          <a:noFill/>
        </p:spPr>
        <p:txBody>
          <a:bodyPr wrap="none" rtlCol="0">
            <a:spAutoFit/>
          </a:bodyPr>
          <a:lstStyle/>
          <a:p>
            <a:r>
              <a:rPr lang="en-US" sz="1000" b="1" i="1" dirty="0" smtClean="0">
                <a:solidFill>
                  <a:schemeClr val="tx2"/>
                </a:solidFill>
                <a:latin typeface="+mn-lt"/>
              </a:rPr>
              <a:t>(agent)</a:t>
            </a:r>
            <a:endParaRPr lang="en-US" sz="1000" b="1" i="1" dirty="0">
              <a:solidFill>
                <a:schemeClr val="tx2"/>
              </a:solidFill>
              <a:latin typeface="+mn-lt"/>
            </a:endParaRPr>
          </a:p>
        </p:txBody>
      </p:sp>
      <p:sp>
        <p:nvSpPr>
          <p:cNvPr id="37" name="Rounded Rectangle 36"/>
          <p:cNvSpPr/>
          <p:nvPr/>
        </p:nvSpPr>
        <p:spPr>
          <a:xfrm>
            <a:off x="3081866" y="4114799"/>
            <a:ext cx="1642534" cy="457201"/>
          </a:xfrm>
          <a:prstGeom prst="roundRect">
            <a:avLst/>
          </a:prstGeom>
          <a:solidFill>
            <a:srgbClr val="FC531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Sumatra </a:t>
            </a:r>
          </a:p>
          <a:p>
            <a:pPr algn="ctr"/>
            <a:r>
              <a:rPr lang="en-US" sz="1000" dirty="0" err="1" smtClean="0"/>
              <a:t>Agen</a:t>
            </a:r>
            <a:r>
              <a:rPr lang="en-US" sz="1000" smtClean="0"/>
              <a:t>: 22.5%</a:t>
            </a:r>
            <a:endParaRPr lang="en-US" sz="1000" dirty="0" smtClean="0"/>
          </a:p>
          <a:p>
            <a:pPr algn="ctr"/>
            <a:r>
              <a:rPr lang="en-US" sz="1000" dirty="0" err="1" smtClean="0"/>
              <a:t>Trx</a:t>
            </a:r>
            <a:r>
              <a:rPr lang="en-US" sz="1000" smtClean="0"/>
              <a:t>: 29.8%</a:t>
            </a:r>
            <a:endParaRPr lang="en-US" sz="1000" dirty="0"/>
          </a:p>
        </p:txBody>
      </p:sp>
      <p:sp>
        <p:nvSpPr>
          <p:cNvPr id="38" name="Rounded Rectangle 37"/>
          <p:cNvSpPr/>
          <p:nvPr/>
        </p:nvSpPr>
        <p:spPr>
          <a:xfrm>
            <a:off x="4238700" y="5181600"/>
            <a:ext cx="1642534" cy="519445"/>
          </a:xfrm>
          <a:prstGeom prst="roundRect">
            <a:avLst/>
          </a:prstGeom>
          <a:solidFill>
            <a:srgbClr val="FC531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Java </a:t>
            </a:r>
          </a:p>
          <a:p>
            <a:pPr algn="ctr"/>
            <a:r>
              <a:rPr lang="en-US" sz="1000" smtClean="0"/>
              <a:t>Agen:57,1%</a:t>
            </a:r>
          </a:p>
          <a:p>
            <a:pPr algn="ctr"/>
            <a:r>
              <a:rPr lang="en-US" sz="1000" smtClean="0"/>
              <a:t>Trx: 47%</a:t>
            </a:r>
            <a:endParaRPr lang="en-US" sz="1000" dirty="0"/>
          </a:p>
        </p:txBody>
      </p:sp>
      <p:sp>
        <p:nvSpPr>
          <p:cNvPr id="39" name="Rounded Rectangle 38"/>
          <p:cNvSpPr/>
          <p:nvPr/>
        </p:nvSpPr>
        <p:spPr>
          <a:xfrm>
            <a:off x="6324600" y="4532407"/>
            <a:ext cx="1673270" cy="548486"/>
          </a:xfrm>
          <a:prstGeom prst="roundRect">
            <a:avLst/>
          </a:prstGeom>
          <a:solidFill>
            <a:srgbClr val="FC531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mtClean="0"/>
              <a:t>Mid &amp; East Indonesia Agen:20,4%</a:t>
            </a:r>
          </a:p>
          <a:p>
            <a:pPr algn="ctr"/>
            <a:r>
              <a:rPr lang="en-US" sz="1000" smtClean="0"/>
              <a:t>Trx:23,2%</a:t>
            </a:r>
            <a:endParaRPr lang="en-US" sz="1000" dirty="0"/>
          </a:p>
        </p:txBody>
      </p:sp>
      <p:pic>
        <p:nvPicPr>
          <p:cNvPr id="27" name="Picture 2"/>
          <p:cNvPicPr>
            <a:picLocks noChangeAspect="1" noChangeArrowheads="1"/>
          </p:cNvPicPr>
          <p:nvPr/>
        </p:nvPicPr>
        <p:blipFill>
          <a:blip r:embed="rId6" cstate="print"/>
          <a:srcRect/>
          <a:stretch>
            <a:fillRect/>
          </a:stretch>
        </p:blipFill>
        <p:spPr bwMode="auto">
          <a:xfrm>
            <a:off x="354735" y="4419600"/>
            <a:ext cx="2526351" cy="1784352"/>
          </a:xfrm>
          <a:prstGeom prst="roundRect">
            <a:avLst>
              <a:gd name="adj" fmla="val 9208"/>
            </a:avLst>
          </a:prstGeom>
          <a:noFill/>
          <a:ln w="9525">
            <a:noFill/>
            <a:miter lim="800000"/>
            <a:headEnd/>
            <a:tailEnd/>
          </a:ln>
        </p:spPr>
      </p:pic>
      <p:graphicFrame>
        <p:nvGraphicFramePr>
          <p:cNvPr id="3" name="Chart 2"/>
          <p:cNvGraphicFramePr/>
          <p:nvPr>
            <p:extLst>
              <p:ext uri="{D42A27DB-BD31-4B8C-83A1-F6EECF244321}">
                <p14:modId xmlns:p14="http://schemas.microsoft.com/office/powerpoint/2010/main" val="1304679744"/>
              </p:ext>
            </p:extLst>
          </p:nvPr>
        </p:nvGraphicFramePr>
        <p:xfrm>
          <a:off x="3185873" y="1386114"/>
          <a:ext cx="2804516" cy="197064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1" name="Chart 30"/>
          <p:cNvGraphicFramePr/>
          <p:nvPr>
            <p:extLst>
              <p:ext uri="{D42A27DB-BD31-4B8C-83A1-F6EECF244321}">
                <p14:modId xmlns:p14="http://schemas.microsoft.com/office/powerpoint/2010/main" val="1740091092"/>
              </p:ext>
            </p:extLst>
          </p:nvPr>
        </p:nvGraphicFramePr>
        <p:xfrm>
          <a:off x="6061333" y="1389797"/>
          <a:ext cx="2804516" cy="1970642"/>
        </p:xfrm>
        <a:graphic>
          <a:graphicData uri="http://schemas.openxmlformats.org/drawingml/2006/chart">
            <c:chart xmlns:c="http://schemas.openxmlformats.org/drawingml/2006/chart" xmlns:r="http://schemas.openxmlformats.org/officeDocument/2006/relationships" r:id="rId8"/>
          </a:graphicData>
        </a:graphic>
      </p:graphicFrame>
      <p:sp>
        <p:nvSpPr>
          <p:cNvPr id="26" name="TextBox 25"/>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BRI Innovation</a:t>
            </a:r>
            <a:endParaRPr lang="en-US" altLang="en-US" sz="2000" b="1" i="1" dirty="0">
              <a:solidFill>
                <a:srgbClr val="FF0000"/>
              </a:solidFill>
              <a:latin typeface="Calibri" pitchFamily="34" charset="0"/>
            </a:endParaRPr>
          </a:p>
        </p:txBody>
      </p:sp>
      <p:pic>
        <p:nvPicPr>
          <p:cNvPr id="30" name="Picture 29" descr="C:\Documents and Settings\bri\My Documents\Downloads\Logo Agen BRI-Link-01.jpg"/>
          <p:cNvPicPr/>
          <p:nvPr/>
        </p:nvPicPr>
        <p:blipFill rotWithShape="1">
          <a:blip r:embed="rId9" cstate="print">
            <a:extLst>
              <a:ext uri="{28A0092B-C50C-407E-A947-70E740481C1C}">
                <a14:useLocalDpi xmlns:a14="http://schemas.microsoft.com/office/drawing/2010/main" val="0"/>
              </a:ext>
            </a:extLst>
          </a:blip>
          <a:srcRect l="39535" t="35421" r="5904" b="44901"/>
          <a:stretch/>
        </p:blipFill>
        <p:spPr bwMode="auto">
          <a:xfrm>
            <a:off x="457200" y="914400"/>
            <a:ext cx="2414996" cy="59896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7353711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5" descr="D:\2012\Others\10 copy.jpg"/>
          <p:cNvPicPr>
            <a:picLocks noChangeAspect="1" noChangeArrowheads="1"/>
          </p:cNvPicPr>
          <p:nvPr/>
        </p:nvPicPr>
        <p:blipFill>
          <a:blip r:embed="rId3"/>
          <a:srcRect t="96664" r="18333"/>
          <a:stretch>
            <a:fillRect/>
          </a:stretch>
        </p:blipFill>
        <p:spPr bwMode="auto">
          <a:xfrm>
            <a:off x="0" y="611188"/>
            <a:ext cx="7416800" cy="46037"/>
          </a:xfrm>
          <a:prstGeom prst="rect">
            <a:avLst/>
          </a:prstGeom>
          <a:noFill/>
          <a:ln w="9525">
            <a:noFill/>
            <a:miter lim="800000"/>
            <a:headEnd/>
            <a:tailEnd/>
          </a:ln>
        </p:spPr>
      </p:pic>
      <p:sp>
        <p:nvSpPr>
          <p:cNvPr id="38916" name="Slide Number Placeholder 1"/>
          <p:cNvSpPr>
            <a:spLocks noGrp="1"/>
          </p:cNvSpPr>
          <p:nvPr>
            <p:ph type="sldNum" sz="quarter" idx="12"/>
          </p:nvPr>
        </p:nvSpPr>
        <p:spPr bwMode="auto">
          <a:noFill/>
          <a:ln>
            <a:miter lim="800000"/>
            <a:headEnd/>
            <a:tailEnd/>
          </a:ln>
        </p:spPr>
        <p:txBody>
          <a:bodyPr/>
          <a:lstStyle/>
          <a:p>
            <a:r>
              <a:rPr lang="en-US" altLang="en-US" dirty="0" smtClean="0">
                <a:latin typeface="Arial" charset="0"/>
                <a:cs typeface="Arial" charset="0"/>
              </a:rPr>
              <a:t>17</a:t>
            </a:r>
          </a:p>
        </p:txBody>
      </p:sp>
      <p:sp>
        <p:nvSpPr>
          <p:cNvPr id="6" name="TextBox 5"/>
          <p:cNvSpPr txBox="1"/>
          <p:nvPr/>
        </p:nvSpPr>
        <p:spPr>
          <a:xfrm>
            <a:off x="285750" y="4540250"/>
            <a:ext cx="2654300" cy="1492716"/>
          </a:xfrm>
          <a:prstGeom prst="rect">
            <a:avLst/>
          </a:prstGeom>
          <a:noFill/>
        </p:spPr>
        <p:txBody>
          <a:bodyPr>
            <a:spAutoFit/>
          </a:bodyPr>
          <a:lstStyle/>
          <a:p>
            <a:pPr eaLnBrk="0" hangingPunct="0">
              <a:spcAft>
                <a:spcPts val="600"/>
              </a:spcAft>
              <a:defRPr/>
            </a:pPr>
            <a:r>
              <a:rPr lang="en-US" sz="1600" b="1" u="sng" dirty="0">
                <a:latin typeface="Arial" pitchFamily="34" charset="0"/>
                <a:cs typeface="Arial" pitchFamily="34" charset="0"/>
              </a:rPr>
              <a:t>Specification:</a:t>
            </a:r>
          </a:p>
          <a:p>
            <a:pPr eaLnBrk="0" hangingPunct="0">
              <a:defRPr/>
            </a:pPr>
            <a:r>
              <a:rPr lang="en-US" sz="1400" b="1" dirty="0">
                <a:latin typeface="+mn-lt"/>
                <a:cs typeface="Arial" pitchFamily="34" charset="0"/>
              </a:rPr>
              <a:t>Weight</a:t>
            </a:r>
            <a:r>
              <a:rPr lang="en-US" sz="1400" dirty="0">
                <a:latin typeface="+mn-lt"/>
                <a:cs typeface="Arial" pitchFamily="34" charset="0"/>
              </a:rPr>
              <a:t>	</a:t>
            </a:r>
            <a:r>
              <a:rPr lang="en-US" sz="1400" dirty="0" smtClean="0">
                <a:latin typeface="+mn-lt"/>
                <a:cs typeface="Arial" pitchFamily="34" charset="0"/>
              </a:rPr>
              <a:t>: </a:t>
            </a:r>
            <a:r>
              <a:rPr lang="en-US" sz="1400" dirty="0">
                <a:latin typeface="+mn-lt"/>
                <a:cs typeface="Arial" pitchFamily="34" charset="0"/>
              </a:rPr>
              <a:t>+/- 3.500 kg</a:t>
            </a:r>
          </a:p>
          <a:p>
            <a:pPr eaLnBrk="0" hangingPunct="0">
              <a:defRPr/>
            </a:pPr>
            <a:r>
              <a:rPr lang="en-US" sz="1400" b="1" dirty="0">
                <a:latin typeface="+mn-lt"/>
                <a:cs typeface="Arial" pitchFamily="34" charset="0"/>
              </a:rPr>
              <a:t>Number of transponder </a:t>
            </a:r>
            <a:r>
              <a:rPr lang="en-US" sz="1400" dirty="0">
                <a:latin typeface="+mn-lt"/>
                <a:cs typeface="Arial" pitchFamily="34" charset="0"/>
              </a:rPr>
              <a:t>: 45</a:t>
            </a:r>
          </a:p>
          <a:p>
            <a:pPr eaLnBrk="0" hangingPunct="0">
              <a:defRPr/>
            </a:pPr>
            <a:r>
              <a:rPr lang="en-US" sz="1400" b="1" dirty="0">
                <a:latin typeface="+mn-lt"/>
                <a:cs typeface="Arial" pitchFamily="34" charset="0"/>
              </a:rPr>
              <a:t>Coverage </a:t>
            </a:r>
            <a:r>
              <a:rPr lang="en-US" sz="1400" dirty="0">
                <a:latin typeface="+mn-lt"/>
                <a:cs typeface="Arial" pitchFamily="34" charset="0"/>
              </a:rPr>
              <a:t>	: </a:t>
            </a:r>
            <a:r>
              <a:rPr lang="en-US" sz="1400" dirty="0" smtClean="0">
                <a:latin typeface="+mn-lt"/>
                <a:cs typeface="Arial" pitchFamily="34" charset="0"/>
              </a:rPr>
              <a:t> Indonesia</a:t>
            </a:r>
            <a:r>
              <a:rPr lang="en-US" sz="1400" dirty="0">
                <a:latin typeface="+mn-lt"/>
                <a:cs typeface="Arial" pitchFamily="34" charset="0"/>
              </a:rPr>
              <a:t>, ASEAN, Asia </a:t>
            </a:r>
            <a:r>
              <a:rPr lang="en-US" sz="1400" dirty="0" err="1">
                <a:latin typeface="+mn-lt"/>
                <a:cs typeface="Arial" pitchFamily="34" charset="0"/>
              </a:rPr>
              <a:t>Timur</a:t>
            </a:r>
            <a:r>
              <a:rPr lang="en-US" sz="1400" dirty="0">
                <a:latin typeface="+mn-lt"/>
                <a:cs typeface="Arial" pitchFamily="34" charset="0"/>
              </a:rPr>
              <a:t> </a:t>
            </a:r>
            <a:r>
              <a:rPr lang="en-US" sz="1400" dirty="0" err="1">
                <a:latin typeface="+mn-lt"/>
                <a:cs typeface="Arial" pitchFamily="34" charset="0"/>
              </a:rPr>
              <a:t>Laut</a:t>
            </a:r>
            <a:r>
              <a:rPr lang="en-US" sz="1400" dirty="0">
                <a:latin typeface="+mn-lt"/>
                <a:cs typeface="Arial" pitchFamily="34" charset="0"/>
              </a:rPr>
              <a:t>, part of Pacific and West Australia</a:t>
            </a:r>
          </a:p>
        </p:txBody>
      </p:sp>
      <p:pic>
        <p:nvPicPr>
          <p:cNvPr id="38918" name="Picture 2" descr="F:\BRIsat_Logo-01.jpg"/>
          <p:cNvPicPr>
            <a:picLocks noChangeAspect="1" noChangeArrowheads="1"/>
          </p:cNvPicPr>
          <p:nvPr/>
        </p:nvPicPr>
        <p:blipFill>
          <a:blip r:embed="rId4"/>
          <a:srcRect t="19116" b="19493"/>
          <a:stretch>
            <a:fillRect/>
          </a:stretch>
        </p:blipFill>
        <p:spPr bwMode="auto">
          <a:xfrm>
            <a:off x="173038" y="733425"/>
            <a:ext cx="2786062" cy="1196975"/>
          </a:xfrm>
          <a:prstGeom prst="rect">
            <a:avLst/>
          </a:prstGeom>
          <a:noFill/>
          <a:ln w="9525">
            <a:noFill/>
            <a:miter lim="800000"/>
            <a:headEnd/>
            <a:tailEnd/>
          </a:ln>
        </p:spPr>
      </p:pic>
      <p:sp>
        <p:nvSpPr>
          <p:cNvPr id="3" name="TextBox 2"/>
          <p:cNvSpPr txBox="1"/>
          <p:nvPr/>
        </p:nvSpPr>
        <p:spPr>
          <a:xfrm>
            <a:off x="3403600" y="4748445"/>
            <a:ext cx="5410200" cy="1076325"/>
          </a:xfrm>
          <a:prstGeom prst="rect">
            <a:avLst/>
          </a:prstGeom>
          <a:noFill/>
        </p:spPr>
        <p:txBody>
          <a:bodyPr>
            <a:spAutoFit/>
          </a:bodyPr>
          <a:lstStyle/>
          <a:p>
            <a:pPr marL="177800" indent="-177800" eaLnBrk="0" hangingPunct="0">
              <a:spcAft>
                <a:spcPts val="600"/>
              </a:spcAft>
              <a:buFont typeface="Arial" pitchFamily="34" charset="0"/>
              <a:buChar char="•"/>
              <a:defRPr/>
            </a:pPr>
            <a:r>
              <a:rPr lang="en-US" dirty="0">
                <a:latin typeface="+mn-lt"/>
                <a:cs typeface="Arial" pitchFamily="34" charset="0"/>
              </a:rPr>
              <a:t>Increasing service quality  (service level agreement</a:t>
            </a:r>
            <a:r>
              <a:rPr lang="en-US" dirty="0" smtClean="0">
                <a:latin typeface="+mn-lt"/>
                <a:cs typeface="Arial" pitchFamily="34" charset="0"/>
              </a:rPr>
              <a:t>).</a:t>
            </a:r>
            <a:endParaRPr lang="en-US" dirty="0">
              <a:latin typeface="+mn-lt"/>
              <a:cs typeface="Arial" pitchFamily="34" charset="0"/>
            </a:endParaRPr>
          </a:p>
          <a:p>
            <a:pPr marL="177800" indent="-177800" eaLnBrk="0" hangingPunct="0">
              <a:spcAft>
                <a:spcPts val="600"/>
              </a:spcAft>
              <a:buFont typeface="Arial" pitchFamily="34" charset="0"/>
              <a:buChar char="•"/>
              <a:defRPr/>
            </a:pPr>
            <a:r>
              <a:rPr lang="en-US" dirty="0">
                <a:latin typeface="+mn-lt"/>
                <a:cs typeface="Arial" pitchFamily="34" charset="0"/>
              </a:rPr>
              <a:t>Increasing technology  </a:t>
            </a:r>
            <a:r>
              <a:rPr lang="en-US" dirty="0" smtClean="0">
                <a:latin typeface="+mn-lt"/>
                <a:cs typeface="Arial" pitchFamily="34" charset="0"/>
              </a:rPr>
              <a:t>reliability.</a:t>
            </a:r>
            <a:endParaRPr lang="en-US" dirty="0">
              <a:latin typeface="+mn-lt"/>
              <a:cs typeface="Arial" pitchFamily="34" charset="0"/>
            </a:endParaRPr>
          </a:p>
          <a:p>
            <a:pPr marL="177800" indent="-177800" eaLnBrk="0" hangingPunct="0">
              <a:spcAft>
                <a:spcPts val="600"/>
              </a:spcAft>
              <a:buFont typeface="Arial" pitchFamily="34" charset="0"/>
              <a:buChar char="•"/>
              <a:defRPr/>
            </a:pPr>
            <a:r>
              <a:rPr lang="en-US" dirty="0">
                <a:latin typeface="+mn-lt"/>
                <a:cs typeface="Arial" pitchFamily="34" charset="0"/>
              </a:rPr>
              <a:t>To reach the </a:t>
            </a:r>
            <a:r>
              <a:rPr lang="en-US" dirty="0" err="1" smtClean="0">
                <a:latin typeface="+mn-lt"/>
                <a:cs typeface="Arial" pitchFamily="34" charset="0"/>
              </a:rPr>
              <a:t>unreacheable</a:t>
            </a:r>
            <a:r>
              <a:rPr lang="en-US" dirty="0" smtClean="0">
                <a:latin typeface="+mn-lt"/>
                <a:cs typeface="Arial" pitchFamily="34" charset="0"/>
              </a:rPr>
              <a:t>.</a:t>
            </a:r>
            <a:endParaRPr lang="en-US" dirty="0">
              <a:latin typeface="+mn-lt"/>
              <a:cs typeface="Arial" pitchFamily="34" charset="0"/>
            </a:endParaRPr>
          </a:p>
        </p:txBody>
      </p:sp>
      <p:cxnSp>
        <p:nvCxnSpPr>
          <p:cNvPr id="10" name="Straight Connector 9"/>
          <p:cNvCxnSpPr/>
          <p:nvPr/>
        </p:nvCxnSpPr>
        <p:spPr>
          <a:xfrm>
            <a:off x="3200400" y="811213"/>
            <a:ext cx="0" cy="571500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pic>
        <p:nvPicPr>
          <p:cNvPr id="38921" name="Picture 10"/>
          <p:cNvPicPr>
            <a:picLocks noChangeAspect="1"/>
          </p:cNvPicPr>
          <p:nvPr/>
        </p:nvPicPr>
        <p:blipFill>
          <a:blip r:embed="rId5"/>
          <a:srcRect/>
          <a:stretch>
            <a:fillRect/>
          </a:stretch>
        </p:blipFill>
        <p:spPr bwMode="auto">
          <a:xfrm>
            <a:off x="265113" y="2054225"/>
            <a:ext cx="2632075" cy="2579688"/>
          </a:xfrm>
          <a:prstGeom prst="rect">
            <a:avLst/>
          </a:prstGeom>
          <a:noFill/>
          <a:ln w="9525">
            <a:noFill/>
            <a:miter lim="800000"/>
            <a:headEnd/>
            <a:tailEnd/>
          </a:ln>
        </p:spPr>
      </p:pic>
      <p:sp>
        <p:nvSpPr>
          <p:cNvPr id="11" name="TextBox 10"/>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BRI Innovation</a:t>
            </a:r>
            <a:endParaRPr lang="en-US" altLang="en-US" sz="2000" b="1" i="1" dirty="0">
              <a:solidFill>
                <a:srgbClr val="FF0000"/>
              </a:solidFill>
              <a:latin typeface="Calibri" pitchFamily="34" charset="0"/>
            </a:endParaRPr>
          </a:p>
        </p:txBody>
      </p:sp>
      <p:pic>
        <p:nvPicPr>
          <p:cNvPr id="1026" name="Picture 2" descr="E:\Bank BRI\Change Management\Ilham\2015\A. INTERNAL\8. FOTO-FOTO\150_Memperkenalkan-Teknologi-Hingga-Penjuru-Neger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848744"/>
            <a:ext cx="5410200" cy="36915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1095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5" name="TextBox 4"/>
          <p:cNvSpPr txBox="1"/>
          <p:nvPr/>
        </p:nvSpPr>
        <p:spPr>
          <a:xfrm>
            <a:off x="327025" y="185738"/>
            <a:ext cx="2857500" cy="461962"/>
          </a:xfrm>
          <a:prstGeom prst="rect">
            <a:avLst/>
          </a:prstGeom>
          <a:noFill/>
        </p:spPr>
        <p:txBody>
          <a:bodyPr>
            <a:spAutoFit/>
          </a:bodyPr>
          <a:lstStyle/>
          <a:p>
            <a:pPr>
              <a:defRPr/>
            </a:pPr>
            <a:r>
              <a:rPr lang="en-US" sz="2400" b="1" i="1" dirty="0">
                <a:solidFill>
                  <a:schemeClr val="tx2">
                    <a:lumMod val="50000"/>
                  </a:schemeClr>
                </a:solidFill>
                <a:latin typeface="+mj-lt"/>
              </a:rPr>
              <a:t>OUTLINE</a:t>
            </a:r>
          </a:p>
        </p:txBody>
      </p:sp>
      <p:sp>
        <p:nvSpPr>
          <p:cNvPr id="2" name="TextBox 1"/>
          <p:cNvSpPr txBox="1"/>
          <p:nvPr/>
        </p:nvSpPr>
        <p:spPr>
          <a:xfrm>
            <a:off x="1433513" y="1473637"/>
            <a:ext cx="6074420" cy="3631763"/>
          </a:xfrm>
          <a:prstGeom prst="rect">
            <a:avLst/>
          </a:prstGeom>
          <a:noFill/>
        </p:spPr>
        <p:txBody>
          <a:bodyPr wrap="none">
            <a:spAutoFit/>
          </a:bodyPr>
          <a:lstStyle/>
          <a:p>
            <a:pPr marL="342900" indent="-342900" algn="just">
              <a:spcAft>
                <a:spcPts val="0"/>
              </a:spcAft>
              <a:buFontTx/>
              <a:buAutoNum type="arabicPeriod"/>
              <a:tabLst>
                <a:tab pos="5376863" algn="l"/>
              </a:tabLst>
              <a:defRPr/>
            </a:pPr>
            <a:r>
              <a:rPr lang="en-US" sz="1600" b="1" dirty="0" smtClean="0">
                <a:solidFill>
                  <a:schemeClr val="tx2">
                    <a:lumMod val="75000"/>
                  </a:schemeClr>
                </a:solidFill>
                <a:latin typeface="+mn-lt"/>
              </a:rPr>
              <a:t>Huge Domestic Market </a:t>
            </a:r>
            <a:r>
              <a:rPr lang="en-US" sz="1600" dirty="0" smtClean="0">
                <a:solidFill>
                  <a:schemeClr val="tx2">
                    <a:lumMod val="75000"/>
                  </a:schemeClr>
                </a:solidFill>
                <a:latin typeface="+mn-lt"/>
                <a:cs typeface="Arial" pitchFamily="34" charset="0"/>
              </a:rPr>
              <a:t>…………………………………………………….....</a:t>
            </a:r>
            <a:r>
              <a:rPr lang="en-US" sz="1600" dirty="0" smtClean="0">
                <a:solidFill>
                  <a:schemeClr val="tx2">
                    <a:lumMod val="75000"/>
                  </a:schemeClr>
                </a:solidFill>
                <a:latin typeface="+mn-lt"/>
              </a:rPr>
              <a:t>1</a:t>
            </a:r>
            <a:endParaRPr lang="en-US" sz="1600" dirty="0">
              <a:solidFill>
                <a:schemeClr val="tx2">
                  <a:lumMod val="75000"/>
                </a:schemeClr>
              </a:solidFill>
              <a:latin typeface="+mn-lt"/>
              <a:cs typeface="Arial" pitchFamily="34" charset="0"/>
            </a:endParaRPr>
          </a:p>
          <a:p>
            <a:pPr marL="0" lvl="1" indent="355600" algn="just">
              <a:spcAft>
                <a:spcPts val="0"/>
              </a:spcAft>
              <a:tabLst>
                <a:tab pos="5376863" algn="l"/>
              </a:tabLst>
              <a:defRPr/>
            </a:pPr>
            <a:r>
              <a:rPr lang="en-US" sz="1400" dirty="0" smtClean="0">
                <a:latin typeface="+mn-lt"/>
              </a:rPr>
              <a:t>Indonesia GDP</a:t>
            </a:r>
            <a:r>
              <a:rPr lang="en-US" sz="1400" dirty="0" smtClean="0">
                <a:latin typeface="+mn-lt"/>
                <a:cs typeface="Arial" pitchFamily="34" charset="0"/>
              </a:rPr>
              <a:t> …………………………………………………….……………………………. </a:t>
            </a:r>
            <a:r>
              <a:rPr lang="en-US" sz="1400" dirty="0" smtClean="0">
                <a:latin typeface="+mn-lt"/>
              </a:rPr>
              <a:t>2</a:t>
            </a:r>
            <a:endParaRPr lang="en-US" sz="1400" dirty="0" smtClean="0">
              <a:latin typeface="+mn-lt"/>
              <a:cs typeface="Arial" pitchFamily="34" charset="0"/>
            </a:endParaRPr>
          </a:p>
          <a:p>
            <a:pPr marL="0" lvl="1" indent="355600" algn="just">
              <a:spcAft>
                <a:spcPts val="0"/>
              </a:spcAft>
              <a:tabLst>
                <a:tab pos="5376863" algn="l"/>
              </a:tabLst>
              <a:defRPr/>
            </a:pPr>
            <a:r>
              <a:rPr lang="en-US" sz="1400" dirty="0" smtClean="0">
                <a:latin typeface="+mn-lt"/>
              </a:rPr>
              <a:t>Banking Penetration …………………………………………………….…………………… 3</a:t>
            </a:r>
          </a:p>
          <a:p>
            <a:pPr marL="0" lvl="1" indent="355600" algn="just">
              <a:spcAft>
                <a:spcPts val="0"/>
              </a:spcAft>
              <a:tabLst>
                <a:tab pos="5376863" algn="l"/>
              </a:tabLst>
              <a:defRPr/>
            </a:pPr>
            <a:r>
              <a:rPr lang="en-US" sz="1400" dirty="0" smtClean="0">
                <a:latin typeface="+mn-lt"/>
              </a:rPr>
              <a:t>Financial Literacy &amp; Inclusion …………………………………………………….……… 4-5</a:t>
            </a:r>
          </a:p>
          <a:p>
            <a:pPr marL="0" lvl="1" indent="355600" algn="just">
              <a:spcAft>
                <a:spcPts val="0"/>
              </a:spcAft>
              <a:tabLst>
                <a:tab pos="5376863" algn="l"/>
              </a:tabLst>
              <a:defRPr/>
            </a:pPr>
            <a:r>
              <a:rPr lang="en-US" sz="1400" dirty="0" smtClean="0">
                <a:latin typeface="+mn-lt"/>
              </a:rPr>
              <a:t>MSMEs Profile ………….………………………………………………….…………………… 6</a:t>
            </a:r>
          </a:p>
          <a:p>
            <a:pPr marL="0" lvl="1" indent="355600" algn="just">
              <a:spcAft>
                <a:spcPts val="0"/>
              </a:spcAft>
              <a:tabLst>
                <a:tab pos="5376863" algn="l"/>
              </a:tabLst>
              <a:defRPr/>
            </a:pPr>
            <a:endParaRPr lang="en-US" sz="1400" dirty="0">
              <a:solidFill>
                <a:schemeClr val="tx2"/>
              </a:solidFill>
              <a:latin typeface="+mn-lt"/>
              <a:cs typeface="Arial" pitchFamily="34" charset="0"/>
            </a:endParaRPr>
          </a:p>
          <a:p>
            <a:pPr marL="342900" indent="-342900" algn="just">
              <a:spcAft>
                <a:spcPts val="0"/>
              </a:spcAft>
              <a:buFontTx/>
              <a:buAutoNum type="arabicPeriod"/>
              <a:tabLst>
                <a:tab pos="5376863" algn="l"/>
              </a:tabLst>
              <a:defRPr/>
            </a:pPr>
            <a:r>
              <a:rPr lang="en-US" sz="1600" b="1" dirty="0" smtClean="0">
                <a:solidFill>
                  <a:schemeClr val="tx2">
                    <a:lumMod val="75000"/>
                  </a:schemeClr>
                </a:solidFill>
                <a:latin typeface="+mn-lt"/>
              </a:rPr>
              <a:t>Key Success Factor in Serving MSMEs</a:t>
            </a:r>
            <a:r>
              <a:rPr lang="en-US" sz="1600" dirty="0" smtClean="0">
                <a:solidFill>
                  <a:schemeClr val="tx2">
                    <a:lumMod val="75000"/>
                  </a:schemeClr>
                </a:solidFill>
                <a:latin typeface="+mn-lt"/>
                <a:cs typeface="Arial" pitchFamily="34" charset="0"/>
              </a:rPr>
              <a:t> …………………………………..7</a:t>
            </a:r>
            <a:endParaRPr lang="en-US" sz="1600" dirty="0">
              <a:solidFill>
                <a:schemeClr val="tx2">
                  <a:lumMod val="75000"/>
                </a:schemeClr>
              </a:solidFill>
              <a:latin typeface="+mn-lt"/>
              <a:cs typeface="Arial" pitchFamily="34" charset="0"/>
            </a:endParaRPr>
          </a:p>
          <a:p>
            <a:pPr lvl="1" indent="-93663" algn="just">
              <a:spcAft>
                <a:spcPts val="0"/>
              </a:spcAft>
              <a:tabLst>
                <a:tab pos="5376863" algn="l"/>
              </a:tabLst>
              <a:defRPr/>
            </a:pPr>
            <a:r>
              <a:rPr lang="en-US" sz="1400" dirty="0" smtClean="0">
                <a:latin typeface="+mn-lt"/>
              </a:rPr>
              <a:t>Outreach</a:t>
            </a:r>
            <a:r>
              <a:rPr lang="en-US" sz="1400" dirty="0" smtClean="0">
                <a:latin typeface="+mn-lt"/>
                <a:cs typeface="Arial" pitchFamily="34" charset="0"/>
              </a:rPr>
              <a:t> ……………………………………………….…………………………………………...8</a:t>
            </a:r>
          </a:p>
          <a:p>
            <a:pPr lvl="1" indent="-93663" algn="just">
              <a:spcAft>
                <a:spcPts val="0"/>
              </a:spcAft>
              <a:tabLst>
                <a:tab pos="5376863" algn="l"/>
              </a:tabLst>
              <a:defRPr/>
            </a:pPr>
            <a:r>
              <a:rPr lang="en-US" sz="1400" dirty="0" smtClean="0">
                <a:latin typeface="+mn-lt"/>
              </a:rPr>
              <a:t>Sustainability ……………………………………………….…………………………………….	 9</a:t>
            </a:r>
          </a:p>
          <a:p>
            <a:pPr lvl="1" indent="-93663" algn="just">
              <a:spcAft>
                <a:spcPts val="0"/>
              </a:spcAft>
              <a:tabLst>
                <a:tab pos="5376863" algn="l"/>
              </a:tabLst>
              <a:defRPr/>
            </a:pPr>
            <a:r>
              <a:rPr lang="en-US" sz="1400" dirty="0" smtClean="0">
                <a:latin typeface="+mn-lt"/>
              </a:rPr>
              <a:t>Social Impact ……………………………………………….…………………………………….	 10</a:t>
            </a:r>
          </a:p>
          <a:p>
            <a:pPr lvl="1" indent="-93663" algn="just">
              <a:spcAft>
                <a:spcPts val="0"/>
              </a:spcAft>
              <a:tabLst>
                <a:tab pos="5376863" algn="l"/>
              </a:tabLst>
              <a:defRPr/>
            </a:pPr>
            <a:endParaRPr lang="en-US" sz="1400" dirty="0">
              <a:solidFill>
                <a:schemeClr val="tx2"/>
              </a:solidFill>
              <a:latin typeface="+mn-lt"/>
              <a:cs typeface="Arial" pitchFamily="34" charset="0"/>
            </a:endParaRPr>
          </a:p>
          <a:p>
            <a:pPr marL="342900" indent="-342900" algn="just">
              <a:spcAft>
                <a:spcPts val="0"/>
              </a:spcAft>
              <a:buFontTx/>
              <a:buAutoNum type="arabicPeriod"/>
              <a:tabLst>
                <a:tab pos="5376863" algn="l"/>
              </a:tabLst>
              <a:defRPr/>
            </a:pPr>
            <a:r>
              <a:rPr lang="en-US" sz="1600" b="1" dirty="0" smtClean="0">
                <a:solidFill>
                  <a:schemeClr val="tx2">
                    <a:lumMod val="75000"/>
                  </a:schemeClr>
                </a:solidFill>
                <a:latin typeface="+mn-lt"/>
                <a:cs typeface="Arial" pitchFamily="34" charset="0"/>
              </a:rPr>
              <a:t>Bank BRI ......................</a:t>
            </a:r>
            <a:r>
              <a:rPr lang="en-US" sz="1600" dirty="0" smtClean="0">
                <a:solidFill>
                  <a:schemeClr val="tx2">
                    <a:lumMod val="75000"/>
                  </a:schemeClr>
                </a:solidFill>
                <a:latin typeface="+mn-lt"/>
              </a:rPr>
              <a:t>…………………………………………………………11</a:t>
            </a:r>
            <a:endParaRPr lang="en-US" sz="1600" b="1" dirty="0">
              <a:solidFill>
                <a:schemeClr val="tx2">
                  <a:lumMod val="75000"/>
                </a:schemeClr>
              </a:solidFill>
              <a:latin typeface="+mn-lt"/>
              <a:cs typeface="Arial" pitchFamily="34" charset="0"/>
            </a:endParaRPr>
          </a:p>
          <a:p>
            <a:pPr marL="342900" algn="just">
              <a:spcAft>
                <a:spcPts val="0"/>
              </a:spcAft>
              <a:tabLst>
                <a:tab pos="5376863" algn="l"/>
              </a:tabLst>
              <a:defRPr/>
            </a:pPr>
            <a:r>
              <a:rPr lang="en-US" sz="1400" dirty="0" smtClean="0">
                <a:latin typeface="+mn-lt"/>
              </a:rPr>
              <a:t>BRI Networks</a:t>
            </a:r>
            <a:r>
              <a:rPr lang="en-US" sz="1400" dirty="0" smtClean="0">
                <a:latin typeface="+mn-lt"/>
                <a:cs typeface="Arial" pitchFamily="34" charset="0"/>
              </a:rPr>
              <a:t> ……………………………………</a:t>
            </a:r>
            <a:r>
              <a:rPr lang="en-US" sz="1400" dirty="0" smtClean="0">
                <a:latin typeface="+mn-lt"/>
              </a:rPr>
              <a:t>………………………………………………… 12</a:t>
            </a:r>
            <a:endParaRPr lang="en-US" sz="1400" dirty="0" smtClean="0">
              <a:latin typeface="+mn-lt"/>
              <a:cs typeface="Arial" pitchFamily="34" charset="0"/>
            </a:endParaRPr>
          </a:p>
          <a:p>
            <a:pPr marL="342900" algn="just">
              <a:spcAft>
                <a:spcPts val="0"/>
              </a:spcAft>
              <a:tabLst>
                <a:tab pos="5376863" algn="l"/>
              </a:tabLst>
              <a:defRPr/>
            </a:pPr>
            <a:r>
              <a:rPr lang="en-US" sz="1400" dirty="0" smtClean="0">
                <a:latin typeface="+mn-lt"/>
              </a:rPr>
              <a:t>The Leader of MSMEs Bank ……………………………………………….………………. 13</a:t>
            </a:r>
          </a:p>
          <a:p>
            <a:pPr marL="342900" algn="just">
              <a:spcAft>
                <a:spcPts val="0"/>
              </a:spcAft>
              <a:tabLst>
                <a:tab pos="5376863" algn="l"/>
              </a:tabLst>
              <a:defRPr/>
            </a:pPr>
            <a:r>
              <a:rPr lang="en-US" sz="1400" dirty="0" smtClean="0">
                <a:latin typeface="+mn-lt"/>
              </a:rPr>
              <a:t>BRI Innovation ……………………………………………….…………………………………..	.14-17</a:t>
            </a:r>
          </a:p>
          <a:p>
            <a:pPr marL="342900" algn="just">
              <a:spcAft>
                <a:spcPts val="0"/>
              </a:spcAft>
              <a:tabLst>
                <a:tab pos="5376863" algn="l"/>
              </a:tabLst>
              <a:defRPr/>
            </a:pPr>
            <a:r>
              <a:rPr lang="en-US" sz="1400" dirty="0" err="1" smtClean="0">
                <a:latin typeface="+mn-lt"/>
              </a:rPr>
              <a:t>Kredit</a:t>
            </a:r>
            <a:r>
              <a:rPr lang="en-US" sz="1400" dirty="0" smtClean="0">
                <a:latin typeface="+mn-lt"/>
              </a:rPr>
              <a:t> Usaha Rakyat ……………………………………………….………………………….. 18</a:t>
            </a:r>
            <a:endParaRPr lang="en-US" sz="1400" dirty="0">
              <a:latin typeface="+mn-lt"/>
              <a:cs typeface="Arial" pitchFamily="34" charset="0"/>
            </a:endParaRPr>
          </a:p>
        </p:txBody>
      </p:sp>
    </p:spTree>
    <p:extLst>
      <p:ext uri="{BB962C8B-B14F-4D97-AF65-F5344CB8AC3E}">
        <p14:creationId xmlns:p14="http://schemas.microsoft.com/office/powerpoint/2010/main" val="30483025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381000" y="3409702"/>
            <a:ext cx="2819400" cy="324098"/>
          </a:xfrm>
          <a:prstGeom prst="roundRect">
            <a:avLst/>
          </a:prstGeom>
          <a:solidFill>
            <a:schemeClr val="accent1">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9" name="TextBox 28"/>
          <p:cNvSpPr txBox="1"/>
          <p:nvPr/>
        </p:nvSpPr>
        <p:spPr>
          <a:xfrm>
            <a:off x="6093424" y="1137462"/>
            <a:ext cx="2740334" cy="369332"/>
          </a:xfrm>
          <a:prstGeom prst="rect">
            <a:avLst/>
          </a:prstGeom>
          <a:noFill/>
        </p:spPr>
        <p:txBody>
          <a:bodyPr wrap="square" rtlCol="0">
            <a:spAutoFit/>
          </a:bodyPr>
          <a:lstStyle/>
          <a:p>
            <a:pPr algn="ctr"/>
            <a:r>
              <a:rPr lang="en-US" sz="1400" dirty="0" smtClean="0">
                <a:solidFill>
                  <a:schemeClr val="bg1"/>
                </a:solidFill>
                <a:latin typeface="+mn-lt"/>
              </a:rPr>
              <a:t>Number </a:t>
            </a:r>
            <a:r>
              <a:rPr lang="en-US" sz="1400" smtClean="0">
                <a:solidFill>
                  <a:schemeClr val="bg1"/>
                </a:solidFill>
                <a:latin typeface="+mn-lt"/>
              </a:rPr>
              <a:t>of </a:t>
            </a:r>
            <a:r>
              <a:rPr lang="en-US" sz="1400" b="1" smtClean="0">
                <a:solidFill>
                  <a:schemeClr val="bg1"/>
                </a:solidFill>
                <a:latin typeface="+mn-lt"/>
              </a:rPr>
              <a:t>BRLink </a:t>
            </a:r>
            <a:r>
              <a:rPr lang="en-US" sz="1400" b="1" dirty="0" smtClean="0">
                <a:solidFill>
                  <a:schemeClr val="bg1"/>
                </a:solidFill>
                <a:latin typeface="+mn-lt"/>
              </a:rPr>
              <a:t>transactions</a:t>
            </a:r>
          </a:p>
          <a:p>
            <a:pPr algn="r"/>
            <a:endParaRPr lang="en-US" sz="400" b="1" dirty="0" smtClean="0">
              <a:solidFill>
                <a:schemeClr val="accent6">
                  <a:lumMod val="75000"/>
                </a:schemeClr>
              </a:solidFill>
              <a:latin typeface="+mn-lt"/>
            </a:endParaRPr>
          </a:p>
        </p:txBody>
      </p:sp>
      <p:pic>
        <p:nvPicPr>
          <p:cNvPr id="50" name="Picture 15" descr="D:\2012\Others\10 copy.jpg"/>
          <p:cNvPicPr>
            <a:picLocks noChangeAspect="1" noChangeArrowheads="1"/>
          </p:cNvPicPr>
          <p:nvPr/>
        </p:nvPicPr>
        <p:blipFill>
          <a:blip r:embed="rId3"/>
          <a:srcRect t="96664" r="18333"/>
          <a:stretch>
            <a:fillRect/>
          </a:stretch>
        </p:blipFill>
        <p:spPr bwMode="auto">
          <a:xfrm>
            <a:off x="0" y="611188"/>
            <a:ext cx="7416800" cy="46037"/>
          </a:xfrm>
          <a:prstGeom prst="rect">
            <a:avLst/>
          </a:prstGeom>
          <a:noFill/>
          <a:ln w="9525">
            <a:noFill/>
            <a:miter lim="800000"/>
            <a:headEnd/>
            <a:tailEnd/>
          </a:ln>
        </p:spPr>
      </p:pic>
      <p:sp>
        <p:nvSpPr>
          <p:cNvPr id="17" name="TextBox 16"/>
          <p:cNvSpPr txBox="1"/>
          <p:nvPr/>
        </p:nvSpPr>
        <p:spPr>
          <a:xfrm>
            <a:off x="327024" y="214952"/>
            <a:ext cx="7089775" cy="400110"/>
          </a:xfrm>
          <a:prstGeom prst="rect">
            <a:avLst/>
          </a:prstGeom>
          <a:noFill/>
        </p:spPr>
        <p:txBody>
          <a:bodyPr wrap="square">
            <a:spAutoFit/>
          </a:bodyPr>
          <a:lstStyle/>
          <a:p>
            <a:pPr eaLnBrk="1" hangingPunct="1"/>
            <a:r>
              <a:rPr lang="en-US" altLang="en-US" sz="2000" b="1" i="1" dirty="0" smtClean="0">
                <a:solidFill>
                  <a:srgbClr val="002060"/>
                </a:solidFill>
                <a:latin typeface="Calibri" pitchFamily="34" charset="0"/>
              </a:rPr>
              <a:t>BANK BRI – </a:t>
            </a:r>
            <a:r>
              <a:rPr lang="en-US" altLang="en-US" sz="2000" b="1" i="1" dirty="0" err="1" smtClean="0">
                <a:solidFill>
                  <a:srgbClr val="002060"/>
                </a:solidFill>
                <a:latin typeface="Calibri" pitchFamily="34" charset="0"/>
              </a:rPr>
              <a:t>Kredit</a:t>
            </a:r>
            <a:r>
              <a:rPr lang="en-US" altLang="en-US" sz="2000" b="1" i="1" dirty="0" smtClean="0">
                <a:solidFill>
                  <a:srgbClr val="002060"/>
                </a:solidFill>
                <a:latin typeface="Calibri" pitchFamily="34" charset="0"/>
              </a:rPr>
              <a:t> Usaha Rakyat (KUR)</a:t>
            </a:r>
            <a:endParaRPr lang="en-US" altLang="en-US" sz="2000" b="1" i="1" dirty="0">
              <a:solidFill>
                <a:srgbClr val="FF0000"/>
              </a:solidFill>
              <a:latin typeface="Calibri"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1543980393"/>
              </p:ext>
            </p:extLst>
          </p:nvPr>
        </p:nvGraphicFramePr>
        <p:xfrm>
          <a:off x="4038599" y="1066797"/>
          <a:ext cx="4343401" cy="2743203"/>
        </p:xfrm>
        <a:graphic>
          <a:graphicData uri="http://schemas.openxmlformats.org/drawingml/2006/table">
            <a:tbl>
              <a:tblPr/>
              <a:tblGrid>
                <a:gridCol w="1905001"/>
                <a:gridCol w="1143000"/>
                <a:gridCol w="1295400"/>
              </a:tblGrid>
              <a:tr h="307238">
                <a:tc rowSpan="2">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KUR</a:t>
                      </a:r>
                      <a:endParaRPr lang="en-US" sz="1100" dirty="0">
                        <a:solidFill>
                          <a:srgbClr val="365F91"/>
                        </a:solidFill>
                        <a:latin typeface="Calibri"/>
                        <a:ea typeface="Calibri"/>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a:noFill/>
                    </a:lnB>
                    <a:solidFill>
                      <a:srgbClr val="17365D"/>
                    </a:solidFill>
                  </a:tcPr>
                </a:tc>
                <a:tc gridSpan="2">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Realization</a:t>
                      </a:r>
                      <a:endParaRPr lang="en-US" sz="1100" dirty="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17365D"/>
                    </a:solidFill>
                  </a:tcPr>
                </a:tc>
                <a:tc hMerge="1">
                  <a:txBody>
                    <a:bodyPr/>
                    <a:lstStyle/>
                    <a:p>
                      <a:endParaRPr lang="en-US"/>
                    </a:p>
                  </a:txBody>
                  <a:tcPr/>
                </a:tc>
              </a:tr>
              <a:tr h="263347">
                <a:tc vMerge="1">
                  <a:txBody>
                    <a:bodyPr/>
                    <a:lstStyle/>
                    <a:p>
                      <a:endParaRPr lang="en-US"/>
                    </a:p>
                  </a:txBody>
                  <a:tcPr/>
                </a:tc>
                <a:tc>
                  <a:txBody>
                    <a:bodyPr/>
                    <a:lstStyle/>
                    <a:p>
                      <a:pPr marL="0" marR="0" algn="ctr">
                        <a:lnSpc>
                          <a:spcPct val="115000"/>
                        </a:lnSpc>
                        <a:spcBef>
                          <a:spcPts val="0"/>
                        </a:spcBef>
                        <a:spcAft>
                          <a:spcPts val="0"/>
                        </a:spcAft>
                      </a:pPr>
                      <a:r>
                        <a:rPr lang="en-US" sz="1200" b="1" dirty="0">
                          <a:solidFill>
                            <a:srgbClr val="FFFFFF"/>
                          </a:solidFill>
                          <a:latin typeface="Calibri"/>
                          <a:ea typeface="Times New Roman"/>
                          <a:cs typeface="Times New Roman"/>
                        </a:rPr>
                        <a:t>Costumer</a:t>
                      </a:r>
                      <a:endParaRPr lang="en-US" sz="1100" dirty="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365F91"/>
                    </a:solidFill>
                  </a:tcPr>
                </a:tc>
                <a:tc>
                  <a:txBody>
                    <a:bodyPr/>
                    <a:lstStyle/>
                    <a:p>
                      <a:pPr marL="0" marR="0" algn="ctr">
                        <a:lnSpc>
                          <a:spcPct val="115000"/>
                        </a:lnSpc>
                        <a:spcBef>
                          <a:spcPts val="0"/>
                        </a:spcBef>
                        <a:spcAft>
                          <a:spcPts val="0"/>
                        </a:spcAft>
                      </a:pPr>
                      <a:r>
                        <a:rPr lang="en-US" sz="1200" b="1">
                          <a:solidFill>
                            <a:srgbClr val="FFFFFF"/>
                          </a:solidFill>
                          <a:latin typeface="Calibri"/>
                          <a:ea typeface="Times New Roman"/>
                          <a:cs typeface="Times New Roman"/>
                        </a:rPr>
                        <a:t>Plafond</a:t>
                      </a:r>
                      <a:endParaRPr lang="en-US" sz="110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365F91"/>
                    </a:solidFill>
                  </a:tcPr>
                </a:tc>
              </a:tr>
              <a:tr h="241402">
                <a:tc>
                  <a:txBody>
                    <a:bodyPr/>
                    <a:lstStyle/>
                    <a:p>
                      <a:pPr marL="0" marR="0" algn="ctr">
                        <a:lnSpc>
                          <a:spcPct val="115000"/>
                        </a:lnSpc>
                        <a:spcBef>
                          <a:spcPts val="0"/>
                        </a:spcBef>
                        <a:spcAft>
                          <a:spcPts val="0"/>
                        </a:spcAft>
                      </a:pPr>
                      <a:r>
                        <a:rPr lang="en-US" sz="1100" b="1">
                          <a:solidFill>
                            <a:srgbClr val="FFFFFF"/>
                          </a:solidFill>
                          <a:latin typeface="Calibri"/>
                          <a:ea typeface="Times New Roman"/>
                          <a:cs typeface="Times New Roman"/>
                        </a:rPr>
                        <a:t>(year)</a:t>
                      </a:r>
                      <a:endParaRPr lang="en-US" sz="110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c>
                  <a:txBody>
                    <a:bodyPr/>
                    <a:lstStyle/>
                    <a:p>
                      <a:pPr marL="0" marR="0" algn="ctr">
                        <a:lnSpc>
                          <a:spcPct val="115000"/>
                        </a:lnSpc>
                        <a:spcBef>
                          <a:spcPts val="0"/>
                        </a:spcBef>
                        <a:spcAft>
                          <a:spcPts val="0"/>
                        </a:spcAft>
                      </a:pPr>
                      <a:r>
                        <a:rPr lang="en-US" sz="1100" b="1" dirty="0">
                          <a:solidFill>
                            <a:srgbClr val="FFFFFF"/>
                          </a:solidFill>
                          <a:latin typeface="Calibri"/>
                          <a:ea typeface="Times New Roman"/>
                          <a:cs typeface="Times New Roman"/>
                        </a:rPr>
                        <a:t>(million)</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c>
                  <a:txBody>
                    <a:bodyPr/>
                    <a:lstStyle/>
                    <a:p>
                      <a:pPr marL="0" marR="0" algn="ctr">
                        <a:lnSpc>
                          <a:spcPct val="115000"/>
                        </a:lnSpc>
                        <a:spcBef>
                          <a:spcPts val="0"/>
                        </a:spcBef>
                        <a:spcAft>
                          <a:spcPts val="0"/>
                        </a:spcAft>
                      </a:pPr>
                      <a:r>
                        <a:rPr lang="en-US" sz="1100" b="1">
                          <a:solidFill>
                            <a:srgbClr val="FFFFFF"/>
                          </a:solidFill>
                          <a:latin typeface="Calibri"/>
                          <a:ea typeface="Times New Roman"/>
                          <a:cs typeface="Times New Roman"/>
                        </a:rPr>
                        <a:t>(IDR trillion)</a:t>
                      </a:r>
                      <a:endParaRPr lang="en-US" sz="110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r>
              <a:tr h="241402">
                <a:tc>
                  <a:txBody>
                    <a:bodyPr/>
                    <a:lstStyle/>
                    <a:p>
                      <a:pPr marL="0" marR="0" algn="ctr">
                        <a:lnSpc>
                          <a:spcPct val="115000"/>
                        </a:lnSpc>
                        <a:spcBef>
                          <a:spcPts val="0"/>
                        </a:spcBef>
                        <a:spcAft>
                          <a:spcPts val="0"/>
                        </a:spcAft>
                      </a:pPr>
                      <a:r>
                        <a:rPr lang="en-US" sz="1100" b="0">
                          <a:solidFill>
                            <a:srgbClr val="000000"/>
                          </a:solidFill>
                          <a:latin typeface="Calibri"/>
                          <a:ea typeface="Times New Roman"/>
                          <a:cs typeface="Times New Roman"/>
                        </a:rPr>
                        <a:t>2007</a:t>
                      </a:r>
                      <a:endParaRPr lang="en-US" sz="1100" b="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a:solidFill>
                            <a:srgbClr val="000000"/>
                          </a:solidFill>
                          <a:latin typeface="Calibri"/>
                          <a:ea typeface="Times New Roman"/>
                          <a:cs typeface="Times New Roman"/>
                        </a:rPr>
                        <a:t>          </a:t>
                      </a:r>
                      <a:r>
                        <a:rPr lang="en-US" sz="1100" smtClean="0">
                          <a:solidFill>
                            <a:srgbClr val="000000"/>
                          </a:solidFill>
                          <a:latin typeface="Calibri"/>
                          <a:ea typeface="Times New Roman"/>
                          <a:cs typeface="Times New Roman"/>
                        </a:rPr>
                        <a:t>    </a:t>
                      </a:r>
                      <a:r>
                        <a:rPr lang="en-US" sz="1100" dirty="0">
                          <a:solidFill>
                            <a:srgbClr val="000000"/>
                          </a:solidFill>
                          <a:latin typeface="Calibri"/>
                          <a:ea typeface="Times New Roman"/>
                          <a:cs typeface="Times New Roman"/>
                        </a:rPr>
                        <a:t>0.002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a:solidFill>
                            <a:srgbClr val="000000"/>
                          </a:solidFill>
                          <a:latin typeface="Calibri"/>
                          <a:ea typeface="Times New Roman"/>
                          <a:cs typeface="Times New Roman"/>
                        </a:rPr>
                        <a:t>                0.3 </a:t>
                      </a:r>
                      <a:endParaRPr lang="en-US" sz="110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r>
              <a:tr h="241402">
                <a:tc>
                  <a:txBody>
                    <a:bodyPr/>
                    <a:lstStyle/>
                    <a:p>
                      <a:pPr marL="0" marR="0" algn="ctr">
                        <a:lnSpc>
                          <a:spcPct val="115000"/>
                        </a:lnSpc>
                        <a:spcBef>
                          <a:spcPts val="0"/>
                        </a:spcBef>
                        <a:spcAft>
                          <a:spcPts val="0"/>
                        </a:spcAft>
                      </a:pPr>
                      <a:r>
                        <a:rPr lang="en-US" sz="1100" b="0">
                          <a:solidFill>
                            <a:srgbClr val="000000"/>
                          </a:solidFill>
                          <a:latin typeface="Calibri"/>
                          <a:ea typeface="Times New Roman"/>
                          <a:cs typeface="Times New Roman"/>
                        </a:rPr>
                        <a:t>2008</a:t>
                      </a:r>
                      <a:endParaRPr lang="en-US" sz="1100" b="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1.65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9.31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r>
              <a:tr h="241402">
                <a:tc>
                  <a:txBody>
                    <a:bodyPr/>
                    <a:lstStyle/>
                    <a:p>
                      <a:pPr marL="0" marR="0" algn="ctr">
                        <a:lnSpc>
                          <a:spcPct val="115000"/>
                        </a:lnSpc>
                        <a:spcBef>
                          <a:spcPts val="0"/>
                        </a:spcBef>
                        <a:spcAft>
                          <a:spcPts val="0"/>
                        </a:spcAft>
                      </a:pPr>
                      <a:r>
                        <a:rPr lang="en-US" sz="1100" b="0" dirty="0">
                          <a:solidFill>
                            <a:srgbClr val="000000"/>
                          </a:solidFill>
                          <a:latin typeface="Calibri"/>
                          <a:ea typeface="Times New Roman"/>
                          <a:cs typeface="Times New Roman"/>
                        </a:rPr>
                        <a:t>2009</a:t>
                      </a:r>
                      <a:endParaRPr lang="en-US" sz="1100" b="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0.67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4.00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r>
              <a:tr h="241402">
                <a:tc>
                  <a:txBody>
                    <a:bodyPr/>
                    <a:lstStyle/>
                    <a:p>
                      <a:pPr marL="0" marR="0" algn="ctr">
                        <a:lnSpc>
                          <a:spcPct val="115000"/>
                        </a:lnSpc>
                        <a:spcBef>
                          <a:spcPts val="0"/>
                        </a:spcBef>
                        <a:spcAft>
                          <a:spcPts val="0"/>
                        </a:spcAft>
                      </a:pPr>
                      <a:r>
                        <a:rPr lang="en-US" sz="1100" b="0">
                          <a:solidFill>
                            <a:srgbClr val="000000"/>
                          </a:solidFill>
                          <a:latin typeface="Calibri"/>
                          <a:ea typeface="Times New Roman"/>
                          <a:cs typeface="Times New Roman"/>
                        </a:rPr>
                        <a:t>2010</a:t>
                      </a:r>
                      <a:endParaRPr lang="en-US" sz="1100" b="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1.35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9.13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r>
              <a:tr h="241402">
                <a:tc>
                  <a:txBody>
                    <a:bodyPr/>
                    <a:lstStyle/>
                    <a:p>
                      <a:pPr marL="0" marR="0" algn="ctr">
                        <a:lnSpc>
                          <a:spcPct val="115000"/>
                        </a:lnSpc>
                        <a:spcBef>
                          <a:spcPts val="0"/>
                        </a:spcBef>
                        <a:spcAft>
                          <a:spcPts val="0"/>
                        </a:spcAft>
                      </a:pPr>
                      <a:r>
                        <a:rPr lang="en-US" sz="1100" b="0">
                          <a:solidFill>
                            <a:srgbClr val="000000"/>
                          </a:solidFill>
                          <a:latin typeface="Calibri"/>
                          <a:ea typeface="Times New Roman"/>
                          <a:cs typeface="Times New Roman"/>
                        </a:rPr>
                        <a:t>2011</a:t>
                      </a:r>
                      <a:endParaRPr lang="en-US" sz="1100" b="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a:solidFill>
                            <a:srgbClr val="000000"/>
                          </a:solidFill>
                          <a:latin typeface="Calibri"/>
                          <a:ea typeface="Times New Roman"/>
                          <a:cs typeface="Times New Roman"/>
                        </a:rPr>
                        <a:t>              1.71 </a:t>
                      </a:r>
                      <a:endParaRPr lang="en-US" sz="110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16.80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r>
              <a:tr h="241402">
                <a:tc>
                  <a:txBody>
                    <a:bodyPr/>
                    <a:lstStyle/>
                    <a:p>
                      <a:pPr marL="0" marR="0" algn="ctr">
                        <a:lnSpc>
                          <a:spcPct val="115000"/>
                        </a:lnSpc>
                        <a:spcBef>
                          <a:spcPts val="0"/>
                        </a:spcBef>
                        <a:spcAft>
                          <a:spcPts val="0"/>
                        </a:spcAft>
                      </a:pPr>
                      <a:r>
                        <a:rPr lang="en-US" sz="1100" b="0">
                          <a:solidFill>
                            <a:srgbClr val="000000"/>
                          </a:solidFill>
                          <a:latin typeface="Calibri"/>
                          <a:ea typeface="Times New Roman"/>
                          <a:cs typeface="Times New Roman"/>
                        </a:rPr>
                        <a:t>2012</a:t>
                      </a:r>
                      <a:endParaRPr lang="en-US" sz="1100" b="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a:solidFill>
                            <a:srgbClr val="000000"/>
                          </a:solidFill>
                          <a:latin typeface="Calibri"/>
                          <a:ea typeface="Times New Roman"/>
                          <a:cs typeface="Times New Roman"/>
                        </a:rPr>
                        <a:t>              1.76 </a:t>
                      </a:r>
                      <a:endParaRPr lang="en-US" sz="110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19.78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r>
              <a:tr h="241402">
                <a:tc>
                  <a:txBody>
                    <a:bodyPr/>
                    <a:lstStyle/>
                    <a:p>
                      <a:pPr marL="0" marR="0" algn="ctr">
                        <a:lnSpc>
                          <a:spcPct val="115000"/>
                        </a:lnSpc>
                        <a:spcBef>
                          <a:spcPts val="0"/>
                        </a:spcBef>
                        <a:spcAft>
                          <a:spcPts val="0"/>
                        </a:spcAft>
                      </a:pPr>
                      <a:r>
                        <a:rPr lang="en-US" sz="1100" b="0" dirty="0">
                          <a:solidFill>
                            <a:srgbClr val="000000"/>
                          </a:solidFill>
                          <a:latin typeface="Calibri"/>
                          <a:ea typeface="Times New Roman"/>
                          <a:cs typeface="Times New Roman"/>
                        </a:rPr>
                        <a:t>2013</a:t>
                      </a:r>
                      <a:endParaRPr lang="en-US" sz="1100" b="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2.14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27.70 </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r>
              <a:tr h="241402">
                <a:tc>
                  <a:txBody>
                    <a:bodyPr/>
                    <a:lstStyle/>
                    <a:p>
                      <a:pPr marL="0" marR="0" algn="ctr">
                        <a:lnSpc>
                          <a:spcPct val="115000"/>
                        </a:lnSpc>
                        <a:spcBef>
                          <a:spcPts val="0"/>
                        </a:spcBef>
                        <a:spcAft>
                          <a:spcPts val="0"/>
                        </a:spcAft>
                      </a:pPr>
                      <a:r>
                        <a:rPr lang="en-US" sz="1100" b="0" dirty="0">
                          <a:solidFill>
                            <a:srgbClr val="000000"/>
                          </a:solidFill>
                          <a:latin typeface="Calibri"/>
                          <a:ea typeface="Times New Roman"/>
                          <a:cs typeface="Times New Roman"/>
                        </a:rPr>
                        <a:t>2014</a:t>
                      </a:r>
                      <a:endParaRPr lang="en-US" sz="1100" b="0"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solidFill>
                            <a:srgbClr val="000000"/>
                          </a:solidFill>
                          <a:latin typeface="Calibri"/>
                          <a:ea typeface="Times New Roman"/>
                          <a:cs typeface="Times New Roman"/>
                        </a:rPr>
                        <a:t>              2.27 </a:t>
                      </a:r>
                      <a:endParaRPr lang="en-US" sz="110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solidFill>
                            <a:srgbClr val="000000"/>
                          </a:solidFill>
                          <a:latin typeface="Calibri"/>
                          <a:ea typeface="Times New Roman"/>
                          <a:cs typeface="Times New Roman"/>
                        </a:rPr>
                        <a:t>           </a:t>
                      </a:r>
                      <a:r>
                        <a:rPr lang="en-US" sz="1100">
                          <a:solidFill>
                            <a:srgbClr val="000000"/>
                          </a:solidFill>
                          <a:latin typeface="Calibri"/>
                          <a:ea typeface="Times New Roman"/>
                          <a:cs typeface="Times New Roman"/>
                        </a:rPr>
                        <a:t>30.00 </a:t>
                      </a:r>
                      <a:endParaRPr lang="en-US" sz="1100"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pic>
        <p:nvPicPr>
          <p:cNvPr id="3073" name="Picture 1"/>
          <p:cNvPicPr>
            <a:picLocks noChangeAspect="1" noChangeArrowheads="1"/>
          </p:cNvPicPr>
          <p:nvPr/>
        </p:nvPicPr>
        <p:blipFill>
          <a:blip r:embed="rId4" cstate="print"/>
          <a:srcRect/>
          <a:stretch>
            <a:fillRect/>
          </a:stretch>
        </p:blipFill>
        <p:spPr bwMode="auto">
          <a:xfrm>
            <a:off x="381000" y="838200"/>
            <a:ext cx="28194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4" name="Picture 2"/>
          <p:cNvPicPr>
            <a:picLocks noChangeAspect="1" noChangeArrowheads="1"/>
          </p:cNvPicPr>
          <p:nvPr/>
        </p:nvPicPr>
        <p:blipFill>
          <a:blip r:embed="rId5" cstate="print"/>
          <a:srcRect/>
          <a:stretch>
            <a:fillRect/>
          </a:stretch>
        </p:blipFill>
        <p:spPr bwMode="auto">
          <a:xfrm>
            <a:off x="381000" y="3886200"/>
            <a:ext cx="28194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4" name="TextBox 23"/>
          <p:cNvSpPr txBox="1"/>
          <p:nvPr/>
        </p:nvSpPr>
        <p:spPr>
          <a:xfrm>
            <a:off x="3505200" y="759023"/>
            <a:ext cx="2362200" cy="307777"/>
          </a:xfrm>
          <a:prstGeom prst="rect">
            <a:avLst/>
          </a:prstGeom>
          <a:noFill/>
        </p:spPr>
        <p:txBody>
          <a:bodyPr wrap="square" rtlCol="0">
            <a:spAutoFit/>
          </a:bodyPr>
          <a:lstStyle/>
          <a:p>
            <a:pPr algn="ctr"/>
            <a:r>
              <a:rPr lang="en-US" sz="1400" b="1" dirty="0" smtClean="0">
                <a:latin typeface="+mn-lt"/>
              </a:rPr>
              <a:t>KUR (2007-2014)</a:t>
            </a:r>
            <a:endParaRPr lang="en-US" sz="1400" b="1" dirty="0">
              <a:latin typeface="+mn-lt"/>
            </a:endParaRPr>
          </a:p>
        </p:txBody>
      </p:sp>
      <p:sp>
        <p:nvSpPr>
          <p:cNvPr id="25" name="TextBox 24"/>
          <p:cNvSpPr txBox="1"/>
          <p:nvPr/>
        </p:nvSpPr>
        <p:spPr>
          <a:xfrm>
            <a:off x="3581400" y="4188023"/>
            <a:ext cx="2362200" cy="307777"/>
          </a:xfrm>
          <a:prstGeom prst="rect">
            <a:avLst/>
          </a:prstGeom>
          <a:noFill/>
        </p:spPr>
        <p:txBody>
          <a:bodyPr wrap="square" rtlCol="0">
            <a:spAutoFit/>
          </a:bodyPr>
          <a:lstStyle/>
          <a:p>
            <a:pPr algn="ctr"/>
            <a:r>
              <a:rPr lang="en-US" sz="1400" b="1" dirty="0" smtClean="0">
                <a:latin typeface="+mn-lt"/>
              </a:rPr>
              <a:t>KUR (</a:t>
            </a:r>
            <a:r>
              <a:rPr lang="en-US" sz="1400" b="1" smtClean="0">
                <a:latin typeface="+mn-lt"/>
              </a:rPr>
              <a:t>2015)* </a:t>
            </a:r>
            <a:r>
              <a:rPr lang="en-US" sz="1400">
                <a:solidFill>
                  <a:srgbClr val="000000"/>
                </a:solidFill>
                <a:latin typeface="Calibri"/>
                <a:ea typeface="Times New Roman"/>
                <a:cs typeface="Times New Roman"/>
              </a:rPr>
              <a:t>–</a:t>
            </a:r>
            <a:r>
              <a:rPr lang="en-US" sz="1400" b="1" smtClean="0">
                <a:latin typeface="+mn-lt"/>
              </a:rPr>
              <a:t> </a:t>
            </a:r>
            <a:r>
              <a:rPr lang="en-US" sz="1400" b="1" i="1" smtClean="0">
                <a:latin typeface="+mn-lt"/>
              </a:rPr>
              <a:t>New</a:t>
            </a:r>
            <a:endParaRPr lang="en-US" sz="1400" b="1" i="1" dirty="0">
              <a:latin typeface="+mn-lt"/>
            </a:endParaRPr>
          </a:p>
        </p:txBody>
      </p:sp>
      <p:graphicFrame>
        <p:nvGraphicFramePr>
          <p:cNvPr id="26" name="Table 25"/>
          <p:cNvGraphicFramePr>
            <a:graphicFrameLocks noGrp="1"/>
          </p:cNvGraphicFramePr>
          <p:nvPr>
            <p:extLst>
              <p:ext uri="{D42A27DB-BD31-4B8C-83A1-F6EECF244321}">
                <p14:modId xmlns:p14="http://schemas.microsoft.com/office/powerpoint/2010/main" val="2287128569"/>
              </p:ext>
            </p:extLst>
          </p:nvPr>
        </p:nvGraphicFramePr>
        <p:xfrm>
          <a:off x="4038600" y="4495800"/>
          <a:ext cx="4343400" cy="1524000"/>
        </p:xfrm>
        <a:graphic>
          <a:graphicData uri="http://schemas.openxmlformats.org/drawingml/2006/table">
            <a:tbl>
              <a:tblPr/>
              <a:tblGrid>
                <a:gridCol w="1905000"/>
                <a:gridCol w="1219200"/>
                <a:gridCol w="1219200"/>
              </a:tblGrid>
              <a:tr h="255008">
                <a:tc rowSpan="2">
                  <a:txBody>
                    <a:bodyPr/>
                    <a:lstStyle/>
                    <a:p>
                      <a:pPr marL="0" marR="0" algn="ctr">
                        <a:lnSpc>
                          <a:spcPct val="115000"/>
                        </a:lnSpc>
                        <a:spcBef>
                          <a:spcPts val="0"/>
                        </a:spcBef>
                        <a:spcAft>
                          <a:spcPts val="0"/>
                        </a:spcAft>
                      </a:pPr>
                      <a:r>
                        <a:rPr lang="en-US" sz="1400" b="1" dirty="0" smtClean="0">
                          <a:solidFill>
                            <a:srgbClr val="FFFFFF"/>
                          </a:solidFill>
                          <a:latin typeface="Calibri"/>
                          <a:ea typeface="Times New Roman"/>
                          <a:cs typeface="Times New Roman"/>
                        </a:rPr>
                        <a:t>KUR</a:t>
                      </a:r>
                      <a:endParaRPr lang="en-US" sz="1400" dirty="0">
                        <a:solidFill>
                          <a:srgbClr val="365F91"/>
                        </a:solidFill>
                        <a:latin typeface="Calibri"/>
                        <a:ea typeface="Calibri"/>
                        <a:cs typeface="Times New Roman"/>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a:noFill/>
                    </a:lnB>
                    <a:solidFill>
                      <a:srgbClr val="17365D"/>
                    </a:solidFill>
                  </a:tcPr>
                </a:tc>
                <a:tc gridSpan="2">
                  <a:txBody>
                    <a:bodyPr/>
                    <a:lstStyle/>
                    <a:p>
                      <a:pPr marL="0" marR="0" algn="ctr">
                        <a:lnSpc>
                          <a:spcPct val="115000"/>
                        </a:lnSpc>
                        <a:spcBef>
                          <a:spcPts val="0"/>
                        </a:spcBef>
                        <a:spcAft>
                          <a:spcPts val="0"/>
                        </a:spcAft>
                      </a:pPr>
                      <a:r>
                        <a:rPr lang="en-US" sz="1400" b="1" dirty="0">
                          <a:solidFill>
                            <a:srgbClr val="FFFFFF"/>
                          </a:solidFill>
                          <a:latin typeface="Calibri"/>
                          <a:ea typeface="Times New Roman"/>
                          <a:cs typeface="Times New Roman"/>
                        </a:rPr>
                        <a:t>Realization</a:t>
                      </a:r>
                      <a:endParaRPr lang="en-US" sz="1400" dirty="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17365D"/>
                    </a:solidFill>
                  </a:tcPr>
                </a:tc>
                <a:tc hMerge="1">
                  <a:txBody>
                    <a:bodyPr/>
                    <a:lstStyle/>
                    <a:p>
                      <a:endParaRPr lang="en-US"/>
                    </a:p>
                  </a:txBody>
                  <a:tcPr/>
                </a:tc>
              </a:tr>
              <a:tr h="255008">
                <a:tc vMerge="1">
                  <a:txBody>
                    <a:bodyPr/>
                    <a:lstStyle/>
                    <a:p>
                      <a:endParaRPr lang="en-US"/>
                    </a:p>
                  </a:txBody>
                  <a:tcPr/>
                </a:tc>
                <a:tc>
                  <a:txBody>
                    <a:bodyPr/>
                    <a:lstStyle/>
                    <a:p>
                      <a:pPr marL="0" marR="0" algn="ctr">
                        <a:lnSpc>
                          <a:spcPct val="115000"/>
                        </a:lnSpc>
                        <a:spcBef>
                          <a:spcPts val="0"/>
                        </a:spcBef>
                        <a:spcAft>
                          <a:spcPts val="0"/>
                        </a:spcAft>
                      </a:pPr>
                      <a:r>
                        <a:rPr lang="en-US" sz="1200" b="1" dirty="0">
                          <a:solidFill>
                            <a:srgbClr val="FFFFFF"/>
                          </a:solidFill>
                          <a:latin typeface="Calibri"/>
                          <a:ea typeface="Times New Roman"/>
                          <a:cs typeface="Times New Roman"/>
                        </a:rPr>
                        <a:t>Costumer</a:t>
                      </a:r>
                      <a:endParaRPr lang="en-US" sz="1200" dirty="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365F91"/>
                    </a:solidFill>
                  </a:tcPr>
                </a:tc>
                <a:tc>
                  <a:txBody>
                    <a:bodyPr/>
                    <a:lstStyle/>
                    <a:p>
                      <a:pPr marL="0" marR="0" algn="ctr">
                        <a:lnSpc>
                          <a:spcPct val="115000"/>
                        </a:lnSpc>
                        <a:spcBef>
                          <a:spcPts val="0"/>
                        </a:spcBef>
                        <a:spcAft>
                          <a:spcPts val="0"/>
                        </a:spcAft>
                      </a:pPr>
                      <a:r>
                        <a:rPr lang="en-US" sz="1200" b="1" dirty="0">
                          <a:solidFill>
                            <a:srgbClr val="FFFFFF"/>
                          </a:solidFill>
                          <a:latin typeface="Calibri"/>
                          <a:ea typeface="Times New Roman"/>
                          <a:cs typeface="Times New Roman"/>
                        </a:rPr>
                        <a:t>Plafond</a:t>
                      </a:r>
                      <a:endParaRPr lang="en-US" sz="1200" dirty="0">
                        <a:solidFill>
                          <a:srgbClr val="365F91"/>
                        </a:solidFill>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365F91"/>
                    </a:solidFill>
                  </a:tcPr>
                </a:tc>
              </a:tr>
              <a:tr h="251984">
                <a:tc>
                  <a:txBody>
                    <a:bodyPr/>
                    <a:lstStyle/>
                    <a:p>
                      <a:pPr marL="0" marR="0" algn="ctr">
                        <a:lnSpc>
                          <a:spcPct val="115000"/>
                        </a:lnSpc>
                        <a:spcBef>
                          <a:spcPts val="0"/>
                        </a:spcBef>
                        <a:spcAft>
                          <a:spcPts val="0"/>
                        </a:spcAft>
                      </a:pPr>
                      <a:r>
                        <a:rPr lang="en-US" sz="1100" b="1" dirty="0">
                          <a:solidFill>
                            <a:srgbClr val="FFFFFF"/>
                          </a:solidFill>
                          <a:latin typeface="Calibri"/>
                          <a:ea typeface="Times New Roman"/>
                          <a:cs typeface="Times New Roman"/>
                        </a:rPr>
                        <a:t>(year)</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c>
                  <a:txBody>
                    <a:bodyPr/>
                    <a:lstStyle/>
                    <a:p>
                      <a:pPr marL="0" marR="0" algn="ctr">
                        <a:lnSpc>
                          <a:spcPct val="115000"/>
                        </a:lnSpc>
                        <a:spcBef>
                          <a:spcPts val="0"/>
                        </a:spcBef>
                        <a:spcAft>
                          <a:spcPts val="0"/>
                        </a:spcAft>
                      </a:pPr>
                      <a:r>
                        <a:rPr lang="en-US" sz="1100" b="1" dirty="0" smtClean="0">
                          <a:solidFill>
                            <a:srgbClr val="FFFFFF"/>
                          </a:solidFill>
                          <a:latin typeface="Calibri"/>
                          <a:ea typeface="Times New Roman"/>
                          <a:cs typeface="Times New Roman"/>
                        </a:rPr>
                        <a:t>(thousand)</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c>
                  <a:txBody>
                    <a:bodyPr/>
                    <a:lstStyle/>
                    <a:p>
                      <a:pPr marL="0" marR="0" algn="ctr">
                        <a:lnSpc>
                          <a:spcPct val="115000"/>
                        </a:lnSpc>
                        <a:spcBef>
                          <a:spcPts val="0"/>
                        </a:spcBef>
                        <a:spcAft>
                          <a:spcPts val="0"/>
                        </a:spcAft>
                      </a:pPr>
                      <a:r>
                        <a:rPr lang="en-US" sz="1100" b="1" dirty="0">
                          <a:solidFill>
                            <a:srgbClr val="FFFFFF"/>
                          </a:solidFill>
                          <a:latin typeface="Calibri"/>
                          <a:ea typeface="Times New Roman"/>
                          <a:cs typeface="Times New Roman"/>
                        </a:rPr>
                        <a:t>(IDR trillion)</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548DD4"/>
                    </a:solidFill>
                  </a:tcPr>
                </a:tc>
              </a:tr>
              <a:tr h="255008">
                <a:tc>
                  <a:txBody>
                    <a:bodyPr/>
                    <a:lstStyle/>
                    <a:p>
                      <a:pPr marL="0" marR="0">
                        <a:lnSpc>
                          <a:spcPct val="115000"/>
                        </a:lnSpc>
                        <a:spcBef>
                          <a:spcPts val="0"/>
                        </a:spcBef>
                        <a:spcAft>
                          <a:spcPts val="0"/>
                        </a:spcAft>
                      </a:pPr>
                      <a:r>
                        <a:rPr lang="en-US" sz="1100">
                          <a:solidFill>
                            <a:srgbClr val="000000"/>
                          </a:solidFill>
                          <a:latin typeface="Calibri"/>
                          <a:ea typeface="Times New Roman"/>
                          <a:cs typeface="Times New Roman"/>
                        </a:rPr>
                        <a:t>- </a:t>
                      </a:r>
                      <a:r>
                        <a:rPr lang="en-US" sz="1100" smtClean="0">
                          <a:solidFill>
                            <a:srgbClr val="000000"/>
                          </a:solidFill>
                          <a:latin typeface="Calibri"/>
                          <a:ea typeface="Times New Roman"/>
                          <a:cs typeface="Times New Roman"/>
                        </a:rPr>
                        <a:t>Mikro (&lt;</a:t>
                      </a:r>
                      <a:r>
                        <a:rPr lang="en-US" sz="1100" baseline="0" smtClean="0">
                          <a:solidFill>
                            <a:srgbClr val="000000"/>
                          </a:solidFill>
                          <a:latin typeface="Calibri"/>
                          <a:ea typeface="Times New Roman"/>
                          <a:cs typeface="Times New Roman"/>
                        </a:rPr>
                        <a:t> I</a:t>
                      </a:r>
                      <a:r>
                        <a:rPr lang="en-US" sz="1100" smtClean="0">
                          <a:solidFill>
                            <a:srgbClr val="000000"/>
                          </a:solidFill>
                          <a:latin typeface="Calibri"/>
                          <a:ea typeface="Times New Roman"/>
                          <a:cs typeface="Times New Roman"/>
                        </a:rPr>
                        <a:t>DR 25 Million)</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ctr">
                        <a:lnSpc>
                          <a:spcPct val="115000"/>
                        </a:lnSpc>
                        <a:spcBef>
                          <a:spcPts val="0"/>
                        </a:spcBef>
                        <a:spcAft>
                          <a:spcPts val="0"/>
                        </a:spcAft>
                      </a:pPr>
                      <a:r>
                        <a:rPr lang="en-US" sz="1100" dirty="0" smtClean="0">
                          <a:solidFill>
                            <a:srgbClr val="000000"/>
                          </a:solidFill>
                          <a:latin typeface="Calibri"/>
                          <a:ea typeface="Times New Roman"/>
                          <a:cs typeface="Times New Roman"/>
                        </a:rPr>
                        <a:t>440</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ctr">
                        <a:lnSpc>
                          <a:spcPct val="115000"/>
                        </a:lnSpc>
                        <a:spcBef>
                          <a:spcPts val="0"/>
                        </a:spcBef>
                        <a:spcAft>
                          <a:spcPts val="0"/>
                        </a:spcAft>
                      </a:pPr>
                      <a:r>
                        <a:rPr lang="en-US" sz="1100" dirty="0">
                          <a:solidFill>
                            <a:srgbClr val="000000"/>
                          </a:solidFill>
                          <a:latin typeface="Calibri"/>
                          <a:ea typeface="Times New Roman"/>
                          <a:cs typeface="Times New Roman"/>
                        </a:rPr>
                        <a:t>6.40</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solidFill>
                      <a:srgbClr val="D3DFEE"/>
                    </a:solidFill>
                  </a:tcPr>
                </a:tc>
              </a:tr>
              <a:tr h="255008">
                <a:tc>
                  <a:txBody>
                    <a:bodyPr/>
                    <a:lstStyle/>
                    <a:p>
                      <a:pPr marL="0" marR="0">
                        <a:lnSpc>
                          <a:spcPct val="115000"/>
                        </a:lnSpc>
                        <a:spcBef>
                          <a:spcPts val="0"/>
                        </a:spcBef>
                        <a:spcAft>
                          <a:spcPts val="0"/>
                        </a:spcAft>
                      </a:pPr>
                      <a:r>
                        <a:rPr lang="en-US" sz="1100" smtClean="0">
                          <a:solidFill>
                            <a:srgbClr val="000000"/>
                          </a:solidFill>
                          <a:latin typeface="Calibri"/>
                          <a:ea typeface="Times New Roman"/>
                          <a:cs typeface="Times New Roman"/>
                        </a:rPr>
                        <a:t>- Ritel (&gt; IDR 25 – 500  Million)</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100" smtClean="0">
                          <a:solidFill>
                            <a:srgbClr val="000000"/>
                          </a:solidFill>
                          <a:latin typeface="Calibri"/>
                          <a:ea typeface="Times New Roman"/>
                          <a:cs typeface="Times New Roman"/>
                        </a:rPr>
                        <a:t>     5</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100" smtClean="0">
                          <a:solidFill>
                            <a:srgbClr val="000000"/>
                          </a:solidFill>
                          <a:latin typeface="Calibri"/>
                          <a:ea typeface="Times New Roman"/>
                          <a:cs typeface="Times New Roman"/>
                        </a:rPr>
                        <a:t>0.87</a:t>
                      </a:r>
                      <a:endParaRPr lang="en-US" sz="1100" dirty="0">
                        <a:solidFill>
                          <a:srgbClr val="365F91"/>
                        </a:solidFill>
                        <a:latin typeface="Calibri"/>
                        <a:ea typeface="Calibri"/>
                        <a:cs typeface="Times New Roman"/>
                      </a:endParaRPr>
                    </a:p>
                  </a:txBody>
                  <a:tcPr marL="68580" marR="68580" marT="0" marB="0">
                    <a:lnL>
                      <a:noFill/>
                    </a:lnL>
                    <a:lnR>
                      <a:noFill/>
                    </a:lnR>
                    <a:lnT>
                      <a:noFill/>
                    </a:lnT>
                    <a:lnB>
                      <a:noFill/>
                    </a:lnB>
                  </a:tcPr>
                </a:tc>
              </a:tr>
              <a:tr h="251984">
                <a:tc>
                  <a:txBody>
                    <a:bodyPr/>
                    <a:lstStyle/>
                    <a:p>
                      <a:pPr marL="0" marR="0" algn="l">
                        <a:lnSpc>
                          <a:spcPct val="115000"/>
                        </a:lnSpc>
                        <a:spcBef>
                          <a:spcPts val="0"/>
                        </a:spcBef>
                        <a:spcAft>
                          <a:spcPts val="0"/>
                        </a:spcAft>
                      </a:pPr>
                      <a:r>
                        <a:rPr lang="en-US" sz="1200" b="1" smtClean="0">
                          <a:solidFill>
                            <a:srgbClr val="000000"/>
                          </a:solidFill>
                          <a:latin typeface="Calibri"/>
                          <a:ea typeface="Times New Roman"/>
                          <a:cs typeface="Times New Roman"/>
                        </a:rPr>
                        <a:t>November</a:t>
                      </a:r>
                      <a:r>
                        <a:rPr lang="en-US" sz="1200" b="1" baseline="0" smtClean="0">
                          <a:solidFill>
                            <a:srgbClr val="000000"/>
                          </a:solidFill>
                          <a:latin typeface="Calibri"/>
                          <a:ea typeface="Times New Roman"/>
                          <a:cs typeface="Times New Roman"/>
                        </a:rPr>
                        <a:t> 4</a:t>
                      </a:r>
                      <a:r>
                        <a:rPr lang="en-US" sz="1200" b="1" baseline="30000" smtClean="0">
                          <a:solidFill>
                            <a:srgbClr val="000000"/>
                          </a:solidFill>
                          <a:latin typeface="Calibri"/>
                          <a:ea typeface="Times New Roman"/>
                          <a:cs typeface="Times New Roman"/>
                        </a:rPr>
                        <a:t>th</a:t>
                      </a:r>
                      <a:r>
                        <a:rPr lang="en-US" sz="1200" b="1" baseline="0" smtClean="0">
                          <a:solidFill>
                            <a:srgbClr val="000000"/>
                          </a:solidFill>
                          <a:latin typeface="Calibri"/>
                          <a:ea typeface="Times New Roman"/>
                          <a:cs typeface="Times New Roman"/>
                        </a:rPr>
                        <a:t> </a:t>
                      </a:r>
                      <a:r>
                        <a:rPr lang="en-US" sz="1200" b="1" smtClean="0">
                          <a:solidFill>
                            <a:srgbClr val="000000"/>
                          </a:solidFill>
                          <a:latin typeface="Calibri"/>
                          <a:ea typeface="Times New Roman"/>
                          <a:cs typeface="Times New Roman"/>
                        </a:rPr>
                        <a:t>2015</a:t>
                      </a:r>
                      <a:endParaRPr lang="en-US" sz="1200"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200" b="1" dirty="0" smtClean="0">
                          <a:solidFill>
                            <a:srgbClr val="000000"/>
                          </a:solidFill>
                          <a:latin typeface="Calibri"/>
                          <a:ea typeface="Times New Roman"/>
                          <a:cs typeface="Times New Roman"/>
                        </a:rPr>
                        <a:t>445</a:t>
                      </a:r>
                      <a:endParaRPr lang="en-US" sz="1200"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200" b="1">
                          <a:solidFill>
                            <a:srgbClr val="000000"/>
                          </a:solidFill>
                          <a:latin typeface="Calibri"/>
                          <a:ea typeface="Times New Roman"/>
                          <a:cs typeface="Times New Roman"/>
                        </a:rPr>
                        <a:t>7.27</a:t>
                      </a:r>
                      <a:endParaRPr lang="en-US" sz="1200">
                        <a:solidFill>
                          <a:srgbClr val="365F91"/>
                        </a:solidFill>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r>
            </a:tbl>
          </a:graphicData>
        </a:graphic>
      </p:graphicFrame>
      <p:sp>
        <p:nvSpPr>
          <p:cNvPr id="27" name="Slide Number Placeholder 1"/>
          <p:cNvSpPr>
            <a:spLocks noGrp="1"/>
          </p:cNvSpPr>
          <p:nvPr>
            <p:ph type="sldNum" sz="quarter" idx="4294967295"/>
          </p:nvPr>
        </p:nvSpPr>
        <p:spPr bwMode="auto">
          <a:xfrm>
            <a:off x="6553200" y="6340475"/>
            <a:ext cx="2133600" cy="365125"/>
          </a:xfrm>
          <a:prstGeom prst="rect">
            <a:avLst/>
          </a:prstGeom>
          <a:noFill/>
          <a:ln>
            <a:miter lim="800000"/>
            <a:headEnd/>
            <a:tailEnd/>
          </a:ln>
        </p:spPr>
        <p:txBody>
          <a:bodyPr/>
          <a:lstStyle/>
          <a:p>
            <a:pPr algn="r"/>
            <a:r>
              <a:rPr lang="en-US" altLang="en-US" sz="1200" dirty="0" smtClean="0">
                <a:latin typeface="Arial" charset="0"/>
                <a:cs typeface="Arial" charset="0"/>
              </a:rPr>
              <a:t>18</a:t>
            </a:r>
          </a:p>
        </p:txBody>
      </p:sp>
      <p:graphicFrame>
        <p:nvGraphicFramePr>
          <p:cNvPr id="6" name="Table 5"/>
          <p:cNvGraphicFramePr>
            <a:graphicFrameLocks noGrp="1"/>
          </p:cNvGraphicFramePr>
          <p:nvPr>
            <p:extLst>
              <p:ext uri="{D42A27DB-BD31-4B8C-83A1-F6EECF244321}">
                <p14:modId xmlns:p14="http://schemas.microsoft.com/office/powerpoint/2010/main" val="3720510206"/>
              </p:ext>
            </p:extLst>
          </p:nvPr>
        </p:nvGraphicFramePr>
        <p:xfrm>
          <a:off x="4038600" y="3797198"/>
          <a:ext cx="4343401" cy="241402"/>
        </p:xfrm>
        <a:graphic>
          <a:graphicData uri="http://schemas.openxmlformats.org/drawingml/2006/table">
            <a:tbl>
              <a:tblPr/>
              <a:tblGrid>
                <a:gridCol w="1632140"/>
                <a:gridCol w="1339661"/>
                <a:gridCol w="1371600"/>
              </a:tblGrid>
              <a:tr h="241402">
                <a:tc>
                  <a:txBody>
                    <a:bodyPr/>
                    <a:lstStyle/>
                    <a:p>
                      <a:pPr marL="0" marR="0" algn="ctr">
                        <a:lnSpc>
                          <a:spcPct val="115000"/>
                        </a:lnSpc>
                        <a:spcBef>
                          <a:spcPts val="0"/>
                        </a:spcBef>
                        <a:spcAft>
                          <a:spcPts val="0"/>
                        </a:spcAft>
                      </a:pPr>
                      <a:r>
                        <a:rPr lang="en-US" sz="1200" b="1" smtClean="0">
                          <a:solidFill>
                            <a:srgbClr val="000000"/>
                          </a:solidFill>
                          <a:latin typeface="Calibri"/>
                          <a:ea typeface="Times New Roman"/>
                          <a:cs typeface="Times New Roman"/>
                        </a:rPr>
                        <a:t>       TOTAL</a:t>
                      </a:r>
                      <a:endParaRPr lang="en-US" sz="1200" b="1"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chemeClr val="tx2">
                          <a:lumMod val="60000"/>
                          <a:lumOff val="40000"/>
                        </a:schemeClr>
                      </a:solidFill>
                      <a:prstDash val="solid"/>
                      <a:round/>
                      <a:headEnd type="none" w="med" len="med"/>
                      <a:tailEnd type="none" w="med" len="med"/>
                    </a:lnB>
                    <a:solidFill>
                      <a:srgbClr val="D3DFEE"/>
                    </a:solidFill>
                  </a:tcPr>
                </a:tc>
                <a:tc>
                  <a:txBody>
                    <a:bodyPr/>
                    <a:lstStyle/>
                    <a:p>
                      <a:pPr marL="0" marR="0" algn="l">
                        <a:lnSpc>
                          <a:spcPct val="115000"/>
                        </a:lnSpc>
                        <a:spcBef>
                          <a:spcPts val="0"/>
                        </a:spcBef>
                        <a:spcAft>
                          <a:spcPts val="0"/>
                        </a:spcAft>
                      </a:pPr>
                      <a:r>
                        <a:rPr lang="en-US" sz="1200" b="1">
                          <a:solidFill>
                            <a:srgbClr val="000000"/>
                          </a:solidFill>
                          <a:latin typeface="Calibri"/>
                          <a:ea typeface="Times New Roman"/>
                          <a:cs typeface="Times New Roman"/>
                        </a:rPr>
                        <a:t>             </a:t>
                      </a:r>
                      <a:r>
                        <a:rPr lang="en-US" sz="1200" b="1" smtClean="0">
                          <a:solidFill>
                            <a:srgbClr val="000000"/>
                          </a:solidFill>
                          <a:latin typeface="Calibri"/>
                          <a:ea typeface="Times New Roman"/>
                          <a:cs typeface="Times New Roman"/>
                        </a:rPr>
                        <a:t>   11.55 </a:t>
                      </a:r>
                      <a:endParaRPr lang="en-US" sz="1200" b="1"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chemeClr val="tx2">
                          <a:lumMod val="60000"/>
                          <a:lumOff val="40000"/>
                        </a:schemeClr>
                      </a:solidFill>
                      <a:prstDash val="solid"/>
                      <a:round/>
                      <a:headEnd type="none" w="med" len="med"/>
                      <a:tailEnd type="none" w="med" len="med"/>
                    </a:lnB>
                    <a:solidFill>
                      <a:srgbClr val="D3DFEE"/>
                    </a:solidFill>
                  </a:tcPr>
                </a:tc>
                <a:tc>
                  <a:txBody>
                    <a:bodyPr/>
                    <a:lstStyle/>
                    <a:p>
                      <a:pPr marL="0" marR="0" algn="l">
                        <a:lnSpc>
                          <a:spcPct val="115000"/>
                        </a:lnSpc>
                        <a:spcBef>
                          <a:spcPts val="0"/>
                        </a:spcBef>
                        <a:spcAft>
                          <a:spcPts val="0"/>
                        </a:spcAft>
                      </a:pPr>
                      <a:r>
                        <a:rPr lang="en-US" sz="1200" b="1" smtClean="0">
                          <a:solidFill>
                            <a:srgbClr val="000000"/>
                          </a:solidFill>
                          <a:latin typeface="Calibri"/>
                          <a:ea typeface="Times New Roman"/>
                          <a:cs typeface="Times New Roman"/>
                        </a:rPr>
                        <a:t>         117.00 </a:t>
                      </a:r>
                      <a:endParaRPr lang="en-US" sz="1200" b="1" dirty="0">
                        <a:solidFill>
                          <a:srgbClr val="365F91"/>
                        </a:solidFill>
                        <a:latin typeface="Calibri"/>
                        <a:ea typeface="Calibri"/>
                        <a:cs typeface="Times New Roman"/>
                      </a:endParaRPr>
                    </a:p>
                  </a:txBody>
                  <a:tcPr marL="68580" marR="68580" marT="0" marB="0">
                    <a:lnL>
                      <a:noFill/>
                    </a:lnL>
                    <a:lnR>
                      <a:noFill/>
                    </a:lnR>
                    <a:lnT>
                      <a:noFill/>
                    </a:lnT>
                    <a:lnB w="12700" cap="flat" cmpd="sng" algn="ctr">
                      <a:solidFill>
                        <a:schemeClr val="tx2">
                          <a:lumMod val="60000"/>
                          <a:lumOff val="40000"/>
                        </a:schemeClr>
                      </a:solidFill>
                      <a:prstDash val="solid"/>
                      <a:round/>
                      <a:headEnd type="none" w="med" len="med"/>
                      <a:tailEnd type="none" w="med" len="med"/>
                    </a:lnB>
                    <a:solidFill>
                      <a:srgbClr val="D3DFEE"/>
                    </a:solidFill>
                  </a:tcPr>
                </a:tc>
              </a:tr>
            </a:tbl>
          </a:graphicData>
        </a:graphic>
      </p:graphicFrame>
      <p:sp>
        <p:nvSpPr>
          <p:cNvPr id="13" name="TextBox 12"/>
          <p:cNvSpPr txBox="1"/>
          <p:nvPr/>
        </p:nvSpPr>
        <p:spPr>
          <a:xfrm>
            <a:off x="3733800" y="6019800"/>
            <a:ext cx="2362200" cy="261610"/>
          </a:xfrm>
          <a:prstGeom prst="rect">
            <a:avLst/>
          </a:prstGeom>
          <a:noFill/>
        </p:spPr>
        <p:txBody>
          <a:bodyPr wrap="square" rtlCol="0">
            <a:spAutoFit/>
          </a:bodyPr>
          <a:lstStyle/>
          <a:p>
            <a:pPr algn="ctr"/>
            <a:r>
              <a:rPr lang="en-US" sz="1100" i="1" smtClean="0">
                <a:latin typeface="+mn-lt"/>
              </a:rPr>
              <a:t>*launced since August 18</a:t>
            </a:r>
            <a:r>
              <a:rPr lang="en-US" sz="1100" i="1" baseline="30000" smtClean="0">
                <a:latin typeface="+mn-lt"/>
              </a:rPr>
              <a:t>th </a:t>
            </a:r>
            <a:r>
              <a:rPr lang="en-US" sz="1100" i="1" smtClean="0">
                <a:latin typeface="+mn-lt"/>
              </a:rPr>
              <a:t>2015</a:t>
            </a:r>
            <a:endParaRPr lang="en-US" sz="1100" i="1" baseline="30000" dirty="0">
              <a:latin typeface="+mn-lt"/>
            </a:endParaRPr>
          </a:p>
        </p:txBody>
      </p:sp>
      <p:sp>
        <p:nvSpPr>
          <p:cNvPr id="14" name="TextBox 13"/>
          <p:cNvSpPr txBox="1"/>
          <p:nvPr/>
        </p:nvSpPr>
        <p:spPr>
          <a:xfrm>
            <a:off x="-533400" y="3429000"/>
            <a:ext cx="4747649" cy="307777"/>
          </a:xfrm>
          <a:prstGeom prst="rect">
            <a:avLst/>
          </a:prstGeom>
          <a:noFill/>
        </p:spPr>
        <p:txBody>
          <a:bodyPr wrap="square" rtlCol="0">
            <a:spAutoFit/>
          </a:bodyPr>
          <a:lstStyle/>
          <a:p>
            <a:pPr algn="ctr"/>
            <a:r>
              <a:rPr lang="en-US" sz="1400" b="1" smtClean="0">
                <a:solidFill>
                  <a:schemeClr val="bg1"/>
                </a:solidFill>
                <a:latin typeface="+mn-lt"/>
              </a:rPr>
              <a:t>KUR (70% Guaranteed Scheme)</a:t>
            </a:r>
            <a:endParaRPr lang="en-US" sz="1400" b="1" dirty="0" smtClean="0">
              <a:solidFill>
                <a:schemeClr val="bg1"/>
              </a:solidFill>
              <a:latin typeface="+mn-lt"/>
            </a:endParaRPr>
          </a:p>
        </p:txBody>
      </p:sp>
    </p:spTree>
    <p:extLst>
      <p:ext uri="{BB962C8B-B14F-4D97-AF65-F5344CB8AC3E}">
        <p14:creationId xmlns:p14="http://schemas.microsoft.com/office/powerpoint/2010/main" val="299405271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bwMode="auto">
          <a:xfrm>
            <a:off x="2362200" y="2667000"/>
            <a:ext cx="6324600" cy="1588"/>
          </a:xfrm>
          <a:prstGeom prst="line">
            <a:avLst/>
          </a:prstGeom>
          <a:gradFill rotWithShape="1">
            <a:gsLst>
              <a:gs pos="0">
                <a:schemeClr val="tx2"/>
              </a:gs>
              <a:gs pos="100000">
                <a:schemeClr val="tx2">
                  <a:gamma/>
                  <a:shade val="96078"/>
                  <a:invGamma/>
                </a:schemeClr>
              </a:gs>
            </a:gsLst>
            <a:lin ang="5400000" scaled="1"/>
          </a:gradFill>
          <a:ln w="38100" cap="flat" cmpd="sng" algn="ctr">
            <a:solidFill>
              <a:schemeClr val="accent6">
                <a:lumMod val="75000"/>
              </a:schemeClr>
            </a:solidFill>
            <a:prstDash val="solid"/>
            <a:round/>
            <a:headEnd type="none" w="med" len="med"/>
            <a:tailEnd type="none" w="med" len="med"/>
          </a:ln>
          <a:effectLst/>
        </p:spPr>
      </p:cxnSp>
      <p:sp>
        <p:nvSpPr>
          <p:cNvPr id="5123" name="TextBox 17"/>
          <p:cNvSpPr txBox="1">
            <a:spLocks noChangeArrowheads="1"/>
          </p:cNvSpPr>
          <p:nvPr/>
        </p:nvSpPr>
        <p:spPr bwMode="auto">
          <a:xfrm>
            <a:off x="1331640" y="2209800"/>
            <a:ext cx="7355160" cy="461665"/>
          </a:xfrm>
          <a:prstGeom prst="rect">
            <a:avLst/>
          </a:prstGeom>
          <a:noFill/>
          <a:ln w="9525">
            <a:noFill/>
            <a:miter lim="800000"/>
            <a:headEnd/>
            <a:tailEnd/>
          </a:ln>
        </p:spPr>
        <p:txBody>
          <a:bodyPr wrap="square">
            <a:spAutoFit/>
          </a:bodyPr>
          <a:lstStyle/>
          <a:p>
            <a:pPr algn="r" eaLnBrk="1" hangingPunct="1"/>
            <a:r>
              <a:rPr lang="en-US" altLang="en-US" sz="2400" b="1" i="1" dirty="0" smtClean="0">
                <a:solidFill>
                  <a:srgbClr val="002060"/>
                </a:solidFill>
                <a:latin typeface="Calibri" pitchFamily="34" charset="0"/>
              </a:rPr>
              <a:t>Thank You</a:t>
            </a:r>
            <a:endParaRPr lang="en-US" altLang="en-US" sz="2400" i="1" dirty="0">
              <a:solidFill>
                <a:srgbClr val="002060"/>
              </a:solidFill>
              <a:latin typeface="Calibri" pitchFamily="34" charset="0"/>
            </a:endParaRPr>
          </a:p>
        </p:txBody>
      </p:sp>
    </p:spTree>
    <p:extLst>
      <p:ext uri="{BB962C8B-B14F-4D97-AF65-F5344CB8AC3E}">
        <p14:creationId xmlns:p14="http://schemas.microsoft.com/office/powerpoint/2010/main" val="1511900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bwMode="auto">
          <a:xfrm>
            <a:off x="2362200" y="2667000"/>
            <a:ext cx="6324600" cy="1588"/>
          </a:xfrm>
          <a:prstGeom prst="line">
            <a:avLst/>
          </a:prstGeom>
          <a:gradFill rotWithShape="1">
            <a:gsLst>
              <a:gs pos="0">
                <a:schemeClr val="tx2"/>
              </a:gs>
              <a:gs pos="100000">
                <a:schemeClr val="tx2">
                  <a:gamma/>
                  <a:shade val="96078"/>
                  <a:invGamma/>
                </a:schemeClr>
              </a:gs>
            </a:gsLst>
            <a:lin ang="5400000" scaled="1"/>
          </a:gradFill>
          <a:ln w="38100" cap="flat" cmpd="sng" algn="ctr">
            <a:solidFill>
              <a:schemeClr val="accent6">
                <a:lumMod val="75000"/>
              </a:schemeClr>
            </a:solidFill>
            <a:prstDash val="solid"/>
            <a:round/>
            <a:headEnd type="none" w="med" len="med"/>
            <a:tailEnd type="none" w="med" len="med"/>
          </a:ln>
          <a:effectLst/>
        </p:spPr>
      </p:cxnSp>
      <p:sp>
        <p:nvSpPr>
          <p:cNvPr id="5123" name="TextBox 17"/>
          <p:cNvSpPr txBox="1">
            <a:spLocks noChangeArrowheads="1"/>
          </p:cNvSpPr>
          <p:nvPr/>
        </p:nvSpPr>
        <p:spPr bwMode="auto">
          <a:xfrm>
            <a:off x="1388504" y="2250744"/>
            <a:ext cx="7355160" cy="430887"/>
          </a:xfrm>
          <a:prstGeom prst="rect">
            <a:avLst/>
          </a:prstGeom>
          <a:noFill/>
          <a:ln w="9525">
            <a:noFill/>
            <a:miter lim="800000"/>
            <a:headEnd/>
            <a:tailEnd/>
          </a:ln>
        </p:spPr>
        <p:txBody>
          <a:bodyPr wrap="square">
            <a:spAutoFit/>
          </a:bodyPr>
          <a:lstStyle/>
          <a:p>
            <a:pPr algn="r" eaLnBrk="1" hangingPunct="1">
              <a:spcAft>
                <a:spcPts val="600"/>
              </a:spcAft>
              <a:defRPr/>
            </a:pPr>
            <a:r>
              <a:rPr lang="en-US" sz="2200" b="1" i="1" smtClean="0">
                <a:solidFill>
                  <a:schemeClr val="tx2">
                    <a:lumMod val="50000"/>
                  </a:schemeClr>
                </a:solidFill>
                <a:cs typeface="Arial" charset="0"/>
              </a:rPr>
              <a:t>HUGE DOMESTIC MARKET</a:t>
            </a:r>
            <a:endParaRPr lang="en-US" sz="2200" b="1" i="1" dirty="0" smtClean="0">
              <a:solidFill>
                <a:schemeClr val="tx2">
                  <a:lumMod val="50000"/>
                </a:schemeClr>
              </a:solidFill>
              <a:cs typeface="Arial" charset="0"/>
            </a:endParaRPr>
          </a:p>
        </p:txBody>
      </p:sp>
    </p:spTree>
    <p:extLst>
      <p:ext uri="{BB962C8B-B14F-4D97-AF65-F5344CB8AC3E}">
        <p14:creationId xmlns:p14="http://schemas.microsoft.com/office/powerpoint/2010/main" val="3910313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altLang="en-US" smtClean="0"/>
              <a:t>2</a:t>
            </a:r>
            <a:endParaRPr lang="en-US" altLang="en-US"/>
          </a:p>
        </p:txBody>
      </p:sp>
      <p:sp>
        <p:nvSpPr>
          <p:cNvPr id="10" name="Rounded Rectangle 9"/>
          <p:cNvSpPr/>
          <p:nvPr/>
        </p:nvSpPr>
        <p:spPr>
          <a:xfrm>
            <a:off x="5284695" y="1503367"/>
            <a:ext cx="3249706" cy="4329953"/>
          </a:xfrm>
          <a:prstGeom prst="roundRect">
            <a:avLst>
              <a:gd name="adj" fmla="val 50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3"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9" name="Rounded Rectangle 8"/>
          <p:cNvSpPr/>
          <p:nvPr/>
        </p:nvSpPr>
        <p:spPr>
          <a:xfrm>
            <a:off x="396853" y="1503367"/>
            <a:ext cx="4784747" cy="4329953"/>
          </a:xfrm>
          <a:prstGeom prst="roundRect">
            <a:avLst>
              <a:gd name="adj" fmla="val 50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p:cNvGraphicFramePr>
            <a:graphicFrameLocks/>
          </p:cNvGraphicFramePr>
          <p:nvPr>
            <p:extLst>
              <p:ext uri="{D42A27DB-BD31-4B8C-83A1-F6EECF244321}">
                <p14:modId xmlns:p14="http://schemas.microsoft.com/office/powerpoint/2010/main" val="3500348586"/>
              </p:ext>
            </p:extLst>
          </p:nvPr>
        </p:nvGraphicFramePr>
        <p:xfrm>
          <a:off x="5393872" y="2175721"/>
          <a:ext cx="3064328" cy="35813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3754224502"/>
              </p:ext>
            </p:extLst>
          </p:nvPr>
        </p:nvGraphicFramePr>
        <p:xfrm>
          <a:off x="430118" y="2175721"/>
          <a:ext cx="4930776" cy="3562092"/>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1132778" y="1525779"/>
            <a:ext cx="3312895" cy="584775"/>
          </a:xfrm>
          <a:prstGeom prst="rect">
            <a:avLst/>
          </a:prstGeom>
          <a:noFill/>
        </p:spPr>
        <p:txBody>
          <a:bodyPr wrap="none" rtlCol="0">
            <a:spAutoFit/>
          </a:bodyPr>
          <a:lstStyle/>
          <a:p>
            <a:pPr algn="ctr"/>
            <a:r>
              <a:rPr lang="en-US" sz="1600" b="1" dirty="0" smtClean="0">
                <a:solidFill>
                  <a:schemeClr val="tx2">
                    <a:lumMod val="75000"/>
                  </a:schemeClr>
                </a:solidFill>
                <a:latin typeface="+mn-lt"/>
              </a:rPr>
              <a:t>Purchasing Power Parity (PPP),</a:t>
            </a:r>
          </a:p>
          <a:p>
            <a:pPr algn="ctr"/>
            <a:r>
              <a:rPr lang="en-US" sz="1600" b="1" dirty="0" smtClean="0">
                <a:solidFill>
                  <a:schemeClr val="tx2">
                    <a:lumMod val="75000"/>
                  </a:schemeClr>
                </a:solidFill>
                <a:latin typeface="+mn-lt"/>
              </a:rPr>
              <a:t>Billions of international dollars, 2013</a:t>
            </a:r>
            <a:endParaRPr lang="en-US" sz="1600" b="1" dirty="0">
              <a:solidFill>
                <a:schemeClr val="tx2">
                  <a:lumMod val="75000"/>
                </a:schemeClr>
              </a:solidFill>
              <a:latin typeface="+mn-lt"/>
            </a:endParaRPr>
          </a:p>
        </p:txBody>
      </p:sp>
      <p:sp>
        <p:nvSpPr>
          <p:cNvPr id="12" name="TextBox 11"/>
          <p:cNvSpPr txBox="1"/>
          <p:nvPr/>
        </p:nvSpPr>
        <p:spPr>
          <a:xfrm>
            <a:off x="5553928" y="1530261"/>
            <a:ext cx="2764603" cy="584775"/>
          </a:xfrm>
          <a:prstGeom prst="rect">
            <a:avLst/>
          </a:prstGeom>
          <a:noFill/>
        </p:spPr>
        <p:txBody>
          <a:bodyPr wrap="none" rtlCol="0">
            <a:spAutoFit/>
          </a:bodyPr>
          <a:lstStyle/>
          <a:p>
            <a:pPr algn="ctr"/>
            <a:r>
              <a:rPr lang="en-US" sz="1600" b="1" dirty="0" smtClean="0">
                <a:solidFill>
                  <a:schemeClr val="tx2">
                    <a:lumMod val="75000"/>
                  </a:schemeClr>
                </a:solidFill>
                <a:latin typeface="+mn-lt"/>
              </a:rPr>
              <a:t>Gross Domestic Product (GDP)</a:t>
            </a:r>
          </a:p>
          <a:p>
            <a:pPr algn="ctr"/>
            <a:r>
              <a:rPr lang="en-US" sz="1600" b="1" dirty="0" smtClean="0">
                <a:solidFill>
                  <a:schemeClr val="tx2">
                    <a:lumMod val="75000"/>
                  </a:schemeClr>
                </a:solidFill>
                <a:latin typeface="+mn-lt"/>
              </a:rPr>
              <a:t>Billion USD, 2012</a:t>
            </a:r>
            <a:endParaRPr lang="en-US" sz="1600" b="1" dirty="0">
              <a:solidFill>
                <a:schemeClr val="tx2">
                  <a:lumMod val="75000"/>
                </a:schemeClr>
              </a:solidFill>
              <a:latin typeface="+mn-lt"/>
            </a:endParaRPr>
          </a:p>
        </p:txBody>
      </p:sp>
      <p:sp>
        <p:nvSpPr>
          <p:cNvPr id="13" name="Rectangle 4"/>
          <p:cNvSpPr>
            <a:spLocks noChangeArrowheads="1"/>
          </p:cNvSpPr>
          <p:nvPr/>
        </p:nvSpPr>
        <p:spPr bwMode="auto">
          <a:xfrm>
            <a:off x="457200" y="5853500"/>
            <a:ext cx="4887842" cy="230832"/>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nchor="ctr">
            <a:spAutoFit/>
          </a:bodyPr>
          <a:lstStyle/>
          <a:p>
            <a:pPr>
              <a:defRPr/>
            </a:pPr>
            <a:r>
              <a:rPr lang="id-ID" sz="900" i="1" dirty="0" smtClean="0">
                <a:latin typeface="Georgia" pitchFamily="18" charset="0"/>
                <a:ea typeface="Calibri" pitchFamily="34" charset="0"/>
                <a:cs typeface="Arial" panose="020B0604020202020204" pitchFamily="34" charset="0"/>
              </a:rPr>
              <a:t>S</a:t>
            </a:r>
            <a:r>
              <a:rPr lang="en-US" sz="900" i="1" dirty="0" err="1" smtClean="0">
                <a:latin typeface="Georgia" pitchFamily="18" charset="0"/>
                <a:ea typeface="Calibri" pitchFamily="34" charset="0"/>
                <a:cs typeface="Arial" panose="020B0604020202020204" pitchFamily="34" charset="0"/>
              </a:rPr>
              <a:t>ource</a:t>
            </a:r>
            <a:r>
              <a:rPr lang="id-ID" sz="900" i="1" dirty="0" smtClean="0">
                <a:latin typeface="Georgia" pitchFamily="18" charset="0"/>
                <a:ea typeface="Calibri" pitchFamily="34" charset="0"/>
                <a:cs typeface="Arial" panose="020B0604020202020204" pitchFamily="34" charset="0"/>
              </a:rPr>
              <a:t>: </a:t>
            </a:r>
            <a:r>
              <a:rPr lang="en-US" sz="900" i="1" dirty="0" smtClean="0">
                <a:latin typeface="Georgia" pitchFamily="18" charset="0"/>
                <a:ea typeface="Calibri" pitchFamily="34" charset="0"/>
              </a:rPr>
              <a:t> </a:t>
            </a:r>
            <a:r>
              <a:rPr lang="id-ID" sz="900" i="1" dirty="0" smtClean="0">
                <a:latin typeface="Georgia" pitchFamily="18" charset="0"/>
                <a:ea typeface="Calibri" pitchFamily="34" charset="0"/>
                <a:cs typeface="Arial" panose="020B0604020202020204" pitchFamily="34" charset="0"/>
              </a:rPr>
              <a:t>World </a:t>
            </a:r>
            <a:r>
              <a:rPr lang="id-ID" sz="900" i="1" dirty="0">
                <a:latin typeface="Georgia" pitchFamily="18" charset="0"/>
                <a:ea typeface="Calibri" pitchFamily="34" charset="0"/>
                <a:cs typeface="Arial" panose="020B0604020202020204" pitchFamily="34" charset="0"/>
              </a:rPr>
              <a:t>Bank (World Development Indicators), </a:t>
            </a:r>
            <a:r>
              <a:rPr lang="id-ID" sz="900" i="1" dirty="0" smtClean="0">
                <a:latin typeface="Georgia" pitchFamily="18" charset="0"/>
                <a:ea typeface="Calibri" pitchFamily="34" charset="0"/>
                <a:cs typeface="Arial" panose="020B0604020202020204" pitchFamily="34" charset="0"/>
              </a:rPr>
              <a:t>CIA </a:t>
            </a:r>
            <a:r>
              <a:rPr lang="id-ID" sz="900" i="1" dirty="0">
                <a:latin typeface="Georgia" pitchFamily="18" charset="0"/>
                <a:ea typeface="Calibri" pitchFamily="34" charset="0"/>
                <a:cs typeface="Arial" panose="020B0604020202020204" pitchFamily="34" charset="0"/>
              </a:rPr>
              <a:t>Worl</a:t>
            </a:r>
            <a:r>
              <a:rPr lang="en-US" sz="900" i="1" dirty="0">
                <a:latin typeface="Georgia" pitchFamily="18" charset="0"/>
                <a:ea typeface="Calibri" pitchFamily="34" charset="0"/>
                <a:cs typeface="Arial" panose="020B0604020202020204" pitchFamily="34" charset="0"/>
              </a:rPr>
              <a:t>d </a:t>
            </a:r>
            <a:r>
              <a:rPr lang="id-ID" sz="900" i="1" dirty="0">
                <a:latin typeface="Georgia" pitchFamily="18" charset="0"/>
                <a:ea typeface="Calibri" pitchFamily="34" charset="0"/>
                <a:cs typeface="Arial" panose="020B0604020202020204" pitchFamily="34" charset="0"/>
              </a:rPr>
              <a:t>Fact Book</a:t>
            </a:r>
            <a:endParaRPr lang="id-ID" sz="1200" dirty="0">
              <a:cs typeface="Arial" panose="020B0604020202020204" pitchFamily="34" charset="0"/>
            </a:endParaRPr>
          </a:p>
        </p:txBody>
      </p:sp>
      <p:sp>
        <p:nvSpPr>
          <p:cNvPr id="14" name="Rectangle 13"/>
          <p:cNvSpPr/>
          <p:nvPr/>
        </p:nvSpPr>
        <p:spPr>
          <a:xfrm>
            <a:off x="396853" y="1078468"/>
            <a:ext cx="8366147" cy="369332"/>
          </a:xfrm>
          <a:prstGeom prst="rect">
            <a:avLst/>
          </a:prstGeom>
        </p:spPr>
        <p:txBody>
          <a:bodyPr wrap="square">
            <a:spAutoFit/>
          </a:bodyPr>
          <a:lstStyle/>
          <a:p>
            <a:pPr algn="ctr"/>
            <a:r>
              <a:rPr lang="en-US" i="1" smtClean="0">
                <a:latin typeface="+mn-lt"/>
              </a:rPr>
              <a:t>The largest economy in ASEAN, one of the largest in the world</a:t>
            </a:r>
            <a:endParaRPr lang="en-US" i="1" dirty="0">
              <a:latin typeface="+mn-lt"/>
            </a:endParaRPr>
          </a:p>
        </p:txBody>
      </p:sp>
      <p:sp>
        <p:nvSpPr>
          <p:cNvPr id="15" name="Rounded Rectangle 14"/>
          <p:cNvSpPr/>
          <p:nvPr/>
        </p:nvSpPr>
        <p:spPr>
          <a:xfrm>
            <a:off x="685800" y="4953000"/>
            <a:ext cx="381000" cy="304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9</a:t>
            </a:r>
            <a:endParaRPr lang="en-US" b="1"/>
          </a:p>
        </p:txBody>
      </p:sp>
      <p:sp>
        <p:nvSpPr>
          <p:cNvPr id="16" name="Rounded Rectangle 15"/>
          <p:cNvSpPr/>
          <p:nvPr/>
        </p:nvSpPr>
        <p:spPr>
          <a:xfrm>
            <a:off x="8534400" y="2324100"/>
            <a:ext cx="381000" cy="304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1</a:t>
            </a:r>
            <a:endParaRPr lang="en-US" b="1"/>
          </a:p>
        </p:txBody>
      </p:sp>
      <p:sp>
        <p:nvSpPr>
          <p:cNvPr id="18" name="TextBox 17"/>
          <p:cNvSpPr txBox="1"/>
          <p:nvPr/>
        </p:nvSpPr>
        <p:spPr>
          <a:xfrm>
            <a:off x="327024" y="216871"/>
            <a:ext cx="7089775" cy="400110"/>
          </a:xfrm>
          <a:prstGeom prst="rect">
            <a:avLst/>
          </a:prstGeom>
          <a:noFill/>
        </p:spPr>
        <p:txBody>
          <a:bodyPr wrap="square">
            <a:spAutoFit/>
          </a:bodyPr>
          <a:lstStyle/>
          <a:p>
            <a:pPr eaLnBrk="1" hangingPunct="1">
              <a:defRPr/>
            </a:pPr>
            <a:r>
              <a:rPr lang="en-US" sz="2000" b="1" i="1" dirty="0">
                <a:solidFill>
                  <a:schemeClr val="tx2">
                    <a:lumMod val="50000"/>
                  </a:schemeClr>
                </a:solidFill>
                <a:latin typeface="+mn-lt"/>
                <a:cs typeface="Arial" charset="0"/>
              </a:rPr>
              <a:t>HUGE DOMESTIC </a:t>
            </a:r>
            <a:r>
              <a:rPr lang="en-US" sz="2000" b="1" i="1" dirty="0" smtClean="0">
                <a:solidFill>
                  <a:schemeClr val="tx2">
                    <a:lumMod val="50000"/>
                  </a:schemeClr>
                </a:solidFill>
                <a:latin typeface="+mn-lt"/>
                <a:cs typeface="Arial" charset="0"/>
              </a:rPr>
              <a:t>MARKET </a:t>
            </a:r>
            <a:r>
              <a:rPr lang="en-US" sz="2000" b="1" i="1" dirty="0" smtClean="0">
                <a:solidFill>
                  <a:schemeClr val="tx2">
                    <a:lumMod val="50000"/>
                  </a:schemeClr>
                </a:solidFill>
                <a:cs typeface="Arial" charset="0"/>
              </a:rPr>
              <a:t>–</a:t>
            </a:r>
            <a:r>
              <a:rPr lang="en-US" sz="2000" b="1" i="1" dirty="0" smtClean="0">
                <a:solidFill>
                  <a:schemeClr val="tx2">
                    <a:lumMod val="50000"/>
                  </a:schemeClr>
                </a:solidFill>
                <a:latin typeface="+mn-lt"/>
                <a:cs typeface="Arial" charset="0"/>
              </a:rPr>
              <a:t> Indonesia GDP</a:t>
            </a:r>
            <a:endParaRPr lang="en-US" sz="2000" i="1" dirty="0">
              <a:solidFill>
                <a:schemeClr val="tx2">
                  <a:lumMod val="50000"/>
                </a:schemeClr>
              </a:solidFill>
              <a:latin typeface="+mn-lt"/>
              <a:cs typeface="Arial" charset="0"/>
            </a:endParaRPr>
          </a:p>
        </p:txBody>
      </p:sp>
    </p:spTree>
    <p:extLst>
      <p:ext uri="{BB962C8B-B14F-4D97-AF65-F5344CB8AC3E}">
        <p14:creationId xmlns:p14="http://schemas.microsoft.com/office/powerpoint/2010/main" val="358516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altLang="en-US" smtClean="0"/>
              <a:t>3</a:t>
            </a:r>
            <a:endParaRPr lang="en-US" altLang="en-US"/>
          </a:p>
        </p:txBody>
      </p:sp>
      <p:sp>
        <p:nvSpPr>
          <p:cNvPr id="10" name="Rounded Rectangle 9"/>
          <p:cNvSpPr/>
          <p:nvPr/>
        </p:nvSpPr>
        <p:spPr>
          <a:xfrm>
            <a:off x="4724400" y="1667435"/>
            <a:ext cx="4038600" cy="4329953"/>
          </a:xfrm>
          <a:prstGeom prst="roundRect">
            <a:avLst>
              <a:gd name="adj" fmla="val 50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3"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9" name="Rounded Rectangle 8"/>
          <p:cNvSpPr/>
          <p:nvPr/>
        </p:nvSpPr>
        <p:spPr>
          <a:xfrm>
            <a:off x="396853" y="1667435"/>
            <a:ext cx="4175147" cy="4329953"/>
          </a:xfrm>
          <a:prstGeom prst="roundRect">
            <a:avLst>
              <a:gd name="adj" fmla="val 50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27024" y="216871"/>
            <a:ext cx="7089775" cy="400110"/>
          </a:xfrm>
          <a:prstGeom prst="rect">
            <a:avLst/>
          </a:prstGeom>
          <a:noFill/>
        </p:spPr>
        <p:txBody>
          <a:bodyPr wrap="square">
            <a:spAutoFit/>
          </a:bodyPr>
          <a:lstStyle/>
          <a:p>
            <a:pPr eaLnBrk="1" hangingPunct="1">
              <a:defRPr/>
            </a:pPr>
            <a:r>
              <a:rPr lang="en-US" sz="2000" b="1" i="1" dirty="0">
                <a:solidFill>
                  <a:schemeClr val="tx2">
                    <a:lumMod val="50000"/>
                  </a:schemeClr>
                </a:solidFill>
                <a:latin typeface="+mn-lt"/>
                <a:cs typeface="Arial" charset="0"/>
              </a:rPr>
              <a:t>HUGE DOMESTIC </a:t>
            </a:r>
            <a:r>
              <a:rPr lang="en-US" sz="2000" b="1" i="1" dirty="0" smtClean="0">
                <a:solidFill>
                  <a:schemeClr val="tx2">
                    <a:lumMod val="50000"/>
                  </a:schemeClr>
                </a:solidFill>
                <a:latin typeface="+mn-lt"/>
                <a:cs typeface="Arial" charset="0"/>
              </a:rPr>
              <a:t>MARKET </a:t>
            </a:r>
            <a:r>
              <a:rPr lang="en-US" sz="2000" b="1" i="1" dirty="0" smtClean="0">
                <a:solidFill>
                  <a:schemeClr val="tx2">
                    <a:lumMod val="50000"/>
                  </a:schemeClr>
                </a:solidFill>
                <a:cs typeface="Arial" charset="0"/>
              </a:rPr>
              <a:t>–</a:t>
            </a:r>
            <a:r>
              <a:rPr lang="en-US" sz="2000" b="1" i="1" dirty="0" smtClean="0">
                <a:solidFill>
                  <a:schemeClr val="tx2">
                    <a:lumMod val="50000"/>
                  </a:schemeClr>
                </a:solidFill>
                <a:latin typeface="+mn-lt"/>
                <a:cs typeface="Arial" charset="0"/>
              </a:rPr>
              <a:t> Bank Penetration</a:t>
            </a:r>
            <a:endParaRPr lang="en-US" sz="2000" i="1" dirty="0">
              <a:solidFill>
                <a:schemeClr val="tx2">
                  <a:lumMod val="50000"/>
                </a:schemeClr>
              </a:solidFill>
              <a:latin typeface="+mn-lt"/>
              <a:cs typeface="Arial" charset="0"/>
            </a:endParaRPr>
          </a:p>
        </p:txBody>
      </p:sp>
      <p:sp>
        <p:nvSpPr>
          <p:cNvPr id="11" name="TextBox 10"/>
          <p:cNvSpPr txBox="1"/>
          <p:nvPr/>
        </p:nvSpPr>
        <p:spPr>
          <a:xfrm>
            <a:off x="457200" y="1689847"/>
            <a:ext cx="4114800" cy="584775"/>
          </a:xfrm>
          <a:prstGeom prst="rect">
            <a:avLst/>
          </a:prstGeom>
          <a:noFill/>
        </p:spPr>
        <p:txBody>
          <a:bodyPr wrap="square" rtlCol="0">
            <a:spAutoFit/>
          </a:bodyPr>
          <a:lstStyle/>
          <a:p>
            <a:pPr algn="ctr"/>
            <a:r>
              <a:rPr lang="en-US" sz="1600" b="1" dirty="0" smtClean="0">
                <a:solidFill>
                  <a:schemeClr val="tx2">
                    <a:lumMod val="75000"/>
                  </a:schemeClr>
                </a:solidFill>
                <a:latin typeface="+mn-lt"/>
              </a:rPr>
              <a:t>Loan to GDP Ratio</a:t>
            </a:r>
          </a:p>
          <a:p>
            <a:pPr algn="ctr"/>
            <a:r>
              <a:rPr lang="en-US" sz="1600" b="1" dirty="0" smtClean="0">
                <a:solidFill>
                  <a:schemeClr val="tx2">
                    <a:lumMod val="75000"/>
                  </a:schemeClr>
                </a:solidFill>
                <a:latin typeface="+mn-lt"/>
              </a:rPr>
              <a:t>(%) -2014</a:t>
            </a:r>
            <a:endParaRPr lang="en-US" sz="1600" b="1" dirty="0">
              <a:solidFill>
                <a:schemeClr val="tx2">
                  <a:lumMod val="75000"/>
                </a:schemeClr>
              </a:solidFill>
              <a:latin typeface="+mn-lt"/>
            </a:endParaRPr>
          </a:p>
        </p:txBody>
      </p:sp>
      <p:sp>
        <p:nvSpPr>
          <p:cNvPr id="12" name="TextBox 11"/>
          <p:cNvSpPr txBox="1"/>
          <p:nvPr/>
        </p:nvSpPr>
        <p:spPr>
          <a:xfrm>
            <a:off x="6843864" y="1694329"/>
            <a:ext cx="184730" cy="338554"/>
          </a:xfrm>
          <a:prstGeom prst="rect">
            <a:avLst/>
          </a:prstGeom>
          <a:noFill/>
        </p:spPr>
        <p:txBody>
          <a:bodyPr wrap="none" rtlCol="0">
            <a:spAutoFit/>
          </a:bodyPr>
          <a:lstStyle/>
          <a:p>
            <a:pPr algn="ctr"/>
            <a:endParaRPr lang="en-US" sz="1600" b="1" dirty="0">
              <a:solidFill>
                <a:schemeClr val="tx2">
                  <a:lumMod val="75000"/>
                </a:schemeClr>
              </a:solidFill>
              <a:latin typeface="+mn-lt"/>
            </a:endParaRPr>
          </a:p>
        </p:txBody>
      </p:sp>
      <p:sp>
        <p:nvSpPr>
          <p:cNvPr id="13" name="Rectangle 4"/>
          <p:cNvSpPr>
            <a:spLocks noChangeArrowheads="1"/>
          </p:cNvSpPr>
          <p:nvPr/>
        </p:nvSpPr>
        <p:spPr bwMode="auto">
          <a:xfrm>
            <a:off x="457200" y="6017568"/>
            <a:ext cx="4887842" cy="230832"/>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nchor="ctr">
            <a:spAutoFit/>
          </a:bodyPr>
          <a:lstStyle/>
          <a:p>
            <a:pPr>
              <a:defRPr/>
            </a:pPr>
            <a:r>
              <a:rPr lang="id-ID" sz="900" i="1" dirty="0" smtClean="0">
                <a:latin typeface="Georgia" pitchFamily="18" charset="0"/>
                <a:ea typeface="Calibri" pitchFamily="34" charset="0"/>
                <a:cs typeface="Arial" panose="020B0604020202020204" pitchFamily="34" charset="0"/>
              </a:rPr>
              <a:t>S</a:t>
            </a:r>
            <a:r>
              <a:rPr lang="en-US" sz="900" i="1" dirty="0" err="1" smtClean="0">
                <a:latin typeface="Georgia" pitchFamily="18" charset="0"/>
                <a:ea typeface="Calibri" pitchFamily="34" charset="0"/>
                <a:cs typeface="Arial" panose="020B0604020202020204" pitchFamily="34" charset="0"/>
              </a:rPr>
              <a:t>ource</a:t>
            </a:r>
            <a:r>
              <a:rPr lang="id-ID" sz="900" i="1" dirty="0" smtClean="0">
                <a:latin typeface="Georgia" pitchFamily="18" charset="0"/>
                <a:ea typeface="Calibri" pitchFamily="34" charset="0"/>
                <a:cs typeface="Arial" panose="020B0604020202020204" pitchFamily="34" charset="0"/>
              </a:rPr>
              <a:t>: </a:t>
            </a:r>
            <a:r>
              <a:rPr lang="en-US" sz="900" i="1" dirty="0" smtClean="0">
                <a:latin typeface="Georgia" pitchFamily="18" charset="0"/>
                <a:ea typeface="Calibri" pitchFamily="34" charset="0"/>
              </a:rPr>
              <a:t> CEIC</a:t>
            </a:r>
          </a:p>
        </p:txBody>
      </p:sp>
      <p:graphicFrame>
        <p:nvGraphicFramePr>
          <p:cNvPr id="14" name="Chart 13"/>
          <p:cNvGraphicFramePr>
            <a:graphicFrameLocks/>
          </p:cNvGraphicFramePr>
          <p:nvPr>
            <p:extLst>
              <p:ext uri="{D42A27DB-BD31-4B8C-83A1-F6EECF244321}">
                <p14:modId xmlns:p14="http://schemas.microsoft.com/office/powerpoint/2010/main" val="2769444507"/>
              </p:ext>
            </p:extLst>
          </p:nvPr>
        </p:nvGraphicFramePr>
        <p:xfrm>
          <a:off x="471056" y="2279104"/>
          <a:ext cx="3988472"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p:cNvGraphicFramePr>
          <p:nvPr>
            <p:extLst>
              <p:ext uri="{D42A27DB-BD31-4B8C-83A1-F6EECF244321}">
                <p14:modId xmlns:p14="http://schemas.microsoft.com/office/powerpoint/2010/main" val="2502787315"/>
              </p:ext>
            </p:extLst>
          </p:nvPr>
        </p:nvGraphicFramePr>
        <p:xfrm>
          <a:off x="4784846" y="2269579"/>
          <a:ext cx="3964299" cy="3429000"/>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3567546" y="4190999"/>
            <a:ext cx="762000" cy="1517075"/>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855525" y="4197924"/>
            <a:ext cx="762000" cy="1517075"/>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696690" y="1690255"/>
            <a:ext cx="4114800" cy="584775"/>
          </a:xfrm>
          <a:prstGeom prst="rect">
            <a:avLst/>
          </a:prstGeom>
          <a:noFill/>
        </p:spPr>
        <p:txBody>
          <a:bodyPr wrap="square" rtlCol="0">
            <a:spAutoFit/>
          </a:bodyPr>
          <a:lstStyle/>
          <a:p>
            <a:pPr algn="ctr"/>
            <a:r>
              <a:rPr lang="en-US" sz="1600" b="1" dirty="0" smtClean="0">
                <a:solidFill>
                  <a:schemeClr val="tx2">
                    <a:lumMod val="75000"/>
                  </a:schemeClr>
                </a:solidFill>
                <a:latin typeface="+mn-lt"/>
              </a:rPr>
              <a:t>Deposit to GDP Ratio</a:t>
            </a:r>
          </a:p>
          <a:p>
            <a:pPr algn="ctr"/>
            <a:r>
              <a:rPr lang="en-US" sz="1600" b="1" dirty="0" smtClean="0">
                <a:solidFill>
                  <a:schemeClr val="tx2">
                    <a:lumMod val="75000"/>
                  </a:schemeClr>
                </a:solidFill>
                <a:latin typeface="+mn-lt"/>
              </a:rPr>
              <a:t>(%) -2014</a:t>
            </a:r>
            <a:endParaRPr lang="en-US" sz="1600" b="1" dirty="0">
              <a:solidFill>
                <a:schemeClr val="tx2">
                  <a:lumMod val="75000"/>
                </a:schemeClr>
              </a:solidFill>
              <a:latin typeface="+mn-lt"/>
            </a:endParaRPr>
          </a:p>
        </p:txBody>
      </p:sp>
      <p:sp>
        <p:nvSpPr>
          <p:cNvPr id="18" name="Rectangle 17"/>
          <p:cNvSpPr/>
          <p:nvPr/>
        </p:nvSpPr>
        <p:spPr>
          <a:xfrm>
            <a:off x="396853" y="1030069"/>
            <a:ext cx="8366147" cy="646331"/>
          </a:xfrm>
          <a:prstGeom prst="rect">
            <a:avLst/>
          </a:prstGeom>
        </p:spPr>
        <p:txBody>
          <a:bodyPr wrap="square">
            <a:spAutoFit/>
          </a:bodyPr>
          <a:lstStyle/>
          <a:p>
            <a:pPr algn="ctr"/>
            <a:r>
              <a:rPr lang="en-US" i="1" dirty="0" smtClean="0">
                <a:latin typeface="+mn-lt"/>
              </a:rPr>
              <a:t>Indonesia banking </a:t>
            </a:r>
            <a:r>
              <a:rPr lang="en-US" i="1" dirty="0">
                <a:latin typeface="+mn-lt"/>
              </a:rPr>
              <a:t>penetration </a:t>
            </a:r>
            <a:r>
              <a:rPr lang="en-US" i="1" dirty="0" smtClean="0">
                <a:latin typeface="+mn-lt"/>
              </a:rPr>
              <a:t>is lower compared </a:t>
            </a:r>
            <a:r>
              <a:rPr lang="en-US" i="1" dirty="0">
                <a:latin typeface="+mn-lt"/>
              </a:rPr>
              <a:t>to other </a:t>
            </a:r>
            <a:r>
              <a:rPr lang="en-US" i="1" dirty="0" smtClean="0">
                <a:latin typeface="+mn-lt"/>
              </a:rPr>
              <a:t>ASEAN-5,                            giving opportunity for Bank to grow</a:t>
            </a:r>
            <a:endParaRPr lang="en-US" i="1" dirty="0">
              <a:latin typeface="+mn-lt"/>
            </a:endParaRPr>
          </a:p>
        </p:txBody>
      </p:sp>
    </p:spTree>
    <p:extLst>
      <p:ext uri="{BB962C8B-B14F-4D97-AF65-F5344CB8AC3E}">
        <p14:creationId xmlns:p14="http://schemas.microsoft.com/office/powerpoint/2010/main" val="406638704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altLang="en-US"/>
              <a:t>4</a:t>
            </a:r>
          </a:p>
        </p:txBody>
      </p:sp>
      <p:pic>
        <p:nvPicPr>
          <p:cNvPr id="9" name="Picture 17"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10" name="TextBox 9"/>
          <p:cNvSpPr txBox="1"/>
          <p:nvPr/>
        </p:nvSpPr>
        <p:spPr>
          <a:xfrm>
            <a:off x="327024" y="216871"/>
            <a:ext cx="7089775" cy="400110"/>
          </a:xfrm>
          <a:prstGeom prst="rect">
            <a:avLst/>
          </a:prstGeom>
          <a:noFill/>
        </p:spPr>
        <p:txBody>
          <a:bodyPr wrap="square">
            <a:spAutoFit/>
          </a:bodyPr>
          <a:lstStyle/>
          <a:p>
            <a:pPr eaLnBrk="1" hangingPunct="1">
              <a:defRPr/>
            </a:pPr>
            <a:r>
              <a:rPr lang="en-US" sz="2000" b="1" i="1" dirty="0">
                <a:solidFill>
                  <a:schemeClr val="tx2">
                    <a:lumMod val="50000"/>
                  </a:schemeClr>
                </a:solidFill>
                <a:latin typeface="+mj-lt"/>
                <a:cs typeface="Arial" charset="0"/>
              </a:rPr>
              <a:t>HUGE DOMESTIC </a:t>
            </a:r>
            <a:r>
              <a:rPr lang="en-US" sz="2000" b="1" i="1" dirty="0" smtClean="0">
                <a:solidFill>
                  <a:schemeClr val="tx2">
                    <a:lumMod val="50000"/>
                  </a:schemeClr>
                </a:solidFill>
                <a:latin typeface="+mj-lt"/>
                <a:cs typeface="Arial" charset="0"/>
              </a:rPr>
              <a:t>MARKET </a:t>
            </a:r>
            <a:r>
              <a:rPr lang="en-US" sz="2000" b="1" i="1" dirty="0" smtClean="0">
                <a:solidFill>
                  <a:schemeClr val="tx2">
                    <a:lumMod val="50000"/>
                  </a:schemeClr>
                </a:solidFill>
                <a:cs typeface="Arial" charset="0"/>
              </a:rPr>
              <a:t>–</a:t>
            </a:r>
            <a:r>
              <a:rPr lang="en-US" sz="2000" b="1" i="1" dirty="0" smtClean="0">
                <a:solidFill>
                  <a:schemeClr val="tx2">
                    <a:lumMod val="50000"/>
                  </a:schemeClr>
                </a:solidFill>
                <a:latin typeface="+mj-lt"/>
                <a:cs typeface="Arial" charset="0"/>
              </a:rPr>
              <a:t> Financial Literacy &amp; Inclusion </a:t>
            </a:r>
            <a:endParaRPr lang="en-US" sz="2000" i="1" dirty="0">
              <a:solidFill>
                <a:schemeClr val="tx2">
                  <a:lumMod val="50000"/>
                </a:schemeClr>
              </a:solidFill>
              <a:latin typeface="+mj-lt"/>
              <a:cs typeface="Arial" charset="0"/>
            </a:endParaRPr>
          </a:p>
        </p:txBody>
      </p:sp>
      <p:sp>
        <p:nvSpPr>
          <p:cNvPr id="14" name="Rounded Rectangle 13"/>
          <p:cNvSpPr/>
          <p:nvPr/>
        </p:nvSpPr>
        <p:spPr>
          <a:xfrm>
            <a:off x="396853" y="2051711"/>
            <a:ext cx="8281987" cy="3581400"/>
          </a:xfrm>
          <a:prstGeom prst="roundRect">
            <a:avLst>
              <a:gd name="adj" fmla="val 530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2437175" y="4569288"/>
            <a:ext cx="880369" cy="369332"/>
          </a:xfrm>
          <a:prstGeom prst="rect">
            <a:avLst/>
          </a:prstGeom>
          <a:noFill/>
        </p:spPr>
        <p:txBody>
          <a:bodyPr wrap="none" rtlCol="0">
            <a:spAutoFit/>
          </a:bodyPr>
          <a:lstStyle/>
          <a:p>
            <a:r>
              <a:rPr lang="en-US" b="1" dirty="0" smtClean="0">
                <a:solidFill>
                  <a:schemeClr val="bg1">
                    <a:lumMod val="95000"/>
                  </a:schemeClr>
                </a:solidFill>
                <a:latin typeface="+mn-lt"/>
              </a:rPr>
              <a:t>81,93%</a:t>
            </a:r>
            <a:endParaRPr lang="en-US" b="1" dirty="0">
              <a:solidFill>
                <a:schemeClr val="bg1">
                  <a:lumMod val="95000"/>
                </a:schemeClr>
              </a:solidFill>
              <a:latin typeface="+mn-lt"/>
            </a:endParaRPr>
          </a:p>
        </p:txBody>
      </p:sp>
      <p:graphicFrame>
        <p:nvGraphicFramePr>
          <p:cNvPr id="16" name="Chart 15"/>
          <p:cNvGraphicFramePr>
            <a:graphicFrameLocks/>
          </p:cNvGraphicFramePr>
          <p:nvPr>
            <p:extLst>
              <p:ext uri="{D42A27DB-BD31-4B8C-83A1-F6EECF244321}">
                <p14:modId xmlns:p14="http://schemas.microsoft.com/office/powerpoint/2010/main" val="498229774"/>
              </p:ext>
            </p:extLst>
          </p:nvPr>
        </p:nvGraphicFramePr>
        <p:xfrm>
          <a:off x="2141560" y="2030104"/>
          <a:ext cx="7078640" cy="3505200"/>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Connector 4"/>
          <p:cNvCxnSpPr/>
          <p:nvPr/>
        </p:nvCxnSpPr>
        <p:spPr>
          <a:xfrm>
            <a:off x="2237096" y="2220031"/>
            <a:ext cx="0" cy="326068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8114" y="2207269"/>
            <a:ext cx="1621021" cy="3108543"/>
          </a:xfrm>
          <a:prstGeom prst="rect">
            <a:avLst/>
          </a:prstGeom>
          <a:noFill/>
        </p:spPr>
        <p:txBody>
          <a:bodyPr wrap="none" rtlCol="0">
            <a:spAutoFit/>
          </a:bodyPr>
          <a:lstStyle/>
          <a:p>
            <a:pPr algn="r"/>
            <a:r>
              <a:rPr lang="en-US" sz="1400" b="1" dirty="0" smtClean="0">
                <a:solidFill>
                  <a:schemeClr val="tx2">
                    <a:lumMod val="50000"/>
                  </a:schemeClr>
                </a:solidFill>
                <a:latin typeface="+mn-lt"/>
              </a:rPr>
              <a:t>Capital Market</a:t>
            </a:r>
          </a:p>
          <a:p>
            <a:pPr algn="r"/>
            <a:endParaRPr lang="en-US" sz="2000" b="1" dirty="0" smtClean="0">
              <a:solidFill>
                <a:schemeClr val="tx2">
                  <a:lumMod val="50000"/>
                </a:schemeClr>
              </a:solidFill>
              <a:latin typeface="+mn-lt"/>
            </a:endParaRPr>
          </a:p>
          <a:p>
            <a:pPr algn="r"/>
            <a:r>
              <a:rPr lang="en-US" sz="1400" b="1" dirty="0" smtClean="0">
                <a:solidFill>
                  <a:schemeClr val="tx2">
                    <a:lumMod val="50000"/>
                  </a:schemeClr>
                </a:solidFill>
                <a:latin typeface="+mn-lt"/>
              </a:rPr>
              <a:t>Pension Funds</a:t>
            </a:r>
          </a:p>
          <a:p>
            <a:pPr algn="r"/>
            <a:endParaRPr lang="en-US" sz="2000" b="1" dirty="0" smtClean="0">
              <a:solidFill>
                <a:schemeClr val="tx2">
                  <a:lumMod val="50000"/>
                </a:schemeClr>
              </a:solidFill>
              <a:latin typeface="+mn-lt"/>
            </a:endParaRPr>
          </a:p>
          <a:p>
            <a:pPr algn="r"/>
            <a:r>
              <a:rPr lang="en-US" sz="1400" b="1" dirty="0" smtClean="0">
                <a:solidFill>
                  <a:schemeClr val="tx2">
                    <a:lumMod val="50000"/>
                  </a:schemeClr>
                </a:solidFill>
                <a:latin typeface="+mn-lt"/>
              </a:rPr>
              <a:t>Finance Companies</a:t>
            </a:r>
          </a:p>
          <a:p>
            <a:pPr algn="r"/>
            <a:endParaRPr lang="en-US" sz="2400" b="1" dirty="0" smtClean="0">
              <a:solidFill>
                <a:schemeClr val="tx2">
                  <a:lumMod val="50000"/>
                </a:schemeClr>
              </a:solidFill>
              <a:latin typeface="+mn-lt"/>
            </a:endParaRPr>
          </a:p>
          <a:p>
            <a:pPr algn="r"/>
            <a:r>
              <a:rPr lang="en-US" sz="1400" b="1" dirty="0" smtClean="0">
                <a:solidFill>
                  <a:schemeClr val="tx2">
                    <a:lumMod val="50000"/>
                  </a:schemeClr>
                </a:solidFill>
                <a:latin typeface="+mn-lt"/>
              </a:rPr>
              <a:t>Mortgages</a:t>
            </a:r>
          </a:p>
          <a:p>
            <a:pPr algn="r"/>
            <a:endParaRPr lang="en-US" sz="2300" b="1" dirty="0" smtClean="0">
              <a:solidFill>
                <a:schemeClr val="tx2">
                  <a:lumMod val="50000"/>
                </a:schemeClr>
              </a:solidFill>
              <a:latin typeface="+mn-lt"/>
            </a:endParaRPr>
          </a:p>
          <a:p>
            <a:pPr algn="r"/>
            <a:r>
              <a:rPr lang="en-US" sz="1400" b="1" dirty="0" smtClean="0">
                <a:solidFill>
                  <a:schemeClr val="tx2">
                    <a:lumMod val="50000"/>
                  </a:schemeClr>
                </a:solidFill>
                <a:latin typeface="+mn-lt"/>
              </a:rPr>
              <a:t>Insurance</a:t>
            </a:r>
          </a:p>
          <a:p>
            <a:pPr algn="r"/>
            <a:endParaRPr lang="en-US" sz="2200" b="1" dirty="0" smtClean="0">
              <a:solidFill>
                <a:schemeClr val="tx2">
                  <a:lumMod val="50000"/>
                </a:schemeClr>
              </a:solidFill>
              <a:latin typeface="+mn-lt"/>
            </a:endParaRPr>
          </a:p>
          <a:p>
            <a:pPr algn="r"/>
            <a:r>
              <a:rPr lang="en-US" sz="1400" b="1" dirty="0" smtClean="0">
                <a:solidFill>
                  <a:schemeClr val="tx2">
                    <a:lumMod val="50000"/>
                  </a:schemeClr>
                </a:solidFill>
                <a:latin typeface="+mn-lt"/>
              </a:rPr>
              <a:t>Banking</a:t>
            </a:r>
          </a:p>
        </p:txBody>
      </p:sp>
      <p:sp>
        <p:nvSpPr>
          <p:cNvPr id="18" name="TextBox 17"/>
          <p:cNvSpPr txBox="1"/>
          <p:nvPr/>
        </p:nvSpPr>
        <p:spPr>
          <a:xfrm>
            <a:off x="5400253" y="5605790"/>
            <a:ext cx="3161443" cy="261610"/>
          </a:xfrm>
          <a:prstGeom prst="rect">
            <a:avLst/>
          </a:prstGeom>
          <a:noFill/>
        </p:spPr>
        <p:txBody>
          <a:bodyPr wrap="none" rtlCol="0">
            <a:spAutoFit/>
          </a:bodyPr>
          <a:lstStyle/>
          <a:p>
            <a:r>
              <a:rPr lang="en-US" sz="1100" i="1" dirty="0" smtClean="0">
                <a:latin typeface="+mn-lt"/>
              </a:rPr>
              <a:t>Source: Indonesia Financial Services Authority, 2014</a:t>
            </a:r>
            <a:endParaRPr lang="en-US" sz="1100" i="1" dirty="0">
              <a:latin typeface="+mn-lt"/>
            </a:endParaRPr>
          </a:p>
        </p:txBody>
      </p:sp>
      <p:sp>
        <p:nvSpPr>
          <p:cNvPr id="3" name="TextBox 2"/>
          <p:cNvSpPr txBox="1"/>
          <p:nvPr/>
        </p:nvSpPr>
        <p:spPr>
          <a:xfrm>
            <a:off x="394648" y="1357952"/>
            <a:ext cx="8276016" cy="646331"/>
          </a:xfrm>
          <a:prstGeom prst="rect">
            <a:avLst/>
          </a:prstGeom>
          <a:noFill/>
        </p:spPr>
        <p:txBody>
          <a:bodyPr wrap="square" rtlCol="0">
            <a:spAutoFit/>
          </a:bodyPr>
          <a:lstStyle/>
          <a:p>
            <a:pPr algn="ctr"/>
            <a:r>
              <a:rPr lang="en-US" i="1" dirty="0">
                <a:latin typeface="+mn-lt"/>
              </a:rPr>
              <a:t>Literacy and financial inclusion levels of Indonesian society in various financial industry is still relatively low</a:t>
            </a:r>
          </a:p>
        </p:txBody>
      </p:sp>
      <p:sp>
        <p:nvSpPr>
          <p:cNvPr id="4" name="Rectangle 3"/>
          <p:cNvSpPr/>
          <p:nvPr/>
        </p:nvSpPr>
        <p:spPr>
          <a:xfrm>
            <a:off x="5740400" y="5410200"/>
            <a:ext cx="76200" cy="70511"/>
          </a:xfrm>
          <a:prstGeom prst="rect">
            <a:avLst/>
          </a:prstGeom>
          <a:solidFill>
            <a:schemeClr val="accent6">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959600" y="5410200"/>
            <a:ext cx="76200" cy="70511"/>
          </a:xfrm>
          <a:prstGeom prst="rect">
            <a:avLst/>
          </a:prstGeom>
          <a:solidFill>
            <a:schemeClr val="tx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794659" y="5308745"/>
            <a:ext cx="708848" cy="261610"/>
          </a:xfrm>
          <a:prstGeom prst="rect">
            <a:avLst/>
          </a:prstGeom>
          <a:noFill/>
        </p:spPr>
        <p:txBody>
          <a:bodyPr wrap="none" rtlCol="0">
            <a:spAutoFit/>
          </a:bodyPr>
          <a:lstStyle/>
          <a:p>
            <a:r>
              <a:rPr lang="en-US" sz="1100" b="1" dirty="0">
                <a:latin typeface="+mn-lt"/>
              </a:rPr>
              <a:t>I</a:t>
            </a:r>
            <a:r>
              <a:rPr lang="en-US" sz="1100" b="1" dirty="0" smtClean="0">
                <a:latin typeface="+mn-lt"/>
              </a:rPr>
              <a:t>nclusion</a:t>
            </a:r>
            <a:endParaRPr lang="en-US" sz="1100" b="1" dirty="0">
              <a:latin typeface="+mn-lt"/>
            </a:endParaRPr>
          </a:p>
        </p:txBody>
      </p:sp>
      <p:sp>
        <p:nvSpPr>
          <p:cNvPr id="17" name="TextBox 16"/>
          <p:cNvSpPr txBox="1"/>
          <p:nvPr/>
        </p:nvSpPr>
        <p:spPr>
          <a:xfrm>
            <a:off x="6997186" y="5308600"/>
            <a:ext cx="915635" cy="261610"/>
          </a:xfrm>
          <a:prstGeom prst="rect">
            <a:avLst/>
          </a:prstGeom>
          <a:noFill/>
        </p:spPr>
        <p:txBody>
          <a:bodyPr wrap="none" rtlCol="0">
            <a:spAutoFit/>
          </a:bodyPr>
          <a:lstStyle/>
          <a:p>
            <a:r>
              <a:rPr lang="en-US" sz="1100" b="1" dirty="0" smtClean="0">
                <a:latin typeface="+mn-lt"/>
              </a:rPr>
              <a:t>Well literate</a:t>
            </a:r>
            <a:endParaRPr lang="en-US" sz="1100" b="1" dirty="0">
              <a:latin typeface="+mn-lt"/>
            </a:endParaRPr>
          </a:p>
        </p:txBody>
      </p:sp>
    </p:spTree>
    <p:extLst>
      <p:ext uri="{BB962C8B-B14F-4D97-AF65-F5344CB8AC3E}">
        <p14:creationId xmlns:p14="http://schemas.microsoft.com/office/powerpoint/2010/main" val="721672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53200" y="6356350"/>
            <a:ext cx="2133600" cy="365125"/>
          </a:xfrm>
        </p:spPr>
        <p:txBody>
          <a:bodyPr/>
          <a:lstStyle/>
          <a:p>
            <a:pPr>
              <a:defRPr/>
            </a:pPr>
            <a:r>
              <a:rPr lang="en-US" altLang="en-US" dirty="0" smtClean="0"/>
              <a:t>5</a:t>
            </a:r>
            <a:endParaRPr lang="en-US" altLang="en-US" dirty="0"/>
          </a:p>
        </p:txBody>
      </p:sp>
      <p:pic>
        <p:nvPicPr>
          <p:cNvPr id="9" name="Picture 17" descr="D:\2012\Others\10 copy.jpg"/>
          <p:cNvPicPr>
            <a:picLocks noChangeAspect="1" noChangeArrowheads="1"/>
          </p:cNvPicPr>
          <p:nvPr/>
        </p:nvPicPr>
        <p:blipFill>
          <a:blip r:embed="rId2"/>
          <a:srcRect t="96664" r="18333"/>
          <a:stretch>
            <a:fillRect/>
          </a:stretch>
        </p:blipFill>
        <p:spPr bwMode="auto">
          <a:xfrm>
            <a:off x="0" y="611188"/>
            <a:ext cx="7416800" cy="46037"/>
          </a:xfrm>
          <a:prstGeom prst="rect">
            <a:avLst/>
          </a:prstGeom>
          <a:noFill/>
          <a:ln w="9525">
            <a:noFill/>
            <a:miter lim="800000"/>
            <a:headEnd/>
            <a:tailEnd/>
          </a:ln>
        </p:spPr>
      </p:pic>
      <p:sp>
        <p:nvSpPr>
          <p:cNvPr id="14" name="Rounded Rectangle 13"/>
          <p:cNvSpPr/>
          <p:nvPr/>
        </p:nvSpPr>
        <p:spPr>
          <a:xfrm>
            <a:off x="762000" y="1143000"/>
            <a:ext cx="4953000" cy="2400300"/>
          </a:xfrm>
          <a:prstGeom prst="roundRect">
            <a:avLst>
              <a:gd name="adj" fmla="val 764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762000" y="3644153"/>
            <a:ext cx="4953000" cy="2400300"/>
          </a:xfrm>
          <a:prstGeom prst="roundRect">
            <a:avLst>
              <a:gd name="adj" fmla="val 764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62000" y="6062990"/>
            <a:ext cx="3161443" cy="261610"/>
          </a:xfrm>
          <a:prstGeom prst="rect">
            <a:avLst/>
          </a:prstGeom>
          <a:noFill/>
        </p:spPr>
        <p:txBody>
          <a:bodyPr wrap="none" rtlCol="0">
            <a:spAutoFit/>
          </a:bodyPr>
          <a:lstStyle/>
          <a:p>
            <a:r>
              <a:rPr lang="en-US" sz="1100" i="1" dirty="0" smtClean="0">
                <a:latin typeface="+mn-lt"/>
              </a:rPr>
              <a:t>Source: Indonesia Financial Services Authority, 2014</a:t>
            </a:r>
            <a:endParaRPr lang="en-US" sz="1100" i="1" dirty="0">
              <a:latin typeface="+mn-lt"/>
            </a:endParaRPr>
          </a:p>
        </p:txBody>
      </p:sp>
      <p:graphicFrame>
        <p:nvGraphicFramePr>
          <p:cNvPr id="13" name="Chart 12"/>
          <p:cNvGraphicFramePr>
            <a:graphicFrameLocks/>
          </p:cNvGraphicFramePr>
          <p:nvPr>
            <p:extLst>
              <p:ext uri="{D42A27DB-BD31-4B8C-83A1-F6EECF244321}">
                <p14:modId xmlns:p14="http://schemas.microsoft.com/office/powerpoint/2010/main" val="1912089261"/>
              </p:ext>
            </p:extLst>
          </p:nvPr>
        </p:nvGraphicFramePr>
        <p:xfrm>
          <a:off x="990600" y="1295400"/>
          <a:ext cx="4572000" cy="22145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p:cNvGraphicFramePr>
          <p:nvPr>
            <p:extLst>
              <p:ext uri="{D42A27DB-BD31-4B8C-83A1-F6EECF244321}">
                <p14:modId xmlns:p14="http://schemas.microsoft.com/office/powerpoint/2010/main" val="2654142877"/>
              </p:ext>
            </p:extLst>
          </p:nvPr>
        </p:nvGraphicFramePr>
        <p:xfrm>
          <a:off x="1013488" y="3715120"/>
          <a:ext cx="4572000" cy="2214562"/>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1039504" y="3692856"/>
            <a:ext cx="1219200" cy="338554"/>
          </a:xfrm>
          <a:prstGeom prst="rect">
            <a:avLst/>
          </a:prstGeom>
          <a:noFill/>
        </p:spPr>
        <p:txBody>
          <a:bodyPr wrap="square" rtlCol="0">
            <a:spAutoFit/>
          </a:bodyPr>
          <a:lstStyle/>
          <a:p>
            <a:r>
              <a:rPr lang="en-US" sz="1600" b="1" dirty="0" smtClean="0">
                <a:solidFill>
                  <a:schemeClr val="accent6">
                    <a:lumMod val="50000"/>
                  </a:schemeClr>
                </a:solidFill>
                <a:latin typeface="+mn-lt"/>
              </a:rPr>
              <a:t>Inclusion</a:t>
            </a:r>
            <a:endParaRPr lang="en-US" sz="1600" b="1" dirty="0">
              <a:solidFill>
                <a:schemeClr val="accent6">
                  <a:lumMod val="50000"/>
                </a:schemeClr>
              </a:solidFill>
              <a:latin typeface="+mn-lt"/>
            </a:endParaRPr>
          </a:p>
        </p:txBody>
      </p:sp>
      <p:sp>
        <p:nvSpPr>
          <p:cNvPr id="19" name="TextBox 18"/>
          <p:cNvSpPr txBox="1"/>
          <p:nvPr/>
        </p:nvSpPr>
        <p:spPr>
          <a:xfrm>
            <a:off x="1039504" y="1197592"/>
            <a:ext cx="1219200" cy="338554"/>
          </a:xfrm>
          <a:prstGeom prst="rect">
            <a:avLst/>
          </a:prstGeom>
          <a:noFill/>
        </p:spPr>
        <p:txBody>
          <a:bodyPr wrap="square" rtlCol="0">
            <a:spAutoFit/>
          </a:bodyPr>
          <a:lstStyle/>
          <a:p>
            <a:r>
              <a:rPr lang="en-US" sz="1600" b="1" dirty="0" smtClean="0">
                <a:solidFill>
                  <a:schemeClr val="tx2">
                    <a:lumMod val="50000"/>
                  </a:schemeClr>
                </a:solidFill>
                <a:latin typeface="+mn-lt"/>
              </a:rPr>
              <a:t>Literacy</a:t>
            </a:r>
            <a:endParaRPr lang="en-US" sz="1600" b="1" dirty="0">
              <a:solidFill>
                <a:schemeClr val="tx2">
                  <a:lumMod val="50000"/>
                </a:schemeClr>
              </a:solidFill>
              <a:latin typeface="+mn-lt"/>
            </a:endParaRPr>
          </a:p>
        </p:txBody>
      </p:sp>
      <p:sp>
        <p:nvSpPr>
          <p:cNvPr id="6" name="TextBox 5"/>
          <p:cNvSpPr txBox="1"/>
          <p:nvPr/>
        </p:nvSpPr>
        <p:spPr>
          <a:xfrm>
            <a:off x="6172200" y="2209800"/>
            <a:ext cx="2209800" cy="2585323"/>
          </a:xfrm>
          <a:prstGeom prst="rect">
            <a:avLst/>
          </a:prstGeom>
          <a:noFill/>
        </p:spPr>
        <p:txBody>
          <a:bodyPr wrap="square" rtlCol="0">
            <a:spAutoFit/>
          </a:bodyPr>
          <a:lstStyle/>
          <a:p>
            <a:r>
              <a:rPr lang="en-US" dirty="0" smtClean="0">
                <a:latin typeface="+mn-lt"/>
              </a:rPr>
              <a:t>Literacy </a:t>
            </a:r>
            <a:r>
              <a:rPr lang="en-US" dirty="0">
                <a:latin typeface="+mn-lt"/>
              </a:rPr>
              <a:t>low-income people is dominated by the banking sector. This is also reflected in </a:t>
            </a:r>
            <a:r>
              <a:rPr lang="en-US" dirty="0" smtClean="0">
                <a:latin typeface="+mn-lt"/>
              </a:rPr>
              <a:t>financial inclusion while access to non banking sector is </a:t>
            </a:r>
            <a:r>
              <a:rPr lang="en-US" dirty="0">
                <a:latin typeface="+mn-lt"/>
              </a:rPr>
              <a:t>still relatively low</a:t>
            </a:r>
          </a:p>
        </p:txBody>
      </p:sp>
      <p:sp>
        <p:nvSpPr>
          <p:cNvPr id="20" name="TextBox 19"/>
          <p:cNvSpPr txBox="1"/>
          <p:nvPr/>
        </p:nvSpPr>
        <p:spPr>
          <a:xfrm>
            <a:off x="327024" y="216871"/>
            <a:ext cx="7089775" cy="400110"/>
          </a:xfrm>
          <a:prstGeom prst="rect">
            <a:avLst/>
          </a:prstGeom>
          <a:noFill/>
        </p:spPr>
        <p:txBody>
          <a:bodyPr wrap="square">
            <a:spAutoFit/>
          </a:bodyPr>
          <a:lstStyle/>
          <a:p>
            <a:pPr eaLnBrk="1" hangingPunct="1">
              <a:defRPr/>
            </a:pPr>
            <a:r>
              <a:rPr lang="en-US" sz="2000" b="1" i="1" dirty="0">
                <a:solidFill>
                  <a:schemeClr val="tx2">
                    <a:lumMod val="50000"/>
                  </a:schemeClr>
                </a:solidFill>
                <a:latin typeface="+mj-lt"/>
                <a:cs typeface="Arial" charset="0"/>
              </a:rPr>
              <a:t>HUGE DOMESTIC </a:t>
            </a:r>
            <a:r>
              <a:rPr lang="en-US" sz="2000" b="1" i="1" dirty="0" smtClean="0">
                <a:solidFill>
                  <a:schemeClr val="tx2">
                    <a:lumMod val="50000"/>
                  </a:schemeClr>
                </a:solidFill>
                <a:latin typeface="+mj-lt"/>
                <a:cs typeface="Arial" charset="0"/>
              </a:rPr>
              <a:t>MARKET </a:t>
            </a:r>
            <a:r>
              <a:rPr lang="en-US" sz="2000" b="1" i="1" dirty="0" smtClean="0">
                <a:solidFill>
                  <a:schemeClr val="tx2">
                    <a:lumMod val="50000"/>
                  </a:schemeClr>
                </a:solidFill>
                <a:cs typeface="Arial" charset="0"/>
              </a:rPr>
              <a:t>–</a:t>
            </a:r>
            <a:r>
              <a:rPr lang="en-US" sz="2000" b="1" i="1" dirty="0" smtClean="0">
                <a:solidFill>
                  <a:schemeClr val="tx2">
                    <a:lumMod val="50000"/>
                  </a:schemeClr>
                </a:solidFill>
                <a:latin typeface="+mj-lt"/>
                <a:cs typeface="Arial" charset="0"/>
              </a:rPr>
              <a:t> Financial Literacy &amp; Inclusion </a:t>
            </a:r>
            <a:endParaRPr lang="en-US" sz="2000" i="1" dirty="0">
              <a:solidFill>
                <a:schemeClr val="tx2">
                  <a:lumMod val="50000"/>
                </a:schemeClr>
              </a:solidFill>
              <a:latin typeface="+mj-lt"/>
              <a:cs typeface="Arial" charset="0"/>
            </a:endParaRPr>
          </a:p>
        </p:txBody>
      </p:sp>
    </p:spTree>
    <p:extLst>
      <p:ext uri="{BB962C8B-B14F-4D97-AF65-F5344CB8AC3E}">
        <p14:creationId xmlns:p14="http://schemas.microsoft.com/office/powerpoint/2010/main" val="301001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altLang="en-US" smtClean="0"/>
              <a:t>6</a:t>
            </a:r>
            <a:endParaRPr lang="en-US" altLang="en-US"/>
          </a:p>
        </p:txBody>
      </p:sp>
      <p:sp>
        <p:nvSpPr>
          <p:cNvPr id="3" name="Rounded Rectangle 2"/>
          <p:cNvSpPr/>
          <p:nvPr/>
        </p:nvSpPr>
        <p:spPr>
          <a:xfrm>
            <a:off x="6101688" y="900752"/>
            <a:ext cx="2751160" cy="5486399"/>
          </a:xfrm>
          <a:prstGeom prst="roundRect">
            <a:avLst>
              <a:gd name="adj" fmla="val 84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p:cNvGraphicFramePr>
            <a:graphicFrameLocks/>
          </p:cNvGraphicFramePr>
          <p:nvPr>
            <p:extLst>
              <p:ext uri="{D42A27DB-BD31-4B8C-83A1-F6EECF244321}">
                <p14:modId xmlns:p14="http://schemas.microsoft.com/office/powerpoint/2010/main" val="1241784105"/>
              </p:ext>
            </p:extLst>
          </p:nvPr>
        </p:nvGraphicFramePr>
        <p:xfrm>
          <a:off x="5078104" y="1772254"/>
          <a:ext cx="4599296" cy="2674961"/>
        </p:xfrm>
        <a:graphic>
          <a:graphicData uri="http://schemas.openxmlformats.org/drawingml/2006/chart">
            <c:chart xmlns:c="http://schemas.openxmlformats.org/drawingml/2006/chart" xmlns:r="http://schemas.openxmlformats.org/officeDocument/2006/relationships" r:id="rId2"/>
          </a:graphicData>
        </a:graphic>
      </p:graphicFrame>
      <p:sp>
        <p:nvSpPr>
          <p:cNvPr id="5" name="Rounded Rectangle 4"/>
          <p:cNvSpPr/>
          <p:nvPr/>
        </p:nvSpPr>
        <p:spPr>
          <a:xfrm>
            <a:off x="327024" y="914400"/>
            <a:ext cx="2644776" cy="5486399"/>
          </a:xfrm>
          <a:prstGeom prst="roundRect">
            <a:avLst>
              <a:gd name="adj" fmla="val 84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151496" y="914400"/>
            <a:ext cx="2784144" cy="5486399"/>
          </a:xfrm>
          <a:prstGeom prst="roundRect">
            <a:avLst>
              <a:gd name="adj" fmla="val 84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08296" y="4757424"/>
            <a:ext cx="2474178" cy="1477328"/>
          </a:xfrm>
          <a:prstGeom prst="rect">
            <a:avLst/>
          </a:prstGeom>
          <a:noFill/>
        </p:spPr>
        <p:txBody>
          <a:bodyPr wrap="square" rtlCol="0">
            <a:spAutoFit/>
          </a:bodyPr>
          <a:lstStyle/>
          <a:p>
            <a:pPr algn="ctr"/>
            <a:r>
              <a:rPr lang="en-US" sz="1500" dirty="0">
                <a:latin typeface="+mn-lt"/>
              </a:rPr>
              <a:t>M</a:t>
            </a:r>
            <a:r>
              <a:rPr lang="en-US" sz="1500" dirty="0" smtClean="0">
                <a:latin typeface="+mn-lt"/>
              </a:rPr>
              <a:t>icro</a:t>
            </a:r>
            <a:r>
              <a:rPr lang="en-US" sz="1500" dirty="0">
                <a:latin typeface="+mn-lt"/>
              </a:rPr>
              <a:t>, small and medium enterprises </a:t>
            </a:r>
            <a:r>
              <a:rPr lang="en-US" sz="1500" dirty="0" smtClean="0">
                <a:latin typeface="+mn-lt"/>
              </a:rPr>
              <a:t>in </a:t>
            </a:r>
            <a:r>
              <a:rPr lang="en-US" sz="1500" dirty="0">
                <a:latin typeface="+mn-lt"/>
              </a:rPr>
              <a:t>Indonesia reached 56.53 million units, which is currently 99.99% market share of all business activities in Indonesia</a:t>
            </a:r>
          </a:p>
        </p:txBody>
      </p:sp>
      <p:sp>
        <p:nvSpPr>
          <p:cNvPr id="8" name="TextBox 7"/>
          <p:cNvSpPr txBox="1"/>
          <p:nvPr/>
        </p:nvSpPr>
        <p:spPr>
          <a:xfrm>
            <a:off x="3276600" y="4771072"/>
            <a:ext cx="2608385" cy="1477328"/>
          </a:xfrm>
          <a:prstGeom prst="rect">
            <a:avLst/>
          </a:prstGeom>
          <a:noFill/>
        </p:spPr>
        <p:txBody>
          <a:bodyPr wrap="square" rtlCol="0">
            <a:spAutoFit/>
          </a:bodyPr>
          <a:lstStyle/>
          <a:p>
            <a:pPr algn="ctr"/>
            <a:r>
              <a:rPr lang="en-US" sz="1500" dirty="0" smtClean="0">
                <a:latin typeface="+mn-lt"/>
              </a:rPr>
              <a:t>From </a:t>
            </a:r>
            <a:r>
              <a:rPr lang="en-US" sz="1500" dirty="0">
                <a:latin typeface="+mn-lt"/>
              </a:rPr>
              <a:t>56.53 million units of micro, small and </a:t>
            </a:r>
            <a:r>
              <a:rPr lang="en-US" sz="1500" dirty="0" smtClean="0">
                <a:latin typeface="+mn-lt"/>
              </a:rPr>
              <a:t>medium enterprises, </a:t>
            </a:r>
            <a:r>
              <a:rPr lang="en-US" sz="1500" dirty="0">
                <a:latin typeface="+mn-lt"/>
              </a:rPr>
              <a:t>55.86 million units or 98.81% are micro business unit which absorb 90.12% of the workforce in Indonesia</a:t>
            </a:r>
          </a:p>
        </p:txBody>
      </p:sp>
      <p:graphicFrame>
        <p:nvGraphicFramePr>
          <p:cNvPr id="9" name="Chart 8"/>
          <p:cNvGraphicFramePr>
            <a:graphicFrameLocks/>
          </p:cNvGraphicFramePr>
          <p:nvPr>
            <p:extLst>
              <p:ext uri="{D42A27DB-BD31-4B8C-83A1-F6EECF244321}">
                <p14:modId xmlns:p14="http://schemas.microsoft.com/office/powerpoint/2010/main" val="1618481906"/>
              </p:ext>
            </p:extLst>
          </p:nvPr>
        </p:nvGraphicFramePr>
        <p:xfrm>
          <a:off x="-318448" y="1292715"/>
          <a:ext cx="4452400" cy="32522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2666466592"/>
              </p:ext>
            </p:extLst>
          </p:nvPr>
        </p:nvGraphicFramePr>
        <p:xfrm>
          <a:off x="2379829" y="1727555"/>
          <a:ext cx="4180106" cy="2725564"/>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1289231" y="3761901"/>
            <a:ext cx="728084" cy="307777"/>
          </a:xfrm>
          <a:prstGeom prst="rect">
            <a:avLst/>
          </a:prstGeom>
          <a:noFill/>
        </p:spPr>
        <p:txBody>
          <a:bodyPr wrap="none" rtlCol="0">
            <a:spAutoFit/>
          </a:bodyPr>
          <a:lstStyle/>
          <a:p>
            <a:r>
              <a:rPr lang="en-US" sz="1400" b="1" dirty="0" smtClean="0">
                <a:solidFill>
                  <a:schemeClr val="bg1">
                    <a:lumMod val="95000"/>
                  </a:schemeClr>
                </a:solidFill>
                <a:latin typeface="+mn-lt"/>
              </a:rPr>
              <a:t>99,99%</a:t>
            </a:r>
            <a:endParaRPr lang="en-US" sz="1400" b="1" dirty="0">
              <a:solidFill>
                <a:schemeClr val="bg1">
                  <a:lumMod val="95000"/>
                </a:schemeClr>
              </a:solidFill>
              <a:latin typeface="+mn-lt"/>
            </a:endParaRPr>
          </a:p>
        </p:txBody>
      </p:sp>
      <p:sp>
        <p:nvSpPr>
          <p:cNvPr id="12" name="TextBox 11"/>
          <p:cNvSpPr txBox="1"/>
          <p:nvPr/>
        </p:nvSpPr>
        <p:spPr>
          <a:xfrm>
            <a:off x="4823959" y="1774451"/>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4,09%</a:t>
            </a:r>
            <a:endParaRPr lang="en-US" sz="1200" b="1" dirty="0">
              <a:solidFill>
                <a:schemeClr val="tx2">
                  <a:lumMod val="50000"/>
                </a:schemeClr>
              </a:solidFill>
              <a:latin typeface="+mn-lt"/>
            </a:endParaRPr>
          </a:p>
        </p:txBody>
      </p:sp>
      <p:sp>
        <p:nvSpPr>
          <p:cNvPr id="13" name="TextBox 12"/>
          <p:cNvSpPr txBox="1"/>
          <p:nvPr/>
        </p:nvSpPr>
        <p:spPr>
          <a:xfrm>
            <a:off x="5312392" y="1905748"/>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2,95%</a:t>
            </a:r>
            <a:endParaRPr lang="en-US" sz="1200" b="1" dirty="0">
              <a:solidFill>
                <a:schemeClr val="tx2">
                  <a:lumMod val="50000"/>
                </a:schemeClr>
              </a:solidFill>
              <a:latin typeface="+mn-lt"/>
            </a:endParaRPr>
          </a:p>
        </p:txBody>
      </p:sp>
      <p:sp>
        <p:nvSpPr>
          <p:cNvPr id="14" name="TextBox 13"/>
          <p:cNvSpPr txBox="1"/>
          <p:nvPr/>
        </p:nvSpPr>
        <p:spPr>
          <a:xfrm>
            <a:off x="5328495" y="2488052"/>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2,84%</a:t>
            </a:r>
            <a:endParaRPr lang="en-US" sz="1200" b="1" dirty="0">
              <a:solidFill>
                <a:schemeClr val="tx2">
                  <a:lumMod val="50000"/>
                </a:schemeClr>
              </a:solidFill>
              <a:latin typeface="+mn-lt"/>
            </a:endParaRPr>
          </a:p>
        </p:txBody>
      </p:sp>
      <p:sp>
        <p:nvSpPr>
          <p:cNvPr id="15" name="TextBox 14"/>
          <p:cNvSpPr txBox="1"/>
          <p:nvPr/>
        </p:nvSpPr>
        <p:spPr>
          <a:xfrm>
            <a:off x="2196335" y="1716583"/>
            <a:ext cx="636713" cy="307777"/>
          </a:xfrm>
          <a:prstGeom prst="rect">
            <a:avLst/>
          </a:prstGeom>
          <a:noFill/>
        </p:spPr>
        <p:txBody>
          <a:bodyPr wrap="none" rtlCol="0">
            <a:spAutoFit/>
          </a:bodyPr>
          <a:lstStyle/>
          <a:p>
            <a:r>
              <a:rPr lang="en-US" sz="1400" b="1" dirty="0" smtClean="0">
                <a:solidFill>
                  <a:schemeClr val="tx2">
                    <a:lumMod val="50000"/>
                  </a:schemeClr>
                </a:solidFill>
                <a:latin typeface="+mn-lt"/>
              </a:rPr>
              <a:t>0,01%</a:t>
            </a:r>
            <a:endParaRPr lang="en-US" sz="1400" b="1" dirty="0">
              <a:solidFill>
                <a:schemeClr val="tx2">
                  <a:lumMod val="50000"/>
                </a:schemeClr>
              </a:solidFill>
              <a:latin typeface="+mn-lt"/>
            </a:endParaRPr>
          </a:p>
        </p:txBody>
      </p:sp>
      <p:cxnSp>
        <p:nvCxnSpPr>
          <p:cNvPr id="16" name="Straight Connector 15"/>
          <p:cNvCxnSpPr/>
          <p:nvPr/>
        </p:nvCxnSpPr>
        <p:spPr>
          <a:xfrm flipV="1">
            <a:off x="3055960" y="1011359"/>
            <a:ext cx="0" cy="5354185"/>
          </a:xfrm>
          <a:prstGeom prst="line">
            <a:avLst/>
          </a:prstGeom>
          <a:ln>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011840" y="1019319"/>
            <a:ext cx="0" cy="5354185"/>
          </a:xfrm>
          <a:prstGeom prst="line">
            <a:avLst/>
          </a:prstGeom>
          <a:ln>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114800" y="3810243"/>
            <a:ext cx="728084" cy="307777"/>
          </a:xfrm>
          <a:prstGeom prst="rect">
            <a:avLst/>
          </a:prstGeom>
          <a:noFill/>
        </p:spPr>
        <p:txBody>
          <a:bodyPr wrap="none" rtlCol="0">
            <a:spAutoFit/>
          </a:bodyPr>
          <a:lstStyle/>
          <a:p>
            <a:r>
              <a:rPr lang="en-US" sz="1400" b="1" dirty="0" smtClean="0">
                <a:solidFill>
                  <a:schemeClr val="bg1">
                    <a:lumMod val="95000"/>
                  </a:schemeClr>
                </a:solidFill>
                <a:latin typeface="+mn-lt"/>
              </a:rPr>
              <a:t>90,12%</a:t>
            </a:r>
            <a:endParaRPr lang="en-US" sz="1400" b="1" dirty="0">
              <a:solidFill>
                <a:schemeClr val="bg1">
                  <a:lumMod val="95000"/>
                </a:schemeClr>
              </a:solidFill>
              <a:latin typeface="+mn-lt"/>
            </a:endParaRPr>
          </a:p>
        </p:txBody>
      </p:sp>
      <p:sp>
        <p:nvSpPr>
          <p:cNvPr id="19" name="TextBox 18"/>
          <p:cNvSpPr txBox="1"/>
          <p:nvPr/>
        </p:nvSpPr>
        <p:spPr>
          <a:xfrm>
            <a:off x="6172200" y="4775537"/>
            <a:ext cx="2585111" cy="1092607"/>
          </a:xfrm>
          <a:prstGeom prst="rect">
            <a:avLst/>
          </a:prstGeom>
          <a:noFill/>
        </p:spPr>
        <p:txBody>
          <a:bodyPr wrap="square" rtlCol="0">
            <a:spAutoFit/>
          </a:bodyPr>
          <a:lstStyle/>
          <a:p>
            <a:pPr algn="ctr"/>
            <a:r>
              <a:rPr lang="en-US" sz="1500" dirty="0" smtClean="0">
                <a:latin typeface="+mn-lt"/>
              </a:rPr>
              <a:t>Although, total </a:t>
            </a:r>
            <a:r>
              <a:rPr lang="en-US" sz="1500" dirty="0">
                <a:latin typeface="+mn-lt"/>
              </a:rPr>
              <a:t>Micro Business is very large, but </a:t>
            </a:r>
            <a:r>
              <a:rPr lang="en-US" sz="1500" dirty="0" smtClean="0">
                <a:latin typeface="+mn-lt"/>
              </a:rPr>
              <a:t>only </a:t>
            </a:r>
            <a:r>
              <a:rPr lang="en-US" sz="2000" b="1" dirty="0" smtClean="0">
                <a:latin typeface="+mn-lt"/>
              </a:rPr>
              <a:t>3.74% </a:t>
            </a:r>
            <a:r>
              <a:rPr lang="en-US" sz="1500" dirty="0" smtClean="0">
                <a:latin typeface="+mn-lt"/>
              </a:rPr>
              <a:t>of them have access </a:t>
            </a:r>
            <a:r>
              <a:rPr lang="en-US" sz="1500" dirty="0">
                <a:latin typeface="+mn-lt"/>
              </a:rPr>
              <a:t>to the financial </a:t>
            </a:r>
            <a:r>
              <a:rPr lang="en-US" sz="1500" dirty="0" smtClean="0">
                <a:latin typeface="+mn-lt"/>
              </a:rPr>
              <a:t>services</a:t>
            </a:r>
            <a:endParaRPr lang="en-US" sz="1500" dirty="0">
              <a:latin typeface="+mn-lt"/>
            </a:endParaRPr>
          </a:p>
        </p:txBody>
      </p:sp>
      <p:sp>
        <p:nvSpPr>
          <p:cNvPr id="20" name="TextBox 19"/>
          <p:cNvSpPr txBox="1"/>
          <p:nvPr/>
        </p:nvSpPr>
        <p:spPr>
          <a:xfrm>
            <a:off x="7048167" y="3790690"/>
            <a:ext cx="728084" cy="307777"/>
          </a:xfrm>
          <a:prstGeom prst="rect">
            <a:avLst/>
          </a:prstGeom>
          <a:noFill/>
        </p:spPr>
        <p:txBody>
          <a:bodyPr wrap="none" rtlCol="0">
            <a:spAutoFit/>
          </a:bodyPr>
          <a:lstStyle/>
          <a:p>
            <a:r>
              <a:rPr lang="en-US" sz="1400" b="1" dirty="0" smtClean="0">
                <a:solidFill>
                  <a:schemeClr val="tx2">
                    <a:lumMod val="50000"/>
                  </a:schemeClr>
                </a:solidFill>
                <a:latin typeface="+mn-lt"/>
              </a:rPr>
              <a:t>81,93%</a:t>
            </a:r>
            <a:endParaRPr lang="en-US" sz="1400" b="1" dirty="0">
              <a:solidFill>
                <a:schemeClr val="tx2">
                  <a:lumMod val="50000"/>
                </a:schemeClr>
              </a:solidFill>
              <a:latin typeface="+mn-lt"/>
            </a:endParaRPr>
          </a:p>
        </p:txBody>
      </p:sp>
      <p:sp>
        <p:nvSpPr>
          <p:cNvPr id="21" name="TextBox 20"/>
          <p:cNvSpPr txBox="1"/>
          <p:nvPr/>
        </p:nvSpPr>
        <p:spPr>
          <a:xfrm>
            <a:off x="7721659" y="1801953"/>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3,74%</a:t>
            </a:r>
            <a:endParaRPr lang="en-US" sz="1200" b="1" dirty="0">
              <a:solidFill>
                <a:schemeClr val="tx2">
                  <a:lumMod val="50000"/>
                </a:schemeClr>
              </a:solidFill>
              <a:latin typeface="+mn-lt"/>
            </a:endParaRPr>
          </a:p>
        </p:txBody>
      </p:sp>
      <p:sp>
        <p:nvSpPr>
          <p:cNvPr id="22" name="TextBox 21"/>
          <p:cNvSpPr txBox="1"/>
          <p:nvPr/>
        </p:nvSpPr>
        <p:spPr>
          <a:xfrm>
            <a:off x="8284192" y="1992415"/>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5,44%</a:t>
            </a:r>
            <a:endParaRPr lang="en-US" sz="1200" b="1" dirty="0">
              <a:solidFill>
                <a:schemeClr val="tx2">
                  <a:lumMod val="50000"/>
                </a:schemeClr>
              </a:solidFill>
              <a:latin typeface="+mn-lt"/>
            </a:endParaRPr>
          </a:p>
        </p:txBody>
      </p:sp>
      <p:sp>
        <p:nvSpPr>
          <p:cNvPr id="23" name="TextBox 22"/>
          <p:cNvSpPr txBox="1"/>
          <p:nvPr/>
        </p:nvSpPr>
        <p:spPr>
          <a:xfrm>
            <a:off x="8035251" y="2721973"/>
            <a:ext cx="572593" cy="276999"/>
          </a:xfrm>
          <a:prstGeom prst="rect">
            <a:avLst/>
          </a:prstGeom>
          <a:noFill/>
        </p:spPr>
        <p:txBody>
          <a:bodyPr wrap="none" rtlCol="0">
            <a:spAutoFit/>
          </a:bodyPr>
          <a:lstStyle/>
          <a:p>
            <a:r>
              <a:rPr lang="en-US" sz="1200" b="1" dirty="0" smtClean="0">
                <a:solidFill>
                  <a:schemeClr val="tx2">
                    <a:lumMod val="50000"/>
                  </a:schemeClr>
                </a:solidFill>
                <a:latin typeface="+mn-lt"/>
              </a:rPr>
              <a:t>8,90%</a:t>
            </a:r>
            <a:endParaRPr lang="en-US" sz="1200" b="1" dirty="0">
              <a:solidFill>
                <a:schemeClr val="tx2">
                  <a:lumMod val="50000"/>
                </a:schemeClr>
              </a:solidFill>
              <a:latin typeface="+mn-lt"/>
            </a:endParaRPr>
          </a:p>
        </p:txBody>
      </p:sp>
      <p:sp>
        <p:nvSpPr>
          <p:cNvPr id="24" name="TextBox 23"/>
          <p:cNvSpPr txBox="1"/>
          <p:nvPr/>
        </p:nvSpPr>
        <p:spPr>
          <a:xfrm>
            <a:off x="379013" y="6392840"/>
            <a:ext cx="3467616" cy="261610"/>
          </a:xfrm>
          <a:prstGeom prst="rect">
            <a:avLst/>
          </a:prstGeom>
          <a:noFill/>
        </p:spPr>
        <p:txBody>
          <a:bodyPr wrap="none" rtlCol="0">
            <a:spAutoFit/>
          </a:bodyPr>
          <a:lstStyle/>
          <a:p>
            <a:r>
              <a:rPr lang="en-US" sz="1100" i="1" dirty="0" smtClean="0">
                <a:latin typeface="+mn-lt"/>
              </a:rPr>
              <a:t>Source: Indonesia Financial Services Authority (OJK), 2014</a:t>
            </a:r>
            <a:endParaRPr lang="en-US" sz="1100" i="1" dirty="0">
              <a:latin typeface="+mn-lt"/>
            </a:endParaRPr>
          </a:p>
        </p:txBody>
      </p:sp>
      <p:sp>
        <p:nvSpPr>
          <p:cNvPr id="25" name="TextBox 24"/>
          <p:cNvSpPr txBox="1"/>
          <p:nvPr/>
        </p:nvSpPr>
        <p:spPr>
          <a:xfrm>
            <a:off x="986652" y="4409641"/>
            <a:ext cx="1585690" cy="261610"/>
          </a:xfrm>
          <a:prstGeom prst="rect">
            <a:avLst/>
          </a:prstGeom>
          <a:noFill/>
        </p:spPr>
        <p:txBody>
          <a:bodyPr wrap="none" rtlCol="0">
            <a:spAutoFit/>
          </a:bodyPr>
          <a:lstStyle/>
          <a:p>
            <a:r>
              <a:rPr lang="en-US" sz="1100" dirty="0" smtClean="0">
                <a:latin typeface="+mn-lt"/>
              </a:rPr>
              <a:t>MSMEs         Commercial</a:t>
            </a:r>
            <a:endParaRPr lang="en-US" sz="1100" dirty="0">
              <a:latin typeface="+mn-lt"/>
            </a:endParaRPr>
          </a:p>
        </p:txBody>
      </p:sp>
      <p:sp>
        <p:nvSpPr>
          <p:cNvPr id="26" name="Rectangle 25"/>
          <p:cNvSpPr/>
          <p:nvPr/>
        </p:nvSpPr>
        <p:spPr>
          <a:xfrm>
            <a:off x="947203" y="4474205"/>
            <a:ext cx="76200" cy="117356"/>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662752" y="4475633"/>
            <a:ext cx="76200" cy="117356"/>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249374" y="4426274"/>
            <a:ext cx="2892138" cy="261610"/>
          </a:xfrm>
          <a:prstGeom prst="rect">
            <a:avLst/>
          </a:prstGeom>
          <a:noFill/>
        </p:spPr>
        <p:txBody>
          <a:bodyPr wrap="none" rtlCol="0">
            <a:spAutoFit/>
          </a:bodyPr>
          <a:lstStyle/>
          <a:p>
            <a:r>
              <a:rPr lang="en-US" sz="1100" dirty="0" smtClean="0">
                <a:latin typeface="+mn-lt"/>
              </a:rPr>
              <a:t>Micro       Small        Medium        Commercial     </a:t>
            </a:r>
            <a:endParaRPr lang="en-US" sz="1100" dirty="0">
              <a:latin typeface="+mn-lt"/>
            </a:endParaRPr>
          </a:p>
        </p:txBody>
      </p:sp>
      <p:sp>
        <p:nvSpPr>
          <p:cNvPr id="29" name="Rectangle 28"/>
          <p:cNvSpPr/>
          <p:nvPr/>
        </p:nvSpPr>
        <p:spPr>
          <a:xfrm>
            <a:off x="3209925" y="4490838"/>
            <a:ext cx="76200" cy="117356"/>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781425" y="4497384"/>
            <a:ext cx="76200" cy="117356"/>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4333875" y="4497384"/>
            <a:ext cx="76200" cy="117356"/>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067300" y="4497384"/>
            <a:ext cx="76200" cy="117356"/>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6194712" y="4427534"/>
            <a:ext cx="2746265" cy="261610"/>
          </a:xfrm>
          <a:prstGeom prst="rect">
            <a:avLst/>
          </a:prstGeom>
          <a:noFill/>
        </p:spPr>
        <p:txBody>
          <a:bodyPr wrap="none" rtlCol="0">
            <a:spAutoFit/>
          </a:bodyPr>
          <a:lstStyle/>
          <a:p>
            <a:r>
              <a:rPr lang="en-US" sz="1100" dirty="0" smtClean="0">
                <a:latin typeface="+mn-lt"/>
              </a:rPr>
              <a:t>Non MSMEs       Micro       Small       Medium </a:t>
            </a:r>
            <a:endParaRPr lang="en-US" sz="1100" dirty="0">
              <a:latin typeface="+mn-lt"/>
            </a:endParaRPr>
          </a:p>
        </p:txBody>
      </p:sp>
      <p:sp>
        <p:nvSpPr>
          <p:cNvPr id="34" name="Rectangle 33"/>
          <p:cNvSpPr/>
          <p:nvPr/>
        </p:nvSpPr>
        <p:spPr>
          <a:xfrm>
            <a:off x="6174313" y="4492098"/>
            <a:ext cx="76200" cy="117356"/>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086600" y="4498644"/>
            <a:ext cx="76200" cy="117356"/>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7610475" y="4498644"/>
            <a:ext cx="76200" cy="117356"/>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8162925" y="4498644"/>
            <a:ext cx="76200" cy="117356"/>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19752" y="1012208"/>
            <a:ext cx="2272874" cy="584775"/>
          </a:xfrm>
          <a:prstGeom prst="rect">
            <a:avLst/>
          </a:prstGeom>
          <a:noFill/>
        </p:spPr>
        <p:txBody>
          <a:bodyPr wrap="square" rtlCol="0">
            <a:spAutoFit/>
          </a:bodyPr>
          <a:lstStyle/>
          <a:p>
            <a:pPr algn="ctr"/>
            <a:r>
              <a:rPr lang="en-US" sz="1600" b="1" dirty="0" smtClean="0">
                <a:solidFill>
                  <a:schemeClr val="tx2">
                    <a:lumMod val="50000"/>
                  </a:schemeClr>
                </a:solidFill>
                <a:latin typeface="+mn-lt"/>
              </a:rPr>
              <a:t>MSMEs Share of Total Businesses</a:t>
            </a:r>
            <a:endParaRPr lang="en-US" sz="1600" b="1" dirty="0">
              <a:solidFill>
                <a:schemeClr val="tx2">
                  <a:lumMod val="50000"/>
                </a:schemeClr>
              </a:solidFill>
              <a:latin typeface="+mn-lt"/>
            </a:endParaRPr>
          </a:p>
        </p:txBody>
      </p:sp>
      <p:sp>
        <p:nvSpPr>
          <p:cNvPr id="39" name="TextBox 38"/>
          <p:cNvSpPr txBox="1"/>
          <p:nvPr/>
        </p:nvSpPr>
        <p:spPr>
          <a:xfrm>
            <a:off x="3401704" y="1012208"/>
            <a:ext cx="2272874" cy="584775"/>
          </a:xfrm>
          <a:prstGeom prst="rect">
            <a:avLst/>
          </a:prstGeom>
          <a:noFill/>
        </p:spPr>
        <p:txBody>
          <a:bodyPr wrap="square" rtlCol="0">
            <a:spAutoFit/>
          </a:bodyPr>
          <a:lstStyle/>
          <a:p>
            <a:pPr algn="ctr"/>
            <a:r>
              <a:rPr lang="en-US" sz="1600" b="1" dirty="0" smtClean="0">
                <a:solidFill>
                  <a:schemeClr val="tx2">
                    <a:lumMod val="50000"/>
                  </a:schemeClr>
                </a:solidFill>
                <a:latin typeface="+mn-lt"/>
              </a:rPr>
              <a:t>Employment on The Activities of MSMEs</a:t>
            </a:r>
            <a:endParaRPr lang="en-US" sz="1600" b="1" dirty="0">
              <a:solidFill>
                <a:schemeClr val="tx2">
                  <a:lumMod val="50000"/>
                </a:schemeClr>
              </a:solidFill>
              <a:latin typeface="+mn-lt"/>
            </a:endParaRPr>
          </a:p>
        </p:txBody>
      </p:sp>
      <p:sp>
        <p:nvSpPr>
          <p:cNvPr id="40" name="TextBox 39"/>
          <p:cNvSpPr txBox="1"/>
          <p:nvPr/>
        </p:nvSpPr>
        <p:spPr>
          <a:xfrm>
            <a:off x="6194713" y="1012208"/>
            <a:ext cx="2562598" cy="584775"/>
          </a:xfrm>
          <a:prstGeom prst="rect">
            <a:avLst/>
          </a:prstGeom>
          <a:noFill/>
        </p:spPr>
        <p:txBody>
          <a:bodyPr wrap="square" rtlCol="0">
            <a:spAutoFit/>
          </a:bodyPr>
          <a:lstStyle/>
          <a:p>
            <a:pPr algn="ctr"/>
            <a:r>
              <a:rPr lang="en-US" sz="1600" b="1" dirty="0" smtClean="0">
                <a:solidFill>
                  <a:schemeClr val="tx2">
                    <a:lumMod val="50000"/>
                  </a:schemeClr>
                </a:solidFill>
                <a:latin typeface="+mn-lt"/>
              </a:rPr>
              <a:t>The Portion of Bank Lending </a:t>
            </a:r>
            <a:r>
              <a:rPr lang="en-US" sz="1600" b="1" dirty="0">
                <a:solidFill>
                  <a:schemeClr val="tx2">
                    <a:lumMod val="50000"/>
                  </a:schemeClr>
                </a:solidFill>
                <a:latin typeface="+mn-lt"/>
              </a:rPr>
              <a:t>(</a:t>
            </a:r>
            <a:r>
              <a:rPr lang="en-US" sz="1600" b="1" dirty="0" smtClean="0">
                <a:solidFill>
                  <a:schemeClr val="tx2">
                    <a:lumMod val="50000"/>
                  </a:schemeClr>
                </a:solidFill>
                <a:latin typeface="+mn-lt"/>
              </a:rPr>
              <a:t>Sept’14)</a:t>
            </a:r>
            <a:endParaRPr lang="en-US" sz="1600" b="1" dirty="0">
              <a:solidFill>
                <a:schemeClr val="tx2">
                  <a:lumMod val="50000"/>
                </a:schemeClr>
              </a:solidFill>
              <a:latin typeface="+mn-lt"/>
            </a:endParaRPr>
          </a:p>
        </p:txBody>
      </p:sp>
      <p:pic>
        <p:nvPicPr>
          <p:cNvPr id="41" name="Picture 15" descr="D:\2012\Others\10 copy.jpg"/>
          <p:cNvPicPr>
            <a:picLocks noChangeAspect="1" noChangeArrowheads="1"/>
          </p:cNvPicPr>
          <p:nvPr/>
        </p:nvPicPr>
        <p:blipFill>
          <a:blip r:embed="rId5"/>
          <a:srcRect t="96664" r="18333"/>
          <a:stretch>
            <a:fillRect/>
          </a:stretch>
        </p:blipFill>
        <p:spPr bwMode="auto">
          <a:xfrm>
            <a:off x="0" y="611188"/>
            <a:ext cx="7416800" cy="46037"/>
          </a:xfrm>
          <a:prstGeom prst="rect">
            <a:avLst/>
          </a:prstGeom>
          <a:noFill/>
          <a:ln w="9525">
            <a:noFill/>
            <a:miter lim="800000"/>
            <a:headEnd/>
            <a:tailEnd/>
          </a:ln>
        </p:spPr>
      </p:pic>
      <p:sp>
        <p:nvSpPr>
          <p:cNvPr id="44" name="TextBox 43"/>
          <p:cNvSpPr txBox="1"/>
          <p:nvPr/>
        </p:nvSpPr>
        <p:spPr>
          <a:xfrm>
            <a:off x="327024" y="216871"/>
            <a:ext cx="7089775" cy="400110"/>
          </a:xfrm>
          <a:prstGeom prst="rect">
            <a:avLst/>
          </a:prstGeom>
          <a:noFill/>
        </p:spPr>
        <p:txBody>
          <a:bodyPr wrap="square">
            <a:spAutoFit/>
          </a:bodyPr>
          <a:lstStyle/>
          <a:p>
            <a:pPr eaLnBrk="1" hangingPunct="1">
              <a:defRPr/>
            </a:pPr>
            <a:r>
              <a:rPr lang="en-US" sz="2000" b="1" i="1" dirty="0">
                <a:solidFill>
                  <a:schemeClr val="tx2">
                    <a:lumMod val="50000"/>
                  </a:schemeClr>
                </a:solidFill>
                <a:latin typeface="+mj-lt"/>
                <a:cs typeface="Arial" charset="0"/>
              </a:rPr>
              <a:t>HUGE DOMESTIC </a:t>
            </a:r>
            <a:r>
              <a:rPr lang="en-US" sz="2000" b="1" i="1" dirty="0" smtClean="0">
                <a:solidFill>
                  <a:schemeClr val="tx2">
                    <a:lumMod val="50000"/>
                  </a:schemeClr>
                </a:solidFill>
                <a:latin typeface="+mj-lt"/>
                <a:cs typeface="Arial" charset="0"/>
              </a:rPr>
              <a:t>MARKET </a:t>
            </a:r>
            <a:r>
              <a:rPr lang="en-US" sz="2000" b="1" i="1" dirty="0" smtClean="0">
                <a:solidFill>
                  <a:schemeClr val="tx2">
                    <a:lumMod val="50000"/>
                  </a:schemeClr>
                </a:solidFill>
                <a:cs typeface="Arial" charset="0"/>
              </a:rPr>
              <a:t>–</a:t>
            </a:r>
            <a:r>
              <a:rPr lang="en-US" sz="2000" b="1" i="1" dirty="0" smtClean="0">
                <a:solidFill>
                  <a:schemeClr val="tx2">
                    <a:lumMod val="50000"/>
                  </a:schemeClr>
                </a:solidFill>
                <a:latin typeface="+mj-lt"/>
                <a:cs typeface="Arial" charset="0"/>
              </a:rPr>
              <a:t> MSMEs Profile </a:t>
            </a:r>
            <a:endParaRPr lang="en-US" sz="2000" i="1" dirty="0">
              <a:solidFill>
                <a:schemeClr val="tx2">
                  <a:lumMod val="50000"/>
                </a:schemeClr>
              </a:solidFill>
              <a:latin typeface="+mj-lt"/>
              <a:cs typeface="Arial" charset="0"/>
            </a:endParaRPr>
          </a:p>
        </p:txBody>
      </p:sp>
    </p:spTree>
    <p:extLst>
      <p:ext uri="{BB962C8B-B14F-4D97-AF65-F5344CB8AC3E}">
        <p14:creationId xmlns:p14="http://schemas.microsoft.com/office/powerpoint/2010/main" val="1632079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bwMode="auto">
          <a:xfrm>
            <a:off x="2362200" y="2667000"/>
            <a:ext cx="6324600" cy="1588"/>
          </a:xfrm>
          <a:prstGeom prst="line">
            <a:avLst/>
          </a:prstGeom>
          <a:gradFill rotWithShape="1">
            <a:gsLst>
              <a:gs pos="0">
                <a:schemeClr val="tx2"/>
              </a:gs>
              <a:gs pos="100000">
                <a:schemeClr val="tx2">
                  <a:gamma/>
                  <a:shade val="96078"/>
                  <a:invGamma/>
                </a:schemeClr>
              </a:gs>
            </a:gsLst>
            <a:lin ang="5400000" scaled="1"/>
          </a:gradFill>
          <a:ln w="38100" cap="flat" cmpd="sng" algn="ctr">
            <a:solidFill>
              <a:schemeClr val="accent6">
                <a:lumMod val="75000"/>
              </a:schemeClr>
            </a:solidFill>
            <a:prstDash val="solid"/>
            <a:round/>
            <a:headEnd type="none" w="med" len="med"/>
            <a:tailEnd type="none" w="med" len="med"/>
          </a:ln>
          <a:effectLst/>
        </p:spPr>
      </p:cxnSp>
      <p:sp>
        <p:nvSpPr>
          <p:cNvPr id="5123" name="TextBox 17"/>
          <p:cNvSpPr txBox="1">
            <a:spLocks noChangeArrowheads="1"/>
          </p:cNvSpPr>
          <p:nvPr/>
        </p:nvSpPr>
        <p:spPr bwMode="auto">
          <a:xfrm>
            <a:off x="1331640" y="2209800"/>
            <a:ext cx="7355160" cy="461665"/>
          </a:xfrm>
          <a:prstGeom prst="rect">
            <a:avLst/>
          </a:prstGeom>
          <a:noFill/>
          <a:ln w="9525">
            <a:noFill/>
            <a:miter lim="800000"/>
            <a:headEnd/>
            <a:tailEnd/>
          </a:ln>
        </p:spPr>
        <p:txBody>
          <a:bodyPr wrap="square">
            <a:spAutoFit/>
          </a:bodyPr>
          <a:lstStyle/>
          <a:p>
            <a:pPr algn="r" eaLnBrk="1" hangingPunct="1"/>
            <a:r>
              <a:rPr lang="en-US" altLang="en-US" sz="2400" b="1" i="1" smtClean="0">
                <a:solidFill>
                  <a:srgbClr val="002060"/>
                </a:solidFill>
                <a:latin typeface="Calibri" pitchFamily="34" charset="0"/>
              </a:rPr>
              <a:t>Key Success Factor in Serving MSMEs</a:t>
            </a:r>
            <a:endParaRPr lang="en-US" altLang="en-US" sz="2400" i="1" dirty="0">
              <a:solidFill>
                <a:srgbClr val="002060"/>
              </a:solidFill>
              <a:latin typeface="Calibri" pitchFamily="34" charset="0"/>
            </a:endParaRPr>
          </a:p>
        </p:txBody>
      </p:sp>
    </p:spTree>
    <p:extLst>
      <p:ext uri="{BB962C8B-B14F-4D97-AF65-F5344CB8AC3E}">
        <p14:creationId xmlns:p14="http://schemas.microsoft.com/office/powerpoint/2010/main" val="1179968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9978</TotalTime>
  <Words>1680</Words>
  <Application>Microsoft Office PowerPoint</Application>
  <PresentationFormat>On-screen Show (4:3)</PresentationFormat>
  <Paragraphs>374</Paragraphs>
  <Slides>21</Slides>
  <Notes>7</Notes>
  <HiddenSlides>0</HiddenSlides>
  <MMClips>0</MMClips>
  <ScaleCrop>false</ScaleCrop>
  <HeadingPairs>
    <vt:vector size="4" baseType="variant">
      <vt:variant>
        <vt:lpstr>Theme</vt:lpstr>
      </vt:variant>
      <vt:variant>
        <vt:i4>5</vt:i4>
      </vt:variant>
      <vt:variant>
        <vt:lpstr>Slide Titles</vt:lpstr>
      </vt:variant>
      <vt:variant>
        <vt:i4>21</vt:i4>
      </vt:variant>
    </vt:vector>
  </HeadingPairs>
  <TitlesOfParts>
    <vt:vector size="26" baseType="lpstr">
      <vt:lpstr>1_Custom Design</vt:lpstr>
      <vt:lpstr>Custom Design</vt:lpstr>
      <vt:lpstr>2_Custom Design</vt:lpstr>
      <vt:lpstr>3_Custom Design</vt:lpstr>
      <vt:lpstr>4_Custom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PRINT BRI</dc:title>
  <dc:creator>BRI</dc:creator>
  <cp:lastModifiedBy>bri</cp:lastModifiedBy>
  <cp:revision>771</cp:revision>
  <cp:lastPrinted>2015-11-10T02:53:29Z</cp:lastPrinted>
  <dcterms:created xsi:type="dcterms:W3CDTF">2015-03-10T07:29:36Z</dcterms:created>
  <dcterms:modified xsi:type="dcterms:W3CDTF">2015-11-13T08:08:40Z</dcterms:modified>
</cp:coreProperties>
</file>