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76" r:id="rId6"/>
    <p:sldId id="275" r:id="rId7"/>
    <p:sldId id="273" r:id="rId8"/>
    <p:sldId id="260" r:id="rId9"/>
    <p:sldId id="269" r:id="rId10"/>
  </p:sldIdLst>
  <p:sldSz cx="10693400" cy="7561263"/>
  <p:notesSz cx="6858000" cy="9144000"/>
  <p:defaultTextStyle>
    <a:defPPr>
      <a:defRPr lang="de-DE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39">
          <p15:clr>
            <a:srgbClr val="A4A3A4"/>
          </p15:clr>
        </p15:guide>
        <p15:guide id="2" orient="horz" pos="4558">
          <p15:clr>
            <a:srgbClr val="A4A3A4"/>
          </p15:clr>
        </p15:guide>
        <p15:guide id="3" orient="horz" pos="4377">
          <p15:clr>
            <a:srgbClr val="A4A3A4"/>
          </p15:clr>
        </p15:guide>
        <p15:guide id="4" orient="horz" pos="1043">
          <p15:clr>
            <a:srgbClr val="A4A3A4"/>
          </p15:clr>
        </p15:guide>
        <p15:guide id="5" pos="3368">
          <p15:clr>
            <a:srgbClr val="A4A3A4"/>
          </p15:clr>
        </p15:guide>
        <p15:guide id="6" pos="193">
          <p15:clr>
            <a:srgbClr val="A4A3A4"/>
          </p15:clr>
        </p15:guide>
        <p15:guide id="7" pos="6543">
          <p15:clr>
            <a:srgbClr val="A4A3A4"/>
          </p15:clr>
        </p15:guide>
        <p15:guide id="8" pos="374">
          <p15:clr>
            <a:srgbClr val="A4A3A4"/>
          </p15:clr>
        </p15:guide>
        <p15:guide id="9" pos="6362">
          <p15:clr>
            <a:srgbClr val="A4A3A4"/>
          </p15:clr>
        </p15:guide>
        <p15:guide id="10" pos="3323">
          <p15:clr>
            <a:srgbClr val="A4A3A4"/>
          </p15:clr>
        </p15:guide>
        <p15:guide id="11" pos="3413">
          <p15:clr>
            <a:srgbClr val="A4A3A4"/>
          </p15:clr>
        </p15:guide>
        <p15:guide id="12" orient="horz" pos="2018">
          <p15:clr>
            <a:srgbClr val="A4A3A4"/>
          </p15:clr>
        </p15:guide>
        <p15:guide id="13" orient="horz" pos="3878">
          <p15:clr>
            <a:srgbClr val="A4A3A4"/>
          </p15:clr>
        </p15:guide>
        <p15:guide id="14" pos="329">
          <p15:clr>
            <a:srgbClr val="A4A3A4"/>
          </p15:clr>
        </p15:guide>
        <p15:guide id="1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ha Guranda" initials="P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42C"/>
    <a:srgbClr val="CAC8D2"/>
    <a:srgbClr val="E7344C"/>
    <a:srgbClr val="5C5768"/>
    <a:srgbClr val="B4B1C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6691" autoAdjust="0"/>
  </p:normalViewPr>
  <p:slideViewPr>
    <p:cSldViewPr showGuides="1">
      <p:cViewPr varScale="1">
        <p:scale>
          <a:sx n="75" d="100"/>
          <a:sy n="75" d="100"/>
        </p:scale>
        <p:origin x="-1186" y="-67"/>
      </p:cViewPr>
      <p:guideLst>
        <p:guide orient="horz" pos="839"/>
        <p:guide orient="horz" pos="4558"/>
        <p:guide orient="horz" pos="4377"/>
        <p:guide orient="horz" pos="1043"/>
        <p:guide orient="horz" pos="2018"/>
        <p:guide orient="horz" pos="3878"/>
        <p:guide pos="3368"/>
        <p:guide pos="193"/>
        <p:guide pos="6543"/>
        <p:guide pos="374"/>
        <p:guide pos="6362"/>
        <p:guide pos="3323"/>
        <p:guide pos="3413"/>
        <p:guide pos="32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7"/>
    </p:cViewPr>
  </p:sorterViewPr>
  <p:notesViewPr>
    <p:cSldViewPr>
      <p:cViewPr varScale="1">
        <p:scale>
          <a:sx n="65" d="100"/>
          <a:sy n="65" d="100"/>
        </p:scale>
        <p:origin x="-3130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DE24E-0FFD-4ED6-ADB8-870EE829AAB7}" type="datetimeFigureOut">
              <a:rPr lang="de-DE" smtClean="0"/>
              <a:t>13.10.2015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D90F1-E39D-4482-9A56-290137CAFE0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471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45426-2AE5-468D-BB99-A704CD8BA224}" type="datetimeFigureOut">
              <a:rPr lang="de-DE" smtClean="0"/>
              <a:t>13.10.2015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0728" y="4343400"/>
            <a:ext cx="4896544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1F99A-430C-41F9-AA2D-E9A242A18BC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580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6213" indent="-176213" algn="l" defTabSz="1043056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3538" indent="-187325" algn="l" defTabSz="1043056" rtl="0" eaLnBrk="1" latinLnBrk="0" hangingPunct="1">
      <a:buFont typeface="Arial" panose="020B0604020202020204" pitchFamily="34" charset="0"/>
      <a:buChar char="–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539750" indent="-176213" algn="l" defTabSz="1043056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714375" indent="-174625" algn="l" defTabSz="1043056" rtl="0" eaLnBrk="1" latinLnBrk="0" hangingPunct="1">
      <a:buFont typeface="Arial" panose="020B0604020202020204" pitchFamily="34" charset="0"/>
      <a:buChar char="–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903288" indent="-188913" algn="l" defTabSz="1043056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F99A-430C-41F9-AA2D-E9A242A18BC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787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Competitive</a:t>
            </a:r>
            <a:r>
              <a:rPr lang="de-DE" dirty="0" smtClean="0"/>
              <a:t> </a:t>
            </a:r>
            <a:r>
              <a:rPr lang="de-DE" dirty="0" err="1" smtClean="0"/>
              <a:t>advantages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F99A-430C-41F9-AA2D-E9A242A18BC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088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213" marR="0" indent="-176213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400" dirty="0" smtClean="0">
                <a:solidFill>
                  <a:schemeClr val="bg1"/>
                </a:solidFill>
              </a:rPr>
              <a:t>Need versus </a:t>
            </a:r>
            <a:r>
              <a:rPr lang="de-DE" sz="1400" dirty="0" err="1" smtClean="0">
                <a:solidFill>
                  <a:schemeClr val="bg1"/>
                </a:solidFill>
              </a:rPr>
              <a:t>demand</a:t>
            </a:r>
            <a:endParaRPr lang="de-DE" sz="1400" dirty="0" smtClean="0">
              <a:solidFill>
                <a:schemeClr val="bg1"/>
              </a:solidFill>
            </a:endParaRPr>
          </a:p>
          <a:p>
            <a:pPr marL="176213" marR="0" indent="-176213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F99A-430C-41F9-AA2D-E9A242A18BC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729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213" marR="0" lvl="0" indent="-176213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600" dirty="0" smtClean="0">
                <a:solidFill>
                  <a:schemeClr val="bg1"/>
                </a:solidFill>
              </a:rPr>
              <a:t>Technical </a:t>
            </a:r>
            <a:r>
              <a:rPr lang="de-DE" sz="1600" dirty="0" err="1" smtClean="0">
                <a:solidFill>
                  <a:schemeClr val="bg1"/>
                </a:solidFill>
              </a:rPr>
              <a:t>assistance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400" dirty="0" smtClean="0">
                <a:solidFill>
                  <a:schemeClr val="bg1"/>
                </a:solidFill>
              </a:rPr>
              <a:t>(</a:t>
            </a:r>
            <a:r>
              <a:rPr lang="de-DE" sz="1400" dirty="0" err="1" smtClean="0">
                <a:solidFill>
                  <a:schemeClr val="bg1"/>
                </a:solidFill>
              </a:rPr>
              <a:t>training</a:t>
            </a:r>
            <a:r>
              <a:rPr lang="de-DE" sz="1400" dirty="0" smtClean="0">
                <a:solidFill>
                  <a:schemeClr val="bg1"/>
                </a:solidFill>
              </a:rPr>
              <a:t>, </a:t>
            </a:r>
            <a:r>
              <a:rPr lang="de-DE" sz="1400" dirty="0" err="1" smtClean="0">
                <a:solidFill>
                  <a:schemeClr val="bg1"/>
                </a:solidFill>
              </a:rPr>
              <a:t>product</a:t>
            </a:r>
            <a:r>
              <a:rPr lang="de-DE" sz="1400" dirty="0" smtClean="0">
                <a:solidFill>
                  <a:schemeClr val="bg1"/>
                </a:solidFill>
              </a:rPr>
              <a:t>  </a:t>
            </a:r>
            <a:r>
              <a:rPr lang="de-DE" sz="1400" dirty="0" err="1" smtClean="0">
                <a:solidFill>
                  <a:schemeClr val="bg1"/>
                </a:solidFill>
              </a:rPr>
              <a:t>development</a:t>
            </a:r>
            <a:r>
              <a:rPr lang="de-DE" sz="1400" dirty="0" smtClean="0">
                <a:solidFill>
                  <a:schemeClr val="bg1"/>
                </a:solidFill>
              </a:rPr>
              <a:t>...)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F99A-430C-41F9-AA2D-E9A242A18BC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207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F99A-430C-41F9-AA2D-E9A242A18BC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7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F99A-430C-41F9-AA2D-E9A242A18BC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241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93725" y="396256"/>
            <a:ext cx="9505950" cy="2376264"/>
          </a:xfrm>
        </p:spPr>
        <p:txBody>
          <a:bodyPr/>
          <a:lstStyle>
            <a:lvl1pPr>
              <a:defRPr sz="60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93725" y="3132560"/>
            <a:ext cx="9505950" cy="1008112"/>
          </a:xfrm>
        </p:spPr>
        <p:txBody>
          <a:bodyPr/>
          <a:lstStyle>
            <a:lvl1pPr marL="0" indent="0" algn="l">
              <a:lnSpc>
                <a:spcPct val="130000"/>
              </a:lnSpc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  <a:lvl2pPr marL="3175" indent="0" algn="l">
              <a:lnSpc>
                <a:spcPct val="130000"/>
              </a:lnSpc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 algn="l">
              <a:lnSpc>
                <a:spcPct val="130000"/>
              </a:lnSpc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 algn="l">
              <a:lnSpc>
                <a:spcPct val="130000"/>
              </a:lnSpc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3175" indent="0" algn="l">
              <a:lnSpc>
                <a:spcPct val="130000"/>
              </a:lnSpc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 algn="l">
              <a:lnSpc>
                <a:spcPct val="13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lnSpc>
                <a:spcPct val="13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7pPr>
            <a:lvl8pPr marL="1588" indent="0" algn="l">
              <a:lnSpc>
                <a:spcPct val="13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lnSpc>
                <a:spcPct val="13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de-DE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741" y="5601595"/>
            <a:ext cx="2864319" cy="12241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77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93725" y="1656395"/>
            <a:ext cx="9505950" cy="468052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912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306388" y="1331913"/>
            <a:ext cx="10080625" cy="59039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375" y="337582"/>
            <a:ext cx="1785466" cy="7630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4172" y="1"/>
            <a:ext cx="7272808" cy="1152338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3725" y="2016435"/>
            <a:ext cx="9505950" cy="4932548"/>
          </a:xfrm>
        </p:spPr>
        <p:txBody>
          <a:bodyPr/>
          <a:lstStyle>
            <a:lvl1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 sz="2500">
                <a:solidFill>
                  <a:schemeClr val="bg1"/>
                </a:solidFill>
              </a:defRPr>
            </a:lvl1pPr>
            <a:lvl2pPr>
              <a:defRPr sz="2500">
                <a:solidFill>
                  <a:schemeClr val="bg1"/>
                </a:solidFill>
              </a:defRPr>
            </a:lvl2pPr>
            <a:lvl3pPr>
              <a:defRPr sz="2500">
                <a:solidFill>
                  <a:schemeClr val="bg1"/>
                </a:solidFill>
              </a:defRPr>
            </a:lvl3pPr>
            <a:lvl4pPr>
              <a:defRPr sz="2500">
                <a:solidFill>
                  <a:schemeClr val="bg1"/>
                </a:solidFill>
              </a:defRPr>
            </a:lvl4pPr>
            <a:lvl5pPr>
              <a:defRPr sz="2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39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34732" y="1656395"/>
            <a:ext cx="4464942" cy="5292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306388" y="1331913"/>
            <a:ext cx="5040312" cy="5903912"/>
          </a:xfrm>
          <a:solidFill>
            <a:schemeClr val="tx2"/>
          </a:solidFill>
        </p:spPr>
        <p:txBody>
          <a:bodyPr lIns="90000" tIns="46800" rIns="90000" bIns="468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47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34732" y="1656395"/>
            <a:ext cx="4464942" cy="5292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306388" y="1331913"/>
            <a:ext cx="5040312" cy="2952750"/>
          </a:xfrm>
          <a:solidFill>
            <a:schemeClr val="tx2"/>
          </a:solidFill>
        </p:spPr>
        <p:txBody>
          <a:bodyPr lIns="90000" tIns="46800" rIns="90000" bIns="468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Bildplatzhalter 5"/>
          <p:cNvSpPr>
            <a:spLocks noGrp="1"/>
          </p:cNvSpPr>
          <p:nvPr>
            <p:ph type="pic" sz="quarter" idx="11"/>
          </p:nvPr>
        </p:nvSpPr>
        <p:spPr>
          <a:xfrm>
            <a:off x="306388" y="4284663"/>
            <a:ext cx="5040312" cy="3024360"/>
          </a:xfrm>
          <a:solidFill>
            <a:schemeClr val="tx2"/>
          </a:solidFill>
        </p:spPr>
        <p:txBody>
          <a:bodyPr lIns="90000" tIns="46800" rIns="90000" bIns="468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7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3725" y="4536715"/>
            <a:ext cx="2988779" cy="2412268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300"/>
              </a:spcAft>
              <a:buNone/>
              <a:defRPr/>
            </a:lvl1pPr>
            <a:lvl2pPr>
              <a:lnSpc>
                <a:spcPct val="110000"/>
              </a:lnSpc>
              <a:spcAft>
                <a:spcPts val="300"/>
              </a:spcAft>
              <a:defRPr/>
            </a:lvl2pPr>
            <a:lvl3pPr>
              <a:lnSpc>
                <a:spcPct val="110000"/>
              </a:lnSpc>
              <a:spcAft>
                <a:spcPts val="300"/>
              </a:spcAft>
              <a:defRPr/>
            </a:lvl3pPr>
            <a:lvl4pPr>
              <a:lnSpc>
                <a:spcPct val="110000"/>
              </a:lnSpc>
              <a:spcAft>
                <a:spcPts val="300"/>
              </a:spcAft>
              <a:defRPr/>
            </a:lvl4pPr>
            <a:lvl5pPr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306388" y="1331913"/>
            <a:ext cx="3276116" cy="2952750"/>
          </a:xfrm>
          <a:solidFill>
            <a:schemeClr val="tx2"/>
          </a:solidFill>
        </p:spPr>
        <p:txBody>
          <a:bodyPr lIns="90000" tIns="46800" rIns="90000" bIns="468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1"/>
          </p:nvPr>
        </p:nvSpPr>
        <p:spPr>
          <a:xfrm>
            <a:off x="3654513" y="4536715"/>
            <a:ext cx="3348372" cy="2412268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300"/>
              </a:spcAft>
              <a:buNone/>
              <a:defRPr/>
            </a:lvl1pPr>
            <a:lvl2pPr>
              <a:lnSpc>
                <a:spcPct val="110000"/>
              </a:lnSpc>
              <a:spcAft>
                <a:spcPts val="300"/>
              </a:spcAft>
              <a:defRPr/>
            </a:lvl2pPr>
            <a:lvl3pPr>
              <a:lnSpc>
                <a:spcPct val="110000"/>
              </a:lnSpc>
              <a:spcAft>
                <a:spcPts val="300"/>
              </a:spcAft>
              <a:defRPr/>
            </a:lvl3pPr>
            <a:lvl4pPr>
              <a:lnSpc>
                <a:spcPct val="110000"/>
              </a:lnSpc>
              <a:spcAft>
                <a:spcPts val="300"/>
              </a:spcAft>
              <a:defRPr/>
            </a:lvl4pPr>
            <a:lvl5pPr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2"/>
          </p:nvPr>
        </p:nvSpPr>
        <p:spPr>
          <a:xfrm>
            <a:off x="3654512" y="1331913"/>
            <a:ext cx="3348372" cy="2952750"/>
          </a:xfrm>
          <a:solidFill>
            <a:schemeClr val="tx2"/>
          </a:solidFill>
        </p:spPr>
        <p:txBody>
          <a:bodyPr lIns="90000" tIns="46800" rIns="90000" bIns="468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1" name="Bildplatzhalter 5"/>
          <p:cNvSpPr>
            <a:spLocks noGrp="1"/>
          </p:cNvSpPr>
          <p:nvPr>
            <p:ph type="pic" sz="quarter" idx="13"/>
          </p:nvPr>
        </p:nvSpPr>
        <p:spPr>
          <a:xfrm>
            <a:off x="7074892" y="1331913"/>
            <a:ext cx="3312120" cy="2952750"/>
          </a:xfrm>
          <a:solidFill>
            <a:schemeClr val="tx2"/>
          </a:solidFill>
        </p:spPr>
        <p:txBody>
          <a:bodyPr lIns="90000" tIns="46800" rIns="90000" bIns="468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2" name="Inhaltsplatzhalter 2"/>
          <p:cNvSpPr>
            <a:spLocks noGrp="1"/>
          </p:cNvSpPr>
          <p:nvPr>
            <p:ph idx="14"/>
          </p:nvPr>
        </p:nvSpPr>
        <p:spPr>
          <a:xfrm>
            <a:off x="7074891" y="4536715"/>
            <a:ext cx="3024783" cy="2412268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300"/>
              </a:spcAft>
              <a:buNone/>
              <a:defRPr/>
            </a:lvl1pPr>
            <a:lvl2pPr>
              <a:lnSpc>
                <a:spcPct val="110000"/>
              </a:lnSpc>
              <a:spcAft>
                <a:spcPts val="300"/>
              </a:spcAft>
              <a:defRPr/>
            </a:lvl2pPr>
            <a:lvl3pPr>
              <a:lnSpc>
                <a:spcPct val="110000"/>
              </a:lnSpc>
              <a:spcAft>
                <a:spcPts val="300"/>
              </a:spcAft>
              <a:defRPr/>
            </a:lvl3pPr>
            <a:lvl4pPr>
              <a:lnSpc>
                <a:spcPct val="110000"/>
              </a:lnSpc>
              <a:spcAft>
                <a:spcPts val="300"/>
              </a:spcAft>
              <a:defRPr/>
            </a:lvl4pPr>
            <a:lvl5pPr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359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726" y="2232024"/>
            <a:ext cx="4681537" cy="471646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18139" y="2232025"/>
            <a:ext cx="4681536" cy="471646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93725" y="1656395"/>
            <a:ext cx="9505950" cy="468052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7959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630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151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306388" y="1331913"/>
            <a:ext cx="10080625" cy="59039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94172" y="72220"/>
            <a:ext cx="7272808" cy="97210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93725" y="2232025"/>
            <a:ext cx="9505950" cy="47169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1" name="Bild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375" y="337582"/>
            <a:ext cx="1785466" cy="763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215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6" r:id="rId4"/>
    <p:sldLayoutId id="2147483657" r:id="rId5"/>
    <p:sldLayoutId id="2147483658" r:id="rId6"/>
    <p:sldLayoutId id="2147483652" r:id="rId7"/>
    <p:sldLayoutId id="2147483654" r:id="rId8"/>
    <p:sldLayoutId id="2147483655" r:id="rId9"/>
  </p:sldLayoutIdLst>
  <p:txStyles>
    <p:titleStyle>
      <a:lvl1pPr algn="l" defTabSz="1043056" rtl="0" eaLnBrk="1" latinLnBrk="0" hangingPunct="1">
        <a:spcBef>
          <a:spcPct val="0"/>
        </a:spcBef>
        <a:buNone/>
        <a:defRPr sz="2500" b="1" kern="1200">
          <a:solidFill>
            <a:srgbClr val="5C5768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1043056" rtl="0" eaLnBrk="1" latinLnBrk="0" hangingPunct="1">
        <a:lnSpc>
          <a:spcPct val="13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2438" indent="-269875" algn="l" defTabSz="1043056" rtl="0" eaLnBrk="1" latinLnBrk="0" hangingPunct="1">
        <a:lnSpc>
          <a:spcPct val="13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25475" indent="-173038" algn="l" defTabSz="1043056" rtl="0" eaLnBrk="1" latinLnBrk="0" hangingPunct="1">
        <a:lnSpc>
          <a:spcPct val="13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95350" indent="-269875" algn="l" defTabSz="1043056" rtl="0" eaLnBrk="1" latinLnBrk="0" hangingPunct="1">
        <a:lnSpc>
          <a:spcPct val="13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77913" indent="-182563" algn="l" defTabSz="1043056" rtl="0" eaLnBrk="1" latinLnBrk="0" hangingPunct="1">
        <a:lnSpc>
          <a:spcPct val="13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4"/>
          <p:cNvSpPr txBox="1">
            <a:spLocks/>
          </p:cNvSpPr>
          <p:nvPr/>
        </p:nvSpPr>
        <p:spPr>
          <a:xfrm>
            <a:off x="593729" y="911934"/>
            <a:ext cx="9505946" cy="23762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043056" rtl="0" eaLnBrk="1" latinLnBrk="0" hangingPunct="1">
              <a:spcBef>
                <a:spcPct val="0"/>
              </a:spcBef>
              <a:buNone/>
              <a:defRPr sz="6000" b="0" kern="12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The Role of Credit Guarantee Funds in Crisis Regions</a:t>
            </a:r>
            <a:endParaRPr lang="de-DE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Untertitel 7"/>
          <p:cNvSpPr txBox="1">
            <a:spLocks/>
          </p:cNvSpPr>
          <p:nvPr/>
        </p:nvSpPr>
        <p:spPr>
          <a:xfrm>
            <a:off x="593729" y="3564607"/>
            <a:ext cx="9505946" cy="10081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175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175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1588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 dirty="0" smtClean="0"/>
              <a:t>CGFs in </a:t>
            </a:r>
            <a:r>
              <a:rPr lang="de-DE" sz="3600" dirty="0" err="1" smtClean="0"/>
              <a:t>Challenging</a:t>
            </a:r>
            <a:r>
              <a:rPr lang="de-DE" sz="3600" dirty="0" smtClean="0"/>
              <a:t> Environments</a:t>
            </a:r>
          </a:p>
          <a:p>
            <a:pPr algn="ctr">
              <a:lnSpc>
                <a:spcPct val="200000"/>
              </a:lnSpc>
            </a:pPr>
            <a:r>
              <a:rPr lang="de-DE" sz="2800" dirty="0" smtClean="0"/>
              <a:t>The 28th ACSIC Conference, </a:t>
            </a:r>
            <a:r>
              <a:rPr lang="de-DE" sz="2800" dirty="0" err="1" smtClean="0"/>
              <a:t>Nusa</a:t>
            </a:r>
            <a:r>
              <a:rPr lang="de-DE" sz="2800" dirty="0" smtClean="0"/>
              <a:t> </a:t>
            </a:r>
            <a:r>
              <a:rPr lang="de-DE" sz="2800" dirty="0" err="1" smtClean="0"/>
              <a:t>Dua</a:t>
            </a:r>
            <a:r>
              <a:rPr lang="de-DE" sz="2800" dirty="0" smtClean="0"/>
              <a:t>, Bali, 16. Nov. 2015</a:t>
            </a:r>
          </a:p>
          <a:p>
            <a:pPr algn="ctr"/>
            <a:endParaRPr lang="de-DE" sz="2800" dirty="0" smtClean="0"/>
          </a:p>
          <a:p>
            <a:pPr algn="ctr"/>
            <a:endParaRPr lang="de-DE" sz="2800" dirty="0"/>
          </a:p>
        </p:txBody>
      </p:sp>
      <p:sp>
        <p:nvSpPr>
          <p:cNvPr id="9" name="Untertitel 7"/>
          <p:cNvSpPr txBox="1"/>
          <p:nvPr/>
        </p:nvSpPr>
        <p:spPr>
          <a:xfrm>
            <a:off x="450156" y="5436815"/>
            <a:ext cx="9505946" cy="10081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1043056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Bernd Leidner</a:t>
            </a:r>
            <a:br>
              <a:rPr lang="de-DE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</a:br>
            <a:r>
              <a:rPr lang="de-DE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Managing Partner</a:t>
            </a:r>
            <a:br>
              <a:rPr lang="de-DE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</a:br>
            <a:r>
              <a:rPr lang="de-DE" sz="2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Leidner &amp; Thiesen </a:t>
            </a:r>
            <a:r>
              <a:rPr lang="de-DE" sz="2400" b="0" i="0" u="none" strike="noStrike" kern="1200" cap="none" spc="0" dirty="0" smtClean="0">
                <a:solidFill>
                  <a:srgbClr val="FFFFFF"/>
                </a:solidFill>
                <a:uFillTx/>
                <a:latin typeface="Arial"/>
              </a:rPr>
              <a:t>GmbH</a:t>
            </a:r>
            <a:endParaRPr lang="de-DE" sz="24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  <a:p>
            <a:pPr marL="0" marR="0" lvl="0" indent="0" algn="l" defTabSz="1043056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  <a:p>
            <a:pPr marL="0" marR="0" lvl="0" indent="0" algn="l" defTabSz="1043056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783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</a:t>
            </a:r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593729" y="2016434"/>
            <a:ext cx="9505946" cy="49325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2438" indent="-269875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625475" indent="-173038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895350" indent="-269875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77913" indent="-182563" algn="l" defTabSz="1043056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2500" dirty="0" smtClean="0">
                <a:solidFill>
                  <a:srgbClr val="FFFFFF"/>
                </a:solidFill>
              </a:rPr>
              <a:t>Crisis and Access to Finance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2500" dirty="0" smtClean="0">
                <a:solidFill>
                  <a:srgbClr val="FFFFFF"/>
                </a:solidFill>
              </a:rPr>
              <a:t>CGFs – </a:t>
            </a:r>
            <a:r>
              <a:rPr lang="de-DE" sz="2500" dirty="0" err="1" smtClean="0">
                <a:solidFill>
                  <a:srgbClr val="FFFFFF"/>
                </a:solidFill>
              </a:rPr>
              <a:t>Addressing</a:t>
            </a:r>
            <a:r>
              <a:rPr lang="de-DE" sz="2500" dirty="0" smtClean="0">
                <a:solidFill>
                  <a:srgbClr val="FFFFFF"/>
                </a:solidFill>
              </a:rPr>
              <a:t> </a:t>
            </a:r>
            <a:r>
              <a:rPr lang="de-DE" sz="2500" dirty="0" err="1" smtClean="0">
                <a:solidFill>
                  <a:srgbClr val="FFFFFF"/>
                </a:solidFill>
              </a:rPr>
              <a:t>the</a:t>
            </a:r>
            <a:r>
              <a:rPr lang="de-DE" sz="2500" dirty="0" smtClean="0">
                <a:solidFill>
                  <a:srgbClr val="FFFFFF"/>
                </a:solidFill>
              </a:rPr>
              <a:t> </a:t>
            </a:r>
            <a:r>
              <a:rPr lang="de-DE" sz="2500" dirty="0" err="1" smtClean="0">
                <a:solidFill>
                  <a:srgbClr val="FFFFFF"/>
                </a:solidFill>
              </a:rPr>
              <a:t>Challenges</a:t>
            </a:r>
            <a:endParaRPr lang="de-DE" sz="2500" dirty="0" smtClean="0">
              <a:solidFill>
                <a:srgbClr val="FFFFFF"/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2500" dirty="0" smtClean="0">
                <a:solidFill>
                  <a:srgbClr val="FFFFFF"/>
                </a:solidFill>
              </a:rPr>
              <a:t>Design, Toolbox </a:t>
            </a:r>
            <a:r>
              <a:rPr lang="de-DE" sz="2500" dirty="0" err="1" smtClean="0">
                <a:solidFill>
                  <a:srgbClr val="FFFFFF"/>
                </a:solidFill>
              </a:rPr>
              <a:t>and</a:t>
            </a:r>
            <a:r>
              <a:rPr lang="de-DE" sz="2500" dirty="0" smtClean="0">
                <a:solidFill>
                  <a:srgbClr val="FFFFFF"/>
                </a:solidFill>
              </a:rPr>
              <a:t> Approach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2500" dirty="0" smtClean="0">
                <a:solidFill>
                  <a:srgbClr val="FFFFFF"/>
                </a:solidFill>
              </a:rPr>
              <a:t>Case Study – ACGF Afghanistan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2500" dirty="0" smtClean="0">
                <a:solidFill>
                  <a:srgbClr val="FFFFFF"/>
                </a:solidFill>
              </a:rPr>
              <a:t>LandT </a:t>
            </a:r>
            <a:r>
              <a:rPr lang="de-DE" sz="2500" dirty="0">
                <a:solidFill>
                  <a:srgbClr val="FFFFFF"/>
                </a:solidFill>
              </a:rPr>
              <a:t>–</a:t>
            </a:r>
            <a:r>
              <a:rPr lang="de-DE" sz="2500" dirty="0" smtClean="0">
                <a:solidFill>
                  <a:srgbClr val="FFFFFF"/>
                </a:solidFill>
              </a:rPr>
              <a:t> CGF Management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/>
              <a:buAutoNum type="arabicPeriod"/>
            </a:pPr>
            <a:r>
              <a:rPr lang="en-US" sz="2500" dirty="0">
                <a:solidFill>
                  <a:srgbClr val="FFFFFF"/>
                </a:solidFill>
              </a:rPr>
              <a:t>Current Relevance of CGFs for Crisis Relief</a:t>
            </a:r>
            <a:endParaRPr lang="de-DE" sz="25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46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직선 연결선 11"/>
          <p:cNvCxnSpPr>
            <a:stCxn id="73" idx="3"/>
          </p:cNvCxnSpPr>
          <p:nvPr/>
        </p:nvCxnSpPr>
        <p:spPr>
          <a:xfrm flipH="1" flipV="1">
            <a:off x="5994772" y="5473567"/>
            <a:ext cx="1334390" cy="1063148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el 1"/>
          <p:cNvSpPr txBox="1">
            <a:spLocks/>
          </p:cNvSpPr>
          <p:nvPr/>
        </p:nvSpPr>
        <p:spPr>
          <a:xfrm>
            <a:off x="363643" y="185998"/>
            <a:ext cx="7129019" cy="97210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1043056" rtl="0" eaLnBrk="1" latinLnBrk="0" hangingPunct="1">
              <a:spcBef>
                <a:spcPct val="0"/>
              </a:spcBef>
              <a:buNone/>
              <a:defRPr sz="2500" b="1" kern="1200">
                <a:solidFill>
                  <a:srgbClr val="5C57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1. Crisis </a:t>
            </a:r>
            <a:r>
              <a:rPr lang="en-US" dirty="0"/>
              <a:t>and Access to Finance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633" y="1325900"/>
            <a:ext cx="4607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Access </a:t>
            </a:r>
            <a:r>
              <a:rPr lang="de-DE" altLang="ko-K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de-DE" altLang="ko-K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inance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in </a:t>
            </a:r>
            <a:b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altLang="ko-KR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altLang="ko-K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risis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/ </a:t>
            </a:r>
            <a:r>
              <a:rPr lang="de-DE" altLang="ko-KR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altLang="ko-K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onflict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/ post-</a:t>
            </a:r>
            <a:r>
              <a:rPr lang="de-DE" altLang="ko-KR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conflict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/ </a:t>
            </a:r>
            <a:b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least </a:t>
            </a:r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developed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countries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94970" y="1325900"/>
            <a:ext cx="38920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Economic policy and promotion of specific sectors / underprivileged target groups in developed</a:t>
            </a:r>
            <a:r>
              <a:rPr lang="de-DE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countries</a:t>
            </a:r>
          </a:p>
        </p:txBody>
      </p:sp>
      <p:cxnSp>
        <p:nvCxnSpPr>
          <p:cNvPr id="22" name="직선 연결선 5"/>
          <p:cNvCxnSpPr/>
          <p:nvPr/>
        </p:nvCxnSpPr>
        <p:spPr>
          <a:xfrm flipH="1" flipV="1">
            <a:off x="3658202" y="3144729"/>
            <a:ext cx="1352657" cy="1091475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6"/>
          <p:cNvCxnSpPr>
            <a:endCxn id="34" idx="0"/>
          </p:cNvCxnSpPr>
          <p:nvPr/>
        </p:nvCxnSpPr>
        <p:spPr>
          <a:xfrm flipH="1">
            <a:off x="3135406" y="4813104"/>
            <a:ext cx="1722341" cy="134601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7"/>
          <p:cNvCxnSpPr>
            <a:endCxn id="57" idx="1"/>
          </p:cNvCxnSpPr>
          <p:nvPr/>
        </p:nvCxnSpPr>
        <p:spPr>
          <a:xfrm flipH="1">
            <a:off x="4060558" y="4929796"/>
            <a:ext cx="1141816" cy="602594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8"/>
          <p:cNvCxnSpPr>
            <a:stCxn id="30" idx="4"/>
            <a:endCxn id="37" idx="8"/>
          </p:cNvCxnSpPr>
          <p:nvPr/>
        </p:nvCxnSpPr>
        <p:spPr>
          <a:xfrm flipH="1" flipV="1">
            <a:off x="3903565" y="4110773"/>
            <a:ext cx="954181" cy="551717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10"/>
          <p:cNvCxnSpPr>
            <a:stCxn id="30" idx="5"/>
            <a:endCxn id="46" idx="1"/>
          </p:cNvCxnSpPr>
          <p:nvPr/>
        </p:nvCxnSpPr>
        <p:spPr>
          <a:xfrm flipH="1">
            <a:off x="3336143" y="5265290"/>
            <a:ext cx="1771291" cy="1410593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11"/>
          <p:cNvCxnSpPr>
            <a:stCxn id="54" idx="4"/>
            <a:endCxn id="30" idx="8"/>
          </p:cNvCxnSpPr>
          <p:nvPr/>
        </p:nvCxnSpPr>
        <p:spPr>
          <a:xfrm flipH="1" flipV="1">
            <a:off x="6562721" y="4662489"/>
            <a:ext cx="459014" cy="99832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12"/>
          <p:cNvCxnSpPr>
            <a:stCxn id="50" idx="4"/>
          </p:cNvCxnSpPr>
          <p:nvPr/>
        </p:nvCxnSpPr>
        <p:spPr>
          <a:xfrm flipH="1">
            <a:off x="6494970" y="3754209"/>
            <a:ext cx="1876066" cy="557398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13"/>
          <p:cNvCxnSpPr>
            <a:stCxn id="49" idx="5"/>
          </p:cNvCxnSpPr>
          <p:nvPr/>
        </p:nvCxnSpPr>
        <p:spPr>
          <a:xfrm flipH="1">
            <a:off x="6185944" y="3221621"/>
            <a:ext cx="855186" cy="706422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358327" y="2412479"/>
            <a:ext cx="2732975" cy="107721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Nascent, under-developed </a:t>
            </a:r>
            <a:b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financial sector</a:t>
            </a:r>
          </a:p>
          <a:p>
            <a:pPr algn="r">
              <a:buFont typeface="Arial" pitchFamily="34" charset="0"/>
              <a:buChar char="•"/>
            </a:pP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Little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experience</a:t>
            </a:r>
            <a:endParaRPr lang="de-DE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de-DE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Lack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lending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know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how</a:t>
            </a:r>
            <a:endParaRPr lang="de-DE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그룹 16"/>
          <p:cNvGrpSpPr>
            <a:grpSpLocks/>
          </p:cNvGrpSpPr>
          <p:nvPr/>
        </p:nvGrpSpPr>
        <p:grpSpPr bwMode="auto">
          <a:xfrm flipH="1">
            <a:off x="2682404" y="4721204"/>
            <a:ext cx="453002" cy="453002"/>
            <a:chOff x="3232447" y="338559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33" name="자유형 22"/>
            <p:cNvSpPr/>
            <p:nvPr/>
          </p:nvSpPr>
          <p:spPr>
            <a:xfrm>
              <a:off x="3275309" y="3428453"/>
              <a:ext cx="865189" cy="865189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34" name="자유형 23"/>
            <p:cNvSpPr/>
            <p:nvPr/>
          </p:nvSpPr>
          <p:spPr>
            <a:xfrm>
              <a:off x="3232447" y="338559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noFill/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35" name="그룹 13"/>
          <p:cNvGrpSpPr>
            <a:grpSpLocks/>
          </p:cNvGrpSpPr>
          <p:nvPr/>
        </p:nvGrpSpPr>
        <p:grpSpPr bwMode="auto">
          <a:xfrm flipH="1">
            <a:off x="3480159" y="3909937"/>
            <a:ext cx="423406" cy="401670"/>
            <a:chOff x="2718842" y="214238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36" name="자유형 34"/>
            <p:cNvSpPr/>
            <p:nvPr/>
          </p:nvSpPr>
          <p:spPr>
            <a:xfrm>
              <a:off x="2761705" y="2185244"/>
              <a:ext cx="865187" cy="865187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37" name="자유형 35"/>
            <p:cNvSpPr/>
            <p:nvPr/>
          </p:nvSpPr>
          <p:spPr>
            <a:xfrm>
              <a:off x="2718842" y="214238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noFill/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 flipH="1">
            <a:off x="145244" y="4572719"/>
            <a:ext cx="2519497" cy="83099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Inefficient judicial system</a:t>
            </a:r>
          </a:p>
          <a:p>
            <a:pPr algn="r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Slow</a:t>
            </a:r>
          </a:p>
          <a:p>
            <a:pPr algn="r">
              <a:buFont typeface="Arial" pitchFamily="34" charset="0"/>
              <a:buChar char="•"/>
            </a:pPr>
            <a:r>
              <a:rPr lang="de-DE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Intransparent</a:t>
            </a:r>
          </a:p>
        </p:txBody>
      </p:sp>
      <p:sp>
        <p:nvSpPr>
          <p:cNvPr id="39" name="TextBox 38"/>
          <p:cNvSpPr txBox="1"/>
          <p:nvPr/>
        </p:nvSpPr>
        <p:spPr>
          <a:xfrm flipH="1">
            <a:off x="1962323" y="5541922"/>
            <a:ext cx="1673899" cy="83099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High Risks</a:t>
            </a:r>
          </a:p>
          <a:p>
            <a:pPr algn="r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Objective</a:t>
            </a:r>
            <a:endParaRPr lang="ko-KR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Subjective</a:t>
            </a:r>
            <a:endParaRPr lang="ko-KR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378396" y="3636615"/>
            <a:ext cx="3024088" cy="83099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Non-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bankable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final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borrowers</a:t>
            </a:r>
            <a:endParaRPr lang="de-DE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Lack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ko-KR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ollateral</a:t>
            </a:r>
            <a:endParaRPr lang="de-DE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de-DE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DE" altLang="ko-KR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Informality</a:t>
            </a:r>
            <a:endParaRPr lang="de-DE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723112" y="6652240"/>
            <a:ext cx="2162729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de-DE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Volatile lending environment</a:t>
            </a:r>
          </a:p>
        </p:txBody>
      </p:sp>
      <p:sp>
        <p:nvSpPr>
          <p:cNvPr id="42" name="TextBox 41"/>
          <p:cNvSpPr txBox="1"/>
          <p:nvPr/>
        </p:nvSpPr>
        <p:spPr>
          <a:xfrm flipH="1">
            <a:off x="7325632" y="2844527"/>
            <a:ext cx="1449114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Green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investments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8695250" y="3492599"/>
            <a:ext cx="1449114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b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start-ups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4" name="그룹 16"/>
          <p:cNvGrpSpPr>
            <a:grpSpLocks/>
          </p:cNvGrpSpPr>
          <p:nvPr/>
        </p:nvGrpSpPr>
        <p:grpSpPr bwMode="auto">
          <a:xfrm flipH="1">
            <a:off x="2949482" y="6609542"/>
            <a:ext cx="453002" cy="453002"/>
            <a:chOff x="3232447" y="338559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5" name="자유형 22"/>
            <p:cNvSpPr/>
            <p:nvPr/>
          </p:nvSpPr>
          <p:spPr>
            <a:xfrm>
              <a:off x="3275309" y="3428453"/>
              <a:ext cx="865189" cy="865189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46" name="자유형 23"/>
            <p:cNvSpPr/>
            <p:nvPr/>
          </p:nvSpPr>
          <p:spPr>
            <a:xfrm>
              <a:off x="3232447" y="338559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noFill/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47" name="그룹 13"/>
          <p:cNvGrpSpPr>
            <a:grpSpLocks/>
          </p:cNvGrpSpPr>
          <p:nvPr/>
        </p:nvGrpSpPr>
        <p:grpSpPr bwMode="auto">
          <a:xfrm flipH="1">
            <a:off x="7002884" y="2998707"/>
            <a:ext cx="261160" cy="261160"/>
            <a:chOff x="2718842" y="214238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자유형 43"/>
            <p:cNvSpPr/>
            <p:nvPr/>
          </p:nvSpPr>
          <p:spPr>
            <a:xfrm>
              <a:off x="2761705" y="2185244"/>
              <a:ext cx="865187" cy="865187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rgbClr val="ED6779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49" name="자유형 44"/>
            <p:cNvSpPr/>
            <p:nvPr/>
          </p:nvSpPr>
          <p:spPr>
            <a:xfrm>
              <a:off x="2718842" y="214238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noFill/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sp>
        <p:nvSpPr>
          <p:cNvPr id="50" name="자유형 44"/>
          <p:cNvSpPr/>
          <p:nvPr/>
        </p:nvSpPr>
        <p:spPr bwMode="auto">
          <a:xfrm flipH="1">
            <a:off x="8371036" y="3623629"/>
            <a:ext cx="261160" cy="261160"/>
          </a:xfrm>
          <a:custGeom>
            <a:avLst/>
            <a:gdLst>
              <a:gd name="connsiteX0" fmla="*/ 0 w 1077217"/>
              <a:gd name="connsiteY0" fmla="*/ 538609 h 1077217"/>
              <a:gd name="connsiteX1" fmla="*/ 157755 w 1077217"/>
              <a:gd name="connsiteY1" fmla="*/ 157755 h 1077217"/>
              <a:gd name="connsiteX2" fmla="*/ 538609 w 1077217"/>
              <a:gd name="connsiteY2" fmla="*/ 1 h 1077217"/>
              <a:gd name="connsiteX3" fmla="*/ 919463 w 1077217"/>
              <a:gd name="connsiteY3" fmla="*/ 157756 h 1077217"/>
              <a:gd name="connsiteX4" fmla="*/ 1077217 w 1077217"/>
              <a:gd name="connsiteY4" fmla="*/ 538610 h 1077217"/>
              <a:gd name="connsiteX5" fmla="*/ 919462 w 1077217"/>
              <a:gd name="connsiteY5" fmla="*/ 919464 h 1077217"/>
              <a:gd name="connsiteX6" fmla="*/ 538608 w 1077217"/>
              <a:gd name="connsiteY6" fmla="*/ 1077219 h 1077217"/>
              <a:gd name="connsiteX7" fmla="*/ 157754 w 1077217"/>
              <a:gd name="connsiteY7" fmla="*/ 919464 h 1077217"/>
              <a:gd name="connsiteX8" fmla="*/ -1 w 1077217"/>
              <a:gd name="connsiteY8" fmla="*/ 538610 h 1077217"/>
              <a:gd name="connsiteX9" fmla="*/ 0 w 1077217"/>
              <a:gd name="connsiteY9" fmla="*/ 538609 h 107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7217" h="1077217">
                <a:moveTo>
                  <a:pt x="0" y="538609"/>
                </a:moveTo>
                <a:cubicBezTo>
                  <a:pt x="0" y="395761"/>
                  <a:pt x="56747" y="258764"/>
                  <a:pt x="157755" y="157755"/>
                </a:cubicBezTo>
                <a:cubicBezTo>
                  <a:pt x="258764" y="56746"/>
                  <a:pt x="395761" y="0"/>
                  <a:pt x="538609" y="1"/>
                </a:cubicBezTo>
                <a:cubicBezTo>
                  <a:pt x="681457" y="1"/>
                  <a:pt x="818454" y="56748"/>
                  <a:pt x="919463" y="157756"/>
                </a:cubicBezTo>
                <a:cubicBezTo>
                  <a:pt x="1020472" y="258765"/>
                  <a:pt x="1077218" y="395762"/>
                  <a:pt x="1077217" y="538610"/>
                </a:cubicBezTo>
                <a:cubicBezTo>
                  <a:pt x="1077217" y="681458"/>
                  <a:pt x="1020471" y="818455"/>
                  <a:pt x="919462" y="919464"/>
                </a:cubicBezTo>
                <a:cubicBezTo>
                  <a:pt x="818453" y="1020473"/>
                  <a:pt x="681456" y="1077219"/>
                  <a:pt x="538608" y="1077219"/>
                </a:cubicBezTo>
                <a:cubicBezTo>
                  <a:pt x="395760" y="1077219"/>
                  <a:pt x="258763" y="1020473"/>
                  <a:pt x="157754" y="919464"/>
                </a:cubicBezTo>
                <a:cubicBezTo>
                  <a:pt x="56745" y="818455"/>
                  <a:pt x="-1" y="681458"/>
                  <a:pt x="-1" y="538610"/>
                </a:cubicBezTo>
                <a:lnTo>
                  <a:pt x="0" y="538609"/>
                </a:lnTo>
                <a:close/>
              </a:path>
            </a:pathLst>
          </a:custGeom>
          <a:solidFill>
            <a:srgbClr val="ED6779"/>
          </a:solidFill>
          <a:ln w="101600">
            <a:solidFill>
              <a:schemeClr val="bg1">
                <a:lumMod val="75000"/>
              </a:schemeClr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235" tIns="188235" rIns="188235" bIns="188235" spcCol="1270" anchor="ctr"/>
          <a:lstStyle/>
          <a:p>
            <a:pPr algn="ctr" defTabSz="10668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kumimoji="0" lang="ko-KR" altLang="en-US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7353970" y="4500711"/>
            <a:ext cx="1449114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Technological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innovations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그룹 13"/>
          <p:cNvGrpSpPr>
            <a:grpSpLocks/>
          </p:cNvGrpSpPr>
          <p:nvPr/>
        </p:nvGrpSpPr>
        <p:grpSpPr bwMode="auto">
          <a:xfrm flipH="1">
            <a:off x="7021735" y="4631741"/>
            <a:ext cx="261160" cy="261160"/>
            <a:chOff x="2718842" y="214238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53" name="자유형 43"/>
            <p:cNvSpPr/>
            <p:nvPr/>
          </p:nvSpPr>
          <p:spPr>
            <a:xfrm>
              <a:off x="2761705" y="2185244"/>
              <a:ext cx="865187" cy="865187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54" name="자유형 44"/>
            <p:cNvSpPr/>
            <p:nvPr/>
          </p:nvSpPr>
          <p:spPr>
            <a:xfrm>
              <a:off x="2718842" y="214238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rgbClr val="ED6779"/>
            </a:solidFill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55" name="그룹 13"/>
          <p:cNvGrpSpPr>
            <a:grpSpLocks/>
          </p:cNvGrpSpPr>
          <p:nvPr/>
        </p:nvGrpSpPr>
        <p:grpSpPr bwMode="auto">
          <a:xfrm flipH="1">
            <a:off x="3699158" y="5473567"/>
            <a:ext cx="423406" cy="401670"/>
            <a:chOff x="2718842" y="214238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56" name="자유형 34"/>
            <p:cNvSpPr/>
            <p:nvPr/>
          </p:nvSpPr>
          <p:spPr>
            <a:xfrm>
              <a:off x="2761705" y="2185244"/>
              <a:ext cx="865187" cy="865187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57" name="자유형 35"/>
            <p:cNvSpPr/>
            <p:nvPr/>
          </p:nvSpPr>
          <p:spPr>
            <a:xfrm>
              <a:off x="2718842" y="214238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noFill/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58" name="그룹 16"/>
          <p:cNvGrpSpPr>
            <a:grpSpLocks/>
          </p:cNvGrpSpPr>
          <p:nvPr/>
        </p:nvGrpSpPr>
        <p:grpSpPr bwMode="auto">
          <a:xfrm flipH="1">
            <a:off x="3271539" y="2638371"/>
            <a:ext cx="453002" cy="453002"/>
            <a:chOff x="3232447" y="338559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59" name="자유형 22"/>
            <p:cNvSpPr/>
            <p:nvPr/>
          </p:nvSpPr>
          <p:spPr>
            <a:xfrm>
              <a:off x="3275309" y="3428453"/>
              <a:ext cx="865189" cy="865189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60" name="자유형 23"/>
            <p:cNvSpPr/>
            <p:nvPr/>
          </p:nvSpPr>
          <p:spPr>
            <a:xfrm>
              <a:off x="3232447" y="338559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noFill/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sp>
        <p:nvSpPr>
          <p:cNvPr id="30" name="자유형 14"/>
          <p:cNvSpPr>
            <a:spLocks noChangeAspect="1"/>
          </p:cNvSpPr>
          <p:nvPr/>
        </p:nvSpPr>
        <p:spPr bwMode="auto">
          <a:xfrm flipH="1">
            <a:off x="4857747" y="3809999"/>
            <a:ext cx="1704975" cy="1704975"/>
          </a:xfrm>
          <a:custGeom>
            <a:avLst/>
            <a:gdLst>
              <a:gd name="connsiteX0" fmla="*/ 0 w 1538882"/>
              <a:gd name="connsiteY0" fmla="*/ 769441 h 1538882"/>
              <a:gd name="connsiteX1" fmla="*/ 225365 w 1538882"/>
              <a:gd name="connsiteY1" fmla="*/ 225364 h 1538882"/>
              <a:gd name="connsiteX2" fmla="*/ 769443 w 1538882"/>
              <a:gd name="connsiteY2" fmla="*/ 1 h 1538882"/>
              <a:gd name="connsiteX3" fmla="*/ 1313520 w 1538882"/>
              <a:gd name="connsiteY3" fmla="*/ 225366 h 1538882"/>
              <a:gd name="connsiteX4" fmla="*/ 1538883 w 1538882"/>
              <a:gd name="connsiteY4" fmla="*/ 769444 h 1538882"/>
              <a:gd name="connsiteX5" fmla="*/ 1313519 w 1538882"/>
              <a:gd name="connsiteY5" fmla="*/ 1313521 h 1538882"/>
              <a:gd name="connsiteX6" fmla="*/ 769442 w 1538882"/>
              <a:gd name="connsiteY6" fmla="*/ 1538885 h 1538882"/>
              <a:gd name="connsiteX7" fmla="*/ 225365 w 1538882"/>
              <a:gd name="connsiteY7" fmla="*/ 1313520 h 1538882"/>
              <a:gd name="connsiteX8" fmla="*/ 1 w 1538882"/>
              <a:gd name="connsiteY8" fmla="*/ 769443 h 1538882"/>
              <a:gd name="connsiteX9" fmla="*/ 0 w 1538882"/>
              <a:gd name="connsiteY9" fmla="*/ 769441 h 1538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38882" h="1538882">
                <a:moveTo>
                  <a:pt x="0" y="769441"/>
                </a:moveTo>
                <a:cubicBezTo>
                  <a:pt x="0" y="565372"/>
                  <a:pt x="81066" y="369662"/>
                  <a:pt x="225365" y="225364"/>
                </a:cubicBezTo>
                <a:cubicBezTo>
                  <a:pt x="369663" y="81066"/>
                  <a:pt x="565374" y="0"/>
                  <a:pt x="769443" y="1"/>
                </a:cubicBezTo>
                <a:cubicBezTo>
                  <a:pt x="973512" y="1"/>
                  <a:pt x="1169222" y="81067"/>
                  <a:pt x="1313520" y="225366"/>
                </a:cubicBezTo>
                <a:cubicBezTo>
                  <a:pt x="1457818" y="369664"/>
                  <a:pt x="1538884" y="565375"/>
                  <a:pt x="1538883" y="769444"/>
                </a:cubicBezTo>
                <a:cubicBezTo>
                  <a:pt x="1538883" y="973513"/>
                  <a:pt x="1457817" y="1169223"/>
                  <a:pt x="1313519" y="1313521"/>
                </a:cubicBezTo>
                <a:cubicBezTo>
                  <a:pt x="1169221" y="1457819"/>
                  <a:pt x="973510" y="1538885"/>
                  <a:pt x="769442" y="1538885"/>
                </a:cubicBezTo>
                <a:cubicBezTo>
                  <a:pt x="565373" y="1538885"/>
                  <a:pt x="369663" y="1457819"/>
                  <a:pt x="225365" y="1313520"/>
                </a:cubicBezTo>
                <a:cubicBezTo>
                  <a:pt x="81067" y="1169222"/>
                  <a:pt x="1" y="973511"/>
                  <a:pt x="1" y="769443"/>
                </a:cubicBezTo>
                <a:cubicBezTo>
                  <a:pt x="1" y="769442"/>
                  <a:pt x="0" y="769442"/>
                  <a:pt x="0" y="769441"/>
                </a:cubicBezTo>
                <a:close/>
              </a:path>
            </a:pathLst>
          </a:custGeom>
          <a:solidFill>
            <a:srgbClr val="E7344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69814" tIns="269814" rIns="269814" bIns="269814" spcCol="1270" anchor="ctr"/>
          <a:lstStyle/>
          <a:p>
            <a:pPr algn="ctr" defTabSz="15557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kumimoji="0" lang="de-DE" altLang="ko-KR" sz="1600" b="1" dirty="0" smtClean="0">
                <a:solidFill>
                  <a:schemeClr val="bg1"/>
                </a:solidFill>
                <a:latin typeface="Arial" pitchFamily="34" charset="0"/>
                <a:ea typeface="휴먼둥근헤드라인" pitchFamily="18" charset="-127"/>
                <a:cs typeface="Arial" pitchFamily="34" charset="0"/>
              </a:rPr>
              <a:t>Operating under high </a:t>
            </a:r>
            <a:r>
              <a:rPr kumimoji="0" lang="en-US" altLang="ko-KR" sz="1600" b="1" dirty="0" smtClean="0">
                <a:solidFill>
                  <a:schemeClr val="bg1"/>
                </a:solidFill>
                <a:latin typeface="Arial" pitchFamily="34" charset="0"/>
                <a:ea typeface="휴먼둥근헤드라인" pitchFamily="18" charset="-127"/>
                <a:cs typeface="Arial" pitchFamily="34" charset="0"/>
              </a:rPr>
              <a:t>uncertainty</a:t>
            </a:r>
            <a:endParaRPr kumimoji="0" lang="en-US" altLang="ko-KR" sz="1600" b="1" dirty="0">
              <a:solidFill>
                <a:schemeClr val="bg1"/>
              </a:solidFill>
              <a:latin typeface="Arial" pitchFamily="34" charset="0"/>
              <a:ea typeface="휴먼둥근헤드라인" pitchFamily="18" charset="-127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flipH="1">
            <a:off x="7661324" y="6406018"/>
            <a:ext cx="2483039" cy="83099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Women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entrepreneurs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그룹 13"/>
          <p:cNvGrpSpPr>
            <a:grpSpLocks/>
          </p:cNvGrpSpPr>
          <p:nvPr/>
        </p:nvGrpSpPr>
        <p:grpSpPr bwMode="auto">
          <a:xfrm flipH="1">
            <a:off x="7290916" y="6498469"/>
            <a:ext cx="261160" cy="261160"/>
            <a:chOff x="2718842" y="214238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72" name="자유형 43"/>
            <p:cNvSpPr/>
            <p:nvPr/>
          </p:nvSpPr>
          <p:spPr>
            <a:xfrm>
              <a:off x="2761705" y="2185244"/>
              <a:ext cx="865187" cy="865187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73" name="자유형 44"/>
            <p:cNvSpPr/>
            <p:nvPr/>
          </p:nvSpPr>
          <p:spPr>
            <a:xfrm>
              <a:off x="2718842" y="214238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rgbClr val="ED6779"/>
            </a:solidFill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cxnSp>
        <p:nvCxnSpPr>
          <p:cNvPr id="61" name="직선 연결선 11"/>
          <p:cNvCxnSpPr/>
          <p:nvPr/>
        </p:nvCxnSpPr>
        <p:spPr>
          <a:xfrm flipH="1" flipV="1">
            <a:off x="6426820" y="5074784"/>
            <a:ext cx="1553859" cy="531574"/>
          </a:xfrm>
          <a:prstGeom prst="line">
            <a:avLst/>
          </a:prstGeom>
          <a:ln w="12700" cap="rnd">
            <a:solidFill>
              <a:schemeClr val="tx1">
                <a:lumMod val="85000"/>
                <a:lumOff val="15000"/>
              </a:schemeClr>
            </a:solidFill>
            <a:prstDash val="sysDot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그룹 13"/>
          <p:cNvGrpSpPr>
            <a:grpSpLocks/>
          </p:cNvGrpSpPr>
          <p:nvPr/>
        </p:nvGrpSpPr>
        <p:grpSpPr bwMode="auto">
          <a:xfrm flipH="1">
            <a:off x="7965860" y="5580831"/>
            <a:ext cx="261160" cy="261160"/>
            <a:chOff x="2718842" y="2142381"/>
            <a:chExt cx="950913" cy="950913"/>
          </a:xfrm>
          <a:effectLst/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63" name="자유형 43"/>
            <p:cNvSpPr/>
            <p:nvPr/>
          </p:nvSpPr>
          <p:spPr>
            <a:xfrm>
              <a:off x="2761705" y="2185244"/>
              <a:ext cx="865187" cy="865187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64" name="자유형 44"/>
            <p:cNvSpPr/>
            <p:nvPr/>
          </p:nvSpPr>
          <p:spPr>
            <a:xfrm>
              <a:off x="2718842" y="2142381"/>
              <a:ext cx="950913" cy="950913"/>
            </a:xfrm>
            <a:custGeom>
              <a:avLst/>
              <a:gdLst>
                <a:gd name="connsiteX0" fmla="*/ 0 w 1077217"/>
                <a:gd name="connsiteY0" fmla="*/ 538609 h 1077217"/>
                <a:gd name="connsiteX1" fmla="*/ 157755 w 1077217"/>
                <a:gd name="connsiteY1" fmla="*/ 157755 h 1077217"/>
                <a:gd name="connsiteX2" fmla="*/ 538609 w 1077217"/>
                <a:gd name="connsiteY2" fmla="*/ 1 h 1077217"/>
                <a:gd name="connsiteX3" fmla="*/ 919463 w 1077217"/>
                <a:gd name="connsiteY3" fmla="*/ 157756 h 1077217"/>
                <a:gd name="connsiteX4" fmla="*/ 1077217 w 1077217"/>
                <a:gd name="connsiteY4" fmla="*/ 538610 h 1077217"/>
                <a:gd name="connsiteX5" fmla="*/ 919462 w 1077217"/>
                <a:gd name="connsiteY5" fmla="*/ 919464 h 1077217"/>
                <a:gd name="connsiteX6" fmla="*/ 538608 w 1077217"/>
                <a:gd name="connsiteY6" fmla="*/ 1077219 h 1077217"/>
                <a:gd name="connsiteX7" fmla="*/ 157754 w 1077217"/>
                <a:gd name="connsiteY7" fmla="*/ 919464 h 1077217"/>
                <a:gd name="connsiteX8" fmla="*/ -1 w 1077217"/>
                <a:gd name="connsiteY8" fmla="*/ 538610 h 1077217"/>
                <a:gd name="connsiteX9" fmla="*/ 0 w 1077217"/>
                <a:gd name="connsiteY9" fmla="*/ 538609 h 10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7217" h="1077217">
                  <a:moveTo>
                    <a:pt x="0" y="538609"/>
                  </a:moveTo>
                  <a:cubicBezTo>
                    <a:pt x="0" y="395761"/>
                    <a:pt x="56747" y="258764"/>
                    <a:pt x="157755" y="157755"/>
                  </a:cubicBezTo>
                  <a:cubicBezTo>
                    <a:pt x="258764" y="56746"/>
                    <a:pt x="395761" y="0"/>
                    <a:pt x="538609" y="1"/>
                  </a:cubicBezTo>
                  <a:cubicBezTo>
                    <a:pt x="681457" y="1"/>
                    <a:pt x="818454" y="56748"/>
                    <a:pt x="919463" y="157756"/>
                  </a:cubicBezTo>
                  <a:cubicBezTo>
                    <a:pt x="1020472" y="258765"/>
                    <a:pt x="1077218" y="395762"/>
                    <a:pt x="1077217" y="538610"/>
                  </a:cubicBezTo>
                  <a:cubicBezTo>
                    <a:pt x="1077217" y="681458"/>
                    <a:pt x="1020471" y="818455"/>
                    <a:pt x="919462" y="919464"/>
                  </a:cubicBezTo>
                  <a:cubicBezTo>
                    <a:pt x="818453" y="1020473"/>
                    <a:pt x="681456" y="1077219"/>
                    <a:pt x="538608" y="1077219"/>
                  </a:cubicBezTo>
                  <a:cubicBezTo>
                    <a:pt x="395760" y="1077219"/>
                    <a:pt x="258763" y="1020473"/>
                    <a:pt x="157754" y="919464"/>
                  </a:cubicBezTo>
                  <a:cubicBezTo>
                    <a:pt x="56745" y="818455"/>
                    <a:pt x="-1" y="681458"/>
                    <a:pt x="-1" y="538610"/>
                  </a:cubicBezTo>
                  <a:lnTo>
                    <a:pt x="0" y="538609"/>
                  </a:lnTo>
                  <a:close/>
                </a:path>
              </a:pathLst>
            </a:custGeom>
            <a:solidFill>
              <a:srgbClr val="ED6779"/>
            </a:solidFill>
            <a:ln w="1016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8235" tIns="188235" rIns="188235" bIns="188235" spcCol="1270" anchor="ctr"/>
            <a:lstStyle/>
            <a:p>
              <a:pPr algn="ctr" defTabSz="10668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kumimoji="0" lang="ko-KR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 flipH="1">
            <a:off x="8299028" y="5419023"/>
            <a:ext cx="2016224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Rural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migration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cities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4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/>
          <p:nvPr/>
        </p:nvSpPr>
        <p:spPr>
          <a:xfrm>
            <a:off x="6450884" y="5948688"/>
            <a:ext cx="2907555" cy="7949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E7344C"/>
          </a:solidFill>
          <a:ln w="25402" cap="flat">
            <a:solidFill>
              <a:srgbClr val="E7344C"/>
            </a:solidFill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1250290" y="1741519"/>
            <a:ext cx="2448269" cy="3539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104305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/>
              </a:rPr>
              <a:t>Challenges</a:t>
            </a:r>
            <a:endParaRPr lang="de-DE" sz="17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4100307" y="1738299"/>
            <a:ext cx="2448269" cy="3539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104305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smtClean="0">
                <a:uFillTx/>
                <a:latin typeface="Arial"/>
              </a:rPr>
              <a:t>CGF </a:t>
            </a:r>
            <a:r>
              <a:rPr lang="de-DE" sz="1700" b="0" i="0" u="none" strike="noStrike" kern="1200" cap="none" spc="0" baseline="0" dirty="0" err="1" smtClean="0">
                <a:uFillTx/>
                <a:latin typeface="Arial"/>
              </a:rPr>
              <a:t>effect</a:t>
            </a:r>
            <a:endParaRPr lang="de-DE" sz="1700" b="0" i="0" u="none" strike="noStrike" kern="1200" cap="none" spc="0" baseline="0" dirty="0">
              <a:uFillTx/>
              <a:latin typeface="Arial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028581" y="3110124"/>
            <a:ext cx="2060763" cy="88653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342F3E"/>
          </a:solidFill>
          <a:ln w="25402" cap="flat">
            <a:noFill/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Lack </a:t>
            </a:r>
            <a:r>
              <a:rPr lang="de-DE" sz="17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of</a:t>
            </a: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7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collateral</a:t>
            </a: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by borrowers</a:t>
            </a: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416921" y="3159614"/>
            <a:ext cx="2941518" cy="7945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E7344C"/>
          </a:solidFill>
          <a:ln w="25402" cap="flat">
            <a:solidFill>
              <a:srgbClr val="E7344C"/>
            </a:solidFill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7352072" y="1755868"/>
            <a:ext cx="2448269" cy="3539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104305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smtClean="0">
                <a:solidFill>
                  <a:srgbClr val="E7344C"/>
                </a:solidFill>
                <a:uFillTx/>
                <a:latin typeface="Arial"/>
              </a:rPr>
              <a:t>Impact</a:t>
            </a:r>
            <a:endParaRPr lang="de-DE" sz="1700" b="0" i="0" u="none" strike="noStrike" kern="1200" cap="none" spc="0" baseline="0" dirty="0">
              <a:solidFill>
                <a:srgbClr val="E7344C"/>
              </a:solidFill>
              <a:uFillTx/>
              <a:latin typeface="Arial"/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3089344" y="3159186"/>
            <a:ext cx="3864429" cy="794940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0" dirty="0"/>
          </a:p>
        </p:txBody>
      </p:sp>
      <p:sp>
        <p:nvSpPr>
          <p:cNvPr id="14" name="Freeform 13"/>
          <p:cNvSpPr/>
          <p:nvPr/>
        </p:nvSpPr>
        <p:spPr>
          <a:xfrm>
            <a:off x="1021646" y="2171705"/>
            <a:ext cx="2060763" cy="88653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342F3E"/>
          </a:solidFill>
          <a:ln w="25402" cap="flat">
            <a:noFill/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 smtClean="0">
                <a:solidFill>
                  <a:srgbClr val="FFFFFF"/>
                </a:solidFill>
                <a:latin typeface="Arial"/>
              </a:rPr>
              <a:t>Credit / </a:t>
            </a:r>
            <a:r>
              <a:rPr lang="de-DE" sz="1600" dirty="0" err="1" smtClean="0">
                <a:solidFill>
                  <a:srgbClr val="FFFFFF"/>
                </a:solidFill>
                <a:latin typeface="Arial"/>
              </a:rPr>
              <a:t>systemic</a:t>
            </a:r>
            <a:r>
              <a:rPr lang="de-DE" sz="160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de-DE" sz="1600" dirty="0" err="1" smtClean="0">
                <a:solidFill>
                  <a:srgbClr val="FFFFFF"/>
                </a:solidFill>
                <a:latin typeface="Arial"/>
              </a:rPr>
              <a:t>r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isk</a:t>
            </a:r>
            <a:r>
              <a:rPr lang="de-DE" sz="16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(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objective</a:t>
            </a:r>
            <a:r>
              <a:rPr lang="de-DE" sz="16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risk</a:t>
            </a:r>
            <a:r>
              <a:rPr lang="de-DE" sz="16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and</a:t>
            </a:r>
            <a:r>
              <a:rPr lang="de-DE" sz="16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subjective</a:t>
            </a:r>
            <a:r>
              <a:rPr lang="de-DE" sz="16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risk</a:t>
            </a:r>
            <a:r>
              <a:rPr lang="de-DE" sz="16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6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perception</a:t>
            </a:r>
            <a:r>
              <a:rPr lang="de-DE" sz="1600" dirty="0" smtClean="0">
                <a:solidFill>
                  <a:srgbClr val="FFFFFF"/>
                </a:solidFill>
                <a:latin typeface="Arial"/>
              </a:rPr>
              <a:t>)</a:t>
            </a:r>
            <a:endParaRPr lang="de-DE" sz="16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434066" y="2212991"/>
            <a:ext cx="2924373" cy="7949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E7344C"/>
          </a:solidFill>
          <a:ln w="25402" cap="flat">
            <a:solidFill>
              <a:srgbClr val="E7344C"/>
            </a:solidFill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3082408" y="2212991"/>
            <a:ext cx="3864429" cy="794940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0"/>
          </a:p>
        </p:txBody>
      </p:sp>
      <p:sp>
        <p:nvSpPr>
          <p:cNvPr id="17" name="Freeform 16"/>
          <p:cNvSpPr/>
          <p:nvPr/>
        </p:nvSpPr>
        <p:spPr>
          <a:xfrm>
            <a:off x="1028581" y="4041890"/>
            <a:ext cx="2060763" cy="88653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342F3E"/>
          </a:solidFill>
          <a:ln w="25402" cap="flat">
            <a:noFill/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Lack of know-how by</a:t>
            </a:r>
            <a:r>
              <a:rPr lang="de-DE" sz="1700" b="0" i="0" u="none" strike="noStrike" kern="1200" cap="none" spc="0" dirty="0" smtClean="0">
                <a:solidFill>
                  <a:srgbClr val="FFFFFF"/>
                </a:solidFill>
                <a:uFillTx/>
                <a:latin typeface="Arial"/>
              </a:rPr>
              <a:t> lender</a:t>
            </a: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343717" y="4088112"/>
            <a:ext cx="3014722" cy="79290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E7344C"/>
          </a:solidFill>
          <a:ln w="25402" cap="flat">
            <a:solidFill>
              <a:srgbClr val="E7344C"/>
            </a:solidFill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" name="Pentagon 18"/>
          <p:cNvSpPr/>
          <p:nvPr/>
        </p:nvSpPr>
        <p:spPr>
          <a:xfrm>
            <a:off x="3089342" y="4088112"/>
            <a:ext cx="3864429" cy="794940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0"/>
          </a:p>
        </p:txBody>
      </p:sp>
      <p:sp>
        <p:nvSpPr>
          <p:cNvPr id="20" name="Freeform 19"/>
          <p:cNvSpPr/>
          <p:nvPr/>
        </p:nvSpPr>
        <p:spPr>
          <a:xfrm>
            <a:off x="1028581" y="4972090"/>
            <a:ext cx="2060763" cy="88653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342F3E"/>
          </a:solidFill>
          <a:ln w="25402" cap="flat">
            <a:noFill/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Limited market knowledge by lender</a:t>
            </a: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6450884" y="5016257"/>
            <a:ext cx="2907555" cy="7949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E7344C"/>
          </a:solidFill>
          <a:ln w="25402" cap="flat">
            <a:solidFill>
              <a:srgbClr val="E7344C"/>
            </a:solidFill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2" name="Pentagon 21"/>
          <p:cNvSpPr/>
          <p:nvPr/>
        </p:nvSpPr>
        <p:spPr>
          <a:xfrm>
            <a:off x="3089343" y="5016257"/>
            <a:ext cx="3864429" cy="794940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0"/>
          </a:p>
        </p:txBody>
      </p:sp>
      <p:sp>
        <p:nvSpPr>
          <p:cNvPr id="23" name="TextBox 22"/>
          <p:cNvSpPr txBox="1"/>
          <p:nvPr/>
        </p:nvSpPr>
        <p:spPr>
          <a:xfrm>
            <a:off x="6953771" y="5109294"/>
            <a:ext cx="23491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err="1" smtClean="0">
                <a:solidFill>
                  <a:schemeClr val="bg1"/>
                </a:solidFill>
              </a:rPr>
              <a:t>Improved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risk</a:t>
            </a:r>
            <a:r>
              <a:rPr lang="de-DE" sz="1700" dirty="0" smtClean="0">
                <a:solidFill>
                  <a:schemeClr val="bg1"/>
                </a:solidFill>
              </a:rPr>
              <a:t> management</a:t>
            </a:r>
            <a:endParaRPr lang="de-DE" sz="17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30876" y="3247810"/>
            <a:ext cx="23280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>
                <a:solidFill>
                  <a:schemeClr val="bg1"/>
                </a:solidFill>
              </a:rPr>
              <a:t>Bankable final beneficiaries</a:t>
            </a:r>
            <a:endParaRPr lang="de-DE" sz="17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21643" y="4060616"/>
            <a:ext cx="254067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>
                <a:solidFill>
                  <a:schemeClr val="bg1"/>
                </a:solidFill>
              </a:rPr>
              <a:t>Increased business volume, </a:t>
            </a:r>
            <a:r>
              <a:rPr lang="de-DE" sz="1700" dirty="0" err="1" smtClean="0">
                <a:solidFill>
                  <a:schemeClr val="bg1"/>
                </a:solidFill>
              </a:rPr>
              <a:t>better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outreach</a:t>
            </a:r>
            <a:r>
              <a:rPr lang="de-DE" sz="1700" dirty="0">
                <a:solidFill>
                  <a:schemeClr val="bg1"/>
                </a:solidFill>
              </a:rPr>
              <a:t> </a:t>
            </a:r>
            <a:r>
              <a:rPr lang="de-DE" sz="1700" dirty="0" err="1">
                <a:solidFill>
                  <a:schemeClr val="bg1"/>
                </a:solidFill>
              </a:rPr>
              <a:t>and</a:t>
            </a:r>
            <a:r>
              <a:rPr lang="de-DE" sz="1700" dirty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higher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profits</a:t>
            </a:r>
            <a:endParaRPr lang="de-DE" sz="17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67643" y="2194963"/>
            <a:ext cx="232801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err="1" smtClean="0">
                <a:solidFill>
                  <a:schemeClr val="bg1"/>
                </a:solidFill>
              </a:rPr>
              <a:t>Risk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mitigation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and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increased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willingness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to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lend</a:t>
            </a:r>
            <a:endParaRPr lang="de-DE" sz="17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56299" y="3245612"/>
            <a:ext cx="313840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/>
              <a:t>Collateral </a:t>
            </a:r>
            <a:r>
              <a:rPr lang="de-DE" sz="1700" dirty="0" err="1" smtClean="0"/>
              <a:t>substitution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credit</a:t>
            </a:r>
            <a:r>
              <a:rPr lang="de-DE" sz="1700" dirty="0" smtClean="0"/>
              <a:t> </a:t>
            </a:r>
            <a:r>
              <a:rPr lang="de-DE" sz="1700" dirty="0" err="1" smtClean="0"/>
              <a:t>guarantees</a:t>
            </a:r>
            <a:endParaRPr lang="de-DE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3435650" y="2433489"/>
            <a:ext cx="313840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/>
              <a:t>Risk sharing with guarantees</a:t>
            </a:r>
            <a:endParaRPr lang="de-DE" sz="1700" dirty="0"/>
          </a:p>
        </p:txBody>
      </p:sp>
      <p:sp>
        <p:nvSpPr>
          <p:cNvPr id="29" name="TextBox 28"/>
          <p:cNvSpPr txBox="1"/>
          <p:nvPr/>
        </p:nvSpPr>
        <p:spPr>
          <a:xfrm>
            <a:off x="3456299" y="4173190"/>
            <a:ext cx="313840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/>
              <a:t>TA and </a:t>
            </a:r>
            <a:r>
              <a:rPr lang="de-DE" sz="1700" dirty="0" err="1" smtClean="0"/>
              <a:t>capacity</a:t>
            </a:r>
            <a:r>
              <a:rPr lang="de-DE" sz="1700" dirty="0" smtClean="0"/>
              <a:t> </a:t>
            </a:r>
            <a:r>
              <a:rPr lang="de-DE" sz="1700" dirty="0" err="1" smtClean="0"/>
              <a:t>building</a:t>
            </a:r>
            <a:r>
              <a:rPr lang="de-DE" sz="1700" dirty="0" smtClean="0"/>
              <a:t>, </a:t>
            </a:r>
            <a:br>
              <a:rPr lang="de-DE" sz="1700" dirty="0" smtClean="0"/>
            </a:br>
            <a:r>
              <a:rPr lang="de-DE" sz="1700" dirty="0" err="1" smtClean="0"/>
              <a:t>other</a:t>
            </a:r>
            <a:r>
              <a:rPr lang="de-DE" sz="1700" dirty="0" smtClean="0"/>
              <a:t> </a:t>
            </a:r>
            <a:r>
              <a:rPr lang="de-DE" sz="1700" dirty="0" err="1" smtClean="0"/>
              <a:t>value</a:t>
            </a:r>
            <a:r>
              <a:rPr lang="de-DE" sz="1700" dirty="0" smtClean="0"/>
              <a:t> </a:t>
            </a:r>
            <a:r>
              <a:rPr lang="de-DE" sz="1700" dirty="0" err="1" smtClean="0"/>
              <a:t>added</a:t>
            </a:r>
            <a:endParaRPr lang="de-DE" sz="1700" dirty="0"/>
          </a:p>
        </p:txBody>
      </p:sp>
      <p:sp>
        <p:nvSpPr>
          <p:cNvPr id="30" name="TextBox 29"/>
          <p:cNvSpPr txBox="1"/>
          <p:nvPr/>
        </p:nvSpPr>
        <p:spPr>
          <a:xfrm>
            <a:off x="3445419" y="4953690"/>
            <a:ext cx="313840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/>
              <a:t>Know-how by CGF, broader data base and relevant statistics</a:t>
            </a:r>
            <a:endParaRPr lang="de-DE" sz="1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</a:t>
            </a:r>
            <a:r>
              <a:rPr lang="de-DE" dirty="0" smtClean="0"/>
              <a:t>. CGFs </a:t>
            </a:r>
            <a:r>
              <a:rPr lang="de-DE" dirty="0"/>
              <a:t>– Addressing the Challenges</a:t>
            </a:r>
          </a:p>
        </p:txBody>
      </p:sp>
      <p:sp>
        <p:nvSpPr>
          <p:cNvPr id="31" name="Freeform 30"/>
          <p:cNvSpPr/>
          <p:nvPr/>
        </p:nvSpPr>
        <p:spPr>
          <a:xfrm>
            <a:off x="1037385" y="5910929"/>
            <a:ext cx="2060763" cy="88653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32976"/>
              <a:gd name="f7" fmla="val 760953"/>
              <a:gd name="f8" fmla="val 126828"/>
              <a:gd name="f9" fmla="val 56783"/>
              <a:gd name="f10" fmla="val 2906148"/>
              <a:gd name="f11" fmla="val 2976193"/>
              <a:gd name="f12" fmla="val 634125"/>
              <a:gd name="f13" fmla="val 704170"/>
              <a:gd name="f14" fmla="+- 0 0 -90"/>
              <a:gd name="f15" fmla="*/ f3 1 3032976"/>
              <a:gd name="f16" fmla="*/ f4 1 760953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3032976"/>
              <a:gd name="f25" fmla="*/ f21 1 760953"/>
              <a:gd name="f26" fmla="*/ 0 f22 1"/>
              <a:gd name="f27" fmla="*/ 126828 f21 1"/>
              <a:gd name="f28" fmla="*/ 126828 f22 1"/>
              <a:gd name="f29" fmla="*/ 0 f21 1"/>
              <a:gd name="f30" fmla="*/ 2906148 f22 1"/>
              <a:gd name="f31" fmla="*/ 3032976 f22 1"/>
              <a:gd name="f32" fmla="*/ 634125 f21 1"/>
              <a:gd name="f33" fmla="*/ 760953 f21 1"/>
              <a:gd name="f34" fmla="+- f23 0 f1"/>
              <a:gd name="f35" fmla="*/ f26 1 3032976"/>
              <a:gd name="f36" fmla="*/ f27 1 760953"/>
              <a:gd name="f37" fmla="*/ f28 1 3032976"/>
              <a:gd name="f38" fmla="*/ f29 1 760953"/>
              <a:gd name="f39" fmla="*/ f30 1 3032976"/>
              <a:gd name="f40" fmla="*/ f31 1 3032976"/>
              <a:gd name="f41" fmla="*/ f32 1 760953"/>
              <a:gd name="f42" fmla="*/ f33 1 760953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3032976" h="760953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rgbClr val="342F3E"/>
          </a:solidFill>
          <a:ln w="25402" cap="flat">
            <a:noFill/>
            <a:prstDash val="solid"/>
          </a:ln>
        </p:spPr>
        <p:txBody>
          <a:bodyPr vert="horz" wrap="square" lIns="113349" tIns="75245" rIns="113349" bIns="75245" anchor="ctr" anchorCtr="1" compatLnSpc="1">
            <a:noAutofit/>
          </a:bodyPr>
          <a:lstStyle/>
          <a:p>
            <a:pPr marL="0" marR="0" lvl="0" indent="0" algn="ctr" defTabSz="888997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7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Weak</a:t>
            </a: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7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judicial</a:t>
            </a: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/ </a:t>
            </a:r>
            <a:r>
              <a:rPr lang="de-DE" sz="17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regulatory</a:t>
            </a:r>
            <a:r>
              <a:rPr lang="de-DE" sz="17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de-DE" sz="1700" b="0" i="0" u="none" strike="noStrike" kern="1200" cap="none" spc="0" baseline="0" dirty="0" err="1" smtClean="0">
                <a:solidFill>
                  <a:srgbClr val="FFFFFF"/>
                </a:solidFill>
                <a:uFillTx/>
                <a:latin typeface="Arial"/>
              </a:rPr>
              <a:t>system</a:t>
            </a:r>
            <a:endParaRPr lang="de-DE" sz="17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2" name="Pentagon 31"/>
          <p:cNvSpPr/>
          <p:nvPr/>
        </p:nvSpPr>
        <p:spPr>
          <a:xfrm>
            <a:off x="3098147" y="5955096"/>
            <a:ext cx="3864429" cy="794940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00"/>
          </a:p>
        </p:txBody>
      </p:sp>
      <p:sp>
        <p:nvSpPr>
          <p:cNvPr id="33" name="TextBox 32"/>
          <p:cNvSpPr txBox="1"/>
          <p:nvPr/>
        </p:nvSpPr>
        <p:spPr>
          <a:xfrm>
            <a:off x="6962575" y="6027812"/>
            <a:ext cx="23491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>
                <a:solidFill>
                  <a:schemeClr val="bg1"/>
                </a:solidFill>
              </a:rPr>
              <a:t>Portfolio </a:t>
            </a:r>
            <a:r>
              <a:rPr lang="de-DE" sz="1700" dirty="0" err="1" smtClean="0">
                <a:solidFill>
                  <a:schemeClr val="bg1"/>
                </a:solidFill>
              </a:rPr>
              <a:t>cleansening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and</a:t>
            </a:r>
            <a:r>
              <a:rPr lang="de-DE" sz="1700" dirty="0" smtClean="0">
                <a:solidFill>
                  <a:schemeClr val="bg1"/>
                </a:solidFill>
              </a:rPr>
              <a:t> </a:t>
            </a:r>
            <a:r>
              <a:rPr lang="de-DE" sz="1700" dirty="0" err="1" smtClean="0">
                <a:solidFill>
                  <a:schemeClr val="bg1"/>
                </a:solidFill>
              </a:rPr>
              <a:t>liquidity</a:t>
            </a:r>
            <a:endParaRPr lang="de-DE" sz="17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54223" y="6059405"/>
            <a:ext cx="313840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/>
              <a:t>Early </a:t>
            </a:r>
            <a:r>
              <a:rPr lang="de-DE" sz="1700" dirty="0" err="1" smtClean="0"/>
              <a:t>and</a:t>
            </a:r>
            <a:r>
              <a:rPr lang="de-DE" sz="1700" dirty="0" smtClean="0"/>
              <a:t> </a:t>
            </a:r>
            <a:r>
              <a:rPr lang="de-DE" sz="1700" dirty="0" err="1" smtClean="0"/>
              <a:t>complete</a:t>
            </a:r>
            <a:r>
              <a:rPr lang="de-DE" sz="1700" dirty="0" smtClean="0"/>
              <a:t> </a:t>
            </a:r>
            <a:br>
              <a:rPr lang="de-DE" sz="1700" dirty="0" smtClean="0"/>
            </a:br>
            <a:r>
              <a:rPr lang="de-DE" sz="1700" dirty="0" err="1" smtClean="0"/>
              <a:t>claim</a:t>
            </a:r>
            <a:r>
              <a:rPr lang="de-DE" sz="1700" dirty="0" smtClean="0"/>
              <a:t> </a:t>
            </a:r>
            <a:r>
              <a:rPr lang="de-DE" sz="1700" dirty="0" err="1" smtClean="0"/>
              <a:t>pay-outs</a:t>
            </a:r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14721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Design, Toolbox </a:t>
            </a:r>
            <a:r>
              <a:rPr lang="de-DE" dirty="0"/>
              <a:t>and </a:t>
            </a:r>
            <a:r>
              <a:rPr lang="de-DE" dirty="0" smtClean="0"/>
              <a:t>Approach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1805968" y="1430485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err="1" smtClean="0">
                <a:solidFill>
                  <a:schemeClr val="bg1"/>
                </a:solidFill>
              </a:rPr>
              <a:t>Active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role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of</a:t>
            </a:r>
            <a:r>
              <a:rPr lang="de-DE" sz="1800" dirty="0" smtClean="0">
                <a:solidFill>
                  <a:schemeClr val="bg1"/>
                </a:solidFill>
              </a:rPr>
              <a:t> CGF, strong </a:t>
            </a:r>
            <a:r>
              <a:rPr lang="de-DE" sz="1800" dirty="0" err="1" smtClean="0">
                <a:solidFill>
                  <a:schemeClr val="bg1"/>
                </a:solidFill>
              </a:rPr>
              <a:t>presence</a:t>
            </a:r>
            <a:r>
              <a:rPr lang="de-DE" sz="1800" dirty="0" smtClean="0">
                <a:solidFill>
                  <a:schemeClr val="bg1"/>
                </a:solidFill>
              </a:rPr>
              <a:t> on </a:t>
            </a:r>
            <a:r>
              <a:rPr lang="de-DE" sz="1800" dirty="0" err="1" smtClean="0">
                <a:solidFill>
                  <a:schemeClr val="bg1"/>
                </a:solidFill>
              </a:rPr>
              <a:t>the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ground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5968" y="2403841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err="1" smtClean="0">
                <a:solidFill>
                  <a:schemeClr val="bg1"/>
                </a:solidFill>
              </a:rPr>
              <a:t>Secondary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business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model</a:t>
            </a:r>
            <a:r>
              <a:rPr lang="de-DE" sz="1800" dirty="0" smtClean="0">
                <a:solidFill>
                  <a:schemeClr val="bg1"/>
                </a:solidFill>
              </a:rPr>
              <a:t>, </a:t>
            </a:r>
            <a:r>
              <a:rPr lang="de-DE" sz="1800" dirty="0" err="1" smtClean="0">
                <a:solidFill>
                  <a:schemeClr val="bg1"/>
                </a:solidFill>
              </a:rPr>
              <a:t>cooperating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with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primary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lenders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5966" y="3378684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err="1" smtClean="0">
                <a:solidFill>
                  <a:schemeClr val="bg1"/>
                </a:solidFill>
              </a:rPr>
              <a:t>Congruence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of</a:t>
            </a:r>
            <a:r>
              <a:rPr lang="de-DE" sz="1800" dirty="0" smtClean="0">
                <a:solidFill>
                  <a:schemeClr val="bg1"/>
                </a:solidFill>
              </a:rPr>
              <a:t> FIs‘ </a:t>
            </a:r>
            <a:r>
              <a:rPr lang="de-DE" sz="1800" dirty="0" err="1" smtClean="0">
                <a:solidFill>
                  <a:schemeClr val="bg1"/>
                </a:solidFill>
              </a:rPr>
              <a:t>and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br>
              <a:rPr lang="de-DE" sz="1800" dirty="0" smtClean="0">
                <a:solidFill>
                  <a:schemeClr val="bg1"/>
                </a:solidFill>
              </a:rPr>
            </a:br>
            <a:r>
              <a:rPr lang="de-DE" sz="1800" dirty="0" err="1" smtClean="0">
                <a:solidFill>
                  <a:schemeClr val="bg1"/>
                </a:solidFill>
              </a:rPr>
              <a:t>CGF‘s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interest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5965" y="4353527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smtClean="0">
                <a:solidFill>
                  <a:schemeClr val="bg1"/>
                </a:solidFill>
              </a:rPr>
              <a:t>Design </a:t>
            </a:r>
            <a:r>
              <a:rPr lang="de-DE" sz="1800" dirty="0" err="1" smtClean="0">
                <a:solidFill>
                  <a:schemeClr val="bg1"/>
                </a:solidFill>
              </a:rPr>
              <a:t>based</a:t>
            </a:r>
            <a:r>
              <a:rPr lang="de-DE" sz="1800" dirty="0" smtClean="0">
                <a:solidFill>
                  <a:schemeClr val="bg1"/>
                </a:solidFill>
              </a:rPr>
              <a:t> on </a:t>
            </a:r>
            <a:r>
              <a:rPr lang="de-DE" sz="1800" dirty="0" err="1" smtClean="0">
                <a:solidFill>
                  <a:schemeClr val="bg1"/>
                </a:solidFill>
              </a:rPr>
              <a:t>incentives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for</a:t>
            </a:r>
            <a:r>
              <a:rPr lang="de-DE" sz="1800" dirty="0" smtClean="0">
                <a:solidFill>
                  <a:schemeClr val="bg1"/>
                </a:solidFill>
              </a:rPr>
              <a:t> FI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07360" y="1428998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smtClean="0">
                <a:solidFill>
                  <a:schemeClr val="bg1"/>
                </a:solidFill>
              </a:rPr>
              <a:t>Individual </a:t>
            </a:r>
            <a:r>
              <a:rPr lang="de-DE" sz="1800" dirty="0" err="1" smtClean="0">
                <a:solidFill>
                  <a:schemeClr val="bg1"/>
                </a:solidFill>
              </a:rPr>
              <a:t>guarantees</a:t>
            </a:r>
            <a:r>
              <a:rPr lang="de-DE" sz="1800" dirty="0" smtClean="0">
                <a:solidFill>
                  <a:schemeClr val="bg1"/>
                </a:solidFill>
              </a:rPr>
              <a:t> at </a:t>
            </a:r>
            <a:r>
              <a:rPr lang="de-DE" sz="1800" dirty="0" err="1" smtClean="0">
                <a:solidFill>
                  <a:schemeClr val="bg1"/>
                </a:solidFill>
              </a:rPr>
              <a:t>start</a:t>
            </a:r>
            <a:r>
              <a:rPr lang="de-DE" sz="1800" dirty="0" smtClean="0">
                <a:solidFill>
                  <a:schemeClr val="bg1"/>
                </a:solidFill>
              </a:rPr>
              <a:t> (vs. </a:t>
            </a:r>
            <a:r>
              <a:rPr lang="de-DE" sz="1800" dirty="0" err="1" smtClean="0">
                <a:solidFill>
                  <a:schemeClr val="bg1"/>
                </a:solidFill>
              </a:rPr>
              <a:t>blanket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or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portfolio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guar</a:t>
            </a:r>
            <a:r>
              <a:rPr lang="de-DE" sz="1800" dirty="0" smtClean="0">
                <a:solidFill>
                  <a:schemeClr val="bg1"/>
                </a:solidFill>
              </a:rPr>
              <a:t>.)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00836" y="4353527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>
                <a:solidFill>
                  <a:schemeClr val="bg1"/>
                </a:solidFill>
              </a:rPr>
              <a:t>Incentives </a:t>
            </a:r>
            <a:r>
              <a:rPr lang="de-DE" sz="1800" dirty="0" err="1">
                <a:solidFill>
                  <a:schemeClr val="bg1"/>
                </a:solidFill>
              </a:rPr>
              <a:t>for</a:t>
            </a:r>
            <a:r>
              <a:rPr lang="de-DE" sz="1800" dirty="0">
                <a:solidFill>
                  <a:schemeClr val="bg1"/>
                </a:solidFill>
              </a:rPr>
              <a:t> FIs </a:t>
            </a:r>
            <a:r>
              <a:rPr lang="de-DE" sz="1800" dirty="0" smtClean="0">
                <a:solidFill>
                  <a:schemeClr val="bg1"/>
                </a:solidFill>
              </a:rPr>
              <a:t/>
            </a:r>
            <a:br>
              <a:rPr lang="de-DE" sz="1800" dirty="0" smtClean="0">
                <a:solidFill>
                  <a:schemeClr val="bg1"/>
                </a:solidFill>
              </a:rPr>
            </a:br>
            <a:r>
              <a:rPr lang="de-DE" sz="1800" dirty="0" err="1" smtClean="0">
                <a:solidFill>
                  <a:schemeClr val="bg1"/>
                </a:solidFill>
              </a:rPr>
              <a:t>from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regulator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2392" y="3378684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err="1">
                <a:solidFill>
                  <a:schemeClr val="bg1"/>
                </a:solidFill>
              </a:rPr>
              <a:t>Specific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balance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between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operating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expenses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and</a:t>
            </a:r>
            <a:r>
              <a:rPr lang="de-DE" sz="1800" dirty="0">
                <a:solidFill>
                  <a:schemeClr val="bg1"/>
                </a:solidFill>
              </a:rPr>
              <a:t> </a:t>
            </a:r>
            <a:r>
              <a:rPr lang="de-DE" sz="1800" dirty="0" err="1">
                <a:solidFill>
                  <a:schemeClr val="bg1"/>
                </a:solidFill>
              </a:rPr>
              <a:t>risk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22392" y="2403841"/>
            <a:ext cx="3240000" cy="792000"/>
          </a:xfrm>
          <a:prstGeom prst="rect">
            <a:avLst/>
          </a:prstGeom>
          <a:solidFill>
            <a:srgbClr val="5C576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800" dirty="0" smtClean="0">
                <a:solidFill>
                  <a:schemeClr val="bg1"/>
                </a:solidFill>
              </a:rPr>
              <a:t>Best </a:t>
            </a:r>
            <a:r>
              <a:rPr lang="de-DE" sz="1800" dirty="0" err="1" smtClean="0">
                <a:solidFill>
                  <a:schemeClr val="bg1"/>
                </a:solidFill>
              </a:rPr>
              <a:t>practice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credit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methodology</a:t>
            </a:r>
            <a:r>
              <a:rPr lang="de-DE" sz="1800" dirty="0" smtClean="0">
                <a:solidFill>
                  <a:schemeClr val="bg1"/>
                </a:solidFill>
              </a:rPr>
              <a:t> / Intensive </a:t>
            </a:r>
            <a:r>
              <a:rPr lang="de-DE" sz="1800" dirty="0" err="1" smtClean="0">
                <a:solidFill>
                  <a:schemeClr val="bg1"/>
                </a:solidFill>
              </a:rPr>
              <a:t>technical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assistance</a:t>
            </a:r>
            <a:r>
              <a:rPr lang="de-DE" sz="1800" dirty="0" smtClean="0">
                <a:solidFill>
                  <a:schemeClr val="bg1"/>
                </a:solidFill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</a:rPr>
              <a:t>for</a:t>
            </a:r>
            <a:r>
              <a:rPr lang="de-DE" sz="1800" dirty="0" smtClean="0">
                <a:solidFill>
                  <a:schemeClr val="bg1"/>
                </a:solidFill>
              </a:rPr>
              <a:t> FIs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5965" y="5436816"/>
            <a:ext cx="7034871" cy="1511672"/>
          </a:xfrm>
          <a:prstGeom prst="rect">
            <a:avLst/>
          </a:prstGeom>
          <a:solidFill>
            <a:srgbClr val="E7344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Hands-on CGF </a:t>
            </a:r>
            <a:r>
              <a:rPr lang="de-DE" sz="2400" dirty="0" err="1" smtClean="0">
                <a:solidFill>
                  <a:schemeClr val="bg1"/>
                </a:solidFill>
              </a:rPr>
              <a:t>involvement</a:t>
            </a:r>
            <a:endParaRPr lang="de-DE" sz="2400" dirty="0" smtClean="0">
              <a:solidFill>
                <a:schemeClr val="bg1"/>
              </a:solidFill>
            </a:endParaRPr>
          </a:p>
          <a:p>
            <a:pPr algn="ctr"/>
            <a:r>
              <a:rPr lang="de-DE" sz="2400" dirty="0" err="1" smtClean="0">
                <a:solidFill>
                  <a:schemeClr val="bg1"/>
                </a:solidFill>
              </a:rPr>
              <a:t>Selection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/ </a:t>
            </a:r>
            <a:r>
              <a:rPr lang="de-DE" sz="2400" dirty="0" err="1" smtClean="0">
                <a:solidFill>
                  <a:schemeClr val="bg1"/>
                </a:solidFill>
              </a:rPr>
              <a:t>value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proposition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for</a:t>
            </a:r>
            <a:r>
              <a:rPr lang="de-DE" sz="2400" dirty="0" smtClean="0">
                <a:solidFill>
                  <a:schemeClr val="bg1"/>
                </a:solidFill>
              </a:rPr>
              <a:t> FIs</a:t>
            </a:r>
            <a:endParaRPr lang="de-DE" sz="2400" dirty="0">
              <a:solidFill>
                <a:schemeClr val="bg1"/>
              </a:solidFill>
            </a:endParaRPr>
          </a:p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Push / pull FIs </a:t>
            </a:r>
            <a:r>
              <a:rPr lang="de-DE" sz="2400" dirty="0" err="1" smtClean="0">
                <a:solidFill>
                  <a:schemeClr val="bg1"/>
                </a:solidFill>
              </a:rPr>
              <a:t>to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serve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target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group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sz="2400" dirty="0" err="1" smtClean="0">
                <a:solidFill>
                  <a:schemeClr val="bg1"/>
                </a:solidFill>
              </a:rPr>
              <a:t>Shaping</a:t>
            </a:r>
            <a:r>
              <a:rPr lang="de-DE" sz="2400" dirty="0" smtClean="0">
                <a:solidFill>
                  <a:schemeClr val="bg1"/>
                </a:solidFill>
              </a:rPr>
              <a:t> / </a:t>
            </a:r>
            <a:r>
              <a:rPr lang="de-DE" sz="2400" dirty="0" err="1" smtClean="0">
                <a:solidFill>
                  <a:schemeClr val="bg1"/>
                </a:solidFill>
              </a:rPr>
              <a:t>creating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the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market</a:t>
            </a:r>
            <a:endParaRPr lang="de-DE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0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4. Case Study – ACGF Afghanistan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377826" y="6719987"/>
            <a:ext cx="99374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050" dirty="0"/>
              <a:t>ACGF – Afghan Credit Guarantee Foundation </a:t>
            </a:r>
            <a:r>
              <a:rPr lang="de-DE" sz="1050" dirty="0" err="1" smtClean="0"/>
              <a:t>took</a:t>
            </a:r>
            <a:r>
              <a:rPr lang="de-DE" sz="1050" dirty="0" smtClean="0"/>
              <a:t> </a:t>
            </a:r>
            <a:r>
              <a:rPr lang="de-DE" sz="1050" dirty="0" err="1" smtClean="0"/>
              <a:t>over</a:t>
            </a:r>
            <a:r>
              <a:rPr lang="de-DE" sz="1050" dirty="0" smtClean="0"/>
              <a:t> </a:t>
            </a:r>
            <a:r>
              <a:rPr lang="de-DE" sz="1050" dirty="0"/>
              <a:t>on 1. Jan. </a:t>
            </a:r>
            <a:r>
              <a:rPr lang="de-DE" sz="1050" dirty="0" smtClean="0"/>
              <a:t>2015 a </a:t>
            </a:r>
            <a:r>
              <a:rPr lang="de-DE" sz="1050" dirty="0" err="1" smtClean="0"/>
              <a:t>guarantee</a:t>
            </a:r>
            <a:r>
              <a:rPr lang="de-DE" sz="1050" dirty="0" smtClean="0"/>
              <a:t> </a:t>
            </a:r>
            <a:r>
              <a:rPr lang="de-DE" sz="1050" dirty="0" err="1" smtClean="0"/>
              <a:t>fund</a:t>
            </a:r>
            <a:r>
              <a:rPr lang="de-DE" sz="1050" dirty="0" smtClean="0"/>
              <a:t> </a:t>
            </a:r>
            <a:r>
              <a:rPr lang="de-DE" sz="1050" dirty="0" err="1" smtClean="0"/>
              <a:t>that</a:t>
            </a:r>
            <a:r>
              <a:rPr lang="de-DE" sz="1050" dirty="0" smtClean="0"/>
              <a:t> was </a:t>
            </a:r>
            <a:r>
              <a:rPr lang="de-DE" sz="1050" dirty="0" err="1" smtClean="0"/>
              <a:t>previously</a:t>
            </a:r>
            <a:r>
              <a:rPr lang="de-DE" sz="1050" dirty="0" smtClean="0"/>
              <a:t> </a:t>
            </a:r>
            <a:r>
              <a:rPr lang="de-DE" sz="1050" dirty="0" err="1" smtClean="0"/>
              <a:t>implented</a:t>
            </a:r>
            <a:r>
              <a:rPr lang="de-DE" sz="1050" dirty="0" smtClean="0"/>
              <a:t> </a:t>
            </a:r>
            <a:r>
              <a:rPr lang="de-DE" sz="1050" dirty="0" err="1"/>
              <a:t>by</a:t>
            </a:r>
            <a:r>
              <a:rPr lang="de-DE" sz="1050" dirty="0"/>
              <a:t> DEG – Deutsche Investitions- und Entwicklungsgesellschaft mbH </a:t>
            </a:r>
            <a:r>
              <a:rPr lang="de-DE" sz="1050" dirty="0" err="1"/>
              <a:t>and</a:t>
            </a:r>
            <a:r>
              <a:rPr lang="de-DE" sz="1050" dirty="0"/>
              <a:t> </a:t>
            </a:r>
            <a:r>
              <a:rPr lang="de-DE" sz="1050" dirty="0" err="1"/>
              <a:t>funded</a:t>
            </a:r>
            <a:r>
              <a:rPr lang="de-DE" sz="1050" dirty="0"/>
              <a:t> </a:t>
            </a:r>
            <a:r>
              <a:rPr lang="de-DE" sz="1050" dirty="0" err="1"/>
              <a:t>by</a:t>
            </a:r>
            <a:r>
              <a:rPr lang="de-DE" sz="1050" dirty="0"/>
              <a:t> </a:t>
            </a:r>
            <a:r>
              <a:rPr lang="de-DE" sz="1050" dirty="0" err="1"/>
              <a:t>the</a:t>
            </a:r>
            <a:r>
              <a:rPr lang="de-DE" sz="1050" dirty="0"/>
              <a:t> German </a:t>
            </a:r>
            <a:r>
              <a:rPr lang="de-DE" sz="1050" dirty="0" err="1"/>
              <a:t>and</a:t>
            </a:r>
            <a:r>
              <a:rPr lang="de-DE" sz="1050" dirty="0"/>
              <a:t> </a:t>
            </a:r>
            <a:r>
              <a:rPr lang="de-DE" sz="1050" dirty="0" err="1"/>
              <a:t>the</a:t>
            </a:r>
            <a:r>
              <a:rPr lang="de-DE" sz="1050" dirty="0"/>
              <a:t> US </a:t>
            </a:r>
            <a:r>
              <a:rPr lang="de-DE" sz="1050" dirty="0" err="1"/>
              <a:t>governments</a:t>
            </a:r>
            <a:r>
              <a:rPr lang="de-DE" sz="1050" dirty="0"/>
              <a:t>. ACGF </a:t>
            </a:r>
            <a:r>
              <a:rPr lang="de-DE" sz="1050" dirty="0" err="1"/>
              <a:t>is</a:t>
            </a:r>
            <a:r>
              <a:rPr lang="de-DE" sz="1050" dirty="0"/>
              <a:t> </a:t>
            </a:r>
            <a:r>
              <a:rPr lang="de-DE" sz="1050" dirty="0" err="1"/>
              <a:t>managed</a:t>
            </a:r>
            <a:r>
              <a:rPr lang="de-DE" sz="1050" dirty="0"/>
              <a:t> </a:t>
            </a:r>
            <a:r>
              <a:rPr lang="de-DE" sz="1050" dirty="0" err="1"/>
              <a:t>by</a:t>
            </a:r>
            <a:r>
              <a:rPr lang="de-DE" sz="1050" dirty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LandT </a:t>
            </a:r>
            <a:r>
              <a:rPr lang="de-DE" sz="1050" dirty="0" err="1" smtClean="0"/>
              <a:t>partners</a:t>
            </a:r>
            <a:r>
              <a:rPr lang="de-DE" sz="1050" dirty="0" smtClean="0"/>
              <a:t> </a:t>
            </a:r>
            <a:r>
              <a:rPr lang="de-DE" sz="1050" dirty="0" err="1" smtClean="0"/>
              <a:t>and</a:t>
            </a:r>
            <a:r>
              <a:rPr lang="de-DE" sz="1050" dirty="0" smtClean="0"/>
              <a:t> </a:t>
            </a:r>
            <a:r>
              <a:rPr lang="de-DE" sz="1050" dirty="0" err="1" smtClean="0"/>
              <a:t>by</a:t>
            </a:r>
            <a:r>
              <a:rPr lang="de-DE" sz="1050" dirty="0" smtClean="0"/>
              <a:t> LandT </a:t>
            </a:r>
            <a:r>
              <a:rPr lang="de-DE" sz="1050" dirty="0" err="1" smtClean="0"/>
              <a:t>staff</a:t>
            </a:r>
            <a:r>
              <a:rPr lang="de-DE" sz="1050" dirty="0" smtClean="0"/>
              <a:t>.</a:t>
            </a:r>
            <a:endParaRPr lang="en-US" sz="1050" dirty="0"/>
          </a:p>
        </p:txBody>
      </p:sp>
      <p:sp>
        <p:nvSpPr>
          <p:cNvPr id="118" name="모서리가 둥근 직사각형 58"/>
          <p:cNvSpPr/>
          <p:nvPr/>
        </p:nvSpPr>
        <p:spPr>
          <a:xfrm>
            <a:off x="1116608" y="5203083"/>
            <a:ext cx="2070230" cy="1227711"/>
          </a:xfrm>
          <a:prstGeom prst="roundRect">
            <a:avLst>
              <a:gd name="adj" fmla="val 7000"/>
            </a:avLst>
          </a:prstGeom>
          <a:solidFill>
            <a:srgbClr val="E7344C">
              <a:alpha val="95000"/>
            </a:srgbClr>
          </a:solidFill>
          <a:ln>
            <a:noFill/>
          </a:ln>
          <a:effectLst/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TextBox 118"/>
          <p:cNvSpPr txBox="1">
            <a:spLocks noChangeArrowheads="1"/>
          </p:cNvSpPr>
          <p:nvPr/>
        </p:nvSpPr>
        <p:spPr bwMode="auto">
          <a:xfrm>
            <a:off x="1098228" y="5423972"/>
            <a:ext cx="20694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 dirty="0">
                <a:solidFill>
                  <a:srgbClr val="FFFFFF"/>
                </a:solidFill>
              </a:rPr>
              <a:t>4,200+ SMEs </a:t>
            </a:r>
            <a:r>
              <a:rPr lang="de-DE" sz="2000" b="1" dirty="0" err="1" smtClean="0">
                <a:solidFill>
                  <a:srgbClr val="FFFFFF"/>
                </a:solidFill>
              </a:rPr>
              <a:t>supported</a:t>
            </a:r>
            <a:endParaRPr kumimoji="0"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20" name="모서리가 둥근 직사각형 59"/>
          <p:cNvSpPr/>
          <p:nvPr/>
        </p:nvSpPr>
        <p:spPr>
          <a:xfrm>
            <a:off x="4218441" y="5203083"/>
            <a:ext cx="2070230" cy="1227711"/>
          </a:xfrm>
          <a:prstGeom prst="roundRect">
            <a:avLst>
              <a:gd name="adj" fmla="val 7000"/>
            </a:avLst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/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TextBox 62"/>
          <p:cNvSpPr txBox="1">
            <a:spLocks noChangeArrowheads="1"/>
          </p:cNvSpPr>
          <p:nvPr/>
        </p:nvSpPr>
        <p:spPr bwMode="auto">
          <a:xfrm>
            <a:off x="4155657" y="5270084"/>
            <a:ext cx="213301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dirty="0">
                <a:solidFill>
                  <a:srgbClr val="FFFFFF"/>
                </a:solidFill>
              </a:rPr>
              <a:t>$145m </a:t>
            </a:r>
            <a:r>
              <a:rPr lang="de-DE" sz="2000" b="1" dirty="0" err="1">
                <a:solidFill>
                  <a:srgbClr val="FFFFFF"/>
                </a:solidFill>
              </a:rPr>
              <a:t>guaranteed</a:t>
            </a:r>
            <a:r>
              <a:rPr lang="de-DE" sz="2000" b="1" dirty="0">
                <a:solidFill>
                  <a:srgbClr val="FFFFFF"/>
                </a:solidFill>
              </a:rPr>
              <a:t> </a:t>
            </a:r>
            <a:r>
              <a:rPr lang="de-DE" sz="2000" b="1" dirty="0" err="1">
                <a:solidFill>
                  <a:srgbClr val="FFFFFF"/>
                </a:solidFill>
              </a:rPr>
              <a:t>loans</a:t>
            </a:r>
            <a:r>
              <a:rPr lang="de-DE" sz="2000" b="1" dirty="0">
                <a:solidFill>
                  <a:srgbClr val="FFFFFF"/>
                </a:solidFill>
              </a:rPr>
              <a:t> </a:t>
            </a:r>
            <a:r>
              <a:rPr lang="de-DE" sz="2000" b="1" dirty="0" err="1">
                <a:solidFill>
                  <a:srgbClr val="FFFFFF"/>
                </a:solidFill>
              </a:rPr>
              <a:t>disbursed</a:t>
            </a:r>
            <a:endParaRPr kumimoji="0" lang="en-US" altLang="ko-KR" sz="2000" dirty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22" name="모서리가 둥근 직사각형 60"/>
          <p:cNvSpPr/>
          <p:nvPr/>
        </p:nvSpPr>
        <p:spPr>
          <a:xfrm>
            <a:off x="7452934" y="5203083"/>
            <a:ext cx="2070230" cy="1227711"/>
          </a:xfrm>
          <a:prstGeom prst="roundRect">
            <a:avLst>
              <a:gd name="adj" fmla="val 7000"/>
            </a:avLst>
          </a:prstGeom>
          <a:solidFill>
            <a:srgbClr val="E7344C">
              <a:alpha val="95000"/>
            </a:srgbClr>
          </a:solidFill>
          <a:ln>
            <a:noFill/>
          </a:ln>
          <a:effectLst/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62"/>
          <p:cNvSpPr txBox="1">
            <a:spLocks noChangeArrowheads="1"/>
          </p:cNvSpPr>
          <p:nvPr/>
        </p:nvSpPr>
        <p:spPr bwMode="auto">
          <a:xfrm>
            <a:off x="7408712" y="5350209"/>
            <a:ext cx="211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1" dirty="0" err="1" smtClean="0">
                <a:solidFill>
                  <a:srgbClr val="FFFFFF"/>
                </a:solidFill>
              </a:rPr>
              <a:t>Avg</a:t>
            </a:r>
            <a:r>
              <a:rPr lang="de-DE" sz="2000" b="1" dirty="0" smtClean="0">
                <a:solidFill>
                  <a:srgbClr val="FFFFFF"/>
                </a:solidFill>
              </a:rPr>
              <a:t>. </a:t>
            </a:r>
            <a:r>
              <a:rPr lang="de-DE" sz="2000" b="1" dirty="0" err="1">
                <a:solidFill>
                  <a:srgbClr val="FFFFFF"/>
                </a:solidFill>
              </a:rPr>
              <a:t>net</a:t>
            </a:r>
            <a:r>
              <a:rPr lang="de-DE" sz="2000" b="1" dirty="0">
                <a:solidFill>
                  <a:srgbClr val="FFFFFF"/>
                </a:solidFill>
              </a:rPr>
              <a:t> </a:t>
            </a:r>
            <a:r>
              <a:rPr lang="de-DE" sz="2000" b="1" dirty="0" err="1">
                <a:solidFill>
                  <a:srgbClr val="FFFFFF"/>
                </a:solidFill>
              </a:rPr>
              <a:t>loss</a:t>
            </a:r>
            <a:r>
              <a:rPr lang="de-DE" sz="2000" b="1" dirty="0">
                <a:solidFill>
                  <a:srgbClr val="FFFFFF"/>
                </a:solidFill>
              </a:rPr>
              <a:t> rate </a:t>
            </a:r>
            <a:r>
              <a:rPr lang="de-DE" sz="2000" b="1" dirty="0" err="1">
                <a:solidFill>
                  <a:srgbClr val="FFFFFF"/>
                </a:solidFill>
              </a:rPr>
              <a:t>of</a:t>
            </a:r>
            <a:r>
              <a:rPr lang="de-DE" sz="2000" b="1" dirty="0">
                <a:solidFill>
                  <a:srgbClr val="FFFFFF"/>
                </a:solidFill>
              </a:rPr>
              <a:t> </a:t>
            </a:r>
            <a:r>
              <a:rPr lang="de-DE" sz="2000" b="1" dirty="0" err="1">
                <a:solidFill>
                  <a:srgbClr val="FFFFFF"/>
                </a:solidFill>
              </a:rPr>
              <a:t>approx</a:t>
            </a:r>
            <a:r>
              <a:rPr lang="de-DE" sz="2000" b="1" dirty="0">
                <a:solidFill>
                  <a:srgbClr val="FFFFFF"/>
                </a:solidFill>
              </a:rPr>
              <a:t>. 1% p.a.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116" name="양쪽 모서리가 잘린 사각형 100"/>
          <p:cNvSpPr/>
          <p:nvPr/>
        </p:nvSpPr>
        <p:spPr>
          <a:xfrm rot="16200000" flipH="1">
            <a:off x="6397811" y="995588"/>
            <a:ext cx="3384376" cy="4478486"/>
          </a:xfrm>
          <a:prstGeom prst="snip2SameRect">
            <a:avLst>
              <a:gd name="adj1" fmla="val 31293"/>
              <a:gd name="adj2" fmla="val 0"/>
            </a:avLst>
          </a:prstGeom>
          <a:solidFill>
            <a:schemeClr val="tx1">
              <a:lumMod val="65000"/>
              <a:lumOff val="3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양쪽 모서리가 잘린 사각형 99"/>
          <p:cNvSpPr/>
          <p:nvPr/>
        </p:nvSpPr>
        <p:spPr>
          <a:xfrm rot="5400000">
            <a:off x="792975" y="1023623"/>
            <a:ext cx="3384376" cy="4359903"/>
          </a:xfrm>
          <a:prstGeom prst="snip2SameRect">
            <a:avLst>
              <a:gd name="adj1" fmla="val 31293"/>
              <a:gd name="adj2" fmla="val 947"/>
            </a:avLst>
          </a:prstGeom>
          <a:solidFill>
            <a:schemeClr val="tx1">
              <a:lumMod val="65000"/>
              <a:lumOff val="3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4" name="그룹 78"/>
          <p:cNvGrpSpPr/>
          <p:nvPr/>
        </p:nvGrpSpPr>
        <p:grpSpPr>
          <a:xfrm>
            <a:off x="4273488" y="2420570"/>
            <a:ext cx="2136740" cy="2152149"/>
            <a:chOff x="3947957" y="2438890"/>
            <a:chExt cx="1244588" cy="1244588"/>
          </a:xfrm>
        </p:grpSpPr>
        <p:sp>
          <p:nvSpPr>
            <p:cNvPr id="125" name="타원 74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타원 75"/>
            <p:cNvSpPr/>
            <p:nvPr/>
          </p:nvSpPr>
          <p:spPr>
            <a:xfrm>
              <a:off x="4013200" y="2508250"/>
              <a:ext cx="1100138" cy="1101725"/>
            </a:xfrm>
            <a:prstGeom prst="ellipse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084799" y="2600780"/>
              <a:ext cx="982441" cy="8009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8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ACGF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Afghan Credit </a:t>
              </a:r>
              <a:b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Guarantee</a:t>
              </a:r>
              <a:b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Foundation</a:t>
              </a:r>
              <a:b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Cologne, Germany</a:t>
              </a:r>
              <a:endParaRPr kumimoji="0" lang="en-US" altLang="ko-KR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8" name="그룹 84"/>
          <p:cNvGrpSpPr>
            <a:grpSpLocks/>
          </p:cNvGrpSpPr>
          <p:nvPr/>
        </p:nvGrpSpPr>
        <p:grpSpPr>
          <a:xfrm>
            <a:off x="558315" y="1656544"/>
            <a:ext cx="1440000" cy="1439998"/>
            <a:chOff x="3947957" y="2405390"/>
            <a:chExt cx="1244588" cy="1244588"/>
          </a:xfrm>
        </p:grpSpPr>
        <p:sp>
          <p:nvSpPr>
            <p:cNvPr id="129" name="타원 85"/>
            <p:cNvSpPr/>
            <p:nvPr/>
          </p:nvSpPr>
          <p:spPr>
            <a:xfrm>
              <a:off x="3947957" y="24053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030166" y="2554540"/>
              <a:ext cx="1080169" cy="1006526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/>
              <a:r>
                <a:rPr lang="de-DE" sz="1800" dirty="0" err="1">
                  <a:solidFill>
                    <a:schemeClr val="bg1"/>
                  </a:solidFill>
                </a:rPr>
                <a:t>Pioneered</a:t>
              </a:r>
              <a:r>
                <a:rPr lang="de-DE" sz="1800" dirty="0">
                  <a:solidFill>
                    <a:schemeClr val="bg1"/>
                  </a:solidFill>
                </a:rPr>
                <a:t> SME </a:t>
              </a:r>
              <a:r>
                <a:rPr lang="de-DE" sz="1800" dirty="0" err="1">
                  <a:solidFill>
                    <a:schemeClr val="bg1"/>
                  </a:solidFill>
                </a:rPr>
                <a:t>lending</a:t>
              </a:r>
              <a:r>
                <a:rPr lang="de-DE" sz="1800" dirty="0">
                  <a:solidFill>
                    <a:schemeClr val="bg1"/>
                  </a:solidFill>
                </a:rPr>
                <a:t> in </a:t>
              </a:r>
              <a:r>
                <a:rPr lang="de-DE" sz="1800" dirty="0" err="1">
                  <a:solidFill>
                    <a:schemeClr val="bg1"/>
                  </a:solidFill>
                </a:rPr>
                <a:t>country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2" name="그룹 84"/>
          <p:cNvGrpSpPr>
            <a:grpSpLocks/>
          </p:cNvGrpSpPr>
          <p:nvPr/>
        </p:nvGrpSpPr>
        <p:grpSpPr>
          <a:xfrm>
            <a:off x="2247900" y="1656545"/>
            <a:ext cx="1440000" cy="1741188"/>
            <a:chOff x="3947957" y="2438890"/>
            <a:chExt cx="1244588" cy="1466173"/>
          </a:xfrm>
        </p:grpSpPr>
        <p:sp>
          <p:nvSpPr>
            <p:cNvPr id="133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045291" y="2597965"/>
              <a:ext cx="1055078" cy="13070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>
                <a:defRPr/>
              </a:pPr>
              <a:r>
                <a:rPr lang="de-DE" sz="1800" dirty="0" err="1">
                  <a:solidFill>
                    <a:schemeClr val="bg1"/>
                  </a:solidFill>
                </a:rPr>
                <a:t>Up</a:t>
              </a:r>
              <a:r>
                <a:rPr lang="de-DE" sz="1800" dirty="0">
                  <a:solidFill>
                    <a:schemeClr val="bg1"/>
                  </a:solidFill>
                </a:rPr>
                <a:t>- </a:t>
              </a:r>
              <a:r>
                <a:rPr lang="de-DE" sz="1800" dirty="0" err="1">
                  <a:solidFill>
                    <a:schemeClr val="bg1"/>
                  </a:solidFill>
                </a:rPr>
                <a:t>and</a:t>
              </a:r>
              <a:r>
                <a:rPr lang="de-DE" sz="1800" dirty="0">
                  <a:solidFill>
                    <a:schemeClr val="bg1"/>
                  </a:solidFill>
                </a:rPr>
                <a:t> </a:t>
              </a:r>
              <a:r>
                <a:rPr lang="de-DE" sz="1800" dirty="0" smtClean="0">
                  <a:solidFill>
                    <a:schemeClr val="bg1"/>
                  </a:solidFill>
                </a:rPr>
                <a:t>down-</a:t>
              </a:r>
              <a:r>
                <a:rPr lang="de-DE" sz="1800" dirty="0" err="1" smtClean="0">
                  <a:solidFill>
                    <a:schemeClr val="bg1"/>
                  </a:solidFill>
                </a:rPr>
                <a:t>scaling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r>
                <a:rPr lang="de-DE" sz="1800" dirty="0" err="1">
                  <a:solidFill>
                    <a:schemeClr val="bg1"/>
                  </a:solidFill>
                </a:rPr>
                <a:t>of</a:t>
              </a:r>
              <a:r>
                <a:rPr lang="de-DE" sz="1800" dirty="0">
                  <a:solidFill>
                    <a:schemeClr val="bg1"/>
                  </a:solidFill>
                </a:rPr>
                <a:t> FIs</a:t>
              </a:r>
              <a:endParaRPr lang="en-US" sz="1800" dirty="0">
                <a:solidFill>
                  <a:schemeClr val="bg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6" name="그룹 84"/>
          <p:cNvGrpSpPr>
            <a:grpSpLocks/>
          </p:cNvGrpSpPr>
          <p:nvPr/>
        </p:nvGrpSpPr>
        <p:grpSpPr>
          <a:xfrm>
            <a:off x="2259882" y="3394422"/>
            <a:ext cx="1479783" cy="1440000"/>
            <a:chOff x="3947957" y="2438890"/>
            <a:chExt cx="1278972" cy="1244588"/>
          </a:xfrm>
        </p:grpSpPr>
        <p:sp>
          <p:nvSpPr>
            <p:cNvPr id="137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949830" y="2647643"/>
              <a:ext cx="1277099" cy="7764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/>
              <a:r>
                <a:rPr lang="de-DE" sz="1800" dirty="0">
                  <a:solidFill>
                    <a:schemeClr val="bg1"/>
                  </a:solidFill>
                </a:rPr>
                <a:t>Guarantee </a:t>
              </a:r>
              <a:r>
                <a:rPr lang="de-DE" sz="1800" dirty="0" err="1" smtClean="0">
                  <a:solidFill>
                    <a:schemeClr val="bg1"/>
                  </a:solidFill>
                </a:rPr>
                <a:t>hidden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</a:rPr>
                <a:t>from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r>
                <a:rPr lang="de-DE" sz="1800" dirty="0" err="1">
                  <a:solidFill>
                    <a:schemeClr val="bg1"/>
                  </a:solidFill>
                </a:rPr>
                <a:t>borrowers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그룹 84"/>
          <p:cNvGrpSpPr>
            <a:grpSpLocks/>
          </p:cNvGrpSpPr>
          <p:nvPr/>
        </p:nvGrpSpPr>
        <p:grpSpPr>
          <a:xfrm>
            <a:off x="558316" y="3348583"/>
            <a:ext cx="1440000" cy="1468505"/>
            <a:chOff x="3947957" y="2438890"/>
            <a:chExt cx="1244588" cy="1244588"/>
          </a:xfrm>
        </p:grpSpPr>
        <p:sp>
          <p:nvSpPr>
            <p:cNvPr id="141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4028687" y="2588791"/>
              <a:ext cx="1109519" cy="1006526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/>
              <a:r>
                <a:rPr lang="de-DE" sz="1800" dirty="0" err="1">
                  <a:solidFill>
                    <a:schemeClr val="bg1"/>
                  </a:solidFill>
                </a:rPr>
                <a:t>Weak</a:t>
              </a:r>
              <a:r>
                <a:rPr lang="de-DE" sz="1800" dirty="0">
                  <a:solidFill>
                    <a:schemeClr val="bg1"/>
                  </a:solidFill>
                </a:rPr>
                <a:t> FIs, </a:t>
              </a:r>
              <a:r>
                <a:rPr lang="de-DE" sz="1800" dirty="0" smtClean="0">
                  <a:solidFill>
                    <a:schemeClr val="bg1"/>
                  </a:solidFill>
                </a:rPr>
                <a:t>but strong </a:t>
              </a:r>
              <a:r>
                <a:rPr lang="de-DE" sz="1800" dirty="0" err="1">
                  <a:solidFill>
                    <a:schemeClr val="bg1"/>
                  </a:solidFill>
                </a:rPr>
                <a:t>strategic</a:t>
              </a:r>
              <a:r>
                <a:rPr lang="de-DE" sz="1800" dirty="0">
                  <a:solidFill>
                    <a:schemeClr val="bg1"/>
                  </a:solidFill>
                </a:rPr>
                <a:t> </a:t>
              </a:r>
              <a:r>
                <a:rPr lang="de-DE" sz="1800" dirty="0" err="1">
                  <a:solidFill>
                    <a:schemeClr val="bg1"/>
                  </a:solidFill>
                </a:rPr>
                <a:t>match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4" name="그룹 84"/>
          <p:cNvGrpSpPr>
            <a:grpSpLocks/>
          </p:cNvGrpSpPr>
          <p:nvPr/>
        </p:nvGrpSpPr>
        <p:grpSpPr>
          <a:xfrm>
            <a:off x="6858868" y="1656544"/>
            <a:ext cx="1440000" cy="1440000"/>
            <a:chOff x="3947957" y="2438890"/>
            <a:chExt cx="1244588" cy="1244588"/>
          </a:xfrm>
        </p:grpSpPr>
        <p:sp>
          <p:nvSpPr>
            <p:cNvPr id="145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059848" y="2638507"/>
              <a:ext cx="1032151" cy="7764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/>
              <a:r>
                <a:rPr lang="de-DE" sz="1800" dirty="0" err="1">
                  <a:solidFill>
                    <a:schemeClr val="bg1"/>
                  </a:solidFill>
                </a:rPr>
                <a:t>Risk-adjusted</a:t>
              </a:r>
              <a:r>
                <a:rPr lang="de-DE" sz="1800" dirty="0">
                  <a:solidFill>
                    <a:schemeClr val="bg1"/>
                  </a:solidFill>
                </a:rPr>
                <a:t> </a:t>
              </a:r>
              <a:r>
                <a:rPr lang="de-DE" sz="1800" dirty="0" err="1">
                  <a:solidFill>
                    <a:schemeClr val="bg1"/>
                  </a:solidFill>
                </a:rPr>
                <a:t>pricing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8" name="그룹 84"/>
          <p:cNvGrpSpPr>
            <a:grpSpLocks/>
          </p:cNvGrpSpPr>
          <p:nvPr/>
        </p:nvGrpSpPr>
        <p:grpSpPr>
          <a:xfrm>
            <a:off x="8762890" y="1656544"/>
            <a:ext cx="1440000" cy="1460629"/>
            <a:chOff x="3947957" y="2438890"/>
            <a:chExt cx="1244588" cy="1244588"/>
          </a:xfrm>
        </p:grpSpPr>
        <p:sp>
          <p:nvSpPr>
            <p:cNvPr id="149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000381" y="2605901"/>
              <a:ext cx="1166112" cy="7764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/>
              <a:r>
                <a:rPr lang="de-DE" sz="1800" dirty="0" err="1">
                  <a:solidFill>
                    <a:schemeClr val="bg1"/>
                  </a:solidFill>
                </a:rPr>
                <a:t>Indiv</a:t>
              </a:r>
              <a:r>
                <a:rPr lang="de-DE" sz="1800" dirty="0">
                  <a:solidFill>
                    <a:schemeClr val="bg1"/>
                  </a:solidFill>
                </a:rPr>
                <a:t>. </a:t>
              </a:r>
              <a:r>
                <a:rPr lang="de-DE" sz="1800" dirty="0" err="1">
                  <a:solidFill>
                    <a:schemeClr val="bg1"/>
                  </a:solidFill>
                </a:rPr>
                <a:t>guarantee</a:t>
              </a:r>
              <a:r>
                <a:rPr lang="de-DE" sz="1800" dirty="0">
                  <a:solidFill>
                    <a:schemeClr val="bg1"/>
                  </a:solidFill>
                </a:rPr>
                <a:t> </a:t>
              </a:r>
              <a:r>
                <a:rPr lang="de-DE" sz="1800" dirty="0" err="1">
                  <a:solidFill>
                    <a:schemeClr val="bg1"/>
                  </a:solidFill>
                </a:rPr>
                <a:t>decisions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6" name="그룹 84"/>
          <p:cNvGrpSpPr>
            <a:grpSpLocks/>
          </p:cNvGrpSpPr>
          <p:nvPr/>
        </p:nvGrpSpPr>
        <p:grpSpPr>
          <a:xfrm>
            <a:off x="6868394" y="3394422"/>
            <a:ext cx="1479783" cy="1440000"/>
            <a:chOff x="3947957" y="2438890"/>
            <a:chExt cx="1278972" cy="1244588"/>
          </a:xfrm>
        </p:grpSpPr>
        <p:sp>
          <p:nvSpPr>
            <p:cNvPr id="157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960645" y="2523744"/>
              <a:ext cx="1266284" cy="1006526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/>
              <a:r>
                <a:rPr lang="de-DE" sz="1800" dirty="0">
                  <a:solidFill>
                    <a:schemeClr val="bg1"/>
                  </a:solidFill>
                </a:rPr>
                <a:t>Strong </a:t>
              </a:r>
              <a:r>
                <a:rPr lang="de-DE" sz="1800" dirty="0" err="1" smtClean="0">
                  <a:solidFill>
                    <a:schemeClr val="bg1"/>
                  </a:solidFill>
                </a:rPr>
                <a:t>involvement</a:t>
              </a:r>
              <a:r>
                <a:rPr lang="de-DE" sz="1800" dirty="0" smtClean="0">
                  <a:solidFill>
                    <a:schemeClr val="bg1"/>
                  </a:solidFill>
                </a:rPr>
                <a:t> </a:t>
              </a:r>
              <a:r>
                <a:rPr lang="de-DE" sz="1800" dirty="0">
                  <a:solidFill>
                    <a:schemeClr val="bg1"/>
                  </a:solidFill>
                </a:rPr>
                <a:t>in FI </a:t>
              </a:r>
              <a:r>
                <a:rPr lang="de-DE" sz="1800" dirty="0" err="1">
                  <a:solidFill>
                    <a:schemeClr val="bg1"/>
                  </a:solidFill>
                </a:rPr>
                <a:t>process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그룹 84"/>
          <p:cNvGrpSpPr>
            <a:grpSpLocks/>
          </p:cNvGrpSpPr>
          <p:nvPr/>
        </p:nvGrpSpPr>
        <p:grpSpPr>
          <a:xfrm>
            <a:off x="8683406" y="3394422"/>
            <a:ext cx="1612795" cy="1440000"/>
            <a:chOff x="3885496" y="2438890"/>
            <a:chExt cx="1392052" cy="1244588"/>
          </a:xfrm>
        </p:grpSpPr>
        <p:sp>
          <p:nvSpPr>
            <p:cNvPr id="41" name="타원 85"/>
            <p:cNvSpPr/>
            <p:nvPr/>
          </p:nvSpPr>
          <p:spPr>
            <a:xfrm>
              <a:off x="3947957" y="2438890"/>
              <a:ext cx="1244588" cy="1244588"/>
            </a:xfrm>
            <a:prstGeom prst="ellipse">
              <a:avLst/>
            </a:prstGeom>
            <a:solidFill>
              <a:srgbClr val="5C5768"/>
            </a:soli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85496" y="2589236"/>
              <a:ext cx="1392052" cy="949011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ctr">
                <a:defRPr/>
              </a:pPr>
              <a:r>
                <a:rPr lang="de-DE" sz="1800" dirty="0">
                  <a:solidFill>
                    <a:schemeClr val="bg1"/>
                  </a:solidFill>
                </a:rPr>
                <a:t>Technical </a:t>
              </a:r>
              <a:r>
                <a:rPr lang="de-DE" sz="1800" dirty="0" err="1">
                  <a:solidFill>
                    <a:schemeClr val="bg1"/>
                  </a:solidFill>
                </a:rPr>
                <a:t>assistance</a:t>
              </a:r>
              <a:r>
                <a:rPr lang="de-DE" sz="1800" dirty="0">
                  <a:solidFill>
                    <a:schemeClr val="bg1"/>
                  </a:solidFill>
                </a:rPr>
                <a:t> </a:t>
              </a:r>
              <a:r>
                <a:rPr lang="de-DE" sz="1200" dirty="0">
                  <a:solidFill>
                    <a:schemeClr val="bg1"/>
                  </a:solidFill>
                </a:rPr>
                <a:t>(</a:t>
              </a:r>
              <a:r>
                <a:rPr lang="de-DE" sz="1200" dirty="0" err="1">
                  <a:solidFill>
                    <a:schemeClr val="bg1"/>
                  </a:solidFill>
                </a:rPr>
                <a:t>training</a:t>
              </a:r>
              <a:r>
                <a:rPr lang="de-DE" sz="1200" dirty="0">
                  <a:solidFill>
                    <a:schemeClr val="bg1"/>
                  </a:solidFill>
                </a:rPr>
                <a:t>, </a:t>
              </a:r>
              <a:r>
                <a:rPr lang="de-DE" sz="1200" dirty="0" err="1">
                  <a:solidFill>
                    <a:schemeClr val="bg1"/>
                  </a:solidFill>
                </a:rPr>
                <a:t>product</a:t>
              </a:r>
              <a:r>
                <a:rPr lang="de-DE" sz="1200" dirty="0">
                  <a:solidFill>
                    <a:schemeClr val="bg1"/>
                  </a:solidFill>
                </a:rPr>
                <a:t>  </a:t>
              </a:r>
              <a:r>
                <a:rPr lang="de-DE" sz="1200" dirty="0" err="1">
                  <a:solidFill>
                    <a:schemeClr val="bg1"/>
                  </a:solidFill>
                </a:rPr>
                <a:t>development</a:t>
              </a:r>
              <a:r>
                <a:rPr lang="de-DE" sz="1200" dirty="0">
                  <a:solidFill>
                    <a:schemeClr val="bg1"/>
                  </a:solidFill>
                </a:rPr>
                <a:t>...)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94155" y="1353140"/>
            <a:ext cx="1100954" cy="1047804"/>
            <a:chOff x="4780301" y="1316181"/>
            <a:chExt cx="1107882" cy="1124006"/>
          </a:xfrm>
        </p:grpSpPr>
        <p:sp>
          <p:nvSpPr>
            <p:cNvPr id="46" name="타원 74"/>
            <p:cNvSpPr/>
            <p:nvPr/>
          </p:nvSpPr>
          <p:spPr>
            <a:xfrm>
              <a:off x="4780301" y="1316181"/>
              <a:ext cx="1107882" cy="1124006"/>
            </a:xfrm>
            <a:prstGeom prst="ellipse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203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타원 75"/>
            <p:cNvSpPr/>
            <p:nvPr/>
          </p:nvSpPr>
          <p:spPr>
            <a:xfrm>
              <a:off x="4869744" y="1399930"/>
              <a:ext cx="924189" cy="932196"/>
            </a:xfrm>
            <a:prstGeom prst="ellipse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986339" y="1448378"/>
              <a:ext cx="712423" cy="7241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SCSA </a:t>
              </a:r>
              <a:br>
                <a:rPr kumimoji="0" lang="en-US" altLang="ko-KR" sz="16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kumimoji="0" lang="en-US" altLang="ko-KR" sz="16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LLC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ko-KR" sz="14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Kabul</a:t>
              </a:r>
              <a:endParaRPr kumimoji="0" lang="en-US" altLang="ko-KR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9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LandT </a:t>
            </a:r>
            <a:r>
              <a:rPr lang="de-DE" dirty="0"/>
              <a:t>– </a:t>
            </a:r>
            <a:r>
              <a:rPr lang="de-DE" dirty="0" smtClean="0"/>
              <a:t>CGF Management</a:t>
            </a:r>
            <a:endParaRPr lang="de-DE" dirty="0"/>
          </a:p>
        </p:txBody>
      </p:sp>
      <p:pic>
        <p:nvPicPr>
          <p:cNvPr id="3" name="Bild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96"/>
          <a:stretch/>
        </p:blipFill>
        <p:spPr>
          <a:xfrm>
            <a:off x="3775224" y="3639127"/>
            <a:ext cx="3107238" cy="9335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1746299" y="4356695"/>
            <a:ext cx="2323540" cy="1423615"/>
            <a:chOff x="3265290" y="2737359"/>
            <a:chExt cx="1660943" cy="1660943"/>
          </a:xfrm>
        </p:grpSpPr>
        <p:sp>
          <p:nvSpPr>
            <p:cNvPr id="5" name="Rounded Rectangle 4"/>
            <p:cNvSpPr/>
            <p:nvPr/>
          </p:nvSpPr>
          <p:spPr>
            <a:xfrm>
              <a:off x="3265290" y="2737359"/>
              <a:ext cx="1660943" cy="1660943"/>
            </a:xfrm>
            <a:prstGeom prst="roundRect">
              <a:avLst/>
            </a:prstGeom>
            <a:solidFill>
              <a:srgbClr val="E7344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3346371" y="2876021"/>
              <a:ext cx="1498781" cy="14987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800" kern="1200" dirty="0" smtClean="0"/>
                <a:t>ACGF </a:t>
              </a:r>
              <a:r>
                <a:rPr lang="de-DE" sz="2800" dirty="0"/>
                <a:t/>
              </a:r>
              <a:br>
                <a:rPr lang="de-DE" sz="2800" dirty="0"/>
              </a:br>
              <a:r>
                <a:rPr lang="de-DE" sz="1400" kern="1200" dirty="0" smtClean="0"/>
                <a:t>Afghan Credit Guarantee Foundation</a:t>
              </a:r>
              <a:br>
                <a:rPr lang="de-DE" sz="1400" kern="1200" dirty="0" smtClean="0"/>
              </a:br>
              <a:r>
                <a:rPr lang="de-DE" sz="1400" kern="1200" dirty="0" smtClean="0"/>
                <a:t>USD 6m (+13m)</a:t>
              </a:r>
              <a:endParaRPr lang="de-DE" sz="1800" kern="1200" dirty="0" smtClean="0"/>
            </a:p>
            <a:p>
              <a:pPr lvl="0" algn="ctr" defTabSz="124460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200" dirty="0" smtClean="0"/>
                <a:t>Cologne, Germany</a:t>
              </a:r>
              <a:endParaRPr lang="en-US" sz="1800" kern="1200" dirty="0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51092" y="5518171"/>
            <a:ext cx="1095207" cy="882242"/>
            <a:chOff x="4182196" y="-14703"/>
            <a:chExt cx="1235373" cy="995153"/>
          </a:xfrm>
          <a:solidFill>
            <a:srgbClr val="5C5768"/>
          </a:solidFill>
        </p:grpSpPr>
        <p:sp>
          <p:nvSpPr>
            <p:cNvPr id="8" name="Rounded Rectangle 7"/>
            <p:cNvSpPr/>
            <p:nvPr/>
          </p:nvSpPr>
          <p:spPr>
            <a:xfrm>
              <a:off x="4182196" y="-14703"/>
              <a:ext cx="1235373" cy="99515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211344" y="14444"/>
              <a:ext cx="1125003" cy="93499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kern="1200" dirty="0" smtClean="0">
                  <a:solidFill>
                    <a:schemeClr val="bg1"/>
                  </a:solidFill>
                </a:rPr>
                <a:t>SCSA  LLC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dirty="0" smtClean="0">
                  <a:solidFill>
                    <a:schemeClr val="bg1"/>
                  </a:solidFill>
                </a:rPr>
                <a:t>Kabul</a:t>
              </a:r>
              <a:endParaRPr lang="de-DE" sz="1600" kern="12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433971" y="6678079"/>
            <a:ext cx="2925825" cy="415498"/>
          </a:xfrm>
          <a:prstGeom prst="rect">
            <a:avLst/>
          </a:prstGeom>
          <a:solidFill>
            <a:srgbClr val="CAC8D2"/>
          </a:solidFill>
        </p:spPr>
        <p:txBody>
          <a:bodyPr wrap="square" rtlCol="0">
            <a:noAutofit/>
          </a:bodyPr>
          <a:lstStyle/>
          <a:p>
            <a:pPr algn="ctr"/>
            <a:r>
              <a:rPr lang="de-DE" dirty="0" smtClean="0"/>
              <a:t>Afghan Partner FIs</a:t>
            </a:r>
          </a:p>
          <a:p>
            <a:pPr algn="ctr"/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 flipH="1">
            <a:off x="2896884" y="5780310"/>
            <a:ext cx="11185" cy="8977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881642" y="1375308"/>
            <a:ext cx="0" cy="2604618"/>
          </a:xfrm>
          <a:prstGeom prst="line">
            <a:avLst/>
          </a:prstGeom>
          <a:ln w="25400">
            <a:solidFill>
              <a:srgbClr val="E7344C">
                <a:alpha val="2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341543" y="4748712"/>
            <a:ext cx="5157" cy="2407525"/>
          </a:xfrm>
          <a:prstGeom prst="line">
            <a:avLst/>
          </a:prstGeom>
          <a:ln w="254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3" idx="1"/>
          </p:cNvCxnSpPr>
          <p:nvPr/>
        </p:nvCxnSpPr>
        <p:spPr>
          <a:xfrm flipH="1">
            <a:off x="378148" y="4105923"/>
            <a:ext cx="3397076" cy="0"/>
          </a:xfrm>
          <a:prstGeom prst="line">
            <a:avLst/>
          </a:prstGeom>
          <a:ln w="254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6882462" y="4105923"/>
            <a:ext cx="3371492" cy="0"/>
          </a:xfrm>
          <a:prstGeom prst="line">
            <a:avLst/>
          </a:prstGeom>
          <a:ln w="254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1"/>
          </p:cNvCxnSpPr>
          <p:nvPr/>
        </p:nvCxnSpPr>
        <p:spPr>
          <a:xfrm flipH="1" flipV="1">
            <a:off x="1198696" y="5068502"/>
            <a:ext cx="547603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8" idx="0"/>
          </p:cNvCxnSpPr>
          <p:nvPr/>
        </p:nvCxnSpPr>
        <p:spPr>
          <a:xfrm>
            <a:off x="1198694" y="5071821"/>
            <a:ext cx="2" cy="446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8" idx="2"/>
          </p:cNvCxnSpPr>
          <p:nvPr/>
        </p:nvCxnSpPr>
        <p:spPr>
          <a:xfrm>
            <a:off x="1198696" y="6400413"/>
            <a:ext cx="0" cy="4854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Rounded Rectangle 4"/>
          <p:cNvSpPr/>
          <p:nvPr/>
        </p:nvSpPr>
        <p:spPr>
          <a:xfrm>
            <a:off x="7218908" y="4360013"/>
            <a:ext cx="2323540" cy="1423615"/>
          </a:xfrm>
          <a:prstGeom prst="roundRect">
            <a:avLst/>
          </a:prstGeom>
          <a:solidFill>
            <a:srgbClr val="E7344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0" name="Group 6"/>
          <p:cNvGrpSpPr>
            <a:grpSpLocks noChangeAspect="1"/>
          </p:cNvGrpSpPr>
          <p:nvPr/>
        </p:nvGrpSpPr>
        <p:grpSpPr>
          <a:xfrm>
            <a:off x="6123701" y="5527153"/>
            <a:ext cx="1095207" cy="882242"/>
            <a:chOff x="4182196" y="-14703"/>
            <a:chExt cx="1235373" cy="995153"/>
          </a:xfrm>
          <a:solidFill>
            <a:srgbClr val="5C5768"/>
          </a:solidFill>
        </p:grpSpPr>
        <p:sp>
          <p:nvSpPr>
            <p:cNvPr id="72" name="Rounded Rectangle 7"/>
            <p:cNvSpPr/>
            <p:nvPr/>
          </p:nvSpPr>
          <p:spPr>
            <a:xfrm>
              <a:off x="4182196" y="-14703"/>
              <a:ext cx="1235373" cy="99515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3" name="Rounded Rectangle 4"/>
            <p:cNvSpPr/>
            <p:nvPr/>
          </p:nvSpPr>
          <p:spPr>
            <a:xfrm>
              <a:off x="4211343" y="14444"/>
              <a:ext cx="1177079" cy="93685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kern="1200" dirty="0" smtClean="0">
                  <a:solidFill>
                    <a:schemeClr val="bg1"/>
                  </a:solidFill>
                </a:rPr>
                <a:t>TCSP  LLC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dirty="0" err="1" smtClean="0">
                  <a:solidFill>
                    <a:schemeClr val="bg1"/>
                  </a:solidFill>
                </a:rPr>
                <a:t>Dushanbe</a:t>
              </a:r>
              <a:endParaRPr lang="de-DE" sz="1600" kern="12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906580" y="6687061"/>
            <a:ext cx="2925825" cy="415498"/>
          </a:xfrm>
          <a:prstGeom prst="rect">
            <a:avLst/>
          </a:prstGeom>
          <a:solidFill>
            <a:srgbClr val="CAC8D2"/>
          </a:solidFill>
        </p:spPr>
        <p:txBody>
          <a:bodyPr wrap="square" rtlCol="0">
            <a:noAutofit/>
          </a:bodyPr>
          <a:lstStyle/>
          <a:p>
            <a:pPr algn="ctr"/>
            <a:r>
              <a:rPr lang="de-DE" dirty="0" err="1" smtClean="0"/>
              <a:t>Tajik</a:t>
            </a:r>
            <a:r>
              <a:rPr lang="de-DE" dirty="0" smtClean="0"/>
              <a:t> Partner FIs</a:t>
            </a:r>
          </a:p>
          <a:p>
            <a:pPr algn="ctr"/>
            <a:endParaRPr lang="en-US" dirty="0"/>
          </a:p>
        </p:txBody>
      </p:sp>
      <p:cxnSp>
        <p:nvCxnSpPr>
          <p:cNvPr id="77" name="Straight Arrow Connector 11"/>
          <p:cNvCxnSpPr>
            <a:stCxn id="67" idx="2"/>
            <a:endCxn id="74" idx="0"/>
          </p:cNvCxnSpPr>
          <p:nvPr/>
        </p:nvCxnSpPr>
        <p:spPr>
          <a:xfrm flipH="1">
            <a:off x="8369493" y="5783628"/>
            <a:ext cx="11185" cy="903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67" idx="1"/>
          </p:cNvCxnSpPr>
          <p:nvPr/>
        </p:nvCxnSpPr>
        <p:spPr>
          <a:xfrm flipH="1" flipV="1">
            <a:off x="6671305" y="5071820"/>
            <a:ext cx="547603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endCxn id="72" idx="0"/>
          </p:cNvCxnSpPr>
          <p:nvPr/>
        </p:nvCxnSpPr>
        <p:spPr>
          <a:xfrm>
            <a:off x="6671303" y="5080803"/>
            <a:ext cx="2" cy="446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stCxn id="72" idx="2"/>
          </p:cNvCxnSpPr>
          <p:nvPr/>
        </p:nvCxnSpPr>
        <p:spPr>
          <a:xfrm>
            <a:off x="6671305" y="6409395"/>
            <a:ext cx="0" cy="4854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Rounded Rectangle 4"/>
          <p:cNvSpPr/>
          <p:nvPr/>
        </p:nvSpPr>
        <p:spPr>
          <a:xfrm>
            <a:off x="7596084" y="4475544"/>
            <a:ext cx="1569188" cy="12846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780" tIns="17780" rIns="17780" bIns="177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800" kern="1200" dirty="0" smtClean="0"/>
              <a:t>CGFT</a:t>
            </a:r>
            <a:r>
              <a:rPr lang="de-DE" sz="1800" kern="1200" dirty="0" smtClean="0"/>
              <a:t/>
            </a:r>
            <a:br>
              <a:rPr lang="de-DE" sz="1800" kern="1200" dirty="0" smtClean="0"/>
            </a:br>
            <a:r>
              <a:rPr lang="de-DE" sz="1400" kern="1200" dirty="0" smtClean="0"/>
              <a:t>Credit Guarantee Fund </a:t>
            </a:r>
            <a:r>
              <a:rPr lang="de-DE" sz="1400" kern="1200" dirty="0" err="1" smtClean="0"/>
              <a:t>Tajikistan</a:t>
            </a:r>
            <a:r>
              <a:rPr lang="de-DE" sz="1400" kern="1200" dirty="0" smtClean="0"/>
              <a:t/>
            </a:r>
            <a:br>
              <a:rPr lang="de-DE" sz="1400" kern="1200" dirty="0" smtClean="0"/>
            </a:br>
            <a:r>
              <a:rPr lang="de-DE" sz="1400" kern="1200" dirty="0" smtClean="0"/>
              <a:t>USD 16m</a:t>
            </a:r>
          </a:p>
          <a:p>
            <a:pPr lvl="0" algn="ctr" defTabSz="1244600">
              <a:lnSpc>
                <a:spcPct val="5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200" dirty="0" smtClean="0"/>
              <a:t>Berlin, Germany</a:t>
            </a:r>
            <a:endParaRPr lang="en-US" sz="1800" kern="1200" dirty="0"/>
          </a:p>
        </p:txBody>
      </p:sp>
      <p:sp>
        <p:nvSpPr>
          <p:cNvPr id="140" name="Rounded Rectangle 4"/>
          <p:cNvSpPr/>
          <p:nvPr/>
        </p:nvSpPr>
        <p:spPr>
          <a:xfrm>
            <a:off x="7361274" y="1398449"/>
            <a:ext cx="2306151" cy="1342780"/>
          </a:xfrm>
          <a:prstGeom prst="roundRect">
            <a:avLst/>
          </a:prstGeom>
          <a:solidFill>
            <a:srgbClr val="E7344C">
              <a:alpha val="5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1" name="Group 6"/>
          <p:cNvGrpSpPr>
            <a:grpSpLocks noChangeAspect="1"/>
          </p:cNvGrpSpPr>
          <p:nvPr/>
        </p:nvGrpSpPr>
        <p:grpSpPr>
          <a:xfrm>
            <a:off x="6274264" y="2493974"/>
            <a:ext cx="1087010" cy="832147"/>
            <a:chOff x="4182196" y="-14703"/>
            <a:chExt cx="1235373" cy="995153"/>
          </a:xfrm>
          <a:solidFill>
            <a:srgbClr val="5C5768">
              <a:alpha val="50000"/>
            </a:srgbClr>
          </a:solidFill>
        </p:grpSpPr>
        <p:sp>
          <p:nvSpPr>
            <p:cNvPr id="142" name="Rounded Rectangle 7"/>
            <p:cNvSpPr/>
            <p:nvPr/>
          </p:nvSpPr>
          <p:spPr>
            <a:xfrm>
              <a:off x="4182196" y="-14703"/>
              <a:ext cx="1235373" cy="99515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lt1">
                  <a:hueOff val="0"/>
                  <a:satOff val="0"/>
                  <a:lumOff val="0"/>
                  <a:alpha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3" name="Rounded Rectangle 4"/>
            <p:cNvSpPr/>
            <p:nvPr/>
          </p:nvSpPr>
          <p:spPr>
            <a:xfrm>
              <a:off x="4211343" y="14444"/>
              <a:ext cx="1177079" cy="93685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kern="1200" dirty="0" err="1" smtClean="0">
                  <a:solidFill>
                    <a:schemeClr val="bg1"/>
                  </a:solidFill>
                </a:rPr>
                <a:t>Local</a:t>
              </a:r>
              <a:r>
                <a:rPr lang="de-DE" sz="1600" kern="1200" dirty="0" smtClean="0">
                  <a:solidFill>
                    <a:schemeClr val="bg1"/>
                  </a:solidFill>
                </a:rPr>
                <a:t> </a:t>
              </a:r>
              <a:r>
                <a:rPr lang="de-DE" sz="1600" kern="1200" dirty="0" err="1" smtClean="0">
                  <a:solidFill>
                    <a:schemeClr val="bg1"/>
                  </a:solidFill>
                </a:rPr>
                <a:t>subsidiary</a:t>
              </a:r>
              <a:endParaRPr lang="de-DE" sz="1600" kern="12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7051284" y="3588021"/>
            <a:ext cx="2903928" cy="391905"/>
          </a:xfrm>
          <a:prstGeom prst="rect">
            <a:avLst/>
          </a:prstGeom>
          <a:solidFill>
            <a:srgbClr val="CAC8D2">
              <a:alpha val="50000"/>
            </a:srgbClr>
          </a:solidFill>
        </p:spPr>
        <p:txBody>
          <a:bodyPr wrap="square" rtlCol="0">
            <a:noAutofit/>
          </a:bodyPr>
          <a:lstStyle/>
          <a:p>
            <a:pPr algn="ctr"/>
            <a:r>
              <a:rPr lang="de-DE" dirty="0" smtClean="0">
                <a:solidFill>
                  <a:schemeClr val="tx1">
                    <a:alpha val="50000"/>
                  </a:schemeClr>
                </a:solidFill>
              </a:rPr>
              <a:t>Country Partner FIs</a:t>
            </a:r>
          </a:p>
          <a:p>
            <a:pPr algn="ctr"/>
            <a:endParaRPr lang="en-US" dirty="0"/>
          </a:p>
        </p:txBody>
      </p:sp>
      <p:cxnSp>
        <p:nvCxnSpPr>
          <p:cNvPr id="145" name="Straight Arrow Connector 11"/>
          <p:cNvCxnSpPr>
            <a:stCxn id="140" idx="2"/>
            <a:endCxn id="144" idx="0"/>
          </p:cNvCxnSpPr>
          <p:nvPr/>
        </p:nvCxnSpPr>
        <p:spPr>
          <a:xfrm flipH="1">
            <a:off x="8503248" y="2741229"/>
            <a:ext cx="11101" cy="846792"/>
          </a:xfrm>
          <a:prstGeom prst="straightConnector1">
            <a:avLst/>
          </a:prstGeom>
          <a:ln>
            <a:solidFill>
              <a:schemeClr val="dk1">
                <a:shade val="95000"/>
                <a:satMod val="105000"/>
                <a:alpha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>
            <a:stCxn id="140" idx="1"/>
          </p:cNvCxnSpPr>
          <p:nvPr/>
        </p:nvCxnSpPr>
        <p:spPr>
          <a:xfrm flipH="1" flipV="1">
            <a:off x="6817770" y="2069838"/>
            <a:ext cx="543505" cy="1"/>
          </a:xfrm>
          <a:prstGeom prst="line">
            <a:avLst/>
          </a:prstGeom>
          <a:ln>
            <a:solidFill>
              <a:schemeClr val="accent3">
                <a:shade val="95000"/>
                <a:satMod val="105000"/>
                <a:alpha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>
            <a:endCxn id="142" idx="0"/>
          </p:cNvCxnSpPr>
          <p:nvPr/>
        </p:nvCxnSpPr>
        <p:spPr>
          <a:xfrm>
            <a:off x="6817768" y="2072969"/>
            <a:ext cx="2" cy="421005"/>
          </a:xfrm>
          <a:prstGeom prst="line">
            <a:avLst/>
          </a:prstGeom>
          <a:ln>
            <a:solidFill>
              <a:schemeClr val="dk1">
                <a:shade val="95000"/>
                <a:satMod val="105000"/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>
            <a:stCxn id="142" idx="2"/>
          </p:cNvCxnSpPr>
          <p:nvPr/>
        </p:nvCxnSpPr>
        <p:spPr>
          <a:xfrm>
            <a:off x="6817770" y="3326121"/>
            <a:ext cx="0" cy="457852"/>
          </a:xfrm>
          <a:prstGeom prst="line">
            <a:avLst/>
          </a:prstGeom>
          <a:ln>
            <a:solidFill>
              <a:schemeClr val="dk1">
                <a:shade val="95000"/>
                <a:satMod val="105000"/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Rounded Rectangle 4"/>
          <p:cNvSpPr/>
          <p:nvPr/>
        </p:nvSpPr>
        <p:spPr>
          <a:xfrm>
            <a:off x="7697528" y="1473503"/>
            <a:ext cx="1715528" cy="121168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780" tIns="17780" rIns="17780" bIns="177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800" dirty="0" smtClean="0"/>
              <a:t>Other Countries CGF</a:t>
            </a:r>
            <a:endParaRPr lang="en-US" sz="1800" kern="1200" dirty="0"/>
          </a:p>
        </p:txBody>
      </p:sp>
      <p:cxnSp>
        <p:nvCxnSpPr>
          <p:cNvPr id="159" name="Прямая со стрелкой 158"/>
          <p:cNvCxnSpPr>
            <a:endCxn id="10" idx="1"/>
          </p:cNvCxnSpPr>
          <p:nvPr/>
        </p:nvCxnSpPr>
        <p:spPr>
          <a:xfrm>
            <a:off x="1198696" y="6885828"/>
            <a:ext cx="2352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 стрелкой 161"/>
          <p:cNvCxnSpPr/>
          <p:nvPr/>
        </p:nvCxnSpPr>
        <p:spPr>
          <a:xfrm>
            <a:off x="6671303" y="6894810"/>
            <a:ext cx="2352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 стрелкой 162"/>
          <p:cNvCxnSpPr/>
          <p:nvPr/>
        </p:nvCxnSpPr>
        <p:spPr>
          <a:xfrm>
            <a:off x="6812459" y="3783973"/>
            <a:ext cx="235275" cy="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534802" y="1351992"/>
            <a:ext cx="26108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/>
              <a:t>Investors / Stakeholders</a:t>
            </a:r>
            <a:endParaRPr lang="en-US" sz="1400" b="1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306140" y="1701806"/>
            <a:ext cx="2540130" cy="1968717"/>
            <a:chOff x="306140" y="1683799"/>
            <a:chExt cx="2540130" cy="1968717"/>
          </a:xfrm>
        </p:grpSpPr>
        <p:sp>
          <p:nvSpPr>
            <p:cNvPr id="117" name="Rounded Rectangle 7"/>
            <p:cNvSpPr/>
            <p:nvPr/>
          </p:nvSpPr>
          <p:spPr>
            <a:xfrm>
              <a:off x="1321554" y="3173307"/>
              <a:ext cx="568800" cy="478800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0" name="Rounded Rectangle 7"/>
            <p:cNvSpPr/>
            <p:nvPr/>
          </p:nvSpPr>
          <p:spPr>
            <a:xfrm>
              <a:off x="453610" y="3091018"/>
              <a:ext cx="568800" cy="477130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21" name="TextBox 120"/>
            <p:cNvSpPr txBox="1"/>
            <p:nvPr/>
          </p:nvSpPr>
          <p:spPr bwMode="auto">
            <a:xfrm>
              <a:off x="378148" y="3098345"/>
              <a:ext cx="720080" cy="446276"/>
            </a:xfrm>
            <a:prstGeom prst="round2SameRect">
              <a:avLst>
                <a:gd name="adj1" fmla="val 0"/>
                <a:gd name="adj2" fmla="val 0"/>
              </a:avLst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altLang="ko-KR" sz="1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German</a:t>
              </a:r>
              <a:r>
                <a:rPr lang="en-US" altLang="ko-KR" sz="105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en-US" altLang="ko-KR" sz="105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govt.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ounded Rectangle 7"/>
            <p:cNvSpPr/>
            <p:nvPr/>
          </p:nvSpPr>
          <p:spPr>
            <a:xfrm>
              <a:off x="306140" y="2460754"/>
              <a:ext cx="568800" cy="480833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2" name="Rounded Rectangle 7"/>
            <p:cNvSpPr/>
            <p:nvPr/>
          </p:nvSpPr>
          <p:spPr>
            <a:xfrm>
              <a:off x="450910" y="1888393"/>
              <a:ext cx="568800" cy="477130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Rounded Rectangle 7"/>
            <p:cNvSpPr/>
            <p:nvPr/>
          </p:nvSpPr>
          <p:spPr>
            <a:xfrm>
              <a:off x="1113086" y="1683799"/>
              <a:ext cx="568826" cy="477130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1" name="Группа 30"/>
            <p:cNvGrpSpPr/>
            <p:nvPr/>
          </p:nvGrpSpPr>
          <p:grpSpPr>
            <a:xfrm>
              <a:off x="322116" y="1760535"/>
              <a:ext cx="2524154" cy="1891981"/>
              <a:chOff x="322116" y="1898578"/>
              <a:chExt cx="2524154" cy="1891981"/>
            </a:xfrm>
          </p:grpSpPr>
          <p:grpSp>
            <p:nvGrpSpPr>
              <p:cNvPr id="98" name="Group 3"/>
              <p:cNvGrpSpPr/>
              <p:nvPr/>
            </p:nvGrpSpPr>
            <p:grpSpPr>
              <a:xfrm>
                <a:off x="1772433" y="2400271"/>
                <a:ext cx="1073837" cy="657611"/>
                <a:chOff x="3265290" y="3085151"/>
                <a:chExt cx="1660943" cy="1660943"/>
              </a:xfrm>
            </p:grpSpPr>
            <p:sp>
              <p:nvSpPr>
                <p:cNvPr id="99" name="Rounded Rectangle 4"/>
                <p:cNvSpPr/>
                <p:nvPr/>
              </p:nvSpPr>
              <p:spPr>
                <a:xfrm>
                  <a:off x="3265290" y="3085151"/>
                  <a:ext cx="1660943" cy="1660943"/>
                </a:xfrm>
                <a:prstGeom prst="roundRect">
                  <a:avLst/>
                </a:prstGeom>
                <a:solidFill>
                  <a:srgbClr val="E7344C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00" name="Rounded Rectangle 4"/>
                <p:cNvSpPr/>
                <p:nvPr/>
              </p:nvSpPr>
              <p:spPr>
                <a:xfrm>
                  <a:off x="3346371" y="3223814"/>
                  <a:ext cx="1498782" cy="149878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7780" tIns="17780" rIns="17780" bIns="1778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5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de-DE" sz="1600" dirty="0" smtClean="0"/>
                    <a:t>CGFs</a:t>
                  </a:r>
                  <a:endParaRPr lang="en-US" sz="1600" kern="1200" dirty="0"/>
                </a:p>
              </p:txBody>
            </p:sp>
          </p:grpSp>
          <p:grpSp>
            <p:nvGrpSpPr>
              <p:cNvPr id="21" name="Группа 20"/>
              <p:cNvGrpSpPr/>
              <p:nvPr/>
            </p:nvGrpSpPr>
            <p:grpSpPr>
              <a:xfrm>
                <a:off x="322116" y="1898578"/>
                <a:ext cx="2049931" cy="1891981"/>
                <a:chOff x="10260981" y="2024513"/>
                <a:chExt cx="3234948" cy="2918899"/>
              </a:xfrm>
            </p:grpSpPr>
            <p:sp>
              <p:nvSpPr>
                <p:cNvPr id="97" name="TextBox 96"/>
                <p:cNvSpPr txBox="1"/>
                <p:nvPr/>
              </p:nvSpPr>
              <p:spPr bwMode="auto">
                <a:xfrm>
                  <a:off x="11920702" y="4231167"/>
                  <a:ext cx="795986" cy="71224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noFill/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US </a:t>
                  </a:r>
                </a:p>
                <a:p>
                  <a:pPr algn="ctr">
                    <a:defRPr/>
                  </a:pPr>
                  <a:r>
                    <a:rPr lang="en-US" altLang="ko-KR" sz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govt.</a:t>
                  </a:r>
                  <a:endParaRPr lang="en-US" altLang="ko-KR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" name="원호 21"/>
                <p:cNvSpPr/>
                <p:nvPr/>
              </p:nvSpPr>
              <p:spPr>
                <a:xfrm rot="5193187" flipH="1">
                  <a:off x="10700859" y="1899822"/>
                  <a:ext cx="2493795" cy="3096344"/>
                </a:xfrm>
                <a:prstGeom prst="arc">
                  <a:avLst>
                    <a:gd name="adj1" fmla="val 21547576"/>
                    <a:gd name="adj2" fmla="val 15092694"/>
                  </a:avLst>
                </a:prstGeom>
                <a:ln w="190500">
                  <a:solidFill>
                    <a:schemeClr val="tx1">
                      <a:alpha val="15000"/>
                    </a:schemeClr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 bwMode="auto">
                <a:xfrm>
                  <a:off x="10445603" y="2355344"/>
                  <a:ext cx="937571" cy="42734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noFill/>
                <a:effectLst/>
              </p:spPr>
              <p:txBody>
                <a:bodyPr wrap="square" anchor="ctr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1200" dirty="0" err="1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OeEB</a:t>
                  </a:r>
                  <a:endParaRPr lang="en-US" altLang="ko-KR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 bwMode="auto">
                <a:xfrm>
                  <a:off x="10260981" y="3249951"/>
                  <a:ext cx="872399" cy="42734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noFill/>
                <a:effectLst/>
              </p:spPr>
              <p:txBody>
                <a:bodyPr wrap="square" anchor="ctr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FMO</a:t>
                  </a:r>
                  <a:endParaRPr lang="en-US" altLang="ko-KR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 bwMode="auto">
                <a:xfrm>
                  <a:off x="11556427" y="2024513"/>
                  <a:ext cx="850416" cy="42734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noFill/>
                <a:effectLst/>
              </p:spPr>
              <p:txBody>
                <a:bodyPr wrap="square" anchor="ctr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D</a:t>
                  </a:r>
                  <a:r>
                    <a:rPr lang="de-DE" altLang="ko-KR" sz="12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EG</a:t>
                  </a:r>
                  <a:endParaRPr lang="en-US" altLang="ko-KR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grpSp>
        <p:nvGrpSpPr>
          <p:cNvPr id="30" name="Группа 29"/>
          <p:cNvGrpSpPr/>
          <p:nvPr/>
        </p:nvGrpSpPr>
        <p:grpSpPr>
          <a:xfrm>
            <a:off x="2924258" y="1659770"/>
            <a:ext cx="2407029" cy="1959532"/>
            <a:chOff x="2952371" y="1473503"/>
            <a:chExt cx="2407029" cy="2057913"/>
          </a:xfrm>
        </p:grpSpPr>
        <p:sp>
          <p:nvSpPr>
            <p:cNvPr id="29" name="Стрелка вниз 28"/>
            <p:cNvSpPr/>
            <p:nvPr/>
          </p:nvSpPr>
          <p:spPr>
            <a:xfrm>
              <a:off x="3221490" y="1636429"/>
              <a:ext cx="1785229" cy="1738292"/>
            </a:xfrm>
            <a:prstGeom prst="downArrow">
              <a:avLst/>
            </a:prstGeom>
            <a:solidFill>
              <a:srgbClr val="CAC8D2">
                <a:alpha val="8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75"/>
            <p:cNvCxnSpPr/>
            <p:nvPr/>
          </p:nvCxnSpPr>
          <p:spPr>
            <a:xfrm flipH="1">
              <a:off x="5346700" y="1473503"/>
              <a:ext cx="12700" cy="1766176"/>
            </a:xfrm>
            <a:prstGeom prst="line">
              <a:avLst/>
            </a:prstGeom>
            <a:ln w="254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8" name="Group 3"/>
            <p:cNvGrpSpPr/>
            <p:nvPr/>
          </p:nvGrpSpPr>
          <p:grpSpPr>
            <a:xfrm>
              <a:off x="3577186" y="1473503"/>
              <a:ext cx="1073837" cy="657611"/>
              <a:chOff x="3265290" y="2737359"/>
              <a:chExt cx="1660943" cy="1660943"/>
            </a:xfrm>
          </p:grpSpPr>
          <p:sp>
            <p:nvSpPr>
              <p:cNvPr id="139" name="Rounded Rectangle 4"/>
              <p:cNvSpPr/>
              <p:nvPr/>
            </p:nvSpPr>
            <p:spPr>
              <a:xfrm>
                <a:off x="3265290" y="2737359"/>
                <a:ext cx="1660943" cy="1660943"/>
              </a:xfrm>
              <a:prstGeom prst="roundRect">
                <a:avLst/>
              </a:prstGeom>
              <a:solidFill>
                <a:srgbClr val="E7344C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6" name="Rounded Rectangle 4"/>
              <p:cNvSpPr/>
              <p:nvPr/>
            </p:nvSpPr>
            <p:spPr>
              <a:xfrm>
                <a:off x="3346371" y="2876022"/>
                <a:ext cx="1498781" cy="14987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780" tIns="17780" rIns="17780" bIns="1778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8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1200" dirty="0" err="1" smtClean="0"/>
                  <a:t>Strat</a:t>
                </a:r>
                <a:r>
                  <a:rPr lang="de-DE" sz="1200" dirty="0" smtClean="0"/>
                  <a:t>. </a:t>
                </a:r>
                <a:r>
                  <a:rPr lang="de-DE" sz="1200" dirty="0" err="1" smtClean="0"/>
                  <a:t>consulting</a:t>
                </a:r>
                <a:r>
                  <a:rPr lang="de-DE" sz="1200" dirty="0" smtClean="0"/>
                  <a:t>, design, </a:t>
                </a:r>
                <a:r>
                  <a:rPr lang="de-DE" sz="1200" dirty="0" err="1" smtClean="0"/>
                  <a:t>evaluation</a:t>
                </a:r>
                <a:endParaRPr lang="de-DE" sz="1200" dirty="0" smtClean="0"/>
              </a:p>
            </p:txBody>
          </p:sp>
        </p:grpSp>
        <p:sp>
          <p:nvSpPr>
            <p:cNvPr id="153" name="Rounded Rectangle 7"/>
            <p:cNvSpPr/>
            <p:nvPr/>
          </p:nvSpPr>
          <p:spPr>
            <a:xfrm>
              <a:off x="4619663" y="2591376"/>
              <a:ext cx="709180" cy="452908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6" name="Rounded Rectangle 7"/>
            <p:cNvSpPr/>
            <p:nvPr/>
          </p:nvSpPr>
          <p:spPr>
            <a:xfrm>
              <a:off x="3770045" y="2578097"/>
              <a:ext cx="709180" cy="452908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7" name="Rounded Rectangle 7"/>
            <p:cNvSpPr/>
            <p:nvPr/>
          </p:nvSpPr>
          <p:spPr>
            <a:xfrm>
              <a:off x="2952371" y="2578097"/>
              <a:ext cx="709180" cy="452908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8" name="Rounded Rectangle 7"/>
            <p:cNvSpPr/>
            <p:nvPr/>
          </p:nvSpPr>
          <p:spPr>
            <a:xfrm>
              <a:off x="4215073" y="3078508"/>
              <a:ext cx="709180" cy="452908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0" name="Rounded Rectangle 7"/>
            <p:cNvSpPr/>
            <p:nvPr/>
          </p:nvSpPr>
          <p:spPr>
            <a:xfrm>
              <a:off x="3306961" y="3075339"/>
              <a:ext cx="709180" cy="452908"/>
            </a:xfrm>
            <a:prstGeom prst="roundRect">
              <a:avLst>
                <a:gd name="adj" fmla="val 10000"/>
              </a:avLst>
            </a:prstGeom>
            <a:solidFill>
              <a:srgbClr val="5C57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1" name="TextBox 160"/>
            <p:cNvSpPr txBox="1"/>
            <p:nvPr/>
          </p:nvSpPr>
          <p:spPr bwMode="auto">
            <a:xfrm>
              <a:off x="3002191" y="2578097"/>
              <a:ext cx="627416" cy="461665"/>
            </a:xfrm>
            <a:prstGeom prst="round2SameRect">
              <a:avLst>
                <a:gd name="adj1" fmla="val 0"/>
                <a:gd name="adj2" fmla="val 0"/>
              </a:avLst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World </a:t>
              </a:r>
            </a:p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Bank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 bwMode="auto">
            <a:xfrm>
              <a:off x="3800396" y="2695438"/>
              <a:ext cx="627416" cy="276999"/>
            </a:xfrm>
            <a:prstGeom prst="round2SameRect">
              <a:avLst>
                <a:gd name="adj1" fmla="val 0"/>
                <a:gd name="adj2" fmla="val 0"/>
              </a:avLst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IFC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TextBox 164"/>
            <p:cNvSpPr txBox="1"/>
            <p:nvPr/>
          </p:nvSpPr>
          <p:spPr bwMode="auto">
            <a:xfrm>
              <a:off x="4669909" y="2700223"/>
              <a:ext cx="627416" cy="276999"/>
            </a:xfrm>
            <a:prstGeom prst="round2SameRect">
              <a:avLst>
                <a:gd name="adj1" fmla="val 0"/>
                <a:gd name="adj2" fmla="val 0"/>
              </a:avLst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DFIs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 bwMode="auto">
            <a:xfrm>
              <a:off x="3294145" y="3149083"/>
              <a:ext cx="721996" cy="290906"/>
            </a:xfrm>
            <a:prstGeom prst="round2SameRect">
              <a:avLst>
                <a:gd name="adj1" fmla="val 0"/>
                <a:gd name="adj2" fmla="val 0"/>
              </a:avLst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Govts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 bwMode="auto">
            <a:xfrm>
              <a:off x="4202257" y="3156035"/>
              <a:ext cx="721996" cy="276999"/>
            </a:xfrm>
            <a:prstGeom prst="round2SameRect">
              <a:avLst>
                <a:gd name="adj1" fmla="val 0"/>
                <a:gd name="adj2" fmla="val 0"/>
              </a:avLst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CGFs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8" name="Прямоугольник 167"/>
          <p:cNvSpPr/>
          <p:nvPr/>
        </p:nvSpPr>
        <p:spPr>
          <a:xfrm>
            <a:off x="3145675" y="1351993"/>
            <a:ext cx="26108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smtClean="0"/>
              <a:t>Consulting Clients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1708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CGFs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Crisis</a:t>
            </a:r>
            <a:r>
              <a:rPr lang="de-DE" dirty="0" smtClean="0"/>
              <a:t> Relief</a:t>
            </a:r>
            <a:endParaRPr lang="de-DE" b="0" dirty="0"/>
          </a:p>
        </p:txBody>
      </p:sp>
      <p:sp>
        <p:nvSpPr>
          <p:cNvPr id="17" name="Textfeld 3"/>
          <p:cNvSpPr txBox="1"/>
          <p:nvPr/>
        </p:nvSpPr>
        <p:spPr>
          <a:xfrm>
            <a:off x="747581" y="1650997"/>
            <a:ext cx="9114518" cy="3281761"/>
          </a:xfrm>
          <a:prstGeom prst="rect">
            <a:avLst/>
          </a:prstGeom>
          <a:solidFill>
            <a:srgbClr val="26242C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42900" marR="0" lvl="0" indent="-342900" algn="l" defTabSz="104305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701" y="1686143"/>
            <a:ext cx="9306543" cy="32059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Migration </a:t>
            </a:r>
            <a:r>
              <a:rPr lang="de-DE" sz="2400" dirty="0" err="1" smtClean="0">
                <a:solidFill>
                  <a:schemeClr val="bg1"/>
                </a:solidFill>
              </a:rPr>
              <a:t>pressures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Worldwide </a:t>
            </a:r>
            <a:r>
              <a:rPr lang="en-US" sz="2400" dirty="0">
                <a:solidFill>
                  <a:schemeClr val="bg1"/>
                </a:solidFill>
              </a:rPr>
              <a:t>refugee </a:t>
            </a:r>
            <a:r>
              <a:rPr lang="en-US" sz="2400" dirty="0" smtClean="0">
                <a:solidFill>
                  <a:schemeClr val="bg1"/>
                </a:solidFill>
              </a:rPr>
              <a:t>problem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Rural-urban migration</a:t>
            </a:r>
          </a:p>
          <a:p>
            <a:r>
              <a:rPr lang="de-DE" sz="2400" dirty="0" err="1" smtClean="0">
                <a:solidFill>
                  <a:schemeClr val="bg1"/>
                </a:solidFill>
              </a:rPr>
              <a:t>Reconstruction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requirements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Internal </a:t>
            </a:r>
            <a:r>
              <a:rPr lang="de-DE" sz="2400" dirty="0" err="1" smtClean="0">
                <a:solidFill>
                  <a:schemeClr val="bg1"/>
                </a:solidFill>
              </a:rPr>
              <a:t>and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external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conflicts</a:t>
            </a:r>
            <a:r>
              <a:rPr lang="de-DE" sz="2400" dirty="0" smtClean="0">
                <a:solidFill>
                  <a:schemeClr val="bg1"/>
                </a:solidFill>
              </a:rPr>
              <a:t> (MENA </a:t>
            </a:r>
            <a:r>
              <a:rPr lang="de-DE" sz="2400" dirty="0" err="1" smtClean="0">
                <a:solidFill>
                  <a:schemeClr val="bg1"/>
                </a:solidFill>
              </a:rPr>
              <a:t>region</a:t>
            </a:r>
            <a:r>
              <a:rPr lang="de-DE" sz="2400" dirty="0" smtClean="0">
                <a:solidFill>
                  <a:schemeClr val="bg1"/>
                </a:solidFill>
              </a:rPr>
              <a:t>, </a:t>
            </a:r>
            <a:r>
              <a:rPr lang="de-DE" sz="2400" dirty="0" err="1" smtClean="0">
                <a:solidFill>
                  <a:schemeClr val="bg1"/>
                </a:solidFill>
              </a:rPr>
              <a:t>religious</a:t>
            </a:r>
            <a:r>
              <a:rPr lang="de-DE" sz="2400" dirty="0" smtClean="0">
                <a:solidFill>
                  <a:schemeClr val="bg1"/>
                </a:solidFill>
              </a:rPr>
              <a:t> / </a:t>
            </a:r>
            <a:r>
              <a:rPr lang="de-DE" sz="2400" dirty="0" err="1" smtClean="0">
                <a:solidFill>
                  <a:schemeClr val="bg1"/>
                </a:solidFill>
              </a:rPr>
              <a:t>ethnic</a:t>
            </a:r>
            <a:r>
              <a:rPr lang="de-DE" sz="2400" dirty="0" smtClean="0">
                <a:solidFill>
                  <a:schemeClr val="bg1"/>
                </a:solidFill>
              </a:rPr>
              <a:t> / etc. </a:t>
            </a:r>
            <a:r>
              <a:rPr lang="de-DE" sz="2400" dirty="0" err="1" smtClean="0">
                <a:solidFill>
                  <a:schemeClr val="bg1"/>
                </a:solidFill>
              </a:rPr>
              <a:t>conflicts</a:t>
            </a:r>
            <a:r>
              <a:rPr lang="de-DE" sz="2400" dirty="0" smtClean="0">
                <a:solidFill>
                  <a:schemeClr val="bg1"/>
                </a:solidFill>
              </a:rPr>
              <a:t>)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Natural disasters </a:t>
            </a:r>
          </a:p>
          <a:p>
            <a:r>
              <a:rPr lang="de-DE" sz="2400" dirty="0" err="1" smtClean="0">
                <a:solidFill>
                  <a:schemeClr val="bg1"/>
                </a:solidFill>
              </a:rPr>
              <a:t>Specific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purposes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special</a:t>
            </a:r>
            <a:r>
              <a:rPr lang="de-DE" sz="2400" smtClean="0">
                <a:solidFill>
                  <a:schemeClr val="bg1"/>
                </a:solidFill>
              </a:rPr>
              <a:t> areas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for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economic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promotion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7581" y="5248966"/>
            <a:ext cx="9116991" cy="1483993"/>
          </a:xfrm>
          <a:prstGeom prst="rect">
            <a:avLst/>
          </a:prstGeom>
          <a:solidFill>
            <a:srgbClr val="E7344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CGFs, </a:t>
            </a:r>
            <a:r>
              <a:rPr lang="de-DE" sz="2400" dirty="0" err="1" smtClean="0">
                <a:solidFill>
                  <a:schemeClr val="bg1"/>
                </a:solidFill>
              </a:rPr>
              <a:t>if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designed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for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the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specific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challenges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if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managed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well</a:t>
            </a:r>
            <a:r>
              <a:rPr lang="de-DE" sz="2400" dirty="0" smtClean="0">
                <a:solidFill>
                  <a:schemeClr val="bg1"/>
                </a:solidFill>
              </a:rPr>
              <a:t>, </a:t>
            </a:r>
            <a:r>
              <a:rPr lang="de-DE" sz="2400" dirty="0" err="1" smtClean="0">
                <a:solidFill>
                  <a:schemeClr val="bg1"/>
                </a:solidFill>
              </a:rPr>
              <a:t>can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have</a:t>
            </a:r>
            <a:r>
              <a:rPr lang="de-DE" sz="2400" dirty="0" smtClean="0">
                <a:solidFill>
                  <a:schemeClr val="bg1"/>
                </a:solidFill>
              </a:rPr>
              <a:t> substantial </a:t>
            </a:r>
            <a:r>
              <a:rPr lang="de-DE" sz="2400" dirty="0" err="1" smtClean="0">
                <a:solidFill>
                  <a:schemeClr val="bg1"/>
                </a:solidFill>
              </a:rPr>
              <a:t>impact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to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respond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to</a:t>
            </a:r>
            <a:r>
              <a:rPr lang="de-DE" sz="2400" dirty="0" smtClean="0">
                <a:solidFill>
                  <a:schemeClr val="bg1"/>
                </a:solidFill>
              </a:rPr>
              <a:t> volatile </a:t>
            </a:r>
            <a:r>
              <a:rPr lang="de-DE" sz="2400" dirty="0" err="1" smtClean="0">
                <a:solidFill>
                  <a:schemeClr val="bg1"/>
                </a:solidFill>
              </a:rPr>
              <a:t>situations</a:t>
            </a:r>
            <a:r>
              <a:rPr lang="de-DE" sz="24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72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2250356" y="1404367"/>
            <a:ext cx="6395871" cy="18620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1043056" rtl="0" fontAlgn="auto" hangingPunct="1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400" b="1" i="0" u="none" strike="noStrike" kern="1200" cap="none" spc="0" baseline="0" dirty="0" smtClean="0">
                <a:solidFill>
                  <a:srgbClr val="E7344C"/>
                </a:solidFill>
                <a:uFillTx/>
                <a:latin typeface="Arial"/>
              </a:rPr>
              <a:t>Q&amp;A</a:t>
            </a:r>
          </a:p>
          <a:p>
            <a:pPr marL="0" marR="0" lvl="0" indent="0" algn="ctr" defTabSz="1043056" rtl="0" fontAlgn="auto" hangingPunct="1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400" b="1" i="0" u="none" strike="noStrike" kern="1200" cap="none" spc="0" baseline="0" dirty="0" smtClean="0">
              <a:solidFill>
                <a:srgbClr val="E7344C"/>
              </a:solidFill>
              <a:uFillTx/>
              <a:latin typeface="Arial"/>
            </a:endParaRPr>
          </a:p>
          <a:p>
            <a:pPr marL="0" marR="0" lvl="0" indent="0" algn="ctr" defTabSz="1043056" rtl="0" fontAlgn="auto" hangingPunct="1">
              <a:lnSpc>
                <a:spcPts val="46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400" b="1" i="0" u="none" strike="noStrike" kern="1200" cap="none" spc="0" baseline="0" dirty="0" smtClean="0">
                <a:solidFill>
                  <a:srgbClr val="E7344C"/>
                </a:solidFill>
                <a:uFillTx/>
                <a:latin typeface="Arial"/>
              </a:rPr>
              <a:t>Thank </a:t>
            </a:r>
            <a:r>
              <a:rPr lang="en-US" sz="4400" b="1" i="0" u="none" strike="noStrike" kern="1200" cap="none" spc="0" baseline="0" dirty="0">
                <a:solidFill>
                  <a:srgbClr val="E7344C"/>
                </a:solidFill>
                <a:uFillTx/>
                <a:latin typeface="Arial"/>
              </a:rPr>
              <a:t>You!</a:t>
            </a:r>
          </a:p>
        </p:txBody>
      </p:sp>
      <p:sp>
        <p:nvSpPr>
          <p:cNvPr id="5" name="Rectangle 4"/>
          <p:cNvSpPr/>
          <p:nvPr/>
        </p:nvSpPr>
        <p:spPr>
          <a:xfrm>
            <a:off x="351101" y="4788743"/>
            <a:ext cx="5346700" cy="21441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b="1" dirty="0">
                <a:solidFill>
                  <a:schemeClr val="bg1"/>
                </a:solidFill>
                <a:latin typeface="+mj-lt"/>
                <a:ea typeface="Microsoft Yi Baiti" pitchFamily="66"/>
              </a:rPr>
              <a:t>Bernd Leidner</a:t>
            </a:r>
          </a:p>
          <a:p>
            <a:pPr lvl="0">
              <a:lnSpc>
                <a:spcPts val="2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600" b="1" dirty="0">
              <a:solidFill>
                <a:schemeClr val="bg1"/>
              </a:solidFill>
              <a:latin typeface="+mj-lt"/>
              <a:ea typeface="Microsoft Yi Baiti" pitchFamily="66"/>
            </a:endParaRPr>
          </a:p>
          <a:p>
            <a:pPr lvl="0">
              <a:lnSpc>
                <a:spcPts val="2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>
                <a:solidFill>
                  <a:srgbClr val="FFFFFF"/>
                </a:solidFill>
              </a:rPr>
              <a:t>Leidner &amp; Thiesen </a:t>
            </a:r>
            <a:r>
              <a:rPr lang="de-DE" sz="1600" dirty="0" smtClean="0">
                <a:solidFill>
                  <a:srgbClr val="FFFFFF"/>
                </a:solidFill>
              </a:rPr>
              <a:t>GmbH</a:t>
            </a:r>
            <a:r>
              <a:rPr lang="de-DE" sz="1600" dirty="0">
                <a:solidFill>
                  <a:schemeClr val="bg1"/>
                </a:solidFill>
                <a:latin typeface="+mj-lt"/>
                <a:ea typeface="Microsoft Yi Baiti" pitchFamily="66"/>
              </a:rPr>
              <a:t/>
            </a:r>
            <a:br>
              <a:rPr lang="de-DE" sz="1600" dirty="0">
                <a:solidFill>
                  <a:schemeClr val="bg1"/>
                </a:solidFill>
                <a:latin typeface="+mj-lt"/>
                <a:ea typeface="Microsoft Yi Baiti" pitchFamily="66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ea typeface="Microsoft Yi Baiti" pitchFamily="66"/>
              </a:rPr>
              <a:t>Klopstockstr. 2</a:t>
            </a:r>
            <a:br>
              <a:rPr lang="de-DE" sz="1600" dirty="0">
                <a:solidFill>
                  <a:schemeClr val="bg1"/>
                </a:solidFill>
                <a:latin typeface="+mj-lt"/>
                <a:ea typeface="Microsoft Yi Baiti" pitchFamily="66"/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ea typeface="Microsoft Yi Baiti" pitchFamily="66"/>
              </a:rPr>
              <a:t>10557 Berlin, Germany</a:t>
            </a:r>
          </a:p>
          <a:p>
            <a:pPr lvl="0">
              <a:lnSpc>
                <a:spcPts val="2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 smtClean="0">
                <a:solidFill>
                  <a:schemeClr val="bg1"/>
                </a:solidFill>
                <a:latin typeface="+mj-lt"/>
                <a:ea typeface="Microsoft Yi Baiti" pitchFamily="66"/>
              </a:rPr>
              <a:t>b.leidner@landt-group.com</a:t>
            </a:r>
          </a:p>
          <a:p>
            <a:pPr>
              <a:lnSpc>
                <a:spcPts val="2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dirty="0" smtClean="0">
                <a:solidFill>
                  <a:schemeClr val="bg1"/>
                </a:solidFill>
                <a:latin typeface="+mj-lt"/>
                <a:ea typeface="Microsoft Yi Baiti" pitchFamily="66"/>
              </a:rPr>
              <a:t>+</a:t>
            </a:r>
            <a:r>
              <a:rPr lang="de-DE" sz="1600" dirty="0">
                <a:solidFill>
                  <a:schemeClr val="bg1"/>
                </a:solidFill>
                <a:latin typeface="+mj-lt"/>
                <a:ea typeface="Microsoft Yi Baiti" pitchFamily="66"/>
              </a:rPr>
              <a:t>49 162 912 9487 (Germany</a:t>
            </a:r>
            <a:r>
              <a:rPr lang="de-DE" sz="1600" dirty="0" smtClean="0">
                <a:solidFill>
                  <a:schemeClr val="bg1"/>
                </a:solidFill>
                <a:latin typeface="+mj-lt"/>
                <a:ea typeface="Microsoft Yi Baiti" pitchFamily="66"/>
              </a:rPr>
              <a:t>)</a:t>
            </a:r>
            <a:br>
              <a:rPr lang="de-DE" sz="1600" dirty="0" smtClean="0">
                <a:solidFill>
                  <a:schemeClr val="bg1"/>
                </a:solidFill>
                <a:latin typeface="+mj-lt"/>
                <a:ea typeface="Microsoft Yi Baiti" pitchFamily="66"/>
              </a:rPr>
            </a:br>
            <a:r>
              <a:rPr lang="de-DE" sz="1600" kern="0" dirty="0">
                <a:solidFill>
                  <a:schemeClr val="bg1"/>
                </a:solidFill>
                <a:cs typeface="Arial" panose="020B0604020202020204" pitchFamily="34" charset="0"/>
              </a:rPr>
              <a:t>+992 93 </a:t>
            </a:r>
            <a:r>
              <a:rPr lang="de-DE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888 0041 </a:t>
            </a:r>
            <a:r>
              <a:rPr lang="de-DE" sz="1600" kern="0" dirty="0">
                <a:solidFill>
                  <a:schemeClr val="bg1"/>
                </a:solidFill>
                <a:cs typeface="Arial" panose="020B0604020202020204" pitchFamily="34" charset="0"/>
              </a:rPr>
              <a:t>(</a:t>
            </a:r>
            <a:r>
              <a:rPr lang="de-DE" sz="1600" kern="0" dirty="0" err="1">
                <a:solidFill>
                  <a:schemeClr val="bg1"/>
                </a:solidFill>
                <a:cs typeface="Arial" panose="020B0604020202020204" pitchFamily="34" charset="0"/>
              </a:rPr>
              <a:t>Tajikistan</a:t>
            </a:r>
            <a:r>
              <a:rPr lang="de-DE" sz="16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)</a:t>
            </a:r>
            <a:endParaRPr lang="en-US" sz="1600" kern="0" dirty="0">
              <a:solidFill>
                <a:schemeClr val="bg1"/>
              </a:solidFill>
              <a:ea typeface="Microsoft Yi Baiti" pitchFamily="66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8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NDT PPT Master">
  <a:themeElements>
    <a:clrScheme name="LANDT">
      <a:dk1>
        <a:sysClr val="windowText" lastClr="000000"/>
      </a:dk1>
      <a:lt1>
        <a:sysClr val="window" lastClr="FFFFFF"/>
      </a:lt1>
      <a:dk2>
        <a:srgbClr val="9696A1"/>
      </a:dk2>
      <a:lt2>
        <a:srgbClr val="E6E6EA"/>
      </a:lt2>
      <a:accent1>
        <a:srgbClr val="342F3E"/>
      </a:accent1>
      <a:accent2>
        <a:srgbClr val="E7344C"/>
      </a:accent2>
      <a:accent3>
        <a:srgbClr val="5B5B5B"/>
      </a:accent3>
      <a:accent4>
        <a:srgbClr val="969696"/>
      </a:accent4>
      <a:accent5>
        <a:srgbClr val="D2D2D2"/>
      </a:accent5>
      <a:accent6>
        <a:srgbClr val="B00835"/>
      </a:accent6>
      <a:hlink>
        <a:srgbClr val="000000"/>
      </a:hlink>
      <a:folHlink>
        <a:srgbClr val="000000"/>
      </a:folHlink>
    </a:clrScheme>
    <a:fontScheme name="LAND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NDT">
      <a:dk1>
        <a:sysClr val="windowText" lastClr="000000"/>
      </a:dk1>
      <a:lt1>
        <a:sysClr val="window" lastClr="FFFFFF"/>
      </a:lt1>
      <a:dk2>
        <a:srgbClr val="9696A1"/>
      </a:dk2>
      <a:lt2>
        <a:srgbClr val="E6E6EA"/>
      </a:lt2>
      <a:accent1>
        <a:srgbClr val="342F3E"/>
      </a:accent1>
      <a:accent2>
        <a:srgbClr val="E7344C"/>
      </a:accent2>
      <a:accent3>
        <a:srgbClr val="5B5B5B"/>
      </a:accent3>
      <a:accent4>
        <a:srgbClr val="969696"/>
      </a:accent4>
      <a:accent5>
        <a:srgbClr val="D2D2D2"/>
      </a:accent5>
      <a:accent6>
        <a:srgbClr val="B00835"/>
      </a:accent6>
      <a:hlink>
        <a:srgbClr val="000000"/>
      </a:hlink>
      <a:folHlink>
        <a:srgbClr val="000000"/>
      </a:folHlink>
    </a:clrScheme>
    <a:fontScheme name="LAND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NDT">
      <a:dk1>
        <a:sysClr val="windowText" lastClr="000000"/>
      </a:dk1>
      <a:lt1>
        <a:sysClr val="window" lastClr="FFFFFF"/>
      </a:lt1>
      <a:dk2>
        <a:srgbClr val="9696A1"/>
      </a:dk2>
      <a:lt2>
        <a:srgbClr val="E6E6EA"/>
      </a:lt2>
      <a:accent1>
        <a:srgbClr val="342F3E"/>
      </a:accent1>
      <a:accent2>
        <a:srgbClr val="E7344C"/>
      </a:accent2>
      <a:accent3>
        <a:srgbClr val="5B5B5B"/>
      </a:accent3>
      <a:accent4>
        <a:srgbClr val="969696"/>
      </a:accent4>
      <a:accent5>
        <a:srgbClr val="D2D2D2"/>
      </a:accent5>
      <a:accent6>
        <a:srgbClr val="B00835"/>
      </a:accent6>
      <a:hlink>
        <a:srgbClr val="000000"/>
      </a:hlink>
      <a:folHlink>
        <a:srgbClr val="000000"/>
      </a:folHlink>
    </a:clrScheme>
    <a:fontScheme name="LAND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LANDT_PowerPoint</Template>
  <TotalTime>0</TotalTime>
  <Words>593</Words>
  <Application>Microsoft Office PowerPoint</Application>
  <PresentationFormat>Custom</PresentationFormat>
  <Paragraphs>138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LANDT PPT Master</vt:lpstr>
      <vt:lpstr>PowerPoint Presentation</vt:lpstr>
      <vt:lpstr>Content</vt:lpstr>
      <vt:lpstr>PowerPoint Presentation</vt:lpstr>
      <vt:lpstr>2. CGFs – Addressing the Challenges</vt:lpstr>
      <vt:lpstr>3. Design, Toolbox and Approach</vt:lpstr>
      <vt:lpstr>   4. Case Study – ACGF Afghanistan</vt:lpstr>
      <vt:lpstr>5. LandT – CGF Management</vt:lpstr>
      <vt:lpstr>6. Current Relevance of CGFs for Crisis Relief</vt:lpstr>
      <vt:lpstr>PowerPoint Presentation</vt:lpstr>
    </vt:vector>
  </TitlesOfParts>
  <Company>LANDT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Untertitel der Präsentation</dc:subject>
  <dc:creator>Pasha Guranda</dc:creator>
  <cp:lastModifiedBy>Bernd Leidner</cp:lastModifiedBy>
  <cp:revision>97</cp:revision>
  <dcterms:created xsi:type="dcterms:W3CDTF">2015-10-05T13:27:43Z</dcterms:created>
  <dcterms:modified xsi:type="dcterms:W3CDTF">2015-10-13T07:36:06Z</dcterms:modified>
</cp:coreProperties>
</file>