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6" r:id="rId21"/>
    <p:sldId id="275"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896" autoAdjust="0"/>
    <p:restoredTop sz="94660"/>
  </p:normalViewPr>
  <p:slideViewPr>
    <p:cSldViewPr>
      <p:cViewPr varScale="1">
        <p:scale>
          <a:sx n="103" d="100"/>
          <a:sy n="103" d="100"/>
        </p:scale>
        <p:origin x="-120"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C80C5DF-091B-4E4D-9E61-061C4B52761B}" type="datetimeFigureOut">
              <a:rPr lang="en-US" smtClean="0"/>
              <a:pPr/>
              <a:t>11/11/2015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3432BFD-E6D0-42AB-9D86-5EA4A2974613}"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3A45BC-F2D1-469C-85EA-16D9B091D2BC}" type="datetimeFigureOut">
              <a:rPr lang="en-US" smtClean="0"/>
              <a:pPr/>
              <a:t>11/11/2015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1AB8DC-016B-45A9-8F42-D6045FD1EE0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91AB8DC-016B-45A9-8F42-D6045FD1EE05}" type="slidenum">
              <a:rPr lang="en-US" smtClean="0"/>
              <a:pPr/>
              <a:t>19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DC0DDBC-773E-44FE-B3E8-73BA2A5E1BEC}" type="datetimeFigureOut">
              <a:rPr lang="en-US" smtClean="0"/>
              <a:pPr/>
              <a:t>11/11/2015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02BEC8-1306-405A-92F1-8559D66CA36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C0DDBC-773E-44FE-B3E8-73BA2A5E1BEC}" type="datetimeFigureOut">
              <a:rPr lang="en-US" smtClean="0"/>
              <a:pPr/>
              <a:t>11/11/2015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02BEC8-1306-405A-92F1-8559D66CA36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C0DDBC-773E-44FE-B3E8-73BA2A5E1BEC}" type="datetimeFigureOut">
              <a:rPr lang="en-US" smtClean="0"/>
              <a:pPr/>
              <a:t>11/11/2015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02BEC8-1306-405A-92F1-8559D66CA36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C0DDBC-773E-44FE-B3E8-73BA2A5E1BEC}" type="datetimeFigureOut">
              <a:rPr lang="en-US" smtClean="0"/>
              <a:pPr/>
              <a:t>11/11/2015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02BEC8-1306-405A-92F1-8559D66CA36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C0DDBC-773E-44FE-B3E8-73BA2A5E1BEC}" type="datetimeFigureOut">
              <a:rPr lang="en-US" smtClean="0"/>
              <a:pPr/>
              <a:t>11/11/2015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02BEC8-1306-405A-92F1-8559D66CA36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DC0DDBC-773E-44FE-B3E8-73BA2A5E1BEC}" type="datetimeFigureOut">
              <a:rPr lang="en-US" smtClean="0"/>
              <a:pPr/>
              <a:t>11/11/2015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02BEC8-1306-405A-92F1-8559D66CA36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DC0DDBC-773E-44FE-B3E8-73BA2A5E1BEC}" type="datetimeFigureOut">
              <a:rPr lang="en-US" smtClean="0"/>
              <a:pPr/>
              <a:t>11/11/2015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02BEC8-1306-405A-92F1-8559D66CA36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C0DDBC-773E-44FE-B3E8-73BA2A5E1BEC}" type="datetimeFigureOut">
              <a:rPr lang="en-US" smtClean="0"/>
              <a:pPr/>
              <a:t>11/11/2015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02BEC8-1306-405A-92F1-8559D66CA36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C0DDBC-773E-44FE-B3E8-73BA2A5E1BEC}" type="datetimeFigureOut">
              <a:rPr lang="en-US" smtClean="0"/>
              <a:pPr/>
              <a:t>11/11/2015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02BEC8-1306-405A-92F1-8559D66CA36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C0DDBC-773E-44FE-B3E8-73BA2A5E1BEC}" type="datetimeFigureOut">
              <a:rPr lang="en-US" smtClean="0"/>
              <a:pPr/>
              <a:t>11/11/2015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02BEC8-1306-405A-92F1-8559D66CA36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C0DDBC-773E-44FE-B3E8-73BA2A5E1BEC}" type="datetimeFigureOut">
              <a:rPr lang="en-US" smtClean="0"/>
              <a:pPr/>
              <a:t>11/11/2015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02BEC8-1306-405A-92F1-8559D66CA36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C0DDBC-773E-44FE-B3E8-73BA2A5E1BEC}" type="datetimeFigureOut">
              <a:rPr lang="en-US" smtClean="0"/>
              <a:pPr/>
              <a:t>11/11/2015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02BEC8-1306-405A-92F1-8559D66CA36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0"/>
            <a:ext cx="7772400" cy="1066800"/>
          </a:xfrm>
        </p:spPr>
        <p:txBody>
          <a:bodyPr>
            <a:noAutofit/>
          </a:bodyPr>
          <a:lstStyle/>
          <a:p>
            <a:r>
              <a:rPr lang="en-US" sz="3600" b="1" dirty="0" smtClean="0">
                <a:latin typeface="Aharoni" pitchFamily="2" charset="-79"/>
                <a:cs typeface="Aharoni" pitchFamily="2" charset="-79"/>
              </a:rPr>
              <a:t/>
            </a:r>
            <a:br>
              <a:rPr lang="en-US" sz="3600" b="1" dirty="0" smtClean="0">
                <a:latin typeface="Aharoni" pitchFamily="2" charset="-79"/>
                <a:cs typeface="Aharoni" pitchFamily="2" charset="-79"/>
              </a:rPr>
            </a:br>
            <a:r>
              <a:rPr lang="en-US" sz="3200" b="1" dirty="0" smtClean="0">
                <a:solidFill>
                  <a:srgbClr val="002060"/>
                </a:solidFill>
                <a:latin typeface="Aharoni" pitchFamily="2" charset="-79"/>
                <a:cs typeface="Aharoni" pitchFamily="2" charset="-79"/>
              </a:rPr>
              <a:t>SUPPORTING </a:t>
            </a:r>
            <a:r>
              <a:rPr lang="en-US" sz="3200" b="1" dirty="0">
                <a:solidFill>
                  <a:srgbClr val="002060"/>
                </a:solidFill>
                <a:latin typeface="Aharoni" pitchFamily="2" charset="-79"/>
                <a:cs typeface="Aharoni" pitchFamily="2" charset="-79"/>
              </a:rPr>
              <a:t>SMALL AND MEDIUM ENTERPRISES (</a:t>
            </a:r>
            <a:r>
              <a:rPr lang="en-US" sz="3200" b="1" dirty="0" smtClean="0">
                <a:solidFill>
                  <a:srgbClr val="002060"/>
                </a:solidFill>
                <a:latin typeface="Aharoni" pitchFamily="2" charset="-79"/>
                <a:cs typeface="Aharoni" pitchFamily="2" charset="-79"/>
              </a:rPr>
              <a:t>SMEs)</a:t>
            </a:r>
            <a:r>
              <a:rPr lang="en-US" sz="3600" dirty="0">
                <a:latin typeface="Aharoni" pitchFamily="2" charset="-79"/>
                <a:cs typeface="Aharoni" pitchFamily="2" charset="-79"/>
              </a:rPr>
              <a:t/>
            </a:r>
            <a:br>
              <a:rPr lang="en-US" sz="3600" dirty="0">
                <a:latin typeface="Aharoni" pitchFamily="2" charset="-79"/>
                <a:cs typeface="Aharoni" pitchFamily="2" charset="-79"/>
              </a:rPr>
            </a:br>
            <a:endParaRPr lang="en-US" sz="3600" dirty="0">
              <a:latin typeface="Aharoni" pitchFamily="2" charset="-79"/>
              <a:cs typeface="Aharoni" pitchFamily="2" charset="-79"/>
            </a:endParaRPr>
          </a:p>
        </p:txBody>
      </p:sp>
      <p:sp>
        <p:nvSpPr>
          <p:cNvPr id="3" name="Subtitle 2"/>
          <p:cNvSpPr>
            <a:spLocks noGrp="1"/>
          </p:cNvSpPr>
          <p:nvPr>
            <p:ph type="subTitle" idx="1"/>
          </p:nvPr>
        </p:nvSpPr>
        <p:spPr>
          <a:xfrm>
            <a:off x="76200" y="1371600"/>
            <a:ext cx="8915400" cy="5334000"/>
          </a:xfrm>
        </p:spPr>
        <p:txBody>
          <a:bodyPr>
            <a:normAutofit lnSpcReduction="10000"/>
          </a:bodyPr>
          <a:lstStyle/>
          <a:p>
            <a:r>
              <a:rPr lang="en-US" b="1" dirty="0" smtClean="0">
                <a:solidFill>
                  <a:srgbClr val="002060"/>
                </a:solidFill>
                <a:latin typeface="Aharoni" pitchFamily="2" charset="-79"/>
                <a:cs typeface="Aharoni" pitchFamily="2" charset="-79"/>
              </a:rPr>
              <a:t>IN </a:t>
            </a:r>
            <a:r>
              <a:rPr lang="en-US" b="1" dirty="0">
                <a:solidFill>
                  <a:srgbClr val="002060"/>
                </a:solidFill>
                <a:latin typeface="Aharoni" pitchFamily="2" charset="-79"/>
                <a:cs typeface="Aharoni" pitchFamily="2" charset="-79"/>
              </a:rPr>
              <a:t>AFRICA</a:t>
            </a:r>
            <a:endParaRPr lang="en-US" dirty="0">
              <a:solidFill>
                <a:srgbClr val="002060"/>
              </a:solidFill>
              <a:latin typeface="Aharoni" pitchFamily="2" charset="-79"/>
              <a:cs typeface="Aharoni" pitchFamily="2" charset="-79"/>
            </a:endParaRPr>
          </a:p>
          <a:p>
            <a:r>
              <a:rPr lang="en-US" b="1" dirty="0">
                <a:solidFill>
                  <a:srgbClr val="002060"/>
                </a:solidFill>
                <a:latin typeface="Aharoni" pitchFamily="2" charset="-79"/>
                <a:cs typeface="Aharoni" pitchFamily="2" charset="-79"/>
              </a:rPr>
              <a:t> </a:t>
            </a:r>
            <a:r>
              <a:rPr lang="en-US" b="1" dirty="0" smtClean="0">
                <a:solidFill>
                  <a:srgbClr val="002060"/>
                </a:solidFill>
                <a:latin typeface="Aharoni" pitchFamily="2" charset="-79"/>
                <a:cs typeface="Aharoni" pitchFamily="2" charset="-79"/>
              </a:rPr>
              <a:t>THE </a:t>
            </a:r>
            <a:r>
              <a:rPr lang="en-US" b="1" dirty="0">
                <a:solidFill>
                  <a:srgbClr val="002060"/>
                </a:solidFill>
                <a:latin typeface="Aharoni" pitchFamily="2" charset="-79"/>
                <a:cs typeface="Aharoni" pitchFamily="2" charset="-79"/>
              </a:rPr>
              <a:t>ROLE OF CREDIT GUARANTEE SCHEMES</a:t>
            </a:r>
            <a:endParaRPr lang="en-US" dirty="0">
              <a:solidFill>
                <a:srgbClr val="002060"/>
              </a:solidFill>
              <a:latin typeface="Aharoni" pitchFamily="2" charset="-79"/>
              <a:cs typeface="Aharoni" pitchFamily="2" charset="-79"/>
            </a:endParaRPr>
          </a:p>
          <a:p>
            <a:endParaRPr lang="en-US" dirty="0" smtClean="0">
              <a:solidFill>
                <a:srgbClr val="002060"/>
              </a:solidFill>
            </a:endParaRPr>
          </a:p>
          <a:p>
            <a:endParaRPr lang="en-US" dirty="0" smtClean="0">
              <a:solidFill>
                <a:srgbClr val="002060"/>
              </a:solidFill>
            </a:endParaRPr>
          </a:p>
          <a:p>
            <a:pPr algn="l"/>
            <a:r>
              <a:rPr lang="en-US" sz="2000" b="1" dirty="0">
                <a:solidFill>
                  <a:srgbClr val="002060"/>
                </a:solidFill>
                <a:latin typeface="Aharoni" pitchFamily="2" charset="-79"/>
                <a:cs typeface="Aharoni" pitchFamily="2" charset="-79"/>
              </a:rPr>
              <a:t>SEMINAR:     </a:t>
            </a:r>
            <a:r>
              <a:rPr lang="en-US" sz="2000" b="1" dirty="0" smtClean="0">
                <a:solidFill>
                  <a:srgbClr val="002060"/>
                </a:solidFill>
                <a:latin typeface="Aharoni" pitchFamily="2" charset="-79"/>
                <a:cs typeface="Aharoni" pitchFamily="2" charset="-79"/>
              </a:rPr>
              <a:t>  CHALLENGES </a:t>
            </a:r>
            <a:r>
              <a:rPr lang="en-US" sz="2000" b="1" dirty="0">
                <a:solidFill>
                  <a:srgbClr val="002060"/>
                </a:solidFill>
                <a:latin typeface="Aharoni" pitchFamily="2" charset="-79"/>
                <a:cs typeface="Aharoni" pitchFamily="2" charset="-79"/>
              </a:rPr>
              <a:t>OF BORDERLESS SME MARKETS </a:t>
            </a:r>
            <a:r>
              <a:rPr lang="en-US" sz="2000" b="1" dirty="0" smtClean="0">
                <a:solidFill>
                  <a:srgbClr val="002060"/>
                </a:solidFill>
                <a:latin typeface="Aharoni" pitchFamily="2" charset="-79"/>
                <a:cs typeface="Aharoni" pitchFamily="2" charset="-79"/>
              </a:rPr>
              <a:t>IN  </a:t>
            </a:r>
            <a:endParaRPr lang="en-US" sz="2000" b="1" dirty="0">
              <a:solidFill>
                <a:srgbClr val="002060"/>
              </a:solidFill>
              <a:latin typeface="Aharoni" pitchFamily="2" charset="-79"/>
              <a:cs typeface="Aharoni" pitchFamily="2" charset="-79"/>
            </a:endParaRPr>
          </a:p>
          <a:p>
            <a:pPr algn="l"/>
            <a:r>
              <a:rPr lang="en-US" sz="2000" b="1" dirty="0" smtClean="0">
                <a:solidFill>
                  <a:srgbClr val="002060"/>
                </a:solidFill>
                <a:latin typeface="Aharoni" pitchFamily="2" charset="-79"/>
                <a:cs typeface="Aharoni" pitchFamily="2" charset="-79"/>
              </a:rPr>
              <a:t>                        DEVELOPING ECONOMIES:-  THE ROLE OF CREDIT </a:t>
            </a:r>
            <a:endParaRPr lang="en-US" sz="2000" dirty="0" smtClean="0">
              <a:solidFill>
                <a:srgbClr val="002060"/>
              </a:solidFill>
              <a:latin typeface="Aharoni" pitchFamily="2" charset="-79"/>
              <a:cs typeface="Aharoni" pitchFamily="2" charset="-79"/>
            </a:endParaRPr>
          </a:p>
          <a:p>
            <a:pPr algn="l"/>
            <a:r>
              <a:rPr lang="en-US" sz="2000" b="1" dirty="0">
                <a:solidFill>
                  <a:srgbClr val="002060"/>
                </a:solidFill>
                <a:latin typeface="Aharoni" pitchFamily="2" charset="-79"/>
                <a:cs typeface="Aharoni" pitchFamily="2" charset="-79"/>
              </a:rPr>
              <a:t> </a:t>
            </a:r>
            <a:r>
              <a:rPr lang="en-US" sz="2000" b="1" dirty="0" smtClean="0">
                <a:solidFill>
                  <a:srgbClr val="002060"/>
                </a:solidFill>
                <a:latin typeface="Aharoni" pitchFamily="2" charset="-79"/>
                <a:cs typeface="Aharoni" pitchFamily="2" charset="-79"/>
              </a:rPr>
              <a:t>                       GUARANTEE CORPORATIONS.</a:t>
            </a:r>
            <a:endParaRPr lang="en-US" sz="2000" b="1" dirty="0">
              <a:solidFill>
                <a:srgbClr val="002060"/>
              </a:solidFill>
              <a:latin typeface="Aharoni" pitchFamily="2" charset="-79"/>
              <a:cs typeface="Aharoni" pitchFamily="2" charset="-79"/>
            </a:endParaRPr>
          </a:p>
          <a:p>
            <a:pPr algn="l"/>
            <a:r>
              <a:rPr lang="en-US" sz="2000" b="1" dirty="0" smtClean="0">
                <a:solidFill>
                  <a:srgbClr val="002060"/>
                </a:solidFill>
                <a:latin typeface="Aharoni" pitchFamily="2" charset="-79"/>
                <a:cs typeface="Aharoni" pitchFamily="2" charset="-79"/>
              </a:rPr>
              <a:t>         (</a:t>
            </a:r>
            <a:r>
              <a:rPr lang="en-US" sz="2000" b="1" i="1" dirty="0">
                <a:solidFill>
                  <a:srgbClr val="002060"/>
                </a:solidFill>
                <a:latin typeface="Aharoni" pitchFamily="2" charset="-79"/>
                <a:cs typeface="Aharoni" pitchFamily="2" charset="-79"/>
              </a:rPr>
              <a:t>INDONESIA ASSOCIATION OF GUARANTEE CORPORATIONS</a:t>
            </a:r>
            <a:r>
              <a:rPr lang="en-US" sz="2000" b="1" dirty="0">
                <a:solidFill>
                  <a:srgbClr val="002060"/>
                </a:solidFill>
                <a:latin typeface="Aharoni" pitchFamily="2" charset="-79"/>
                <a:cs typeface="Aharoni" pitchFamily="2" charset="-79"/>
              </a:rPr>
              <a:t>)</a:t>
            </a:r>
            <a:endParaRPr lang="en-US" sz="2000" dirty="0">
              <a:solidFill>
                <a:srgbClr val="002060"/>
              </a:solidFill>
              <a:latin typeface="Aharoni" pitchFamily="2" charset="-79"/>
              <a:cs typeface="Aharoni" pitchFamily="2" charset="-79"/>
            </a:endParaRPr>
          </a:p>
          <a:p>
            <a:pPr algn="l"/>
            <a:r>
              <a:rPr lang="en-US" sz="1800" b="1" dirty="0">
                <a:solidFill>
                  <a:srgbClr val="002060"/>
                </a:solidFill>
                <a:latin typeface="Aharoni" pitchFamily="2" charset="-79"/>
                <a:cs typeface="Aharoni" pitchFamily="2" charset="-79"/>
              </a:rPr>
              <a:t> </a:t>
            </a:r>
            <a:endParaRPr lang="en-US" sz="1800" b="1" dirty="0" smtClean="0">
              <a:solidFill>
                <a:srgbClr val="002060"/>
              </a:solidFill>
              <a:latin typeface="Aharoni" pitchFamily="2" charset="-79"/>
              <a:cs typeface="Aharoni" pitchFamily="2" charset="-79"/>
            </a:endParaRPr>
          </a:p>
          <a:p>
            <a:pPr algn="l"/>
            <a:r>
              <a:rPr lang="en-US" sz="1800" b="1" dirty="0" smtClean="0">
                <a:solidFill>
                  <a:srgbClr val="002060"/>
                </a:solidFill>
                <a:latin typeface="Arial Black" pitchFamily="34" charset="0"/>
                <a:cs typeface="Aharoni" pitchFamily="2" charset="-79"/>
              </a:rPr>
              <a:t>VENUE</a:t>
            </a:r>
            <a:r>
              <a:rPr lang="en-US" sz="1800" b="1" dirty="0">
                <a:solidFill>
                  <a:srgbClr val="002060"/>
                </a:solidFill>
                <a:latin typeface="Arial Black" pitchFamily="34" charset="0"/>
                <a:cs typeface="Aharoni" pitchFamily="2" charset="-79"/>
              </a:rPr>
              <a:t>: </a:t>
            </a:r>
            <a:r>
              <a:rPr lang="en-US" sz="1800" b="1" dirty="0" smtClean="0">
                <a:solidFill>
                  <a:srgbClr val="002060"/>
                </a:solidFill>
                <a:latin typeface="Arial Black" pitchFamily="34" charset="0"/>
                <a:cs typeface="Aharoni" pitchFamily="2" charset="-79"/>
              </a:rPr>
              <a:t>    BALI</a:t>
            </a:r>
            <a:r>
              <a:rPr lang="en-US" sz="1800" b="1" dirty="0">
                <a:solidFill>
                  <a:srgbClr val="002060"/>
                </a:solidFill>
                <a:latin typeface="Arial Black" pitchFamily="34" charset="0"/>
                <a:cs typeface="Aharoni" pitchFamily="2" charset="-79"/>
              </a:rPr>
              <a:t>, </a:t>
            </a:r>
            <a:r>
              <a:rPr lang="en-US" sz="1800" b="1" dirty="0" smtClean="0">
                <a:solidFill>
                  <a:srgbClr val="002060"/>
                </a:solidFill>
                <a:latin typeface="Arial Black" pitchFamily="34" charset="0"/>
                <a:cs typeface="Aharoni" pitchFamily="2" charset="-79"/>
              </a:rPr>
              <a:t>INDONESIA</a:t>
            </a:r>
            <a:endParaRPr lang="en-US" sz="1800" dirty="0">
              <a:solidFill>
                <a:srgbClr val="002060"/>
              </a:solidFill>
              <a:latin typeface="Arial Black" pitchFamily="34" charset="0"/>
              <a:cs typeface="Aharoni" pitchFamily="2" charset="-79"/>
            </a:endParaRPr>
          </a:p>
          <a:p>
            <a:pPr algn="l"/>
            <a:r>
              <a:rPr lang="en-US" sz="1800" b="1" dirty="0">
                <a:solidFill>
                  <a:srgbClr val="002060"/>
                </a:solidFill>
                <a:latin typeface="Arial Black" pitchFamily="34" charset="0"/>
                <a:cs typeface="Aharoni" pitchFamily="2" charset="-79"/>
              </a:rPr>
              <a:t>DATE:	     16</a:t>
            </a:r>
            <a:r>
              <a:rPr lang="en-US" sz="1800" b="1" baseline="30000" dirty="0">
                <a:solidFill>
                  <a:srgbClr val="002060"/>
                </a:solidFill>
                <a:latin typeface="Arial Black" pitchFamily="34" charset="0"/>
                <a:cs typeface="Aharoni" pitchFamily="2" charset="-79"/>
              </a:rPr>
              <a:t>TH</a:t>
            </a:r>
            <a:r>
              <a:rPr lang="en-US" sz="1800" b="1" dirty="0">
                <a:solidFill>
                  <a:srgbClr val="002060"/>
                </a:solidFill>
                <a:latin typeface="Arial Black" pitchFamily="34" charset="0"/>
                <a:cs typeface="Aharoni" pitchFamily="2" charset="-79"/>
              </a:rPr>
              <a:t> - 20</a:t>
            </a:r>
            <a:r>
              <a:rPr lang="en-US" sz="1800" b="1" baseline="30000" dirty="0">
                <a:solidFill>
                  <a:srgbClr val="002060"/>
                </a:solidFill>
                <a:latin typeface="Arial Black" pitchFamily="34" charset="0"/>
                <a:cs typeface="Aharoni" pitchFamily="2" charset="-79"/>
              </a:rPr>
              <a:t>TH</a:t>
            </a:r>
            <a:r>
              <a:rPr lang="en-US" sz="1800" b="1" dirty="0">
                <a:solidFill>
                  <a:srgbClr val="002060"/>
                </a:solidFill>
                <a:latin typeface="Arial Black" pitchFamily="34" charset="0"/>
                <a:cs typeface="Aharoni" pitchFamily="2" charset="-79"/>
              </a:rPr>
              <a:t> NOVEMBER </a:t>
            </a:r>
            <a:r>
              <a:rPr lang="en-US" sz="1800" b="1" dirty="0" smtClean="0">
                <a:solidFill>
                  <a:srgbClr val="002060"/>
                </a:solidFill>
                <a:latin typeface="Arial Black" pitchFamily="34" charset="0"/>
                <a:cs typeface="Aharoni" pitchFamily="2" charset="-79"/>
              </a:rPr>
              <a:t>2015</a:t>
            </a:r>
            <a:endParaRPr lang="en-US" sz="1600" b="1" dirty="0">
              <a:solidFill>
                <a:srgbClr val="002060"/>
              </a:solidFill>
              <a:latin typeface="Arial Black" pitchFamily="34" charset="0"/>
              <a:cs typeface="Aharoni" pitchFamily="2" charset="-79"/>
            </a:endParaRPr>
          </a:p>
          <a:p>
            <a:pPr algn="l"/>
            <a:endParaRPr lang="en-US" sz="1600" b="1" i="1" dirty="0" smtClean="0">
              <a:solidFill>
                <a:srgbClr val="002060"/>
              </a:solidFill>
              <a:latin typeface="Arial Black" pitchFamily="34" charset="0"/>
              <a:cs typeface="Aharoni" pitchFamily="2" charset="-79"/>
            </a:endParaRPr>
          </a:p>
          <a:p>
            <a:pPr algn="l"/>
            <a:endParaRPr lang="en-US" sz="1800" b="1" i="1" dirty="0" smtClean="0">
              <a:solidFill>
                <a:srgbClr val="002060"/>
              </a:solidFill>
              <a:latin typeface="Aharoni" pitchFamily="2" charset="-79"/>
              <a:cs typeface="Aharoni" pitchFamily="2" charset="-79"/>
            </a:endParaRPr>
          </a:p>
          <a:p>
            <a:pPr algn="l"/>
            <a:r>
              <a:rPr lang="en-US" sz="2000" i="1" dirty="0" smtClean="0">
                <a:solidFill>
                  <a:srgbClr val="002060"/>
                </a:solidFill>
                <a:latin typeface="Aharoni" pitchFamily="2" charset="-79"/>
                <a:cs typeface="Aharoni" pitchFamily="2" charset="-79"/>
              </a:rPr>
              <a:t>PRESENTED BY : ZAC BENTUM</a:t>
            </a:r>
            <a:endParaRPr lang="en-US" sz="2000" dirty="0">
              <a:solidFill>
                <a:srgbClr val="002060"/>
              </a:solidFill>
              <a:latin typeface="Aharoni" pitchFamily="2" charset="-79"/>
              <a:cs typeface="Aharoni" pitchFamily="2" charset="-79"/>
            </a:endParaRPr>
          </a:p>
          <a:p>
            <a:endParaRPr lang="en-US" dirty="0"/>
          </a:p>
        </p:txBody>
      </p:sp>
      <p:pic>
        <p:nvPicPr>
          <p:cNvPr id="4" name="Picture 3"/>
          <p:cNvPicPr/>
          <p:nvPr/>
        </p:nvPicPr>
        <p:blipFill>
          <a:blip r:embed="rId2"/>
          <a:srcRect/>
          <a:stretch>
            <a:fillRect/>
          </a:stretch>
        </p:blipFill>
        <p:spPr bwMode="auto">
          <a:xfrm>
            <a:off x="7391400" y="6248400"/>
            <a:ext cx="1466850" cy="409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10600" cy="563562"/>
          </a:xfrm>
        </p:spPr>
        <p:txBody>
          <a:bodyPr>
            <a:noAutofit/>
          </a:bodyPr>
          <a:lstStyle/>
          <a:p>
            <a:r>
              <a:rPr lang="en-US" sz="2800" b="1" dirty="0" smtClean="0"/>
              <a:t/>
            </a:r>
            <a:br>
              <a:rPr lang="en-US" sz="2800" b="1" dirty="0" smtClean="0"/>
            </a:br>
            <a:r>
              <a:rPr lang="en-US" sz="2800" b="1" dirty="0" smtClean="0">
                <a:latin typeface="Aharoni" pitchFamily="2" charset="-79"/>
                <a:cs typeface="Aharoni" pitchFamily="2" charset="-79"/>
              </a:rPr>
              <a:t>             CASE </a:t>
            </a:r>
            <a:r>
              <a:rPr lang="en-US" sz="2800" b="1" dirty="0">
                <a:latin typeface="Aharoni" pitchFamily="2" charset="-79"/>
                <a:cs typeface="Aharoni" pitchFamily="2" charset="-79"/>
              </a:rPr>
              <a:t>STUDIES:</a:t>
            </a:r>
            <a:r>
              <a:rPr lang="en-US" sz="3200" b="1" dirty="0">
                <a:latin typeface="Aharoni" pitchFamily="2" charset="-79"/>
                <a:cs typeface="Aharoni" pitchFamily="2" charset="-79"/>
              </a:rPr>
              <a:t/>
            </a:r>
            <a:br>
              <a:rPr lang="en-US" sz="3200" b="1" dirty="0">
                <a:latin typeface="Aharoni" pitchFamily="2" charset="-79"/>
                <a:cs typeface="Aharoni" pitchFamily="2" charset="-79"/>
              </a:rPr>
            </a:br>
            <a:endParaRPr lang="en-US" sz="3200" dirty="0">
              <a:latin typeface="Aharoni" pitchFamily="2" charset="-79"/>
              <a:cs typeface="Aharoni" pitchFamily="2" charset="-79"/>
            </a:endParaRPr>
          </a:p>
        </p:txBody>
      </p:sp>
      <p:sp>
        <p:nvSpPr>
          <p:cNvPr id="3" name="Content Placeholder 2"/>
          <p:cNvSpPr>
            <a:spLocks noGrp="1"/>
          </p:cNvSpPr>
          <p:nvPr>
            <p:ph idx="1"/>
          </p:nvPr>
        </p:nvSpPr>
        <p:spPr>
          <a:xfrm>
            <a:off x="152400" y="533400"/>
            <a:ext cx="8839200" cy="6172200"/>
          </a:xfrm>
        </p:spPr>
        <p:txBody>
          <a:bodyPr>
            <a:normAutofit/>
          </a:bodyPr>
          <a:lstStyle/>
          <a:p>
            <a:pPr>
              <a:buNone/>
            </a:pPr>
            <a:r>
              <a:rPr lang="en-US" sz="2400" b="1" dirty="0" smtClean="0"/>
              <a:t> </a:t>
            </a:r>
            <a:r>
              <a:rPr lang="en-US" sz="2400" b="1" dirty="0" smtClean="0">
                <a:latin typeface="Aharoni" pitchFamily="2" charset="-79"/>
                <a:cs typeface="Aharoni" pitchFamily="2" charset="-79"/>
              </a:rPr>
              <a:t>CS </a:t>
            </a:r>
            <a:r>
              <a:rPr lang="en-US" sz="2800" b="1" dirty="0" smtClean="0">
                <a:latin typeface="Aharoni" pitchFamily="2" charset="-79"/>
                <a:cs typeface="Aharoni" pitchFamily="2" charset="-79"/>
              </a:rPr>
              <a:t>1. </a:t>
            </a:r>
            <a:r>
              <a:rPr lang="en-US" sz="2400" b="1" dirty="0" smtClean="0"/>
              <a:t>AFRICAN </a:t>
            </a:r>
            <a:r>
              <a:rPr lang="en-US" sz="2400" b="1" dirty="0"/>
              <a:t>GUARANTEE FUND</a:t>
            </a:r>
            <a:r>
              <a:rPr lang="en-US" sz="2400" dirty="0"/>
              <a:t> – a market friendly Guarantee </a:t>
            </a:r>
            <a:r>
              <a:rPr lang="en-US" sz="2400" dirty="0" smtClean="0"/>
              <a:t>Scheme for </a:t>
            </a:r>
            <a:r>
              <a:rPr lang="en-US" sz="2400" dirty="0"/>
              <a:t>African SMEs founded in June 2012.</a:t>
            </a:r>
          </a:p>
          <a:p>
            <a:pPr lvl="0"/>
            <a:r>
              <a:rPr lang="en-US" sz="2400" dirty="0"/>
              <a:t>Funded by </a:t>
            </a:r>
            <a:r>
              <a:rPr lang="en-US" sz="2400" dirty="0" err="1"/>
              <a:t>AfDB</a:t>
            </a:r>
            <a:r>
              <a:rPr lang="en-US" sz="2400" dirty="0"/>
              <a:t> with Spain and Denmark as partners</a:t>
            </a:r>
          </a:p>
          <a:p>
            <a:pPr lvl="0"/>
            <a:r>
              <a:rPr lang="en-US" sz="2400" dirty="0"/>
              <a:t>Location: Nairobi, Kenya</a:t>
            </a:r>
          </a:p>
          <a:p>
            <a:pPr lvl="0"/>
            <a:r>
              <a:rPr lang="en-US" sz="2400" dirty="0"/>
              <a:t>Guarantees: </a:t>
            </a:r>
          </a:p>
          <a:p>
            <a:pPr lvl="4"/>
            <a:r>
              <a:rPr lang="en-US" sz="2400" dirty="0"/>
              <a:t>Portfolio/individual</a:t>
            </a:r>
          </a:p>
          <a:p>
            <a:pPr lvl="4"/>
            <a:r>
              <a:rPr lang="en-US" sz="2400" dirty="0"/>
              <a:t>Bank fund raising</a:t>
            </a:r>
          </a:p>
          <a:p>
            <a:pPr lvl="4"/>
            <a:r>
              <a:rPr lang="en-US" sz="2400" dirty="0"/>
              <a:t>Equity </a:t>
            </a:r>
          </a:p>
          <a:p>
            <a:pPr lvl="0"/>
            <a:r>
              <a:rPr lang="en-US" sz="2400" dirty="0"/>
              <a:t>Capacity Building</a:t>
            </a:r>
          </a:p>
          <a:p>
            <a:pPr lvl="0"/>
            <a:r>
              <a:rPr lang="en-US" sz="2400" dirty="0"/>
              <a:t>Products :</a:t>
            </a:r>
          </a:p>
          <a:p>
            <a:pPr lvl="4"/>
            <a:r>
              <a:rPr lang="en-US" sz="2400" dirty="0"/>
              <a:t>SME financial product offering</a:t>
            </a:r>
          </a:p>
          <a:p>
            <a:pPr lvl="4"/>
            <a:r>
              <a:rPr lang="en-US" sz="2400" dirty="0"/>
              <a:t>Bankable SME segment</a:t>
            </a:r>
          </a:p>
          <a:p>
            <a:pPr lvl="4"/>
            <a:r>
              <a:rPr lang="en-US" sz="2400" dirty="0"/>
              <a:t>Banks appraisal capacity</a:t>
            </a:r>
          </a:p>
          <a:p>
            <a:pPr>
              <a:buNone/>
            </a:pPr>
            <a:endParaRPr lang="en-US" sz="2400" dirty="0"/>
          </a:p>
        </p:txBody>
      </p:sp>
      <p:pic>
        <p:nvPicPr>
          <p:cNvPr id="4" name="Picture 3"/>
          <p:cNvPicPr/>
          <p:nvPr/>
        </p:nvPicPr>
        <p:blipFill>
          <a:blip r:embed="rId2"/>
          <a:srcRect/>
          <a:stretch>
            <a:fillRect/>
          </a:stretch>
        </p:blipFill>
        <p:spPr bwMode="auto">
          <a:xfrm>
            <a:off x="7391400" y="6248400"/>
            <a:ext cx="1466850" cy="409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87362"/>
          </a:xfrm>
        </p:spPr>
        <p:txBody>
          <a:bodyPr>
            <a:noAutofit/>
          </a:bodyPr>
          <a:lstStyle/>
          <a:p>
            <a:pPr algn="l"/>
            <a:r>
              <a:rPr lang="en-US" sz="3200" b="1" dirty="0" smtClean="0">
                <a:latin typeface="Aharoni" pitchFamily="2" charset="-79"/>
                <a:cs typeface="Aharoni" pitchFamily="2" charset="-79"/>
              </a:rPr>
              <a:t>CS </a:t>
            </a:r>
            <a:r>
              <a:rPr lang="en-US" sz="3600" b="1" dirty="0" smtClean="0">
                <a:latin typeface="Aharoni" pitchFamily="2" charset="-79"/>
                <a:cs typeface="Aharoni" pitchFamily="2" charset="-79"/>
              </a:rPr>
              <a:t>1.              </a:t>
            </a:r>
            <a:r>
              <a:rPr lang="en-US" sz="3200" b="1" dirty="0" smtClean="0">
                <a:latin typeface="Aharoni" pitchFamily="2" charset="-79"/>
                <a:cs typeface="Aharoni" pitchFamily="2" charset="-79"/>
              </a:rPr>
              <a:t>AGF (</a:t>
            </a:r>
            <a:r>
              <a:rPr lang="en-US" sz="3200" b="1" dirty="0" err="1" smtClean="0">
                <a:latin typeface="Aharoni" pitchFamily="2" charset="-79"/>
                <a:cs typeface="Aharoni" pitchFamily="2" charset="-79"/>
              </a:rPr>
              <a:t>contd</a:t>
            </a:r>
            <a:r>
              <a:rPr lang="en-US" sz="3200" b="1" dirty="0" smtClean="0">
                <a:latin typeface="Aharoni" pitchFamily="2" charset="-79"/>
                <a:cs typeface="Aharoni" pitchFamily="2" charset="-79"/>
              </a:rPr>
              <a:t>)</a:t>
            </a:r>
            <a:endParaRPr lang="en-US" sz="3200" dirty="0"/>
          </a:p>
        </p:txBody>
      </p:sp>
      <p:sp>
        <p:nvSpPr>
          <p:cNvPr id="3" name="Content Placeholder 2"/>
          <p:cNvSpPr>
            <a:spLocks noGrp="1"/>
          </p:cNvSpPr>
          <p:nvPr>
            <p:ph idx="1"/>
          </p:nvPr>
        </p:nvSpPr>
        <p:spPr>
          <a:xfrm>
            <a:off x="152400" y="533400"/>
            <a:ext cx="8763000" cy="6096000"/>
          </a:xfrm>
        </p:spPr>
        <p:txBody>
          <a:bodyPr>
            <a:normAutofit/>
          </a:bodyPr>
          <a:lstStyle/>
          <a:p>
            <a:pPr lvl="0"/>
            <a:r>
              <a:rPr lang="en-US" sz="2800" dirty="0"/>
              <a:t>Guarantee Capital - US$50m / US$66m</a:t>
            </a:r>
          </a:p>
          <a:p>
            <a:pPr lvl="0"/>
            <a:r>
              <a:rPr lang="en-US" sz="2800" dirty="0"/>
              <a:t>Target:- To generate approximately US$2billion of new lending.</a:t>
            </a:r>
          </a:p>
          <a:p>
            <a:pPr lvl="0">
              <a:buNone/>
            </a:pPr>
            <a:r>
              <a:rPr lang="en-US" sz="2800" dirty="0" smtClean="0"/>
              <a:t>        - 10,000 </a:t>
            </a:r>
            <a:r>
              <a:rPr lang="en-US" sz="2800" dirty="0"/>
              <a:t>African </a:t>
            </a:r>
            <a:r>
              <a:rPr lang="en-US" sz="2800" dirty="0" smtClean="0"/>
              <a:t>SMEs (per 5year Strategy Plan)</a:t>
            </a:r>
            <a:endParaRPr lang="en-US" sz="2800" dirty="0"/>
          </a:p>
          <a:p>
            <a:pPr>
              <a:buNone/>
            </a:pPr>
            <a:r>
              <a:rPr lang="en-US" sz="2800" dirty="0" smtClean="0"/>
              <a:t>As </a:t>
            </a:r>
            <a:r>
              <a:rPr lang="en-US" sz="2800" dirty="0"/>
              <a:t>per their 2014 Accounts</a:t>
            </a:r>
            <a:r>
              <a:rPr lang="en-US" sz="2800" dirty="0" smtClean="0"/>
              <a:t>:</a:t>
            </a:r>
          </a:p>
          <a:p>
            <a:pPr lvl="0"/>
            <a:r>
              <a:rPr lang="en-US" sz="2800" dirty="0" smtClean="0"/>
              <a:t>Guarantee </a:t>
            </a:r>
            <a:r>
              <a:rPr lang="en-US" sz="2800" dirty="0"/>
              <a:t>Portfolio: US$171m</a:t>
            </a:r>
          </a:p>
          <a:p>
            <a:pPr lvl="0"/>
            <a:r>
              <a:rPr lang="en-US" sz="2800" dirty="0"/>
              <a:t>SMEs supported: 300</a:t>
            </a:r>
          </a:p>
          <a:p>
            <a:pPr lvl="0"/>
            <a:r>
              <a:rPr lang="en-US" sz="2800" dirty="0"/>
              <a:t>Countries: 23</a:t>
            </a:r>
          </a:p>
          <a:p>
            <a:pPr lvl="0"/>
            <a:r>
              <a:rPr lang="en-US" sz="2800" dirty="0"/>
              <a:t>Average Financing Tenor: 55 months</a:t>
            </a:r>
          </a:p>
          <a:p>
            <a:pPr lvl="0"/>
            <a:r>
              <a:rPr lang="en-US" sz="2800" dirty="0"/>
              <a:t>Available Financing: US$400m</a:t>
            </a:r>
          </a:p>
          <a:p>
            <a:pPr>
              <a:buNone/>
            </a:pPr>
            <a:endParaRPr lang="en-US" sz="900" dirty="0"/>
          </a:p>
        </p:txBody>
      </p:sp>
      <p:pic>
        <p:nvPicPr>
          <p:cNvPr id="4" name="Picture 3"/>
          <p:cNvPicPr/>
          <p:nvPr/>
        </p:nvPicPr>
        <p:blipFill>
          <a:blip r:embed="rId2"/>
          <a:srcRect/>
          <a:stretch>
            <a:fillRect/>
          </a:stretch>
        </p:blipFill>
        <p:spPr bwMode="auto">
          <a:xfrm>
            <a:off x="7391400" y="6248400"/>
            <a:ext cx="1466850" cy="409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487362"/>
          </a:xfrm>
        </p:spPr>
        <p:txBody>
          <a:bodyPr>
            <a:normAutofit/>
          </a:bodyPr>
          <a:lstStyle/>
          <a:p>
            <a:pPr algn="l"/>
            <a:r>
              <a:rPr lang="en-US" sz="2000" dirty="0" smtClean="0">
                <a:latin typeface="Aharoni" pitchFamily="2" charset="-79"/>
                <a:cs typeface="Aharoni" pitchFamily="2" charset="-79"/>
              </a:rPr>
              <a:t>CS </a:t>
            </a:r>
            <a:r>
              <a:rPr lang="en-US" sz="2000" dirty="0">
                <a:latin typeface="Aharoni" pitchFamily="2" charset="-79"/>
                <a:cs typeface="Aharoni" pitchFamily="2" charset="-79"/>
              </a:rPr>
              <a:t>2</a:t>
            </a:r>
            <a:r>
              <a:rPr lang="en-US" sz="2000" dirty="0" smtClean="0">
                <a:latin typeface="Aharoni" pitchFamily="2" charset="-79"/>
                <a:cs typeface="Aharoni" pitchFamily="2" charset="-79"/>
              </a:rPr>
              <a:t>.      GUARANTEE </a:t>
            </a:r>
            <a:r>
              <a:rPr lang="en-US" sz="2000" dirty="0">
                <a:latin typeface="Aharoni" pitchFamily="2" charset="-79"/>
                <a:cs typeface="Aharoni" pitchFamily="2" charset="-79"/>
              </a:rPr>
              <a:t>FUND FOR PRIVATE </a:t>
            </a:r>
            <a:r>
              <a:rPr lang="en-US" sz="2000" dirty="0" smtClean="0">
                <a:latin typeface="Aharoni" pitchFamily="2" charset="-79"/>
                <a:cs typeface="Aharoni" pitchFamily="2" charset="-79"/>
              </a:rPr>
              <a:t>INVESTMENTS </a:t>
            </a:r>
            <a:r>
              <a:rPr lang="en-US" sz="2000" dirty="0">
                <a:latin typeface="Aharoni" pitchFamily="2" charset="-79"/>
                <a:cs typeface="Aharoni" pitchFamily="2" charset="-79"/>
              </a:rPr>
              <a:t>IN WEST </a:t>
            </a:r>
            <a:r>
              <a:rPr lang="en-US" sz="2000" dirty="0" smtClean="0">
                <a:latin typeface="Aharoni" pitchFamily="2" charset="-79"/>
                <a:cs typeface="Aharoni" pitchFamily="2" charset="-79"/>
              </a:rPr>
              <a:t>AFRICA</a:t>
            </a:r>
            <a:endParaRPr lang="en-US" sz="2000" dirty="0">
              <a:latin typeface="Aharoni" pitchFamily="2" charset="-79"/>
              <a:cs typeface="Aharoni" pitchFamily="2" charset="-79"/>
            </a:endParaRPr>
          </a:p>
        </p:txBody>
      </p:sp>
      <p:sp>
        <p:nvSpPr>
          <p:cNvPr id="3" name="Content Placeholder 2"/>
          <p:cNvSpPr>
            <a:spLocks noGrp="1"/>
          </p:cNvSpPr>
          <p:nvPr>
            <p:ph idx="1"/>
          </p:nvPr>
        </p:nvSpPr>
        <p:spPr>
          <a:xfrm>
            <a:off x="76200" y="609600"/>
            <a:ext cx="8915400" cy="6096000"/>
          </a:xfrm>
        </p:spPr>
        <p:txBody>
          <a:bodyPr>
            <a:normAutofit lnSpcReduction="10000"/>
          </a:bodyPr>
          <a:lstStyle/>
          <a:p>
            <a:pPr>
              <a:buNone/>
            </a:pPr>
            <a:r>
              <a:rPr lang="en-US" sz="2800" b="1" dirty="0" smtClean="0">
                <a:latin typeface="Aharoni" pitchFamily="2" charset="-79"/>
                <a:cs typeface="Aharoni" pitchFamily="2" charset="-79"/>
              </a:rPr>
              <a:t> (GARI)</a:t>
            </a:r>
            <a:endParaRPr lang="en-US" sz="2800" b="1" dirty="0">
              <a:latin typeface="Aharoni" pitchFamily="2" charset="-79"/>
              <a:cs typeface="Aharoni" pitchFamily="2" charset="-79"/>
            </a:endParaRPr>
          </a:p>
          <a:p>
            <a:pPr lvl="0"/>
            <a:r>
              <a:rPr lang="en-US" sz="1800" b="1" dirty="0"/>
              <a:t>Incorporated	:</a:t>
            </a:r>
            <a:r>
              <a:rPr lang="en-US" sz="1800" dirty="0"/>
              <a:t> 1994</a:t>
            </a:r>
          </a:p>
          <a:p>
            <a:pPr lvl="0"/>
            <a:r>
              <a:rPr lang="en-US" sz="1800" b="1" dirty="0"/>
              <a:t>Funded	: </a:t>
            </a:r>
            <a:endParaRPr lang="en-US" sz="1800" dirty="0"/>
          </a:p>
          <a:p>
            <a:pPr lvl="1"/>
            <a:r>
              <a:rPr lang="en-US" sz="1800" dirty="0"/>
              <a:t>French Development Agency (AFD)</a:t>
            </a:r>
          </a:p>
          <a:p>
            <a:pPr lvl="1"/>
            <a:r>
              <a:rPr lang="en-US" sz="1800" dirty="0"/>
              <a:t>European Investment Bank (EIB)</a:t>
            </a:r>
          </a:p>
          <a:p>
            <a:pPr lvl="1"/>
            <a:r>
              <a:rPr lang="en-US" sz="1800" dirty="0"/>
              <a:t>Deutsch Development </a:t>
            </a:r>
            <a:r>
              <a:rPr lang="en-US" sz="1800" dirty="0" err="1"/>
              <a:t>Organisation</a:t>
            </a:r>
            <a:r>
              <a:rPr lang="en-US" sz="1800" dirty="0"/>
              <a:t> (DEG)</a:t>
            </a:r>
          </a:p>
          <a:p>
            <a:pPr lvl="1"/>
            <a:r>
              <a:rPr lang="en-US" sz="1800" dirty="0" err="1"/>
              <a:t>Secrѐtariated’Etatàl’Econome</a:t>
            </a:r>
            <a:r>
              <a:rPr lang="en-US" sz="1800" dirty="0"/>
              <a:t> (SECO)</a:t>
            </a:r>
          </a:p>
          <a:p>
            <a:pPr lvl="1"/>
            <a:r>
              <a:rPr lang="en-US" sz="1800" dirty="0"/>
              <a:t>23 Commercial Banks	</a:t>
            </a:r>
          </a:p>
          <a:p>
            <a:pPr lvl="0"/>
            <a:r>
              <a:rPr lang="en-US" sz="1800" b="1" dirty="0"/>
              <a:t>Location	:	</a:t>
            </a:r>
            <a:r>
              <a:rPr lang="en-US" sz="1800" dirty="0" err="1"/>
              <a:t>Lome</a:t>
            </a:r>
            <a:r>
              <a:rPr lang="en-US" sz="1800" dirty="0"/>
              <a:t>, Togo</a:t>
            </a:r>
          </a:p>
          <a:p>
            <a:pPr lvl="0"/>
            <a:r>
              <a:rPr lang="en-US" sz="1800" b="1" dirty="0"/>
              <a:t>Coverage	</a:t>
            </a:r>
            <a:r>
              <a:rPr lang="en-US" sz="1800" dirty="0"/>
              <a:t>: 	ECOWAS Region</a:t>
            </a:r>
          </a:p>
          <a:p>
            <a:pPr lvl="0"/>
            <a:r>
              <a:rPr lang="en-US" sz="1800" b="1" dirty="0"/>
              <a:t>Guarantee Capital:</a:t>
            </a:r>
            <a:r>
              <a:rPr lang="en-US" sz="1800" dirty="0"/>
              <a:t> </a:t>
            </a:r>
            <a:r>
              <a:rPr lang="en-US" sz="1800" dirty="0" smtClean="0"/>
              <a:t>           </a:t>
            </a:r>
            <a:r>
              <a:rPr lang="en-US" sz="1800" dirty="0"/>
              <a:t>US$26m</a:t>
            </a:r>
          </a:p>
          <a:p>
            <a:pPr lvl="0"/>
            <a:r>
              <a:rPr lang="en-US" sz="1800" b="1" dirty="0"/>
              <a:t>Maximum Coverage:   </a:t>
            </a:r>
            <a:r>
              <a:rPr lang="en-US" sz="1800" dirty="0"/>
              <a:t> </a:t>
            </a:r>
            <a:r>
              <a:rPr lang="en-US" sz="1800" dirty="0" smtClean="0"/>
              <a:t>     60</a:t>
            </a:r>
            <a:r>
              <a:rPr lang="en-US" sz="1800" dirty="0"/>
              <a:t>% - 75%</a:t>
            </a:r>
          </a:p>
          <a:p>
            <a:pPr lvl="0"/>
            <a:r>
              <a:rPr lang="en-US" sz="1800" b="1" dirty="0"/>
              <a:t>Maximum Cover</a:t>
            </a:r>
            <a:r>
              <a:rPr lang="en-US" sz="1800" dirty="0"/>
              <a:t>:    	</a:t>
            </a:r>
            <a:r>
              <a:rPr lang="en-US" sz="1800" dirty="0" smtClean="0"/>
              <a:t>US$6m</a:t>
            </a:r>
            <a:endParaRPr lang="en-US" sz="1800" dirty="0"/>
          </a:p>
          <a:p>
            <a:pPr lvl="0"/>
            <a:r>
              <a:rPr lang="en-US" sz="1800" b="1" dirty="0"/>
              <a:t>Target : </a:t>
            </a:r>
            <a:endParaRPr lang="en-US" sz="1800" dirty="0"/>
          </a:p>
          <a:p>
            <a:pPr lvl="4"/>
            <a:r>
              <a:rPr lang="en-US" sz="1800" dirty="0"/>
              <a:t>Start ups</a:t>
            </a:r>
          </a:p>
          <a:p>
            <a:pPr lvl="4"/>
            <a:r>
              <a:rPr lang="en-US" sz="1800" dirty="0" err="1"/>
              <a:t>Modernisation</a:t>
            </a:r>
            <a:endParaRPr lang="en-US" sz="1800" dirty="0"/>
          </a:p>
          <a:p>
            <a:pPr lvl="4"/>
            <a:r>
              <a:rPr lang="en-US" sz="1800" dirty="0"/>
              <a:t>Capacity upgrade</a:t>
            </a:r>
          </a:p>
          <a:p>
            <a:pPr lvl="4"/>
            <a:r>
              <a:rPr lang="en-US" sz="1800" dirty="0"/>
              <a:t>Restructuring</a:t>
            </a:r>
          </a:p>
          <a:p>
            <a:pPr>
              <a:buNone/>
            </a:pPr>
            <a:endParaRPr lang="en-US" sz="1800" dirty="0"/>
          </a:p>
        </p:txBody>
      </p:sp>
      <p:pic>
        <p:nvPicPr>
          <p:cNvPr id="4" name="Picture 3"/>
          <p:cNvPicPr/>
          <p:nvPr/>
        </p:nvPicPr>
        <p:blipFill>
          <a:blip r:embed="rId2"/>
          <a:srcRect/>
          <a:stretch>
            <a:fillRect/>
          </a:stretch>
        </p:blipFill>
        <p:spPr bwMode="auto">
          <a:xfrm>
            <a:off x="7391400" y="6248400"/>
            <a:ext cx="1466850" cy="409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381000"/>
          </a:xfrm>
        </p:spPr>
        <p:txBody>
          <a:bodyPr>
            <a:normAutofit fontScale="90000"/>
          </a:bodyPr>
          <a:lstStyle/>
          <a:p>
            <a:pPr algn="l"/>
            <a:r>
              <a:rPr lang="en-US" sz="2000" b="1" dirty="0" smtClean="0">
                <a:latin typeface="Aharoni" pitchFamily="2" charset="-79"/>
                <a:cs typeface="Aharoni" pitchFamily="2" charset="-79"/>
              </a:rPr>
              <a:t/>
            </a:r>
            <a:br>
              <a:rPr lang="en-US" sz="2000" b="1" dirty="0" smtClean="0">
                <a:latin typeface="Aharoni" pitchFamily="2" charset="-79"/>
                <a:cs typeface="Aharoni" pitchFamily="2" charset="-79"/>
              </a:rPr>
            </a:br>
            <a:r>
              <a:rPr lang="en-US" sz="2700" b="1" dirty="0" smtClean="0">
                <a:latin typeface="Aharoni" pitchFamily="2" charset="-79"/>
                <a:cs typeface="Aharoni" pitchFamily="2" charset="-79"/>
              </a:rPr>
              <a:t> </a:t>
            </a:r>
            <a:r>
              <a:rPr lang="en-US" sz="2800" dirty="0" smtClean="0">
                <a:latin typeface="Aharoni" pitchFamily="2" charset="-79"/>
                <a:cs typeface="Aharoni" pitchFamily="2" charset="-79"/>
              </a:rPr>
              <a:t>CS 2.                         </a:t>
            </a:r>
            <a:r>
              <a:rPr lang="en-US" sz="2700" b="1" dirty="0" smtClean="0">
                <a:latin typeface="Aharoni" pitchFamily="2" charset="-79"/>
                <a:cs typeface="Aharoni" pitchFamily="2" charset="-79"/>
              </a:rPr>
              <a:t>GARI </a:t>
            </a:r>
            <a:r>
              <a:rPr lang="en-US" sz="3100" b="1" dirty="0" smtClean="0">
                <a:latin typeface="Aharoni" pitchFamily="2" charset="-79"/>
                <a:cs typeface="Aharoni" pitchFamily="2" charset="-79"/>
              </a:rPr>
              <a:t>(</a:t>
            </a:r>
            <a:r>
              <a:rPr lang="en-US" sz="3100" b="1" dirty="0" err="1" smtClean="0">
                <a:latin typeface="Aharoni" pitchFamily="2" charset="-79"/>
                <a:cs typeface="Aharoni" pitchFamily="2" charset="-79"/>
              </a:rPr>
              <a:t>contd</a:t>
            </a:r>
            <a:r>
              <a:rPr lang="en-US" sz="3100" b="1" dirty="0" smtClean="0">
                <a:latin typeface="Aharoni" pitchFamily="2" charset="-79"/>
                <a:cs typeface="Aharoni" pitchFamily="2" charset="-79"/>
              </a:rPr>
              <a:t>) </a:t>
            </a:r>
            <a:r>
              <a:rPr lang="en-US" sz="2000" b="1" dirty="0" smtClean="0">
                <a:latin typeface="Aharoni" pitchFamily="2" charset="-79"/>
                <a:cs typeface="Aharoni" pitchFamily="2" charset="-79"/>
              </a:rPr>
              <a:t/>
            </a:r>
            <a:br>
              <a:rPr lang="en-US" sz="2000" b="1" dirty="0" smtClean="0">
                <a:latin typeface="Aharoni" pitchFamily="2" charset="-79"/>
                <a:cs typeface="Aharoni" pitchFamily="2" charset="-79"/>
              </a:rPr>
            </a:br>
            <a:endParaRPr lang="en-US" sz="2000" dirty="0"/>
          </a:p>
        </p:txBody>
      </p:sp>
      <p:sp>
        <p:nvSpPr>
          <p:cNvPr id="3" name="Content Placeholder 2"/>
          <p:cNvSpPr>
            <a:spLocks noGrp="1"/>
          </p:cNvSpPr>
          <p:nvPr>
            <p:ph idx="1"/>
          </p:nvPr>
        </p:nvSpPr>
        <p:spPr>
          <a:xfrm>
            <a:off x="152400" y="533400"/>
            <a:ext cx="8839200" cy="6172200"/>
          </a:xfrm>
        </p:spPr>
        <p:txBody>
          <a:bodyPr>
            <a:normAutofit/>
          </a:bodyPr>
          <a:lstStyle/>
          <a:p>
            <a:pPr lvl="0"/>
            <a:r>
              <a:rPr lang="en-US" sz="1600" b="1" dirty="0"/>
              <a:t>Tenor		    </a:t>
            </a:r>
            <a:r>
              <a:rPr lang="en-US" sz="1600" b="1" dirty="0" smtClean="0"/>
              <a:t>               :</a:t>
            </a:r>
            <a:r>
              <a:rPr lang="en-US" sz="1600" b="1" dirty="0"/>
              <a:t> </a:t>
            </a:r>
            <a:r>
              <a:rPr lang="en-US" sz="1600" b="1" dirty="0" smtClean="0"/>
              <a:t>     </a:t>
            </a:r>
            <a:r>
              <a:rPr lang="en-US" sz="1600" dirty="0" smtClean="0"/>
              <a:t>60 </a:t>
            </a:r>
            <a:r>
              <a:rPr lang="en-US" sz="1600" dirty="0"/>
              <a:t>months (2 -10years)</a:t>
            </a:r>
          </a:p>
          <a:p>
            <a:pPr lvl="0"/>
            <a:r>
              <a:rPr lang="en-US" sz="1600" b="1" dirty="0"/>
              <a:t>Acceptance </a:t>
            </a:r>
            <a:r>
              <a:rPr lang="en-US" sz="1600" b="1" dirty="0" smtClean="0"/>
              <a:t>Rate                     :</a:t>
            </a:r>
            <a:r>
              <a:rPr lang="en-US" sz="1600" b="1" dirty="0"/>
              <a:t> </a:t>
            </a:r>
            <a:r>
              <a:rPr lang="en-US" sz="1600" b="1" dirty="0" smtClean="0"/>
              <a:t>   </a:t>
            </a:r>
            <a:r>
              <a:rPr lang="en-US" sz="1600" dirty="0" smtClean="0"/>
              <a:t>  70</a:t>
            </a:r>
            <a:r>
              <a:rPr lang="en-US" sz="1600" dirty="0"/>
              <a:t>%</a:t>
            </a:r>
          </a:p>
          <a:p>
            <a:pPr lvl="0"/>
            <a:r>
              <a:rPr lang="en-US" sz="1600" b="1" dirty="0"/>
              <a:t>Applications </a:t>
            </a:r>
            <a:r>
              <a:rPr lang="en-US" sz="1600" b="1" dirty="0" smtClean="0"/>
              <a:t>approved           :</a:t>
            </a:r>
            <a:r>
              <a:rPr lang="en-US" sz="1600" dirty="0" smtClean="0"/>
              <a:t>     361 </a:t>
            </a:r>
            <a:endParaRPr lang="en-US" sz="1600" dirty="0"/>
          </a:p>
          <a:p>
            <a:pPr lvl="0"/>
            <a:r>
              <a:rPr lang="en-US" sz="1600" b="1" dirty="0"/>
              <a:t>Guarantee amounts	:     </a:t>
            </a:r>
            <a:r>
              <a:rPr lang="en-US" sz="1600" dirty="0"/>
              <a:t>US$700 </a:t>
            </a:r>
          </a:p>
          <a:p>
            <a:pPr lvl="0"/>
            <a:r>
              <a:rPr lang="en-US" sz="1600" b="1" dirty="0"/>
              <a:t>Available financing   </a:t>
            </a:r>
            <a:r>
              <a:rPr lang="en-US" sz="1600" b="1" dirty="0" smtClean="0"/>
              <a:t>               :    </a:t>
            </a:r>
            <a:r>
              <a:rPr lang="en-US" sz="1600" dirty="0" smtClean="0"/>
              <a:t> </a:t>
            </a:r>
            <a:r>
              <a:rPr lang="en-US" sz="1600" dirty="0"/>
              <a:t>US$1.8billion (14 Countries </a:t>
            </a:r>
            <a:r>
              <a:rPr lang="en-US" sz="1600" dirty="0" smtClean="0"/>
              <a:t>including):</a:t>
            </a:r>
            <a:endParaRPr lang="en-US" sz="1600" dirty="0"/>
          </a:p>
          <a:p>
            <a:pPr lvl="0"/>
            <a:r>
              <a:rPr lang="en-US" sz="1600" dirty="0"/>
              <a:t>Ivory Coast</a:t>
            </a:r>
          </a:p>
          <a:p>
            <a:pPr lvl="0"/>
            <a:r>
              <a:rPr lang="en-US" sz="1600" dirty="0"/>
              <a:t>Togo</a:t>
            </a:r>
          </a:p>
          <a:p>
            <a:pPr lvl="0"/>
            <a:r>
              <a:rPr lang="en-US" sz="1600" dirty="0"/>
              <a:t>Ghana</a:t>
            </a:r>
          </a:p>
          <a:p>
            <a:pPr lvl="0"/>
            <a:r>
              <a:rPr lang="en-US" sz="1600" dirty="0"/>
              <a:t>Benin</a:t>
            </a:r>
          </a:p>
          <a:p>
            <a:pPr lvl="0"/>
            <a:r>
              <a:rPr lang="en-US" sz="1600" dirty="0"/>
              <a:t>Senegal</a:t>
            </a:r>
          </a:p>
          <a:p>
            <a:pPr lvl="0"/>
            <a:r>
              <a:rPr lang="en-US" sz="1600" dirty="0"/>
              <a:t>Burkina Faso</a:t>
            </a:r>
          </a:p>
          <a:p>
            <a:pPr lvl="0"/>
            <a:r>
              <a:rPr lang="en-US" sz="1600" dirty="0"/>
              <a:t>Niger</a:t>
            </a:r>
          </a:p>
          <a:p>
            <a:pPr lvl="0"/>
            <a:r>
              <a:rPr lang="en-US" sz="1600" dirty="0"/>
              <a:t>Nigeria</a:t>
            </a:r>
          </a:p>
          <a:p>
            <a:pPr lvl="0"/>
            <a:r>
              <a:rPr lang="en-US" sz="1600" dirty="0"/>
              <a:t>Cameroon</a:t>
            </a:r>
          </a:p>
          <a:p>
            <a:pPr lvl="0"/>
            <a:r>
              <a:rPr lang="en-US" sz="1600" dirty="0"/>
              <a:t>Sierra Leone</a:t>
            </a:r>
          </a:p>
          <a:p>
            <a:r>
              <a:rPr lang="en-US" sz="1600" dirty="0"/>
              <a:t>These interventions no doubt has had a very positive impact in the African region but a lot still needs to be done.</a:t>
            </a:r>
          </a:p>
          <a:p>
            <a:r>
              <a:rPr lang="en-US" sz="1600" dirty="0"/>
              <a:t>The presentation does not give the number of jobs or employment created or sustained because data in this area is sketchy, but it can be reasonably assumed that the numbers are high.</a:t>
            </a:r>
          </a:p>
          <a:p>
            <a:pPr>
              <a:buNone/>
            </a:pPr>
            <a:endParaRPr lang="en-US" sz="1600" dirty="0"/>
          </a:p>
        </p:txBody>
      </p:sp>
      <p:pic>
        <p:nvPicPr>
          <p:cNvPr id="4" name="Picture 3"/>
          <p:cNvPicPr/>
          <p:nvPr/>
        </p:nvPicPr>
        <p:blipFill>
          <a:blip r:embed="rId2"/>
          <a:srcRect/>
          <a:stretch>
            <a:fillRect/>
          </a:stretch>
        </p:blipFill>
        <p:spPr bwMode="auto">
          <a:xfrm>
            <a:off x="7391400" y="6248400"/>
            <a:ext cx="1466850" cy="409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534400" cy="381000"/>
          </a:xfrm>
        </p:spPr>
        <p:txBody>
          <a:bodyPr>
            <a:normAutofit fontScale="90000"/>
          </a:bodyPr>
          <a:lstStyle/>
          <a:p>
            <a:pPr algn="l"/>
            <a:r>
              <a:rPr lang="en-US" sz="2000" b="1" dirty="0" smtClean="0"/>
              <a:t/>
            </a:r>
            <a:br>
              <a:rPr lang="en-US" sz="2000" b="1" dirty="0" smtClean="0"/>
            </a:br>
            <a:r>
              <a:rPr lang="en-US" sz="2800" b="1" dirty="0" smtClean="0">
                <a:latin typeface="Aharoni" pitchFamily="2" charset="-79"/>
                <a:cs typeface="Aharoni" pitchFamily="2" charset="-79"/>
              </a:rPr>
              <a:t> CS 3.</a:t>
            </a:r>
            <a:r>
              <a:rPr lang="en-US" sz="2800" b="1" dirty="0" smtClean="0"/>
              <a:t>   </a:t>
            </a:r>
            <a:r>
              <a:rPr lang="en-US" sz="2200" b="1" dirty="0" smtClean="0">
                <a:latin typeface="Aharoni" pitchFamily="2" charset="-79"/>
                <a:cs typeface="Aharoni" pitchFamily="2" charset="-79"/>
              </a:rPr>
              <a:t>AGRICULTURAL </a:t>
            </a:r>
            <a:r>
              <a:rPr lang="en-US" sz="2200" b="1" dirty="0">
                <a:latin typeface="Aharoni" pitchFamily="2" charset="-79"/>
                <a:cs typeface="Aharoni" pitchFamily="2" charset="-79"/>
              </a:rPr>
              <a:t>CREDIT GUARANTEE </a:t>
            </a:r>
            <a:r>
              <a:rPr lang="en-US" sz="2200" b="1" dirty="0" smtClean="0">
                <a:latin typeface="Aharoni" pitchFamily="2" charset="-79"/>
                <a:cs typeface="Aharoni" pitchFamily="2" charset="-79"/>
              </a:rPr>
              <a:t>SCHEME </a:t>
            </a:r>
            <a:r>
              <a:rPr lang="en-US" sz="2200" b="1" dirty="0">
                <a:latin typeface="Aharoni" pitchFamily="2" charset="-79"/>
                <a:cs typeface="Aharoni" pitchFamily="2" charset="-79"/>
              </a:rPr>
              <a:t>- NIGERIA</a:t>
            </a:r>
            <a:br>
              <a:rPr lang="en-US" sz="2200" b="1" dirty="0">
                <a:latin typeface="Aharoni" pitchFamily="2" charset="-79"/>
                <a:cs typeface="Aharoni" pitchFamily="2" charset="-79"/>
              </a:rPr>
            </a:br>
            <a:endParaRPr lang="en-US" sz="2200" dirty="0">
              <a:latin typeface="Aharoni" pitchFamily="2" charset="-79"/>
              <a:cs typeface="Aharoni" pitchFamily="2" charset="-79"/>
            </a:endParaRPr>
          </a:p>
        </p:txBody>
      </p:sp>
      <p:sp>
        <p:nvSpPr>
          <p:cNvPr id="3" name="Content Placeholder 2"/>
          <p:cNvSpPr>
            <a:spLocks noGrp="1"/>
          </p:cNvSpPr>
          <p:nvPr>
            <p:ph idx="1"/>
          </p:nvPr>
        </p:nvSpPr>
        <p:spPr>
          <a:xfrm>
            <a:off x="0" y="609600"/>
            <a:ext cx="8991600" cy="6019800"/>
          </a:xfrm>
        </p:spPr>
        <p:txBody>
          <a:bodyPr>
            <a:normAutofit/>
          </a:bodyPr>
          <a:lstStyle/>
          <a:p>
            <a:pPr>
              <a:buNone/>
            </a:pPr>
            <a:r>
              <a:rPr lang="en-US" sz="900" b="1" dirty="0"/>
              <a:t> </a:t>
            </a:r>
            <a:endParaRPr lang="en-US" sz="900" dirty="0"/>
          </a:p>
          <a:p>
            <a:pPr>
              <a:buNone/>
            </a:pPr>
            <a:r>
              <a:rPr lang="en-US" sz="2000" dirty="0"/>
              <a:t>Nigeria: The Agriculture Credit Guarantee Scheme (ACGS)</a:t>
            </a:r>
          </a:p>
          <a:p>
            <a:pPr>
              <a:buNone/>
            </a:pPr>
            <a:r>
              <a:rPr lang="en-US" sz="2000" dirty="0"/>
              <a:t>In Nigeria, like most of Africa, the activity in agriculture sector is by SMEs. </a:t>
            </a:r>
            <a:r>
              <a:rPr lang="en-US" sz="2000" dirty="0" smtClean="0"/>
              <a:t>Financing </a:t>
            </a:r>
          </a:p>
          <a:p>
            <a:pPr>
              <a:buNone/>
            </a:pPr>
            <a:r>
              <a:rPr lang="en-US" sz="2000" dirty="0" smtClean="0"/>
              <a:t>SMEs in </a:t>
            </a:r>
            <a:r>
              <a:rPr lang="en-US" sz="2000" dirty="0"/>
              <a:t>the Agric Sector is probably even worse than financing other SME activity for </a:t>
            </a:r>
            <a:endParaRPr lang="en-US" sz="2000" dirty="0" smtClean="0"/>
          </a:p>
          <a:p>
            <a:pPr>
              <a:buNone/>
            </a:pPr>
            <a:r>
              <a:rPr lang="en-US" sz="2000" dirty="0" smtClean="0"/>
              <a:t>example </a:t>
            </a:r>
            <a:r>
              <a:rPr lang="en-US" sz="2000" dirty="0"/>
              <a:t>in </a:t>
            </a:r>
            <a:r>
              <a:rPr lang="en-US" sz="2000" dirty="0" smtClean="0"/>
              <a:t>Commerce</a:t>
            </a:r>
            <a:r>
              <a:rPr lang="en-US" sz="2000" dirty="0"/>
              <a:t>.</a:t>
            </a:r>
          </a:p>
          <a:p>
            <a:pPr>
              <a:buNone/>
            </a:pPr>
            <a:r>
              <a:rPr lang="en-US" sz="2000" b="1" dirty="0"/>
              <a:t>Bank lending to the Agric Sector </a:t>
            </a:r>
            <a:r>
              <a:rPr lang="en-US" sz="2000" b="1" dirty="0" smtClean="0"/>
              <a:t>%:  </a:t>
            </a:r>
            <a:endParaRPr lang="en-US" sz="2000" dirty="0"/>
          </a:p>
          <a:p>
            <a:pPr>
              <a:buNone/>
            </a:pPr>
            <a:r>
              <a:rPr lang="en-US" sz="2000" dirty="0"/>
              <a:t>				</a:t>
            </a:r>
            <a:r>
              <a:rPr lang="en-US" sz="2000" dirty="0" smtClean="0"/>
              <a:t>         </a:t>
            </a:r>
            <a:r>
              <a:rPr lang="en-US" sz="2000" b="1" dirty="0" smtClean="0"/>
              <a:t>2012 - 2014</a:t>
            </a:r>
            <a:endParaRPr lang="en-US" sz="2000" b="1" dirty="0"/>
          </a:p>
          <a:p>
            <a:pPr>
              <a:buNone/>
            </a:pPr>
            <a:r>
              <a:rPr lang="en-US" sz="2000" b="1" dirty="0"/>
              <a:t>Agric as a percentage</a:t>
            </a:r>
          </a:p>
          <a:p>
            <a:pPr>
              <a:buNone/>
            </a:pPr>
            <a:r>
              <a:rPr lang="en-US" sz="2000" b="1" dirty="0"/>
              <a:t>of total Bank lending</a:t>
            </a:r>
            <a:r>
              <a:rPr lang="en-US" sz="2000" dirty="0"/>
              <a:t>	 </a:t>
            </a:r>
            <a:r>
              <a:rPr lang="en-US" sz="2000" dirty="0" smtClean="0"/>
              <a:t>        4.0%</a:t>
            </a:r>
            <a:r>
              <a:rPr lang="en-US" sz="2000" dirty="0"/>
              <a:t>	</a:t>
            </a:r>
          </a:p>
          <a:p>
            <a:pPr>
              <a:buNone/>
            </a:pPr>
            <a:r>
              <a:rPr lang="en-US" sz="2000" dirty="0"/>
              <a:t> </a:t>
            </a:r>
          </a:p>
          <a:p>
            <a:pPr>
              <a:buNone/>
            </a:pPr>
            <a:r>
              <a:rPr lang="en-US" sz="2000" dirty="0"/>
              <a:t>Reasons for this lack of support is the same as stated for the SME sector in general </a:t>
            </a:r>
            <a:endParaRPr lang="en-US" sz="2000" dirty="0" smtClean="0"/>
          </a:p>
          <a:p>
            <a:pPr>
              <a:buNone/>
            </a:pPr>
            <a:r>
              <a:rPr lang="en-US" sz="2000" dirty="0" smtClean="0"/>
              <a:t>but </a:t>
            </a:r>
            <a:r>
              <a:rPr lang="en-US" sz="2000" dirty="0"/>
              <a:t>more emphasis on:</a:t>
            </a:r>
          </a:p>
          <a:p>
            <a:pPr lvl="0"/>
            <a:r>
              <a:rPr lang="en-US" sz="2000" dirty="0"/>
              <a:t>Lack of required technology and infrastructure</a:t>
            </a:r>
          </a:p>
          <a:p>
            <a:pPr lvl="0"/>
            <a:r>
              <a:rPr lang="en-US" sz="2000" dirty="0"/>
              <a:t>Inability to assess and price the risk associated with agric sector</a:t>
            </a:r>
          </a:p>
          <a:p>
            <a:pPr>
              <a:buNone/>
            </a:pPr>
            <a:endParaRPr lang="en-US" sz="900" dirty="0"/>
          </a:p>
        </p:txBody>
      </p:sp>
      <p:pic>
        <p:nvPicPr>
          <p:cNvPr id="4" name="Picture 3"/>
          <p:cNvPicPr/>
          <p:nvPr/>
        </p:nvPicPr>
        <p:blipFill>
          <a:blip r:embed="rId2"/>
          <a:srcRect/>
          <a:stretch>
            <a:fillRect/>
          </a:stretch>
        </p:blipFill>
        <p:spPr bwMode="auto">
          <a:xfrm>
            <a:off x="7391400" y="6248400"/>
            <a:ext cx="1466850" cy="409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91600" cy="563562"/>
          </a:xfrm>
        </p:spPr>
        <p:txBody>
          <a:bodyPr>
            <a:normAutofit/>
          </a:bodyPr>
          <a:lstStyle/>
          <a:p>
            <a:pPr algn="l"/>
            <a:r>
              <a:rPr lang="en-US" sz="2400" b="1" dirty="0" smtClean="0">
                <a:latin typeface="Aharoni" pitchFamily="2" charset="-79"/>
                <a:cs typeface="Aharoni" pitchFamily="2" charset="-79"/>
              </a:rPr>
              <a:t>CS 3.                                ACGS (</a:t>
            </a:r>
            <a:r>
              <a:rPr lang="en-US" sz="2400" b="1" dirty="0" err="1" smtClean="0">
                <a:latin typeface="Aharoni" pitchFamily="2" charset="-79"/>
                <a:cs typeface="Aharoni" pitchFamily="2" charset="-79"/>
              </a:rPr>
              <a:t>contd</a:t>
            </a:r>
            <a:r>
              <a:rPr lang="en-US" sz="2400" b="1" dirty="0" smtClean="0">
                <a:latin typeface="Aharoni" pitchFamily="2" charset="-79"/>
                <a:cs typeface="Aharoni" pitchFamily="2" charset="-79"/>
              </a:rPr>
              <a:t>) </a:t>
            </a:r>
            <a:endParaRPr lang="en-US" sz="2400" dirty="0">
              <a:latin typeface="Aharoni" pitchFamily="2" charset="-79"/>
              <a:cs typeface="Aharoni" pitchFamily="2" charset="-79"/>
            </a:endParaRPr>
          </a:p>
        </p:txBody>
      </p:sp>
      <p:sp>
        <p:nvSpPr>
          <p:cNvPr id="3" name="Content Placeholder 2"/>
          <p:cNvSpPr>
            <a:spLocks noGrp="1"/>
          </p:cNvSpPr>
          <p:nvPr>
            <p:ph idx="1"/>
          </p:nvPr>
        </p:nvSpPr>
        <p:spPr>
          <a:xfrm>
            <a:off x="0" y="685800"/>
            <a:ext cx="9144000" cy="6172200"/>
          </a:xfrm>
        </p:spPr>
        <p:txBody>
          <a:bodyPr>
            <a:noAutofit/>
          </a:bodyPr>
          <a:lstStyle/>
          <a:p>
            <a:pPr>
              <a:buNone/>
            </a:pPr>
            <a:r>
              <a:rPr lang="en-US" sz="1700" b="1" dirty="0"/>
              <a:t>Agric however has a high potential in </a:t>
            </a:r>
            <a:r>
              <a:rPr lang="en-US" sz="1700" b="1" dirty="0" smtClean="0"/>
              <a:t>Nigeria and Africa</a:t>
            </a:r>
            <a:endParaRPr lang="en-US" sz="1700" dirty="0"/>
          </a:p>
          <a:p>
            <a:pPr lvl="0"/>
            <a:r>
              <a:rPr lang="en-US" sz="1700" b="1" dirty="0"/>
              <a:t>Agric Employment		</a:t>
            </a:r>
            <a:r>
              <a:rPr lang="en-US" sz="1700" b="1" dirty="0" smtClean="0"/>
              <a:t>                 :</a:t>
            </a:r>
            <a:r>
              <a:rPr lang="en-US" sz="1700" b="1" dirty="0"/>
              <a:t>	 </a:t>
            </a:r>
            <a:r>
              <a:rPr lang="en-US" sz="1700" dirty="0"/>
              <a:t>65%</a:t>
            </a:r>
          </a:p>
          <a:p>
            <a:pPr lvl="0"/>
            <a:r>
              <a:rPr lang="en-US" sz="1700" b="1" dirty="0"/>
              <a:t>Population Growth Rate	</a:t>
            </a:r>
            <a:r>
              <a:rPr lang="en-US" sz="1700" b="1" dirty="0" smtClean="0"/>
              <a:t>                                    </a:t>
            </a:r>
            <a:r>
              <a:rPr lang="en-US" sz="1700" dirty="0" smtClean="0"/>
              <a:t>:  </a:t>
            </a:r>
            <a:r>
              <a:rPr lang="en-US" sz="1700" dirty="0"/>
              <a:t>2.5%</a:t>
            </a:r>
          </a:p>
          <a:p>
            <a:pPr lvl="0"/>
            <a:r>
              <a:rPr lang="en-US" sz="1700" b="1" dirty="0"/>
              <a:t>Agric Share of Non-Oil </a:t>
            </a:r>
            <a:r>
              <a:rPr lang="en-US" sz="1700" b="1" dirty="0" smtClean="0"/>
              <a:t>Exports                              </a:t>
            </a:r>
            <a:r>
              <a:rPr lang="en-US" sz="1700" dirty="0" smtClean="0"/>
              <a:t>: 70</a:t>
            </a:r>
            <a:r>
              <a:rPr lang="en-US" sz="1700" dirty="0"/>
              <a:t>%</a:t>
            </a:r>
          </a:p>
          <a:p>
            <a:pPr lvl="0"/>
            <a:r>
              <a:rPr lang="en-US" sz="1700" b="1" dirty="0"/>
              <a:t>Total Land Area		</a:t>
            </a:r>
            <a:r>
              <a:rPr lang="en-US" sz="1700" b="1" dirty="0" smtClean="0"/>
              <a:t>                                     :</a:t>
            </a:r>
            <a:r>
              <a:rPr lang="en-US" sz="1700" dirty="0" smtClean="0"/>
              <a:t> </a:t>
            </a:r>
            <a:r>
              <a:rPr lang="en-US" sz="1700" dirty="0"/>
              <a:t>98.3m </a:t>
            </a:r>
            <a:r>
              <a:rPr lang="en-US" sz="1700" dirty="0" smtClean="0"/>
              <a:t>Hectares </a:t>
            </a:r>
            <a:endParaRPr lang="en-US" sz="1700" dirty="0"/>
          </a:p>
          <a:p>
            <a:pPr lvl="0"/>
            <a:r>
              <a:rPr lang="en-US" sz="1700" b="1" dirty="0" smtClean="0"/>
              <a:t>Cultivable Land </a:t>
            </a:r>
            <a:r>
              <a:rPr lang="en-US" sz="1700" b="1" dirty="0"/>
              <a:t>Area	</a:t>
            </a:r>
            <a:r>
              <a:rPr lang="en-US" sz="1700" b="1" dirty="0" smtClean="0"/>
              <a:t>                                     :</a:t>
            </a:r>
            <a:r>
              <a:rPr lang="en-US" sz="1700" dirty="0" smtClean="0"/>
              <a:t>  </a:t>
            </a:r>
            <a:r>
              <a:rPr lang="en-US" sz="1700" dirty="0"/>
              <a:t>84.0m </a:t>
            </a:r>
            <a:r>
              <a:rPr lang="en-US" sz="1700" dirty="0" smtClean="0"/>
              <a:t>Hectares (40</a:t>
            </a:r>
            <a:r>
              <a:rPr lang="en-US" sz="1700" dirty="0"/>
              <a:t>% utilized)</a:t>
            </a:r>
          </a:p>
          <a:p>
            <a:pPr lvl="0"/>
            <a:r>
              <a:rPr lang="en-US" sz="1700" b="1" dirty="0"/>
              <a:t>Large Internal Market	</a:t>
            </a:r>
            <a:r>
              <a:rPr lang="en-US" sz="1700" b="1" dirty="0" smtClean="0"/>
              <a:t>                                     :</a:t>
            </a:r>
            <a:r>
              <a:rPr lang="en-US" sz="1700" dirty="0" smtClean="0"/>
              <a:t>170 </a:t>
            </a:r>
            <a:r>
              <a:rPr lang="en-US" sz="1700" dirty="0"/>
              <a:t>million people (</a:t>
            </a:r>
            <a:r>
              <a:rPr lang="en-US" sz="1700" dirty="0" smtClean="0"/>
              <a:t>2.5</a:t>
            </a:r>
            <a:r>
              <a:rPr lang="en-US" sz="1700" dirty="0"/>
              <a:t>% growth rate)</a:t>
            </a:r>
          </a:p>
          <a:p>
            <a:pPr lvl="0"/>
            <a:r>
              <a:rPr lang="en-US" sz="1700" b="1" dirty="0"/>
              <a:t>Large Surface Market </a:t>
            </a:r>
            <a:endParaRPr lang="en-US" sz="1700" dirty="0"/>
          </a:p>
          <a:p>
            <a:pPr>
              <a:buNone/>
            </a:pPr>
            <a:r>
              <a:rPr lang="en-US" sz="1700" b="1" dirty="0" smtClean="0"/>
              <a:t>       (</a:t>
            </a:r>
            <a:r>
              <a:rPr lang="en-US" sz="1700" b="1" dirty="0"/>
              <a:t>with untapped irrigation potential):</a:t>
            </a:r>
            <a:r>
              <a:rPr lang="en-US" sz="1700" dirty="0"/>
              <a:t> 279 billion cubic meters.</a:t>
            </a:r>
          </a:p>
          <a:p>
            <a:pPr>
              <a:buNone/>
            </a:pPr>
            <a:r>
              <a:rPr lang="en-US" sz="1700" b="1" dirty="0"/>
              <a:t>Nigeria’s Top Agric Imports: (World largest importer of US Wheat, World 2</a:t>
            </a:r>
            <a:r>
              <a:rPr lang="en-US" sz="1700" b="1" baseline="30000" dirty="0"/>
              <a:t>nd</a:t>
            </a:r>
            <a:r>
              <a:rPr lang="en-US" sz="1700" b="1" dirty="0"/>
              <a:t> largest importer of Rice)</a:t>
            </a:r>
            <a:endParaRPr lang="en-US" sz="1700" dirty="0"/>
          </a:p>
          <a:p>
            <a:pPr lvl="0"/>
            <a:r>
              <a:rPr lang="en-US" sz="1700" dirty="0"/>
              <a:t>Wheat	</a:t>
            </a:r>
            <a:r>
              <a:rPr lang="en-US" sz="1700" dirty="0" smtClean="0"/>
              <a:t>-                 US</a:t>
            </a:r>
            <a:r>
              <a:rPr lang="en-US" sz="1700" dirty="0"/>
              <a:t>$</a:t>
            </a:r>
          </a:p>
          <a:p>
            <a:pPr lvl="0"/>
            <a:r>
              <a:rPr lang="en-US" sz="1700" dirty="0"/>
              <a:t>Rice		-	US$</a:t>
            </a:r>
          </a:p>
          <a:p>
            <a:pPr lvl="0"/>
            <a:r>
              <a:rPr lang="en-US" sz="1700" dirty="0"/>
              <a:t>Sugar		-	US$</a:t>
            </a:r>
          </a:p>
          <a:p>
            <a:pPr lvl="0"/>
            <a:r>
              <a:rPr lang="en-US" sz="1700" dirty="0"/>
              <a:t>Fish		-	</a:t>
            </a:r>
            <a:r>
              <a:rPr lang="en-US" sz="1700" dirty="0" smtClean="0"/>
              <a:t>US$</a:t>
            </a:r>
          </a:p>
          <a:p>
            <a:pPr>
              <a:buNone/>
            </a:pPr>
            <a:r>
              <a:rPr lang="en-US" sz="1700" dirty="0" smtClean="0"/>
              <a:t>With this huge potential and the apparent lack of support from the financing institutions, the </a:t>
            </a:r>
          </a:p>
          <a:p>
            <a:pPr>
              <a:buNone/>
            </a:pPr>
            <a:r>
              <a:rPr lang="en-US" sz="1700" dirty="0" smtClean="0"/>
              <a:t>Government  intervened with known policies to include the establishment of the ACGS in order to </a:t>
            </a:r>
          </a:p>
          <a:p>
            <a:pPr>
              <a:buNone/>
            </a:pPr>
            <a:r>
              <a:rPr lang="en-US" sz="1700" dirty="0" smtClean="0"/>
              <a:t>mitigate these deficiencies and afford SMEs the needed credit guarantees to access the much needed </a:t>
            </a:r>
          </a:p>
          <a:p>
            <a:pPr>
              <a:buNone/>
            </a:pPr>
            <a:r>
              <a:rPr lang="en-US" sz="1700" dirty="0" smtClean="0"/>
              <a:t>credit to help overturn the current trend.</a:t>
            </a:r>
          </a:p>
          <a:p>
            <a:pPr>
              <a:buNone/>
            </a:pPr>
            <a:endParaRPr lang="en-US" sz="1700" dirty="0"/>
          </a:p>
        </p:txBody>
      </p:sp>
      <p:pic>
        <p:nvPicPr>
          <p:cNvPr id="4" name="Picture 3"/>
          <p:cNvPicPr/>
          <p:nvPr/>
        </p:nvPicPr>
        <p:blipFill>
          <a:blip r:embed="rId2"/>
          <a:srcRect/>
          <a:stretch>
            <a:fillRect/>
          </a:stretch>
        </p:blipFill>
        <p:spPr bwMode="auto">
          <a:xfrm>
            <a:off x="7391400" y="6448425"/>
            <a:ext cx="1466850" cy="409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10600" cy="381000"/>
          </a:xfrm>
        </p:spPr>
        <p:txBody>
          <a:bodyPr>
            <a:noAutofit/>
          </a:bodyPr>
          <a:lstStyle/>
          <a:p>
            <a:pPr algn="l"/>
            <a:r>
              <a:rPr lang="en-US" sz="2400" b="1" dirty="0" smtClean="0">
                <a:latin typeface="Aharoni" pitchFamily="2" charset="-79"/>
                <a:cs typeface="Aharoni" pitchFamily="2" charset="-79"/>
              </a:rPr>
              <a:t>CS 3.                         ACGS (</a:t>
            </a:r>
            <a:r>
              <a:rPr lang="en-US" sz="2400" b="1" dirty="0" err="1" smtClean="0">
                <a:latin typeface="Aharoni" pitchFamily="2" charset="-79"/>
                <a:cs typeface="Aharoni" pitchFamily="2" charset="-79"/>
              </a:rPr>
              <a:t>contd</a:t>
            </a:r>
            <a:r>
              <a:rPr lang="en-US" sz="2400" b="1" dirty="0" smtClean="0">
                <a:latin typeface="Aharoni" pitchFamily="2" charset="-79"/>
                <a:cs typeface="Aharoni" pitchFamily="2" charset="-79"/>
              </a:rPr>
              <a:t>) </a:t>
            </a:r>
            <a:endParaRPr lang="en-US" sz="2400" dirty="0"/>
          </a:p>
        </p:txBody>
      </p:sp>
      <p:sp>
        <p:nvSpPr>
          <p:cNvPr id="3" name="Content Placeholder 2"/>
          <p:cNvSpPr>
            <a:spLocks noGrp="1"/>
          </p:cNvSpPr>
          <p:nvPr>
            <p:ph idx="1"/>
          </p:nvPr>
        </p:nvSpPr>
        <p:spPr>
          <a:xfrm>
            <a:off x="152400" y="609600"/>
            <a:ext cx="8839200" cy="6096000"/>
          </a:xfrm>
        </p:spPr>
        <p:txBody>
          <a:bodyPr>
            <a:normAutofit/>
          </a:bodyPr>
          <a:lstStyle/>
          <a:p>
            <a:pPr>
              <a:buNone/>
            </a:pPr>
            <a:r>
              <a:rPr lang="en-US" sz="2800" dirty="0"/>
              <a:t>Established in    </a:t>
            </a:r>
            <a:r>
              <a:rPr lang="en-US" sz="2800" dirty="0" smtClean="0"/>
              <a:t>      </a:t>
            </a:r>
            <a:r>
              <a:rPr lang="en-US" sz="2800" b="1" dirty="0" smtClean="0"/>
              <a:t>:      </a:t>
            </a:r>
            <a:r>
              <a:rPr lang="en-US" sz="2800" dirty="0" smtClean="0"/>
              <a:t>1977</a:t>
            </a:r>
            <a:endParaRPr lang="en-US" sz="2800" dirty="0"/>
          </a:p>
          <a:p>
            <a:pPr>
              <a:buNone/>
            </a:pPr>
            <a:r>
              <a:rPr lang="en-US" sz="2800" dirty="0"/>
              <a:t>Funded</a:t>
            </a:r>
            <a:r>
              <a:rPr lang="en-US" sz="2800" b="1" dirty="0"/>
              <a:t>	       </a:t>
            </a:r>
            <a:r>
              <a:rPr lang="en-US" sz="2800" b="1" dirty="0" smtClean="0"/>
              <a:t>     :     </a:t>
            </a:r>
            <a:r>
              <a:rPr lang="en-US" sz="2800" dirty="0" smtClean="0"/>
              <a:t>Central </a:t>
            </a:r>
            <a:r>
              <a:rPr lang="en-US" sz="2800" dirty="0"/>
              <a:t>Bank of Nigeria 40%</a:t>
            </a:r>
          </a:p>
          <a:p>
            <a:pPr>
              <a:buNone/>
            </a:pPr>
            <a:r>
              <a:rPr lang="en-US" sz="2800" dirty="0"/>
              <a:t>     </a:t>
            </a:r>
            <a:r>
              <a:rPr lang="en-US" sz="2800" dirty="0" smtClean="0"/>
              <a:t>                                 Federal </a:t>
            </a:r>
            <a:r>
              <a:rPr lang="en-US" sz="2800" dirty="0"/>
              <a:t>Government of Nigeria 60%</a:t>
            </a:r>
          </a:p>
          <a:p>
            <a:pPr>
              <a:buNone/>
            </a:pPr>
            <a:r>
              <a:rPr lang="en-US" sz="2800" dirty="0"/>
              <a:t>Guarantee Capital</a:t>
            </a:r>
            <a:r>
              <a:rPr lang="en-US" sz="2800" b="1" dirty="0"/>
              <a:t>	</a:t>
            </a:r>
            <a:r>
              <a:rPr lang="en-US" sz="2800" b="1" dirty="0" smtClean="0"/>
              <a:t> :  </a:t>
            </a:r>
            <a:r>
              <a:rPr lang="en-US" sz="2800" dirty="0" smtClean="0"/>
              <a:t>     US$ 30 million</a:t>
            </a:r>
          </a:p>
          <a:p>
            <a:pPr>
              <a:buNone/>
            </a:pPr>
            <a:r>
              <a:rPr lang="en-US" sz="2800" dirty="0" smtClean="0"/>
              <a:t>Target </a:t>
            </a:r>
            <a:r>
              <a:rPr lang="en-US" sz="2800" dirty="0"/>
              <a:t>Coverage  </a:t>
            </a:r>
            <a:r>
              <a:rPr lang="en-US" sz="2800" b="1" dirty="0"/>
              <a:t>	</a:t>
            </a:r>
            <a:r>
              <a:rPr lang="en-US" sz="2800" b="1" dirty="0" smtClean="0"/>
              <a:t> :      </a:t>
            </a:r>
            <a:r>
              <a:rPr lang="en-US" sz="2800" dirty="0"/>
              <a:t>75% maximum</a:t>
            </a:r>
          </a:p>
          <a:p>
            <a:pPr>
              <a:buNone/>
            </a:pPr>
            <a:r>
              <a:rPr lang="en-US" sz="2800" dirty="0" smtClean="0"/>
              <a:t>Maximum Single Coverage </a:t>
            </a:r>
            <a:r>
              <a:rPr lang="en-US" sz="2800" b="1" dirty="0" smtClean="0"/>
              <a:t>:</a:t>
            </a:r>
            <a:r>
              <a:rPr lang="en-US" sz="2800" dirty="0" smtClean="0"/>
              <a:t>    US$ 250,000 (N50m)</a:t>
            </a:r>
          </a:p>
          <a:p>
            <a:pPr>
              <a:buNone/>
            </a:pPr>
            <a:r>
              <a:rPr lang="en-US" sz="2800" dirty="0" smtClean="0"/>
              <a:t>Coverage</a:t>
            </a:r>
            <a:r>
              <a:rPr lang="en-US" sz="2800" b="1" dirty="0"/>
              <a:t>	        	</a:t>
            </a:r>
            <a:r>
              <a:rPr lang="en-US" sz="2800" b="1" dirty="0" smtClean="0"/>
              <a:t>    :      </a:t>
            </a:r>
            <a:r>
              <a:rPr lang="en-US" sz="2800" dirty="0"/>
              <a:t>900,000 farmers</a:t>
            </a:r>
          </a:p>
          <a:p>
            <a:pPr>
              <a:buNone/>
            </a:pPr>
            <a:r>
              <a:rPr lang="en-US" sz="2800" dirty="0"/>
              <a:t>Guaranteed </a:t>
            </a:r>
            <a:r>
              <a:rPr lang="en-US" sz="2800" dirty="0" smtClean="0"/>
              <a:t>Portfolio </a:t>
            </a:r>
            <a:r>
              <a:rPr lang="en-US" sz="2800" b="1" dirty="0" smtClean="0"/>
              <a:t>:</a:t>
            </a:r>
            <a:r>
              <a:rPr lang="en-US" sz="2800" dirty="0" smtClean="0"/>
              <a:t>    US</a:t>
            </a:r>
            <a:r>
              <a:rPr lang="en-US" sz="2800" dirty="0"/>
              <a:t>$ </a:t>
            </a:r>
            <a:r>
              <a:rPr lang="en-US" sz="2800" dirty="0" smtClean="0"/>
              <a:t>370m </a:t>
            </a:r>
            <a:r>
              <a:rPr lang="en-US" sz="2800" dirty="0"/>
              <a:t>(N75billion)</a:t>
            </a:r>
          </a:p>
          <a:p>
            <a:pPr>
              <a:buNone/>
            </a:pPr>
            <a:r>
              <a:rPr lang="en-US" sz="2800" dirty="0"/>
              <a:t/>
            </a:r>
            <a:br>
              <a:rPr lang="en-US" sz="2800" dirty="0"/>
            </a:br>
            <a:r>
              <a:rPr lang="en-US" sz="2800" dirty="0"/>
              <a:t> </a:t>
            </a:r>
          </a:p>
          <a:p>
            <a:pPr>
              <a:buNone/>
            </a:pPr>
            <a:endParaRPr lang="en-US" sz="2800" dirty="0"/>
          </a:p>
        </p:txBody>
      </p:sp>
      <p:pic>
        <p:nvPicPr>
          <p:cNvPr id="4" name="Picture 3"/>
          <p:cNvPicPr/>
          <p:nvPr/>
        </p:nvPicPr>
        <p:blipFill>
          <a:blip r:embed="rId2"/>
          <a:srcRect/>
          <a:stretch>
            <a:fillRect/>
          </a:stretch>
        </p:blipFill>
        <p:spPr bwMode="auto">
          <a:xfrm>
            <a:off x="7391400" y="6248400"/>
            <a:ext cx="1466850" cy="409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763000" cy="381000"/>
          </a:xfrm>
        </p:spPr>
        <p:txBody>
          <a:bodyPr>
            <a:normAutofit fontScale="90000"/>
          </a:bodyPr>
          <a:lstStyle/>
          <a:p>
            <a:pPr algn="l"/>
            <a:r>
              <a:rPr lang="en-US" sz="2000" b="1" dirty="0"/>
              <a:t> </a:t>
            </a:r>
            <a:r>
              <a:rPr lang="en-US" sz="2000" b="1" dirty="0" smtClean="0"/>
              <a:t/>
            </a:r>
            <a:br>
              <a:rPr lang="en-US" sz="2000" b="1" dirty="0" smtClean="0"/>
            </a:br>
            <a:r>
              <a:rPr lang="en-US" sz="2000" b="1" dirty="0" smtClean="0"/>
              <a:t/>
            </a:r>
            <a:br>
              <a:rPr lang="en-US" sz="2000" b="1" dirty="0" smtClean="0"/>
            </a:br>
            <a:r>
              <a:rPr lang="en-US" sz="2700" b="1" dirty="0" smtClean="0">
                <a:latin typeface="Aharoni" pitchFamily="2" charset="-79"/>
                <a:cs typeface="Aharoni" pitchFamily="2" charset="-79"/>
              </a:rPr>
              <a:t>CS 4</a:t>
            </a:r>
            <a:r>
              <a:rPr lang="en-US" sz="2000" b="1" dirty="0" smtClean="0"/>
              <a:t>.    </a:t>
            </a:r>
            <a:r>
              <a:rPr lang="en-US" sz="3100" b="1" dirty="0" smtClean="0">
                <a:latin typeface="Aharoni" pitchFamily="2" charset="-79"/>
                <a:cs typeface="Aharoni" pitchFamily="2" charset="-79"/>
              </a:rPr>
              <a:t>EXIMGUARANTY </a:t>
            </a:r>
            <a:r>
              <a:rPr lang="en-US" sz="3100" b="1" dirty="0">
                <a:latin typeface="Aharoni" pitchFamily="2" charset="-79"/>
                <a:cs typeface="Aharoni" pitchFamily="2" charset="-79"/>
              </a:rPr>
              <a:t>COMPANY GHANA LIMITED</a:t>
            </a:r>
            <a:br>
              <a:rPr lang="en-US" sz="3100" b="1" dirty="0">
                <a:latin typeface="Aharoni" pitchFamily="2" charset="-79"/>
                <a:cs typeface="Aharoni" pitchFamily="2" charset="-79"/>
              </a:rPr>
            </a:br>
            <a:r>
              <a:rPr lang="en-US" sz="3100" b="1" dirty="0" smtClean="0">
                <a:latin typeface="Aharoni" pitchFamily="2" charset="-79"/>
                <a:cs typeface="Aharoni" pitchFamily="2" charset="-79"/>
              </a:rPr>
              <a:t> </a:t>
            </a:r>
            <a:endParaRPr lang="en-US" sz="3100" dirty="0">
              <a:latin typeface="Aharoni" pitchFamily="2" charset="-79"/>
              <a:cs typeface="Aharoni" pitchFamily="2" charset="-79"/>
            </a:endParaRPr>
          </a:p>
        </p:txBody>
      </p:sp>
      <p:sp>
        <p:nvSpPr>
          <p:cNvPr id="3" name="Content Placeholder 2"/>
          <p:cNvSpPr>
            <a:spLocks noGrp="1"/>
          </p:cNvSpPr>
          <p:nvPr>
            <p:ph idx="1"/>
          </p:nvPr>
        </p:nvSpPr>
        <p:spPr>
          <a:xfrm>
            <a:off x="152400" y="762000"/>
            <a:ext cx="8839200" cy="5943600"/>
          </a:xfrm>
        </p:spPr>
        <p:txBody>
          <a:bodyPr>
            <a:normAutofit/>
          </a:bodyPr>
          <a:lstStyle/>
          <a:p>
            <a:pPr>
              <a:buNone/>
            </a:pPr>
            <a:r>
              <a:rPr lang="en-US" sz="2000" dirty="0"/>
              <a:t>Incorporated 	</a:t>
            </a:r>
            <a:r>
              <a:rPr lang="en-US" sz="2000" dirty="0" smtClean="0"/>
              <a:t>            :</a:t>
            </a:r>
            <a:r>
              <a:rPr lang="en-US" sz="2000" dirty="0"/>
              <a:t>	</a:t>
            </a:r>
            <a:r>
              <a:rPr lang="en-US" sz="2000" dirty="0" smtClean="0"/>
              <a:t>      1994</a:t>
            </a:r>
            <a:endParaRPr lang="en-US" sz="2000" dirty="0"/>
          </a:p>
          <a:p>
            <a:pPr>
              <a:buNone/>
            </a:pPr>
            <a:r>
              <a:rPr lang="en-US" sz="2000" dirty="0"/>
              <a:t>Funded		</a:t>
            </a:r>
            <a:r>
              <a:rPr lang="en-US" sz="2000" dirty="0" smtClean="0"/>
              <a:t>            :</a:t>
            </a:r>
            <a:r>
              <a:rPr lang="en-US" sz="2000" dirty="0"/>
              <a:t>	</a:t>
            </a:r>
            <a:r>
              <a:rPr lang="en-US" sz="2000" dirty="0" smtClean="0"/>
              <a:t>       Bank </a:t>
            </a:r>
            <a:r>
              <a:rPr lang="en-US" sz="2000" dirty="0"/>
              <a:t>of </a:t>
            </a:r>
            <a:r>
              <a:rPr lang="en-US" sz="2000" dirty="0" smtClean="0"/>
              <a:t>Ghana, </a:t>
            </a:r>
            <a:r>
              <a:rPr lang="en-US" sz="2000" dirty="0" err="1" smtClean="0"/>
              <a:t>Ecobank</a:t>
            </a:r>
            <a:r>
              <a:rPr lang="en-US" sz="2000" dirty="0" smtClean="0"/>
              <a:t>,  National Investment Bank, </a:t>
            </a:r>
          </a:p>
          <a:p>
            <a:pPr>
              <a:buNone/>
            </a:pPr>
            <a:r>
              <a:rPr lang="en-US" sz="2000" dirty="0" smtClean="0"/>
              <a:t>                                                       Social Security and National  Insurance Trust (SSNIT)  </a:t>
            </a:r>
          </a:p>
          <a:p>
            <a:pPr>
              <a:buNone/>
            </a:pPr>
            <a:r>
              <a:rPr lang="en-US" sz="2000" dirty="0" smtClean="0"/>
              <a:t>                                                       and Ministry of Finance.</a:t>
            </a:r>
          </a:p>
          <a:p>
            <a:pPr>
              <a:buNone/>
            </a:pPr>
            <a:r>
              <a:rPr lang="en-US" sz="2000" dirty="0" smtClean="0"/>
              <a:t>Location </a:t>
            </a:r>
            <a:r>
              <a:rPr lang="en-US" sz="2000" dirty="0"/>
              <a:t> </a:t>
            </a:r>
            <a:r>
              <a:rPr lang="en-US" sz="2000" dirty="0" smtClean="0"/>
              <a:t>                           :</a:t>
            </a:r>
            <a:r>
              <a:rPr lang="en-US" sz="2000" dirty="0"/>
              <a:t>	</a:t>
            </a:r>
            <a:r>
              <a:rPr lang="en-US" sz="2000" dirty="0" smtClean="0"/>
              <a:t>       Accra </a:t>
            </a:r>
            <a:r>
              <a:rPr lang="en-US" sz="2000" dirty="0"/>
              <a:t>(Kumasi/</a:t>
            </a:r>
            <a:r>
              <a:rPr lang="en-US" sz="2000" dirty="0" err="1"/>
              <a:t>Takoradi</a:t>
            </a:r>
            <a:r>
              <a:rPr lang="en-US" sz="2000" dirty="0"/>
              <a:t>)</a:t>
            </a:r>
          </a:p>
          <a:p>
            <a:pPr>
              <a:buNone/>
            </a:pPr>
            <a:r>
              <a:rPr lang="en-US" sz="2000" dirty="0" smtClean="0"/>
              <a:t>Coverage</a:t>
            </a:r>
            <a:r>
              <a:rPr lang="en-US" sz="2000" dirty="0"/>
              <a:t> </a:t>
            </a:r>
            <a:r>
              <a:rPr lang="en-US" sz="2000" dirty="0" smtClean="0"/>
              <a:t>                           :</a:t>
            </a:r>
            <a:r>
              <a:rPr lang="en-US" sz="2000" dirty="0"/>
              <a:t>	</a:t>
            </a:r>
            <a:r>
              <a:rPr lang="en-US" sz="2000" dirty="0" smtClean="0"/>
              <a:t>       National </a:t>
            </a:r>
            <a:endParaRPr lang="en-US" sz="2000" dirty="0"/>
          </a:p>
          <a:p>
            <a:pPr>
              <a:buNone/>
            </a:pPr>
            <a:r>
              <a:rPr lang="en-US" sz="2000" dirty="0"/>
              <a:t>Guarantee </a:t>
            </a:r>
            <a:r>
              <a:rPr lang="en-US" sz="2000" dirty="0" smtClean="0"/>
              <a:t>Capita             :</a:t>
            </a:r>
            <a:r>
              <a:rPr lang="en-US" sz="2000" dirty="0"/>
              <a:t>	</a:t>
            </a:r>
            <a:r>
              <a:rPr lang="en-US" sz="2000" dirty="0" smtClean="0"/>
              <a:t>       US$10,million</a:t>
            </a:r>
            <a:endParaRPr lang="en-US" sz="2000" dirty="0"/>
          </a:p>
          <a:p>
            <a:pPr>
              <a:buNone/>
            </a:pPr>
            <a:r>
              <a:rPr lang="en-US" sz="2000" dirty="0"/>
              <a:t>Maximum </a:t>
            </a:r>
            <a:r>
              <a:rPr lang="en-US" sz="2000" dirty="0" smtClean="0"/>
              <a:t>Coverage         :	       75%</a:t>
            </a:r>
            <a:endParaRPr lang="en-US" sz="2000" dirty="0"/>
          </a:p>
          <a:p>
            <a:pPr>
              <a:buNone/>
            </a:pPr>
            <a:r>
              <a:rPr lang="en-US" sz="2000" dirty="0" smtClean="0"/>
              <a:t>Target</a:t>
            </a:r>
            <a:r>
              <a:rPr lang="en-US" sz="2000" dirty="0"/>
              <a:t>		</a:t>
            </a:r>
            <a:r>
              <a:rPr lang="en-US" sz="2000" dirty="0" smtClean="0"/>
              <a:t>             :</a:t>
            </a:r>
            <a:r>
              <a:rPr lang="en-US" sz="2000" dirty="0"/>
              <a:t>	</a:t>
            </a:r>
            <a:r>
              <a:rPr lang="en-US" sz="2000" dirty="0" smtClean="0"/>
              <a:t>       All sectors</a:t>
            </a:r>
            <a:endParaRPr lang="en-US" sz="2000" dirty="0"/>
          </a:p>
          <a:p>
            <a:pPr>
              <a:buNone/>
            </a:pPr>
            <a:r>
              <a:rPr lang="en-US" sz="2000" dirty="0"/>
              <a:t>				</a:t>
            </a:r>
          </a:p>
          <a:p>
            <a:pPr>
              <a:buNone/>
            </a:pPr>
            <a:endParaRPr lang="en-US" sz="1000" dirty="0"/>
          </a:p>
        </p:txBody>
      </p:sp>
      <p:pic>
        <p:nvPicPr>
          <p:cNvPr id="4" name="Picture 3"/>
          <p:cNvPicPr/>
          <p:nvPr/>
        </p:nvPicPr>
        <p:blipFill>
          <a:blip r:embed="rId2"/>
          <a:srcRect/>
          <a:stretch>
            <a:fillRect/>
          </a:stretch>
        </p:blipFill>
        <p:spPr bwMode="auto">
          <a:xfrm>
            <a:off x="7391400" y="6248400"/>
            <a:ext cx="1466850" cy="409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685800"/>
            <a:ext cx="8915400" cy="6019800"/>
          </a:xfrm>
        </p:spPr>
        <p:txBody>
          <a:bodyPr>
            <a:normAutofit/>
          </a:bodyPr>
          <a:lstStyle/>
          <a:p>
            <a:pPr>
              <a:buNone/>
            </a:pPr>
            <a:r>
              <a:rPr lang="en-US" sz="2800" dirty="0" err="1"/>
              <a:t>Avg</a:t>
            </a:r>
            <a:r>
              <a:rPr lang="en-US" sz="2800" dirty="0"/>
              <a:t> Tenor		</a:t>
            </a:r>
            <a:r>
              <a:rPr lang="en-US" sz="2800" dirty="0" smtClean="0"/>
              <a:t>           :</a:t>
            </a:r>
            <a:r>
              <a:rPr lang="en-US" sz="2800" dirty="0"/>
              <a:t> </a:t>
            </a:r>
            <a:r>
              <a:rPr lang="en-US" sz="2800" dirty="0" smtClean="0"/>
              <a:t>   18 </a:t>
            </a:r>
            <a:r>
              <a:rPr lang="en-US" sz="2800" dirty="0"/>
              <a:t>– 24 months</a:t>
            </a:r>
          </a:p>
          <a:p>
            <a:pPr>
              <a:buNone/>
            </a:pPr>
            <a:r>
              <a:rPr lang="en-US" sz="2800" dirty="0"/>
              <a:t>Acceptance Rate	</a:t>
            </a:r>
            <a:r>
              <a:rPr lang="en-US" sz="2800" dirty="0" smtClean="0"/>
              <a:t>           :</a:t>
            </a:r>
            <a:r>
              <a:rPr lang="en-US" sz="2800" dirty="0"/>
              <a:t> </a:t>
            </a:r>
            <a:r>
              <a:rPr lang="en-US" sz="2800" dirty="0" smtClean="0"/>
              <a:t>   65</a:t>
            </a:r>
            <a:r>
              <a:rPr lang="en-US" sz="2800" dirty="0"/>
              <a:t>%</a:t>
            </a:r>
          </a:p>
          <a:p>
            <a:pPr>
              <a:buNone/>
            </a:pPr>
            <a:r>
              <a:rPr lang="en-US" sz="2800" dirty="0" smtClean="0"/>
              <a:t>Applications Approved     :    5,617</a:t>
            </a:r>
            <a:endParaRPr lang="en-US" sz="2800" dirty="0"/>
          </a:p>
          <a:p>
            <a:pPr>
              <a:buNone/>
            </a:pPr>
            <a:r>
              <a:rPr lang="en-US" sz="2800" dirty="0"/>
              <a:t>Guarantee </a:t>
            </a:r>
            <a:r>
              <a:rPr lang="en-US" sz="2800" dirty="0" smtClean="0"/>
              <a:t>amounts</a:t>
            </a:r>
            <a:r>
              <a:rPr lang="en-US" sz="2800" dirty="0"/>
              <a:t> </a:t>
            </a:r>
            <a:r>
              <a:rPr lang="en-US" sz="2800" dirty="0" smtClean="0"/>
              <a:t>         :    GH¢359,326,836  </a:t>
            </a:r>
            <a:r>
              <a:rPr lang="en-US" sz="2800" dirty="0"/>
              <a:t>=  US$100m</a:t>
            </a:r>
          </a:p>
          <a:p>
            <a:pPr>
              <a:buNone/>
            </a:pPr>
            <a:r>
              <a:rPr lang="en-US" sz="2800" dirty="0"/>
              <a:t>Available financing	</a:t>
            </a:r>
            <a:r>
              <a:rPr lang="en-US" sz="2800" dirty="0" smtClean="0"/>
              <a:t>            :</a:t>
            </a:r>
            <a:r>
              <a:rPr lang="en-US" sz="2800" dirty="0"/>
              <a:t>		</a:t>
            </a:r>
          </a:p>
          <a:p>
            <a:pPr>
              <a:buNone/>
            </a:pPr>
            <a:r>
              <a:rPr lang="en-US" sz="2800" dirty="0"/>
              <a:t>SME supported	</a:t>
            </a:r>
            <a:r>
              <a:rPr lang="en-US" sz="2800" dirty="0" smtClean="0"/>
              <a:t>            :</a:t>
            </a:r>
            <a:r>
              <a:rPr lang="en-US" sz="2800" dirty="0"/>
              <a:t> </a:t>
            </a:r>
            <a:r>
              <a:rPr lang="en-US" sz="2800" dirty="0" smtClean="0"/>
              <a:t>   1,000</a:t>
            </a:r>
            <a:endParaRPr lang="en-US" sz="2800" dirty="0"/>
          </a:p>
        </p:txBody>
      </p:sp>
      <p:sp>
        <p:nvSpPr>
          <p:cNvPr id="4" name="Title 1"/>
          <p:cNvSpPr>
            <a:spLocks noGrp="1"/>
          </p:cNvSpPr>
          <p:nvPr>
            <p:ph type="title"/>
          </p:nvPr>
        </p:nvSpPr>
        <p:spPr>
          <a:xfrm>
            <a:off x="457200" y="0"/>
            <a:ext cx="8229600" cy="411163"/>
          </a:xfrm>
        </p:spPr>
        <p:txBody>
          <a:bodyPr>
            <a:noAutofit/>
          </a:bodyPr>
          <a:lstStyle/>
          <a:p>
            <a:pPr algn="l"/>
            <a:r>
              <a:rPr lang="en-US" sz="2800" b="1" dirty="0" smtClean="0">
                <a:latin typeface="Aharoni" pitchFamily="2" charset="-79"/>
                <a:cs typeface="Aharoni" pitchFamily="2" charset="-79"/>
              </a:rPr>
              <a:t>CS 4.                     EXIM (</a:t>
            </a:r>
            <a:r>
              <a:rPr lang="en-US" sz="2800" b="1" dirty="0" err="1" smtClean="0">
                <a:latin typeface="Aharoni" pitchFamily="2" charset="-79"/>
                <a:cs typeface="Aharoni" pitchFamily="2" charset="-79"/>
              </a:rPr>
              <a:t>contd</a:t>
            </a:r>
            <a:r>
              <a:rPr lang="en-US" sz="2800" b="1" dirty="0" smtClean="0">
                <a:latin typeface="Aharoni" pitchFamily="2" charset="-79"/>
                <a:cs typeface="Aharoni" pitchFamily="2" charset="-79"/>
              </a:rPr>
              <a:t>) </a:t>
            </a:r>
            <a:endParaRPr lang="en-US" sz="2800" dirty="0">
              <a:latin typeface="Aharoni" pitchFamily="2" charset="-79"/>
              <a:cs typeface="Aharoni" pitchFamily="2" charset="-79"/>
            </a:endParaRPr>
          </a:p>
        </p:txBody>
      </p:sp>
      <p:pic>
        <p:nvPicPr>
          <p:cNvPr id="5" name="Picture 4"/>
          <p:cNvPicPr/>
          <p:nvPr/>
        </p:nvPicPr>
        <p:blipFill>
          <a:blip r:embed="rId2"/>
          <a:srcRect/>
          <a:stretch>
            <a:fillRect/>
          </a:stretch>
        </p:blipFill>
        <p:spPr bwMode="auto">
          <a:xfrm>
            <a:off x="7391400" y="6248400"/>
            <a:ext cx="1466850" cy="409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533400"/>
          </a:xfrm>
        </p:spPr>
        <p:txBody>
          <a:bodyPr>
            <a:normAutofit fontScale="90000"/>
          </a:bodyPr>
          <a:lstStyle/>
          <a:p>
            <a:r>
              <a:rPr lang="en-US" sz="2800" b="1" u="sng" dirty="0" smtClean="0">
                <a:latin typeface="Aharoni" pitchFamily="2" charset="-79"/>
                <a:cs typeface="Aharoni" pitchFamily="2" charset="-79"/>
              </a:rPr>
              <a:t/>
            </a:r>
            <a:br>
              <a:rPr lang="en-US" sz="2800" b="1" u="sng" dirty="0" smtClean="0">
                <a:latin typeface="Aharoni" pitchFamily="2" charset="-79"/>
                <a:cs typeface="Aharoni" pitchFamily="2" charset="-79"/>
              </a:rPr>
            </a:br>
            <a:r>
              <a:rPr lang="en-US" sz="2800" b="1" u="sng" dirty="0" smtClean="0">
                <a:latin typeface="Aharoni" pitchFamily="2" charset="-79"/>
                <a:cs typeface="Aharoni" pitchFamily="2" charset="-79"/>
              </a:rPr>
              <a:t> </a:t>
            </a:r>
            <a:r>
              <a:rPr lang="en-US" sz="3100" b="1" u="sng" dirty="0" smtClean="0">
                <a:latin typeface="Aharoni" pitchFamily="2" charset="-79"/>
                <a:cs typeface="Aharoni" pitchFamily="2" charset="-79"/>
              </a:rPr>
              <a:t>CONCLUSION </a:t>
            </a:r>
            <a:r>
              <a:rPr lang="en-US" sz="3100" b="1" dirty="0" smtClean="0">
                <a:latin typeface="Aharoni" pitchFamily="2" charset="-79"/>
                <a:cs typeface="Aharoni" pitchFamily="2" charset="-79"/>
              </a:rPr>
              <a:t/>
            </a:r>
            <a:br>
              <a:rPr lang="en-US" sz="3100" b="1" dirty="0" smtClean="0">
                <a:latin typeface="Aharoni" pitchFamily="2" charset="-79"/>
                <a:cs typeface="Aharoni" pitchFamily="2" charset="-79"/>
              </a:rPr>
            </a:br>
            <a:endParaRPr lang="en-US" sz="3100" dirty="0"/>
          </a:p>
        </p:txBody>
      </p:sp>
      <p:sp>
        <p:nvSpPr>
          <p:cNvPr id="3" name="Content Placeholder 2"/>
          <p:cNvSpPr>
            <a:spLocks noGrp="1"/>
          </p:cNvSpPr>
          <p:nvPr>
            <p:ph idx="1"/>
          </p:nvPr>
        </p:nvSpPr>
        <p:spPr>
          <a:xfrm>
            <a:off x="152400" y="533400"/>
            <a:ext cx="8763000" cy="5943600"/>
          </a:xfrm>
        </p:spPr>
        <p:txBody>
          <a:bodyPr>
            <a:normAutofit fontScale="92500"/>
          </a:bodyPr>
          <a:lstStyle/>
          <a:p>
            <a:pPr>
              <a:buNone/>
            </a:pPr>
            <a:r>
              <a:rPr lang="en-US" sz="2300" dirty="0" smtClean="0"/>
              <a:t>      The impact and success of African Credit Guarantee Schemes to assist SME access credit has been dependent on.</a:t>
            </a:r>
          </a:p>
          <a:p>
            <a:pPr>
              <a:buNone/>
            </a:pPr>
            <a:r>
              <a:rPr lang="en-US" sz="2300" dirty="0" smtClean="0"/>
              <a:t>1.   Size of the Fund  - Credit Guarantee Schemes should maintain adequate economic and guarantee funds commensurate with the risks they undertake.</a:t>
            </a:r>
          </a:p>
          <a:p>
            <a:pPr>
              <a:buNone/>
            </a:pPr>
            <a:r>
              <a:rPr lang="en-US" sz="2300" dirty="0" smtClean="0"/>
              <a:t>2.   Good Corporate Governance – This would enable credit guarantee schemes operate effectively and efficiently and be accountable for the management of resources.</a:t>
            </a:r>
          </a:p>
          <a:p>
            <a:pPr>
              <a:buNone/>
            </a:pPr>
            <a:r>
              <a:rPr lang="en-US" sz="2300" dirty="0" smtClean="0"/>
              <a:t>3.   Effective Risk Management Practices -  This would guide the underwriting processes as well as ensuring effective internal audit function.</a:t>
            </a:r>
          </a:p>
          <a:p>
            <a:pPr marL="457200" indent="-457200">
              <a:buNone/>
            </a:pPr>
            <a:r>
              <a:rPr lang="en-US" sz="2300" dirty="0" smtClean="0"/>
              <a:t> 4.  Credit </a:t>
            </a:r>
            <a:r>
              <a:rPr lang="en-US" sz="2300" dirty="0"/>
              <a:t>Reporting/Reference Institutions  - Introduction of credit bureau </a:t>
            </a:r>
            <a:r>
              <a:rPr lang="en-US" sz="2300" dirty="0" smtClean="0"/>
              <a:t>in </a:t>
            </a:r>
          </a:p>
          <a:p>
            <a:pPr marL="457200" indent="-457200">
              <a:buNone/>
            </a:pPr>
            <a:r>
              <a:rPr lang="en-US" sz="2300" dirty="0" smtClean="0"/>
              <a:t>      the financial </a:t>
            </a:r>
            <a:r>
              <a:rPr lang="en-US" sz="2300" dirty="0"/>
              <a:t>system, reduces the information asymmetry issues</a:t>
            </a:r>
            <a:r>
              <a:rPr lang="en-US" sz="2300" dirty="0" smtClean="0"/>
              <a:t>.</a:t>
            </a:r>
            <a:endParaRPr lang="en-US" sz="2300" dirty="0"/>
          </a:p>
          <a:p>
            <a:pPr>
              <a:buNone/>
            </a:pPr>
            <a:r>
              <a:rPr lang="en-US" sz="2300" dirty="0"/>
              <a:t>5.   </a:t>
            </a:r>
            <a:r>
              <a:rPr lang="en-US" sz="2300" dirty="0" smtClean="0"/>
              <a:t>The </a:t>
            </a:r>
            <a:r>
              <a:rPr lang="en-US" sz="2300" dirty="0"/>
              <a:t>establishment of an efficient collateral registry.</a:t>
            </a:r>
          </a:p>
          <a:p>
            <a:pPr>
              <a:buNone/>
            </a:pPr>
            <a:r>
              <a:rPr lang="en-US" sz="2300" dirty="0" smtClean="0"/>
              <a:t>      Deposit </a:t>
            </a:r>
            <a:r>
              <a:rPr lang="en-US" sz="2300" dirty="0"/>
              <a:t>protection scheme – This ensures an appropriate legal </a:t>
            </a:r>
            <a:r>
              <a:rPr lang="en-US" sz="2300" dirty="0" smtClean="0"/>
              <a:t>     </a:t>
            </a:r>
          </a:p>
          <a:p>
            <a:pPr>
              <a:buNone/>
            </a:pPr>
            <a:r>
              <a:rPr lang="en-US" sz="2300" dirty="0"/>
              <a:t> </a:t>
            </a:r>
            <a:r>
              <a:rPr lang="en-US" sz="2300" dirty="0" smtClean="0"/>
              <a:t>     framework </a:t>
            </a:r>
            <a:r>
              <a:rPr lang="en-US" sz="2300" dirty="0"/>
              <a:t>for  </a:t>
            </a:r>
            <a:r>
              <a:rPr lang="en-US" sz="2300" dirty="0" smtClean="0"/>
              <a:t>the </a:t>
            </a:r>
            <a:r>
              <a:rPr lang="en-US" sz="2300" dirty="0"/>
              <a:t>financial markets.</a:t>
            </a:r>
          </a:p>
          <a:p>
            <a:pPr>
              <a:buNone/>
            </a:pPr>
            <a:endParaRPr lang="en-US" sz="2000" b="1" u="sng" dirty="0" smtClean="0"/>
          </a:p>
        </p:txBody>
      </p:sp>
      <p:pic>
        <p:nvPicPr>
          <p:cNvPr id="4" name="Picture 3"/>
          <p:cNvPicPr/>
          <p:nvPr/>
        </p:nvPicPr>
        <p:blipFill>
          <a:blip r:embed="rId3"/>
          <a:srcRect/>
          <a:stretch>
            <a:fillRect/>
          </a:stretch>
        </p:blipFill>
        <p:spPr bwMode="auto">
          <a:xfrm>
            <a:off x="7391400" y="6448425"/>
            <a:ext cx="1466850" cy="409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39762"/>
          </a:xfrm>
        </p:spPr>
        <p:txBody>
          <a:bodyPr>
            <a:noAutofit/>
          </a:bodyPr>
          <a:lstStyle/>
          <a:p>
            <a:r>
              <a:rPr lang="en-US" sz="3200" b="1" u="sng" dirty="0" smtClean="0"/>
              <a:t/>
            </a:r>
            <a:br>
              <a:rPr lang="en-US" sz="3200" b="1" u="sng" dirty="0" smtClean="0"/>
            </a:br>
            <a:r>
              <a:rPr lang="en-US" sz="3200" b="1" u="sng" dirty="0" smtClean="0"/>
              <a:t>TABLE </a:t>
            </a:r>
            <a:r>
              <a:rPr lang="en-US" sz="3200" b="1" u="sng" dirty="0"/>
              <a:t>OF CONTENTS</a:t>
            </a:r>
            <a:r>
              <a:rPr lang="en-US" sz="3200" dirty="0"/>
              <a:t/>
            </a:r>
            <a:br>
              <a:rPr lang="en-US" sz="3200" dirty="0"/>
            </a:br>
            <a:endParaRPr lang="en-US" sz="3200" dirty="0"/>
          </a:p>
        </p:txBody>
      </p:sp>
      <p:sp>
        <p:nvSpPr>
          <p:cNvPr id="3" name="Content Placeholder 2"/>
          <p:cNvSpPr>
            <a:spLocks noGrp="1"/>
          </p:cNvSpPr>
          <p:nvPr>
            <p:ph idx="1"/>
          </p:nvPr>
        </p:nvSpPr>
        <p:spPr>
          <a:xfrm>
            <a:off x="228600" y="1295400"/>
            <a:ext cx="8763000" cy="5410200"/>
          </a:xfrm>
        </p:spPr>
        <p:txBody>
          <a:bodyPr>
            <a:normAutofit/>
          </a:bodyPr>
          <a:lstStyle/>
          <a:p>
            <a:pPr>
              <a:buFont typeface="Wingdings" pitchFamily="2" charset="2"/>
              <a:buChar char="§"/>
            </a:pPr>
            <a:r>
              <a:rPr lang="en-US" sz="2000" dirty="0">
                <a:latin typeface="Calibri" pitchFamily="34" charset="0"/>
              </a:rPr>
              <a:t>INTRODUCTION - AFRICA AT A GLANCE </a:t>
            </a:r>
          </a:p>
          <a:p>
            <a:pPr>
              <a:buFont typeface="Wingdings" pitchFamily="2" charset="2"/>
              <a:buChar char="§"/>
            </a:pPr>
            <a:r>
              <a:rPr lang="en-US" sz="2000" dirty="0">
                <a:latin typeface="Calibri" pitchFamily="34" charset="0"/>
              </a:rPr>
              <a:t>CHARACTERISTICS /</a:t>
            </a:r>
            <a:r>
              <a:rPr lang="en-US" sz="2000" dirty="0" smtClean="0">
                <a:latin typeface="Calibri" pitchFamily="34" charset="0"/>
              </a:rPr>
              <a:t>CHALLENGES </a:t>
            </a:r>
            <a:r>
              <a:rPr lang="en-US" sz="2000" dirty="0">
                <a:latin typeface="Calibri" pitchFamily="34" charset="0"/>
              </a:rPr>
              <a:t>OF SME’S IN </a:t>
            </a:r>
            <a:r>
              <a:rPr lang="en-US" sz="2000" dirty="0" smtClean="0">
                <a:latin typeface="Calibri" pitchFamily="34" charset="0"/>
              </a:rPr>
              <a:t>AFRICA</a:t>
            </a:r>
            <a:endParaRPr lang="en-US" sz="2000" dirty="0">
              <a:latin typeface="Calibri" pitchFamily="34" charset="0"/>
            </a:endParaRPr>
          </a:p>
          <a:p>
            <a:pPr>
              <a:buFont typeface="Wingdings" pitchFamily="2" charset="2"/>
              <a:buChar char="§"/>
            </a:pPr>
            <a:r>
              <a:rPr lang="en-US" sz="2000" dirty="0">
                <a:latin typeface="Calibri" pitchFamily="34" charset="0"/>
              </a:rPr>
              <a:t>WHY CREDIT </a:t>
            </a:r>
            <a:r>
              <a:rPr lang="en-US" sz="2000" dirty="0" smtClean="0">
                <a:latin typeface="Calibri" pitchFamily="34" charset="0"/>
              </a:rPr>
              <a:t>GUARANTEES</a:t>
            </a:r>
            <a:endParaRPr lang="en-US" sz="2000" dirty="0">
              <a:latin typeface="Calibri" pitchFamily="34" charset="0"/>
            </a:endParaRPr>
          </a:p>
          <a:p>
            <a:pPr>
              <a:buFont typeface="Wingdings" pitchFamily="2" charset="2"/>
              <a:buChar char="§"/>
            </a:pPr>
            <a:r>
              <a:rPr lang="en-US" sz="2000" dirty="0">
                <a:latin typeface="Calibri" pitchFamily="34" charset="0"/>
              </a:rPr>
              <a:t>BENEFITS OF CREDIT GUARANTEE </a:t>
            </a:r>
            <a:r>
              <a:rPr lang="en-US" sz="2000" dirty="0" smtClean="0">
                <a:latin typeface="Calibri" pitchFamily="34" charset="0"/>
              </a:rPr>
              <a:t>SCHEME</a:t>
            </a:r>
            <a:endParaRPr lang="en-US" sz="2000" dirty="0">
              <a:latin typeface="Calibri" pitchFamily="34" charset="0"/>
            </a:endParaRPr>
          </a:p>
          <a:p>
            <a:pPr>
              <a:buFont typeface="Wingdings" pitchFamily="2" charset="2"/>
              <a:buChar char="§"/>
            </a:pPr>
            <a:r>
              <a:rPr lang="en-US" sz="2000" dirty="0" smtClean="0">
                <a:latin typeface="Calibri" pitchFamily="34" charset="0"/>
              </a:rPr>
              <a:t>GUARANTEE MODELS</a:t>
            </a:r>
            <a:endParaRPr lang="en-US" sz="2000" dirty="0">
              <a:latin typeface="Calibri" pitchFamily="34" charset="0"/>
            </a:endParaRPr>
          </a:p>
          <a:p>
            <a:pPr>
              <a:buFont typeface="Wingdings" pitchFamily="2" charset="2"/>
              <a:buChar char="§"/>
            </a:pPr>
            <a:r>
              <a:rPr lang="en-US" sz="2000" dirty="0">
                <a:latin typeface="Calibri" pitchFamily="34" charset="0"/>
              </a:rPr>
              <a:t>FORMS OF CREDIT GUARANTEE </a:t>
            </a:r>
            <a:r>
              <a:rPr lang="en-US" sz="2000" dirty="0" smtClean="0">
                <a:latin typeface="Calibri" pitchFamily="34" charset="0"/>
              </a:rPr>
              <a:t>SCHEMES</a:t>
            </a:r>
            <a:endParaRPr lang="en-US" sz="2000" dirty="0">
              <a:latin typeface="Calibri" pitchFamily="34" charset="0"/>
            </a:endParaRPr>
          </a:p>
          <a:p>
            <a:pPr>
              <a:buFont typeface="Wingdings" pitchFamily="2" charset="2"/>
              <a:buChar char="§"/>
            </a:pPr>
            <a:r>
              <a:rPr lang="en-US" sz="2000" dirty="0">
                <a:latin typeface="Calibri" pitchFamily="34" charset="0"/>
              </a:rPr>
              <a:t>CASE </a:t>
            </a:r>
            <a:r>
              <a:rPr lang="en-US" sz="2000" dirty="0" smtClean="0">
                <a:latin typeface="Calibri" pitchFamily="34" charset="0"/>
              </a:rPr>
              <a:t>STUDIES</a:t>
            </a:r>
            <a:endParaRPr lang="en-US" sz="2000" dirty="0">
              <a:latin typeface="Calibri" pitchFamily="34" charset="0"/>
            </a:endParaRPr>
          </a:p>
          <a:p>
            <a:pPr>
              <a:buFont typeface="Wingdings" pitchFamily="2" charset="2"/>
              <a:buChar char="§"/>
            </a:pPr>
            <a:r>
              <a:rPr lang="en-US" sz="2000" dirty="0">
                <a:latin typeface="Calibri" pitchFamily="34" charset="0"/>
              </a:rPr>
              <a:t>AFRICAN GUARANTEE </a:t>
            </a:r>
            <a:r>
              <a:rPr lang="en-US" sz="2000" dirty="0" smtClean="0">
                <a:latin typeface="Calibri" pitchFamily="34" charset="0"/>
              </a:rPr>
              <a:t>FUND</a:t>
            </a:r>
            <a:endParaRPr lang="en-US" sz="2000" dirty="0">
              <a:latin typeface="Calibri" pitchFamily="34" charset="0"/>
            </a:endParaRPr>
          </a:p>
          <a:p>
            <a:pPr>
              <a:buFont typeface="Wingdings" pitchFamily="2" charset="2"/>
              <a:buChar char="§"/>
            </a:pPr>
            <a:r>
              <a:rPr lang="en-US" sz="2000" dirty="0">
                <a:latin typeface="Calibri" pitchFamily="34" charset="0"/>
              </a:rPr>
              <a:t>GUARANTEE FUND FOR PRIVATE INVESTMENT IN WEST AFRICA ( GARI) </a:t>
            </a:r>
            <a:r>
              <a:rPr lang="en-US" sz="2000" dirty="0" smtClean="0">
                <a:latin typeface="Calibri" pitchFamily="34" charset="0"/>
              </a:rPr>
              <a:t>      </a:t>
            </a:r>
            <a:endParaRPr lang="en-US" sz="2000" dirty="0">
              <a:latin typeface="Calibri" pitchFamily="34" charset="0"/>
            </a:endParaRPr>
          </a:p>
          <a:p>
            <a:pPr>
              <a:buFont typeface="Wingdings" pitchFamily="2" charset="2"/>
              <a:buChar char="§"/>
            </a:pPr>
            <a:r>
              <a:rPr lang="en-US" sz="2000" dirty="0">
                <a:latin typeface="Calibri" pitchFamily="34" charset="0"/>
              </a:rPr>
              <a:t>AGRICULTURAL CREDIT GUARANTEE SCHEMES – </a:t>
            </a:r>
            <a:r>
              <a:rPr lang="en-US" sz="2000" dirty="0" smtClean="0">
                <a:latin typeface="Calibri" pitchFamily="34" charset="0"/>
              </a:rPr>
              <a:t>NIGERIA</a:t>
            </a:r>
            <a:endParaRPr lang="en-US" sz="2000" dirty="0">
              <a:latin typeface="Calibri" pitchFamily="34" charset="0"/>
            </a:endParaRPr>
          </a:p>
          <a:p>
            <a:pPr>
              <a:buFont typeface="Wingdings" pitchFamily="2" charset="2"/>
              <a:buChar char="§"/>
            </a:pPr>
            <a:r>
              <a:rPr lang="en-US" sz="2000" dirty="0">
                <a:latin typeface="Calibri" pitchFamily="34" charset="0"/>
              </a:rPr>
              <a:t>EXIMGUARANTY COMPANY GHANA </a:t>
            </a:r>
            <a:r>
              <a:rPr lang="en-US" sz="2000" dirty="0" smtClean="0">
                <a:latin typeface="Calibri" pitchFamily="34" charset="0"/>
              </a:rPr>
              <a:t>LIMITED</a:t>
            </a:r>
            <a:endParaRPr lang="en-US" sz="2000" dirty="0">
              <a:latin typeface="Calibri" pitchFamily="34" charset="0"/>
            </a:endParaRPr>
          </a:p>
          <a:p>
            <a:pPr>
              <a:buFont typeface="Wingdings" pitchFamily="2" charset="2"/>
              <a:buChar char="§"/>
            </a:pPr>
            <a:r>
              <a:rPr lang="en-US" sz="2000" dirty="0" smtClean="0">
                <a:latin typeface="Calibri" pitchFamily="34" charset="0"/>
              </a:rPr>
              <a:t>CONCLUSIONS</a:t>
            </a:r>
            <a:endParaRPr lang="en-US" sz="2000" dirty="0">
              <a:latin typeface="Calibri" pitchFamily="34" charset="0"/>
            </a:endParaRPr>
          </a:p>
          <a:p>
            <a:pPr>
              <a:buNone/>
            </a:pPr>
            <a:endParaRPr lang="en-US" sz="1800" b="1" dirty="0" smtClean="0">
              <a:solidFill>
                <a:srgbClr val="002060"/>
              </a:solidFill>
              <a:latin typeface="Arial Black" pitchFamily="34" charset="0"/>
              <a:cs typeface="Aharoni" pitchFamily="2" charset="-79"/>
            </a:endParaRPr>
          </a:p>
          <a:p>
            <a:pPr>
              <a:buNone/>
            </a:pPr>
            <a:r>
              <a:rPr lang="en-US" sz="1800" b="1" dirty="0">
                <a:solidFill>
                  <a:srgbClr val="002060"/>
                </a:solidFill>
                <a:latin typeface="Arial Black" pitchFamily="34" charset="0"/>
                <a:cs typeface="Aharoni" pitchFamily="2" charset="-79"/>
              </a:rPr>
              <a:t> </a:t>
            </a:r>
            <a:r>
              <a:rPr lang="en-US" sz="1800" b="1" dirty="0" smtClean="0">
                <a:solidFill>
                  <a:srgbClr val="002060"/>
                </a:solidFill>
                <a:latin typeface="Arial Black" pitchFamily="34" charset="0"/>
                <a:cs typeface="Aharoni" pitchFamily="2" charset="-79"/>
              </a:rPr>
              <a:t>                                                                                            </a:t>
            </a:r>
          </a:p>
          <a:p>
            <a:pPr>
              <a:buNone/>
            </a:pPr>
            <a:r>
              <a:rPr lang="en-US" sz="1800" b="1" dirty="0">
                <a:solidFill>
                  <a:srgbClr val="002060"/>
                </a:solidFill>
                <a:latin typeface="Arial Black" pitchFamily="34" charset="0"/>
                <a:cs typeface="Aharoni" pitchFamily="2" charset="-79"/>
              </a:rPr>
              <a:t> </a:t>
            </a:r>
            <a:r>
              <a:rPr lang="en-US" sz="1800" b="1" dirty="0" smtClean="0">
                <a:solidFill>
                  <a:srgbClr val="002060"/>
                </a:solidFill>
                <a:latin typeface="Arial Black" pitchFamily="34" charset="0"/>
                <a:cs typeface="Aharoni" pitchFamily="2" charset="-79"/>
              </a:rPr>
              <a:t>                                                                                           </a:t>
            </a:r>
            <a:endParaRPr lang="en-US" sz="1800" dirty="0">
              <a:latin typeface="+mj-lt"/>
              <a:cs typeface="Utsaah" pitchFamily="34" charset="0"/>
            </a:endParaRPr>
          </a:p>
        </p:txBody>
      </p:sp>
      <p:pic>
        <p:nvPicPr>
          <p:cNvPr id="4" name="Picture 3"/>
          <p:cNvPicPr/>
          <p:nvPr/>
        </p:nvPicPr>
        <p:blipFill>
          <a:blip r:embed="rId2"/>
          <a:srcRect/>
          <a:stretch>
            <a:fillRect/>
          </a:stretch>
        </p:blipFill>
        <p:spPr bwMode="auto">
          <a:xfrm>
            <a:off x="7391400" y="6248400"/>
            <a:ext cx="1466850" cy="409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534400" cy="639762"/>
          </a:xfrm>
        </p:spPr>
        <p:txBody>
          <a:bodyPr>
            <a:normAutofit/>
          </a:bodyPr>
          <a:lstStyle/>
          <a:p>
            <a:r>
              <a:rPr lang="en-US" sz="2800" b="1" u="sng" dirty="0" smtClean="0">
                <a:latin typeface="Aharoni" pitchFamily="2" charset="-79"/>
                <a:cs typeface="Aharoni" pitchFamily="2" charset="-79"/>
              </a:rPr>
              <a:t>CONCLUSION</a:t>
            </a:r>
            <a:r>
              <a:rPr lang="en-US" sz="3200" b="1" dirty="0" smtClean="0">
                <a:latin typeface="Aharoni" pitchFamily="2" charset="-79"/>
                <a:cs typeface="Aharoni" pitchFamily="2" charset="-79"/>
              </a:rPr>
              <a:t> (</a:t>
            </a:r>
            <a:r>
              <a:rPr lang="en-US" sz="3200" b="1" dirty="0" err="1" smtClean="0">
                <a:latin typeface="Aharoni" pitchFamily="2" charset="-79"/>
                <a:cs typeface="Aharoni" pitchFamily="2" charset="-79"/>
              </a:rPr>
              <a:t>contd</a:t>
            </a:r>
            <a:r>
              <a:rPr lang="en-US" sz="3200" b="1" dirty="0" smtClean="0">
                <a:latin typeface="Aharoni" pitchFamily="2" charset="-79"/>
                <a:cs typeface="Aharoni" pitchFamily="2" charset="-79"/>
              </a:rPr>
              <a:t>) </a:t>
            </a:r>
            <a:endParaRPr lang="en-US" sz="3100" dirty="0">
              <a:latin typeface="Aharoni" pitchFamily="2" charset="-79"/>
              <a:cs typeface="Aharoni" pitchFamily="2" charset="-79"/>
            </a:endParaRPr>
          </a:p>
        </p:txBody>
      </p:sp>
      <p:sp>
        <p:nvSpPr>
          <p:cNvPr id="3" name="Content Placeholder 2"/>
          <p:cNvSpPr>
            <a:spLocks noGrp="1"/>
          </p:cNvSpPr>
          <p:nvPr>
            <p:ph idx="1"/>
          </p:nvPr>
        </p:nvSpPr>
        <p:spPr>
          <a:xfrm>
            <a:off x="152400" y="914400"/>
            <a:ext cx="8686800" cy="5486400"/>
          </a:xfrm>
        </p:spPr>
        <p:txBody>
          <a:bodyPr/>
          <a:lstStyle/>
          <a:p>
            <a:pPr>
              <a:buNone/>
            </a:pPr>
            <a:r>
              <a:rPr lang="en-US" sz="2800" dirty="0" smtClean="0"/>
              <a:t>It is also important to </a:t>
            </a:r>
            <a:r>
              <a:rPr lang="en-US" sz="2800" dirty="0" err="1" smtClean="0"/>
              <a:t>recognise</a:t>
            </a:r>
            <a:r>
              <a:rPr lang="en-US" sz="2800" dirty="0" smtClean="0"/>
              <a:t> the impact in terms of: </a:t>
            </a:r>
          </a:p>
          <a:p>
            <a:r>
              <a:rPr lang="en-US" sz="2800" dirty="0" smtClean="0"/>
              <a:t> </a:t>
            </a:r>
            <a:r>
              <a:rPr lang="en-US" sz="2800" dirty="0" err="1" smtClean="0"/>
              <a:t>Additionality</a:t>
            </a:r>
            <a:r>
              <a:rPr lang="en-US" sz="2800" dirty="0" smtClean="0"/>
              <a:t> </a:t>
            </a:r>
          </a:p>
          <a:p>
            <a:r>
              <a:rPr lang="en-US" sz="2800" dirty="0" smtClean="0"/>
              <a:t>Sustainability </a:t>
            </a:r>
          </a:p>
          <a:p>
            <a:r>
              <a:rPr lang="en-US" sz="2800" dirty="0" smtClean="0"/>
              <a:t>Increased volume of lending to SME sector.</a:t>
            </a:r>
            <a:endParaRPr lang="en-US" sz="1100" dirty="0" smtClean="0"/>
          </a:p>
          <a:p>
            <a:pPr lvl="0"/>
            <a:r>
              <a:rPr lang="en-US" sz="2800" dirty="0" err="1" smtClean="0"/>
              <a:t>Catalysed</a:t>
            </a:r>
            <a:r>
              <a:rPr lang="en-US" sz="2800" dirty="0" smtClean="0"/>
              <a:t> ventures into new markets.</a:t>
            </a:r>
          </a:p>
          <a:p>
            <a:pPr lvl="0"/>
            <a:r>
              <a:rPr lang="en-US" sz="2800" dirty="0" smtClean="0"/>
              <a:t>Renewed understanding /partnership between CGS and Banks to SME financing.</a:t>
            </a:r>
          </a:p>
          <a:p>
            <a:pPr>
              <a:buNone/>
            </a:pP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endParaRPr lang="en-US" dirty="0" smtClean="0"/>
          </a:p>
          <a:p>
            <a:pPr algn="ctr">
              <a:buNone/>
            </a:pPr>
            <a:endParaRPr lang="en-US" dirty="0" smtClean="0"/>
          </a:p>
          <a:p>
            <a:pPr algn="ctr">
              <a:buNone/>
            </a:pPr>
            <a:endParaRPr lang="en-US" dirty="0"/>
          </a:p>
          <a:p>
            <a:pPr algn="ctr">
              <a:buNone/>
            </a:pPr>
            <a:r>
              <a:rPr lang="en-US" sz="4000" dirty="0" smtClean="0">
                <a:latin typeface="Aharoni" pitchFamily="2" charset="-79"/>
                <a:cs typeface="Aharoni" pitchFamily="2" charset="-79"/>
              </a:rPr>
              <a:t>THANK YOU</a:t>
            </a:r>
            <a:endParaRPr lang="en-US" sz="4000" dirty="0">
              <a:latin typeface="Aharoni" pitchFamily="2" charset="-79"/>
              <a:cs typeface="Aharoni" pitchFamily="2" charset="-79"/>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8839200" cy="639762"/>
          </a:xfrm>
        </p:spPr>
        <p:txBody>
          <a:bodyPr>
            <a:normAutofit/>
          </a:bodyPr>
          <a:lstStyle/>
          <a:p>
            <a:pPr algn="l"/>
            <a:r>
              <a:rPr lang="en-US" sz="3200" b="1" u="sng" dirty="0"/>
              <a:t>INTRODUCTION </a:t>
            </a:r>
            <a:endParaRPr lang="en-US" sz="3200" b="1" dirty="0"/>
          </a:p>
        </p:txBody>
      </p:sp>
      <p:sp>
        <p:nvSpPr>
          <p:cNvPr id="3" name="Content Placeholder 2"/>
          <p:cNvSpPr>
            <a:spLocks noGrp="1"/>
          </p:cNvSpPr>
          <p:nvPr>
            <p:ph idx="1"/>
          </p:nvPr>
        </p:nvSpPr>
        <p:spPr>
          <a:xfrm>
            <a:off x="228600" y="838200"/>
            <a:ext cx="8763000" cy="5867400"/>
          </a:xfrm>
        </p:spPr>
        <p:txBody>
          <a:bodyPr>
            <a:normAutofit/>
          </a:bodyPr>
          <a:lstStyle/>
          <a:p>
            <a:pPr>
              <a:buNone/>
            </a:pPr>
            <a:r>
              <a:rPr lang="en-US" sz="2400" b="1" dirty="0" smtClean="0"/>
              <a:t>    AFRICA AT A GLANCE</a:t>
            </a:r>
            <a:endParaRPr lang="en-US" sz="2400" dirty="0">
              <a:latin typeface="Calibri" pitchFamily="34" charset="0"/>
            </a:endParaRPr>
          </a:p>
          <a:p>
            <a:r>
              <a:rPr lang="en-US" sz="2400" dirty="0">
                <a:latin typeface="Calibri" pitchFamily="34" charset="0"/>
              </a:rPr>
              <a:t>Population of Africa		</a:t>
            </a:r>
            <a:r>
              <a:rPr lang="en-US" sz="2400" dirty="0" smtClean="0">
                <a:latin typeface="Calibri" pitchFamily="34" charset="0"/>
              </a:rPr>
              <a:t>         :</a:t>
            </a:r>
            <a:r>
              <a:rPr lang="en-US" sz="2400" dirty="0">
                <a:latin typeface="Calibri" pitchFamily="34" charset="0"/>
              </a:rPr>
              <a:t>	</a:t>
            </a:r>
            <a:r>
              <a:rPr lang="en-US" sz="2400" dirty="0" smtClean="0">
                <a:latin typeface="Calibri" pitchFamily="34" charset="0"/>
              </a:rPr>
              <a:t> 1.2 </a:t>
            </a:r>
            <a:r>
              <a:rPr lang="en-US" sz="2400" dirty="0">
                <a:latin typeface="Calibri" pitchFamily="34" charset="0"/>
              </a:rPr>
              <a:t>billion</a:t>
            </a:r>
          </a:p>
          <a:p>
            <a:r>
              <a:rPr lang="en-US" sz="2400" dirty="0">
                <a:latin typeface="Calibri" pitchFamily="34" charset="0"/>
              </a:rPr>
              <a:t>54 </a:t>
            </a:r>
            <a:r>
              <a:rPr lang="en-US" sz="2400" dirty="0" smtClean="0">
                <a:latin typeface="Calibri" pitchFamily="34" charset="0"/>
              </a:rPr>
              <a:t>sovereign </a:t>
            </a:r>
            <a:r>
              <a:rPr lang="en-US" sz="2400" dirty="0">
                <a:latin typeface="Calibri" pitchFamily="34" charset="0"/>
              </a:rPr>
              <a:t>states			</a:t>
            </a:r>
            <a:r>
              <a:rPr lang="en-US" sz="2400" dirty="0" smtClean="0">
                <a:latin typeface="Calibri" pitchFamily="34" charset="0"/>
              </a:rPr>
              <a:t>         :</a:t>
            </a:r>
            <a:endParaRPr lang="en-US" sz="2400" dirty="0">
              <a:latin typeface="Calibri" pitchFamily="34" charset="0"/>
            </a:endParaRPr>
          </a:p>
          <a:p>
            <a:r>
              <a:rPr lang="en-US" sz="2400" dirty="0">
                <a:latin typeface="Calibri" pitchFamily="34" charset="0"/>
              </a:rPr>
              <a:t>Population growth rate		</a:t>
            </a:r>
            <a:r>
              <a:rPr lang="en-US" sz="2400" dirty="0" smtClean="0">
                <a:latin typeface="Calibri" pitchFamily="34" charset="0"/>
              </a:rPr>
              <a:t>         :     + </a:t>
            </a:r>
            <a:r>
              <a:rPr lang="en-US" sz="2400" dirty="0">
                <a:latin typeface="Calibri" pitchFamily="34" charset="0"/>
              </a:rPr>
              <a:t>2%</a:t>
            </a:r>
          </a:p>
          <a:p>
            <a:r>
              <a:rPr lang="en-US" sz="2400" dirty="0">
                <a:latin typeface="Calibri" pitchFamily="34" charset="0"/>
              </a:rPr>
              <a:t>GDP of Africa			</a:t>
            </a:r>
            <a:r>
              <a:rPr lang="en-US" sz="2400" dirty="0" smtClean="0">
                <a:latin typeface="Calibri" pitchFamily="34" charset="0"/>
              </a:rPr>
              <a:t>         :</a:t>
            </a:r>
            <a:r>
              <a:rPr lang="en-US" sz="2400" dirty="0">
                <a:latin typeface="Calibri" pitchFamily="34" charset="0"/>
              </a:rPr>
              <a:t>	</a:t>
            </a:r>
            <a:r>
              <a:rPr lang="en-US" sz="2400" dirty="0" smtClean="0">
                <a:latin typeface="Calibri" pitchFamily="34" charset="0"/>
              </a:rPr>
              <a:t>  US$2,449 </a:t>
            </a:r>
            <a:r>
              <a:rPr lang="en-US" sz="2400" dirty="0">
                <a:latin typeface="Calibri" pitchFamily="34" charset="0"/>
              </a:rPr>
              <a:t>billion</a:t>
            </a:r>
          </a:p>
          <a:p>
            <a:r>
              <a:rPr lang="en-US" sz="2400" dirty="0">
                <a:latin typeface="Calibri" pitchFamily="34" charset="0"/>
              </a:rPr>
              <a:t>GDP growth			</a:t>
            </a:r>
            <a:r>
              <a:rPr lang="en-US" sz="2400" dirty="0" smtClean="0">
                <a:latin typeface="Calibri" pitchFamily="34" charset="0"/>
              </a:rPr>
              <a:t>         :</a:t>
            </a:r>
            <a:r>
              <a:rPr lang="en-US" sz="2400" dirty="0">
                <a:latin typeface="Calibri" pitchFamily="34" charset="0"/>
              </a:rPr>
              <a:t>	</a:t>
            </a:r>
            <a:r>
              <a:rPr lang="en-US" sz="2400" dirty="0" smtClean="0">
                <a:latin typeface="Calibri" pitchFamily="34" charset="0"/>
              </a:rPr>
              <a:t>  5.2%</a:t>
            </a:r>
            <a:endParaRPr lang="en-US" sz="2400" dirty="0">
              <a:latin typeface="Calibri" pitchFamily="34" charset="0"/>
            </a:endParaRPr>
          </a:p>
          <a:p>
            <a:r>
              <a:rPr lang="en-US" sz="2400" dirty="0">
                <a:latin typeface="Calibri" pitchFamily="34" charset="0"/>
              </a:rPr>
              <a:t>GDP </a:t>
            </a:r>
            <a:r>
              <a:rPr lang="en-US" sz="2400" dirty="0" smtClean="0">
                <a:latin typeface="Calibri" pitchFamily="34" charset="0"/>
              </a:rPr>
              <a:t>per capita		       	         :	  US$2320</a:t>
            </a:r>
          </a:p>
          <a:p>
            <a:r>
              <a:rPr lang="en-US" sz="2400" dirty="0" smtClean="0">
                <a:latin typeface="Calibri" pitchFamily="34" charset="0"/>
              </a:rPr>
              <a:t>Contribution of Agric to GDP	         :      32</a:t>
            </a:r>
            <a:r>
              <a:rPr lang="en-US" sz="2400" dirty="0">
                <a:latin typeface="Calibri" pitchFamily="34" charset="0"/>
              </a:rPr>
              <a:t>%</a:t>
            </a:r>
          </a:p>
          <a:p>
            <a:r>
              <a:rPr lang="en-US" sz="2400" dirty="0" smtClean="0">
                <a:latin typeface="Calibri" pitchFamily="34" charset="0"/>
              </a:rPr>
              <a:t>Contribution </a:t>
            </a:r>
            <a:r>
              <a:rPr lang="en-US" sz="2400" dirty="0">
                <a:latin typeface="Calibri" pitchFamily="34" charset="0"/>
              </a:rPr>
              <a:t>of Agric </a:t>
            </a:r>
            <a:r>
              <a:rPr lang="en-US" sz="2400" dirty="0" smtClean="0">
                <a:latin typeface="Calibri" pitchFamily="34" charset="0"/>
              </a:rPr>
              <a:t>to Employment    :      65</a:t>
            </a:r>
            <a:r>
              <a:rPr lang="en-US" sz="2400" dirty="0">
                <a:latin typeface="Calibri" pitchFamily="34" charset="0"/>
              </a:rPr>
              <a:t>%</a:t>
            </a:r>
          </a:p>
          <a:p>
            <a:r>
              <a:rPr lang="en-US" sz="2400" dirty="0">
                <a:latin typeface="Calibri" pitchFamily="34" charset="0"/>
              </a:rPr>
              <a:t>Financial services industry	</a:t>
            </a:r>
            <a:r>
              <a:rPr lang="en-US" sz="2400" dirty="0" smtClean="0">
                <a:latin typeface="Calibri" pitchFamily="34" charset="0"/>
              </a:rPr>
              <a:t>                      :</a:t>
            </a:r>
            <a:r>
              <a:rPr lang="en-US" sz="2400" dirty="0">
                <a:latin typeface="Calibri" pitchFamily="34" charset="0"/>
              </a:rPr>
              <a:t>	</a:t>
            </a:r>
            <a:r>
              <a:rPr lang="en-US" sz="2400" dirty="0" smtClean="0">
                <a:latin typeface="Calibri" pitchFamily="34" charset="0"/>
              </a:rPr>
              <a:t>   US$107 billion</a:t>
            </a:r>
          </a:p>
          <a:p>
            <a:pPr>
              <a:buNone/>
            </a:pPr>
            <a:endParaRPr lang="en-US" sz="2400" dirty="0">
              <a:latin typeface="Calibri" pitchFamily="34" charset="0"/>
            </a:endParaRPr>
          </a:p>
          <a:p>
            <a:pPr>
              <a:buNone/>
            </a:pPr>
            <a:r>
              <a:rPr lang="en-US" sz="2400" b="1" dirty="0" smtClean="0">
                <a:solidFill>
                  <a:srgbClr val="002060"/>
                </a:solidFill>
                <a:latin typeface="Arial Black" pitchFamily="34" charset="0"/>
                <a:cs typeface="Aharoni" pitchFamily="2" charset="-79"/>
              </a:rPr>
              <a:t>                                                                       </a:t>
            </a:r>
            <a:endParaRPr lang="en-US" sz="1600" dirty="0">
              <a:latin typeface="Calibri" pitchFamily="34" charset="0"/>
            </a:endParaRPr>
          </a:p>
          <a:p>
            <a:pPr>
              <a:buNone/>
            </a:pPr>
            <a:endParaRPr lang="en-US" sz="2000" dirty="0">
              <a:latin typeface="Calibri" pitchFamily="34" charset="0"/>
            </a:endParaRPr>
          </a:p>
          <a:p>
            <a:pPr>
              <a:buNone/>
            </a:pPr>
            <a:endParaRPr lang="en-US" sz="1000" dirty="0"/>
          </a:p>
        </p:txBody>
      </p:sp>
      <p:pic>
        <p:nvPicPr>
          <p:cNvPr id="4" name="Picture 3"/>
          <p:cNvPicPr/>
          <p:nvPr/>
        </p:nvPicPr>
        <p:blipFill>
          <a:blip r:embed="rId2"/>
          <a:srcRect/>
          <a:stretch>
            <a:fillRect/>
          </a:stretch>
        </p:blipFill>
        <p:spPr bwMode="auto">
          <a:xfrm>
            <a:off x="7391400" y="6248400"/>
            <a:ext cx="1466850" cy="409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15962"/>
          </a:xfrm>
        </p:spPr>
        <p:txBody>
          <a:bodyPr>
            <a:normAutofit fontScale="90000"/>
          </a:bodyPr>
          <a:lstStyle/>
          <a:p>
            <a:r>
              <a:rPr lang="en-US" sz="3200" b="1" u="sng" dirty="0" smtClean="0"/>
              <a:t/>
            </a:r>
            <a:br>
              <a:rPr lang="en-US" sz="3200" b="1" u="sng" dirty="0" smtClean="0"/>
            </a:br>
            <a:r>
              <a:rPr lang="en-US" sz="3600" b="1" u="sng" dirty="0" smtClean="0">
                <a:latin typeface="Aharoni" pitchFamily="2" charset="-79"/>
                <a:cs typeface="Aharoni" pitchFamily="2" charset="-79"/>
              </a:rPr>
              <a:t>AFRICA </a:t>
            </a:r>
            <a:r>
              <a:rPr lang="en-US" sz="3600" b="1" u="sng" dirty="0">
                <a:latin typeface="Aharoni" pitchFamily="2" charset="-79"/>
                <a:cs typeface="Aharoni" pitchFamily="2" charset="-79"/>
              </a:rPr>
              <a:t>AND THE WORLD</a:t>
            </a:r>
            <a:r>
              <a:rPr lang="en-US" sz="3200" dirty="0"/>
              <a:t/>
            </a:r>
            <a:br>
              <a:rPr lang="en-US" sz="3200" dirty="0"/>
            </a:br>
            <a:endParaRPr lang="en-US" sz="3200" dirty="0"/>
          </a:p>
        </p:txBody>
      </p:sp>
      <p:graphicFrame>
        <p:nvGraphicFramePr>
          <p:cNvPr id="4" name="Content Placeholder 3"/>
          <p:cNvGraphicFramePr>
            <a:graphicFrameLocks noGrp="1"/>
          </p:cNvGraphicFramePr>
          <p:nvPr>
            <p:ph idx="1"/>
          </p:nvPr>
        </p:nvGraphicFramePr>
        <p:xfrm>
          <a:off x="228600" y="1371600"/>
          <a:ext cx="8534400" cy="2880360"/>
        </p:xfrm>
        <a:graphic>
          <a:graphicData uri="http://schemas.openxmlformats.org/drawingml/2006/table">
            <a:tbl>
              <a:tblPr firstRow="1" bandRow="1">
                <a:tableStyleId>{5C22544A-7EE6-4342-B048-85BDC9FD1C3A}</a:tableStyleId>
              </a:tblPr>
              <a:tblGrid>
                <a:gridCol w="2370667"/>
                <a:gridCol w="1106311"/>
                <a:gridCol w="1027289"/>
                <a:gridCol w="1185333"/>
                <a:gridCol w="1659467"/>
                <a:gridCol w="1185333"/>
              </a:tblGrid>
              <a:tr h="295275">
                <a:tc>
                  <a:txBody>
                    <a:bodyPr/>
                    <a:lstStyle/>
                    <a:p>
                      <a:pPr algn="ctr"/>
                      <a:r>
                        <a:rPr lang="en-US" sz="1800" b="1" kern="1200" dirty="0" smtClean="0">
                          <a:solidFill>
                            <a:schemeClr val="lt1"/>
                          </a:solidFill>
                          <a:latin typeface="+mn-lt"/>
                          <a:ea typeface="+mn-ea"/>
                          <a:cs typeface="+mn-cs"/>
                        </a:rPr>
                        <a:t>Indicators</a:t>
                      </a:r>
                      <a:endParaRPr lang="en-US" sz="1800" dirty="0"/>
                    </a:p>
                  </a:txBody>
                  <a:tcPr/>
                </a:tc>
                <a:tc>
                  <a:txBody>
                    <a:bodyPr/>
                    <a:lstStyle/>
                    <a:p>
                      <a:pPr marL="0" marR="0" algn="ctr">
                        <a:lnSpc>
                          <a:spcPct val="150000"/>
                        </a:lnSpc>
                        <a:spcBef>
                          <a:spcPts val="0"/>
                        </a:spcBef>
                        <a:spcAft>
                          <a:spcPts val="0"/>
                        </a:spcAft>
                      </a:pPr>
                      <a:r>
                        <a:rPr lang="en-US" sz="1800" b="1" dirty="0">
                          <a:latin typeface="Times New Roman"/>
                          <a:ea typeface="Calibri"/>
                          <a:cs typeface="Times New Roman"/>
                        </a:rPr>
                        <a:t>World</a:t>
                      </a:r>
                      <a:endParaRPr lang="en-US" sz="1800" dirty="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800" b="1" dirty="0">
                          <a:latin typeface="Times New Roman"/>
                          <a:ea typeface="Calibri"/>
                          <a:cs typeface="Times New Roman"/>
                        </a:rPr>
                        <a:t>Europe</a:t>
                      </a:r>
                      <a:endParaRPr lang="en-US" sz="1800" dirty="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800" b="1" dirty="0">
                          <a:latin typeface="Times New Roman"/>
                          <a:ea typeface="Calibri"/>
                          <a:cs typeface="Times New Roman"/>
                        </a:rPr>
                        <a:t>Asia</a:t>
                      </a:r>
                      <a:endParaRPr lang="en-US" sz="1800" dirty="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800" b="1" dirty="0">
                          <a:latin typeface="Times New Roman"/>
                          <a:ea typeface="Calibri"/>
                          <a:cs typeface="Times New Roman"/>
                        </a:rPr>
                        <a:t>South America</a:t>
                      </a:r>
                      <a:endParaRPr lang="en-US" sz="1800" dirty="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800" b="1" dirty="0">
                          <a:latin typeface="Times New Roman"/>
                          <a:ea typeface="Calibri"/>
                          <a:cs typeface="Times New Roman"/>
                        </a:rPr>
                        <a:t>Africa</a:t>
                      </a:r>
                      <a:endParaRPr lang="en-US" sz="1800" dirty="0">
                        <a:latin typeface="Calibri"/>
                        <a:ea typeface="Calibri"/>
                        <a:cs typeface="Times New Roman"/>
                      </a:endParaRPr>
                    </a:p>
                  </a:txBody>
                  <a:tcPr marL="68580" marR="68580" marT="0" marB="0"/>
                </a:tc>
              </a:tr>
              <a:tr h="295275">
                <a:tc>
                  <a:txBody>
                    <a:bodyPr/>
                    <a:lstStyle/>
                    <a:p>
                      <a:pPr marL="0" marR="0" algn="l">
                        <a:lnSpc>
                          <a:spcPct val="150000"/>
                        </a:lnSpc>
                        <a:spcBef>
                          <a:spcPts val="0"/>
                        </a:spcBef>
                        <a:spcAft>
                          <a:spcPts val="0"/>
                        </a:spcAft>
                      </a:pPr>
                      <a:r>
                        <a:rPr lang="en-US" sz="1800" b="1" dirty="0">
                          <a:latin typeface="Times New Roman"/>
                          <a:ea typeface="Calibri"/>
                          <a:cs typeface="Times New Roman"/>
                        </a:rPr>
                        <a:t>Population (</a:t>
                      </a:r>
                      <a:r>
                        <a:rPr lang="en-US" sz="1800" b="1" dirty="0" err="1">
                          <a:latin typeface="Times New Roman"/>
                          <a:ea typeface="Calibri"/>
                          <a:cs typeface="Times New Roman"/>
                        </a:rPr>
                        <a:t>bn</a:t>
                      </a:r>
                      <a:r>
                        <a:rPr lang="en-US" sz="1800" b="1" dirty="0">
                          <a:latin typeface="Times New Roman"/>
                          <a:ea typeface="Calibri"/>
                          <a:cs typeface="Times New Roman"/>
                        </a:rPr>
                        <a:t>)</a:t>
                      </a:r>
                      <a:endParaRPr lang="en-US" sz="1800" dirty="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800" b="1" dirty="0">
                          <a:latin typeface="Times New Roman"/>
                          <a:ea typeface="Calibri"/>
                          <a:cs typeface="Times New Roman"/>
                        </a:rPr>
                        <a:t>  7.3</a:t>
                      </a:r>
                      <a:endParaRPr lang="en-US" sz="1800" dirty="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800" b="1" dirty="0">
                          <a:latin typeface="Times New Roman"/>
                          <a:ea typeface="Calibri"/>
                          <a:cs typeface="Times New Roman"/>
                        </a:rPr>
                        <a:t>   0.7</a:t>
                      </a:r>
                      <a:endParaRPr lang="en-US" sz="1800" dirty="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800" b="1" dirty="0">
                          <a:latin typeface="Times New Roman"/>
                          <a:ea typeface="Calibri"/>
                          <a:cs typeface="Times New Roman"/>
                        </a:rPr>
                        <a:t>   4.2</a:t>
                      </a:r>
                      <a:endParaRPr lang="en-US" sz="1800" dirty="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800" b="1">
                          <a:latin typeface="Times New Roman"/>
                          <a:ea typeface="Calibri"/>
                          <a:cs typeface="Times New Roman"/>
                        </a:rPr>
                        <a:t>          0.4</a:t>
                      </a:r>
                      <a:endParaRPr lang="en-US" sz="1800">
                        <a:latin typeface="Calibri"/>
                        <a:ea typeface="Calibri"/>
                        <a:cs typeface="Times New Roman"/>
                      </a:endParaRPr>
                    </a:p>
                  </a:txBody>
                  <a:tcPr marL="68580" marR="68580" marT="0" marB="0"/>
                </a:tc>
                <a:tc>
                  <a:txBody>
                    <a:bodyPr/>
                    <a:lstStyle/>
                    <a:p>
                      <a:pPr marL="0" marR="0" algn="l">
                        <a:lnSpc>
                          <a:spcPct val="150000"/>
                        </a:lnSpc>
                        <a:spcBef>
                          <a:spcPts val="0"/>
                        </a:spcBef>
                        <a:spcAft>
                          <a:spcPts val="0"/>
                        </a:spcAft>
                      </a:pPr>
                      <a:r>
                        <a:rPr lang="en-US" sz="1800" b="1">
                          <a:latin typeface="Times New Roman"/>
                          <a:ea typeface="Calibri"/>
                          <a:cs typeface="Times New Roman"/>
                        </a:rPr>
                        <a:t>    1.2</a:t>
                      </a:r>
                      <a:endParaRPr lang="en-US" sz="1800">
                        <a:latin typeface="Calibri"/>
                        <a:ea typeface="Calibri"/>
                        <a:cs typeface="Times New Roman"/>
                      </a:endParaRPr>
                    </a:p>
                  </a:txBody>
                  <a:tcPr marL="68580" marR="68580" marT="0" marB="0"/>
                </a:tc>
              </a:tr>
              <a:tr h="295275">
                <a:tc>
                  <a:txBody>
                    <a:bodyPr/>
                    <a:lstStyle/>
                    <a:p>
                      <a:pPr marL="0" marR="0" algn="l">
                        <a:lnSpc>
                          <a:spcPct val="150000"/>
                        </a:lnSpc>
                        <a:spcBef>
                          <a:spcPts val="0"/>
                        </a:spcBef>
                        <a:spcAft>
                          <a:spcPts val="0"/>
                        </a:spcAft>
                      </a:pPr>
                      <a:r>
                        <a:rPr lang="en-US" sz="1800" b="1">
                          <a:latin typeface="Times New Roman"/>
                          <a:ea typeface="Calibri"/>
                          <a:cs typeface="Times New Roman"/>
                        </a:rPr>
                        <a:t>GDP (US$ billion)</a:t>
                      </a:r>
                      <a:endParaRPr lang="en-US" sz="180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800" b="1">
                          <a:latin typeface="Times New Roman"/>
                          <a:ea typeface="Calibri"/>
                          <a:cs typeface="Times New Roman"/>
                        </a:rPr>
                        <a:t>77,302</a:t>
                      </a:r>
                      <a:endParaRPr lang="en-US" sz="180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800" b="1" dirty="0">
                          <a:latin typeface="Times New Roman"/>
                          <a:ea typeface="Calibri"/>
                          <a:cs typeface="Times New Roman"/>
                        </a:rPr>
                        <a:t>22,804</a:t>
                      </a:r>
                      <a:endParaRPr lang="en-US" sz="1800" dirty="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800" b="1" dirty="0">
                          <a:latin typeface="Times New Roman"/>
                          <a:ea typeface="Calibri"/>
                          <a:cs typeface="Times New Roman"/>
                        </a:rPr>
                        <a:t>25,374</a:t>
                      </a:r>
                      <a:endParaRPr lang="en-US" sz="1800" dirty="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800" b="1" dirty="0">
                          <a:latin typeface="Times New Roman"/>
                          <a:ea typeface="Calibri"/>
                          <a:cs typeface="Times New Roman"/>
                        </a:rPr>
                        <a:t>       4,473</a:t>
                      </a:r>
                      <a:endParaRPr lang="en-US" sz="1800" dirty="0">
                        <a:latin typeface="Calibri"/>
                        <a:ea typeface="Calibri"/>
                        <a:cs typeface="Times New Roman"/>
                      </a:endParaRPr>
                    </a:p>
                  </a:txBody>
                  <a:tcPr marL="68580" marR="68580" marT="0" marB="0"/>
                </a:tc>
                <a:tc>
                  <a:txBody>
                    <a:bodyPr/>
                    <a:lstStyle/>
                    <a:p>
                      <a:pPr marL="0" marR="0" algn="l">
                        <a:lnSpc>
                          <a:spcPct val="150000"/>
                        </a:lnSpc>
                        <a:spcBef>
                          <a:spcPts val="0"/>
                        </a:spcBef>
                        <a:spcAft>
                          <a:spcPts val="0"/>
                        </a:spcAft>
                      </a:pPr>
                      <a:r>
                        <a:rPr lang="en-US" sz="1800" b="1">
                          <a:latin typeface="Times New Roman"/>
                          <a:ea typeface="Calibri"/>
                          <a:cs typeface="Times New Roman"/>
                        </a:rPr>
                        <a:t>   2,449</a:t>
                      </a:r>
                      <a:endParaRPr lang="en-US" sz="1800">
                        <a:latin typeface="Calibri"/>
                        <a:ea typeface="Calibri"/>
                        <a:cs typeface="Times New Roman"/>
                      </a:endParaRPr>
                    </a:p>
                  </a:txBody>
                  <a:tcPr marL="68580" marR="68580" marT="0" marB="0"/>
                </a:tc>
              </a:tr>
              <a:tr h="295275">
                <a:tc>
                  <a:txBody>
                    <a:bodyPr/>
                    <a:lstStyle/>
                    <a:p>
                      <a:pPr marL="0" marR="0" algn="l">
                        <a:lnSpc>
                          <a:spcPct val="150000"/>
                        </a:lnSpc>
                        <a:spcBef>
                          <a:spcPts val="0"/>
                        </a:spcBef>
                        <a:spcAft>
                          <a:spcPts val="0"/>
                        </a:spcAft>
                      </a:pPr>
                      <a:r>
                        <a:rPr lang="en-US" sz="1800" b="1">
                          <a:latin typeface="Times New Roman"/>
                          <a:ea typeface="Calibri"/>
                          <a:cs typeface="Times New Roman"/>
                        </a:rPr>
                        <a:t>GDP Growth (%)</a:t>
                      </a:r>
                      <a:endParaRPr lang="en-US" sz="180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800" b="1">
                          <a:latin typeface="Times New Roman"/>
                          <a:ea typeface="Calibri"/>
                          <a:cs typeface="Times New Roman"/>
                        </a:rPr>
                        <a:t>   3.8</a:t>
                      </a:r>
                      <a:endParaRPr lang="en-US" sz="180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800" b="1">
                          <a:latin typeface="Times New Roman"/>
                          <a:ea typeface="Calibri"/>
                          <a:cs typeface="Times New Roman"/>
                        </a:rPr>
                        <a:t>    1.1</a:t>
                      </a:r>
                      <a:endParaRPr lang="en-US" sz="180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800" b="1" dirty="0">
                          <a:latin typeface="Times New Roman"/>
                          <a:ea typeface="Calibri"/>
                          <a:cs typeface="Times New Roman"/>
                        </a:rPr>
                        <a:t>   7.9</a:t>
                      </a:r>
                      <a:endParaRPr lang="en-US" sz="1800" dirty="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800" b="1" dirty="0">
                          <a:latin typeface="Times New Roman"/>
                          <a:ea typeface="Calibri"/>
                          <a:cs typeface="Times New Roman"/>
                        </a:rPr>
                        <a:t>         5.5</a:t>
                      </a:r>
                      <a:endParaRPr lang="en-US" sz="1800" dirty="0">
                        <a:latin typeface="Calibri"/>
                        <a:ea typeface="Calibri"/>
                        <a:cs typeface="Times New Roman"/>
                      </a:endParaRPr>
                    </a:p>
                  </a:txBody>
                  <a:tcPr marL="68580" marR="68580" marT="0" marB="0"/>
                </a:tc>
                <a:tc>
                  <a:txBody>
                    <a:bodyPr/>
                    <a:lstStyle/>
                    <a:p>
                      <a:pPr marL="0" marR="0" algn="l">
                        <a:lnSpc>
                          <a:spcPct val="150000"/>
                        </a:lnSpc>
                        <a:spcBef>
                          <a:spcPts val="0"/>
                        </a:spcBef>
                        <a:spcAft>
                          <a:spcPts val="0"/>
                        </a:spcAft>
                      </a:pPr>
                      <a:r>
                        <a:rPr lang="en-US" sz="1800" b="1">
                          <a:latin typeface="Times New Roman"/>
                          <a:ea typeface="Calibri"/>
                          <a:cs typeface="Times New Roman"/>
                        </a:rPr>
                        <a:t>     5.2</a:t>
                      </a:r>
                      <a:endParaRPr lang="en-US" sz="1800">
                        <a:latin typeface="Calibri"/>
                        <a:ea typeface="Calibri"/>
                        <a:cs typeface="Times New Roman"/>
                      </a:endParaRPr>
                    </a:p>
                  </a:txBody>
                  <a:tcPr marL="68580" marR="68580" marT="0" marB="0"/>
                </a:tc>
              </a:tr>
              <a:tr h="295275">
                <a:tc>
                  <a:txBody>
                    <a:bodyPr/>
                    <a:lstStyle/>
                    <a:p>
                      <a:pPr marL="0" marR="0" algn="l">
                        <a:lnSpc>
                          <a:spcPct val="150000"/>
                        </a:lnSpc>
                        <a:spcBef>
                          <a:spcPts val="0"/>
                        </a:spcBef>
                        <a:spcAft>
                          <a:spcPts val="0"/>
                        </a:spcAft>
                      </a:pPr>
                      <a:r>
                        <a:rPr lang="en-US" sz="1800" b="1">
                          <a:latin typeface="Times New Roman"/>
                          <a:ea typeface="Calibri"/>
                          <a:cs typeface="Times New Roman"/>
                        </a:rPr>
                        <a:t>GDP per capital (US$)</a:t>
                      </a:r>
                      <a:endParaRPr lang="en-US" sz="180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800" b="1" dirty="0">
                          <a:latin typeface="Times New Roman"/>
                          <a:ea typeface="Calibri"/>
                          <a:cs typeface="Times New Roman"/>
                        </a:rPr>
                        <a:t>10,880</a:t>
                      </a:r>
                      <a:endParaRPr lang="en-US" sz="1800" dirty="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800" b="1">
                          <a:latin typeface="Times New Roman"/>
                          <a:ea typeface="Calibri"/>
                          <a:cs typeface="Times New Roman"/>
                        </a:rPr>
                        <a:t>27,525</a:t>
                      </a:r>
                      <a:endParaRPr lang="en-US" sz="180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800" b="1" dirty="0">
                          <a:latin typeface="Times New Roman"/>
                          <a:ea typeface="Calibri"/>
                          <a:cs typeface="Times New Roman"/>
                        </a:rPr>
                        <a:t> 6,090</a:t>
                      </a:r>
                      <a:endParaRPr lang="en-US" sz="1800" dirty="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800" b="1" dirty="0">
                          <a:latin typeface="Times New Roman"/>
                          <a:ea typeface="Calibri"/>
                          <a:cs typeface="Times New Roman"/>
                        </a:rPr>
                        <a:t>     10,153</a:t>
                      </a:r>
                      <a:endParaRPr lang="en-US" sz="1800" dirty="0">
                        <a:latin typeface="Calibri"/>
                        <a:ea typeface="Calibri"/>
                        <a:cs typeface="Times New Roman"/>
                      </a:endParaRPr>
                    </a:p>
                  </a:txBody>
                  <a:tcPr marL="68580" marR="68580" marT="0" marB="0"/>
                </a:tc>
                <a:tc>
                  <a:txBody>
                    <a:bodyPr/>
                    <a:lstStyle/>
                    <a:p>
                      <a:pPr marL="0" marR="0" algn="l">
                        <a:lnSpc>
                          <a:spcPct val="150000"/>
                        </a:lnSpc>
                        <a:spcBef>
                          <a:spcPts val="0"/>
                        </a:spcBef>
                        <a:spcAft>
                          <a:spcPts val="0"/>
                        </a:spcAft>
                      </a:pPr>
                      <a:r>
                        <a:rPr lang="en-US" sz="1800" b="1" dirty="0">
                          <a:latin typeface="Times New Roman"/>
                          <a:ea typeface="Calibri"/>
                          <a:cs typeface="Times New Roman"/>
                        </a:rPr>
                        <a:t>   </a:t>
                      </a:r>
                      <a:r>
                        <a:rPr lang="en-US" sz="1800" b="1" dirty="0" smtClean="0">
                          <a:latin typeface="Times New Roman"/>
                          <a:ea typeface="Calibri"/>
                          <a:cs typeface="Times New Roman"/>
                        </a:rPr>
                        <a:t>2,320</a:t>
                      </a:r>
                      <a:endParaRPr lang="en-US" sz="1800" dirty="0">
                        <a:latin typeface="Calibri"/>
                        <a:ea typeface="Calibri"/>
                        <a:cs typeface="Times New Roman"/>
                      </a:endParaRPr>
                    </a:p>
                  </a:txBody>
                  <a:tcPr marL="68580" marR="68580" marT="0" marB="0"/>
                </a:tc>
              </a:tr>
              <a:tr h="295275">
                <a:tc>
                  <a:txBody>
                    <a:bodyPr/>
                    <a:lstStyle/>
                    <a:p>
                      <a:pPr marL="0" marR="0" algn="l">
                        <a:lnSpc>
                          <a:spcPct val="150000"/>
                        </a:lnSpc>
                        <a:spcBef>
                          <a:spcPts val="0"/>
                        </a:spcBef>
                        <a:spcAft>
                          <a:spcPts val="0"/>
                        </a:spcAft>
                      </a:pPr>
                      <a:r>
                        <a:rPr lang="en-US" sz="1800" b="1">
                          <a:latin typeface="Times New Roman"/>
                          <a:ea typeface="Calibri"/>
                          <a:cs typeface="Times New Roman"/>
                        </a:rPr>
                        <a:t>Poverty %  ≤ US$ 1.00</a:t>
                      </a:r>
                      <a:endParaRPr lang="en-US" sz="180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800" b="1" dirty="0">
                          <a:latin typeface="Times New Roman"/>
                          <a:ea typeface="Calibri"/>
                          <a:cs typeface="Times New Roman"/>
                        </a:rPr>
                        <a:t>-</a:t>
                      </a:r>
                      <a:endParaRPr lang="en-US" sz="1800" dirty="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800" b="1">
                          <a:latin typeface="Times New Roman"/>
                          <a:ea typeface="Calibri"/>
                          <a:cs typeface="Times New Roman"/>
                        </a:rPr>
                        <a:t>-</a:t>
                      </a:r>
                      <a:endParaRPr lang="en-US" sz="180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800" b="1">
                          <a:latin typeface="Times New Roman"/>
                          <a:ea typeface="Calibri"/>
                          <a:cs typeface="Times New Roman"/>
                        </a:rPr>
                        <a:t>-</a:t>
                      </a:r>
                      <a:endParaRPr lang="en-US" sz="180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800" b="1" dirty="0">
                          <a:latin typeface="Times New Roman"/>
                          <a:ea typeface="Calibri"/>
                          <a:cs typeface="Times New Roman"/>
                        </a:rPr>
                        <a:t>-</a:t>
                      </a:r>
                      <a:endParaRPr lang="en-US" sz="1800" dirty="0">
                        <a:latin typeface="Calibri"/>
                        <a:ea typeface="Calibri"/>
                        <a:cs typeface="Times New Roman"/>
                      </a:endParaRPr>
                    </a:p>
                  </a:txBody>
                  <a:tcPr marL="68580" marR="68580" marT="0" marB="0"/>
                </a:tc>
                <a:tc>
                  <a:txBody>
                    <a:bodyPr/>
                    <a:lstStyle/>
                    <a:p>
                      <a:pPr marL="0" marR="0" algn="l">
                        <a:lnSpc>
                          <a:spcPct val="150000"/>
                        </a:lnSpc>
                        <a:spcBef>
                          <a:spcPts val="0"/>
                        </a:spcBef>
                        <a:spcAft>
                          <a:spcPts val="0"/>
                        </a:spcAft>
                      </a:pPr>
                      <a:r>
                        <a:rPr lang="en-US" sz="1800" b="1" dirty="0">
                          <a:latin typeface="Times New Roman"/>
                          <a:ea typeface="Calibri"/>
                          <a:cs typeface="Times New Roman"/>
                        </a:rPr>
                        <a:t>      39</a:t>
                      </a:r>
                      <a:endParaRPr lang="en-US" sz="1800" dirty="0">
                        <a:latin typeface="Calibri"/>
                        <a:ea typeface="Calibri"/>
                        <a:cs typeface="Times New Roman"/>
                      </a:endParaRPr>
                    </a:p>
                  </a:txBody>
                  <a:tcPr marL="68580" marR="68580" marT="0" marB="0"/>
                </a:tc>
              </a:tr>
              <a:tr h="295275">
                <a:tc>
                  <a:txBody>
                    <a:bodyPr/>
                    <a:lstStyle/>
                    <a:p>
                      <a:pPr marL="0" marR="0" algn="l">
                        <a:lnSpc>
                          <a:spcPct val="150000"/>
                        </a:lnSpc>
                        <a:spcBef>
                          <a:spcPts val="0"/>
                        </a:spcBef>
                        <a:spcAft>
                          <a:spcPts val="0"/>
                        </a:spcAft>
                      </a:pPr>
                      <a:r>
                        <a:rPr lang="en-US" sz="1800" b="1">
                          <a:latin typeface="Times New Roman"/>
                          <a:ea typeface="Calibri"/>
                          <a:cs typeface="Times New Roman"/>
                        </a:rPr>
                        <a:t>Ext Debt % GDP</a:t>
                      </a:r>
                      <a:endParaRPr lang="en-US" sz="180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endParaRPr lang="en-US" sz="180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endParaRPr lang="en-US" sz="180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endParaRPr lang="en-US" sz="1800">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endParaRPr lang="en-US" sz="1800" dirty="0">
                        <a:latin typeface="Calibri"/>
                        <a:ea typeface="Calibri"/>
                        <a:cs typeface="Times New Roman"/>
                      </a:endParaRPr>
                    </a:p>
                  </a:txBody>
                  <a:tcPr marL="68580" marR="68580" marT="0" marB="0"/>
                </a:tc>
                <a:tc>
                  <a:txBody>
                    <a:bodyPr/>
                    <a:lstStyle/>
                    <a:p>
                      <a:pPr marL="0" marR="0" algn="l">
                        <a:lnSpc>
                          <a:spcPct val="150000"/>
                        </a:lnSpc>
                        <a:spcBef>
                          <a:spcPts val="0"/>
                        </a:spcBef>
                        <a:spcAft>
                          <a:spcPts val="0"/>
                        </a:spcAft>
                      </a:pPr>
                      <a:r>
                        <a:rPr lang="en-US" sz="1800" b="1" dirty="0">
                          <a:latin typeface="Times New Roman"/>
                          <a:ea typeface="Calibri"/>
                          <a:cs typeface="Times New Roman"/>
                        </a:rPr>
                        <a:t>    60.7</a:t>
                      </a:r>
                      <a:endParaRPr lang="en-US" sz="1800" dirty="0">
                        <a:latin typeface="Calibri"/>
                        <a:ea typeface="Calibri"/>
                        <a:cs typeface="Times New Roman"/>
                      </a:endParaRPr>
                    </a:p>
                  </a:txBody>
                  <a:tcPr marL="68580" marR="68580" marT="0" marB="0"/>
                </a:tc>
              </a:tr>
            </a:tbl>
          </a:graphicData>
        </a:graphic>
      </p:graphicFrame>
      <p:pic>
        <p:nvPicPr>
          <p:cNvPr id="5" name="Picture 4"/>
          <p:cNvPicPr/>
          <p:nvPr/>
        </p:nvPicPr>
        <p:blipFill>
          <a:blip r:embed="rId2"/>
          <a:srcRect/>
          <a:stretch>
            <a:fillRect/>
          </a:stretch>
        </p:blipFill>
        <p:spPr bwMode="auto">
          <a:xfrm>
            <a:off x="7391400" y="6248400"/>
            <a:ext cx="1466850" cy="409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39762"/>
          </a:xfrm>
        </p:spPr>
        <p:txBody>
          <a:bodyPr>
            <a:noAutofit/>
          </a:bodyPr>
          <a:lstStyle/>
          <a:p>
            <a:r>
              <a:rPr lang="en-US" sz="2800" b="1" u="sng" dirty="0" smtClean="0"/>
              <a:t/>
            </a:r>
            <a:br>
              <a:rPr lang="en-US" sz="2800" b="1" u="sng" dirty="0" smtClean="0"/>
            </a:br>
            <a:r>
              <a:rPr lang="en-US" sz="2400" b="1" u="sng" dirty="0" smtClean="0">
                <a:latin typeface="Aharoni" pitchFamily="2" charset="-79"/>
                <a:cs typeface="Aharoni" pitchFamily="2" charset="-79"/>
              </a:rPr>
              <a:t>CHARACTERISTICS/CHALLENGES </a:t>
            </a:r>
            <a:r>
              <a:rPr lang="en-US" sz="2400" b="1" u="sng" dirty="0">
                <a:latin typeface="Aharoni" pitchFamily="2" charset="-79"/>
                <a:cs typeface="Aharoni" pitchFamily="2" charset="-79"/>
              </a:rPr>
              <a:t>OF SME’S IN AFRICA</a:t>
            </a:r>
            <a:r>
              <a:rPr lang="en-US" sz="2800" b="1" dirty="0"/>
              <a:t/>
            </a:r>
            <a:br>
              <a:rPr lang="en-US" sz="2800" b="1" dirty="0"/>
            </a:br>
            <a:endParaRPr lang="en-US" sz="2800" dirty="0"/>
          </a:p>
        </p:txBody>
      </p:sp>
      <p:sp>
        <p:nvSpPr>
          <p:cNvPr id="3" name="Content Placeholder 2"/>
          <p:cNvSpPr>
            <a:spLocks noGrp="1"/>
          </p:cNvSpPr>
          <p:nvPr>
            <p:ph idx="1"/>
          </p:nvPr>
        </p:nvSpPr>
        <p:spPr>
          <a:xfrm>
            <a:off x="152400" y="762000"/>
            <a:ext cx="8839200" cy="5867400"/>
          </a:xfrm>
        </p:spPr>
        <p:txBody>
          <a:bodyPr>
            <a:normAutofit/>
          </a:bodyPr>
          <a:lstStyle/>
          <a:p>
            <a:r>
              <a:rPr lang="en-US" sz="2000" b="1" u="sng" dirty="0">
                <a:latin typeface="Aharoni" pitchFamily="2" charset="-79"/>
                <a:cs typeface="Aharoni" pitchFamily="2" charset="-79"/>
              </a:rPr>
              <a:t>CHARACTERISTICS:</a:t>
            </a:r>
            <a:endParaRPr lang="en-US" sz="2000" dirty="0">
              <a:latin typeface="Aharoni" pitchFamily="2" charset="-79"/>
              <a:cs typeface="Aharoni" pitchFamily="2" charset="-79"/>
            </a:endParaRPr>
          </a:p>
          <a:p>
            <a:pPr lvl="0"/>
            <a:r>
              <a:rPr lang="en-US" sz="1800" dirty="0"/>
              <a:t>Small and Medium Enterprises (SME’s) account for more than 95% of all firms in Africa.</a:t>
            </a:r>
          </a:p>
          <a:p>
            <a:pPr lvl="0"/>
            <a:r>
              <a:rPr lang="en-US" sz="1800" dirty="0"/>
              <a:t>Engine/Drivers of growth :  </a:t>
            </a:r>
            <a:endParaRPr lang="en-US" sz="1800" dirty="0" smtClean="0"/>
          </a:p>
          <a:p>
            <a:pPr lvl="0"/>
            <a:r>
              <a:rPr lang="en-US" sz="1800" dirty="0" smtClean="0"/>
              <a:t>Economic</a:t>
            </a:r>
            <a:endParaRPr lang="en-US" sz="1800" dirty="0"/>
          </a:p>
          <a:p>
            <a:r>
              <a:rPr lang="en-US" sz="1800" dirty="0" smtClean="0"/>
              <a:t> </a:t>
            </a:r>
            <a:r>
              <a:rPr lang="en-US" sz="1800" dirty="0"/>
              <a:t>Social</a:t>
            </a:r>
          </a:p>
          <a:p>
            <a:r>
              <a:rPr lang="en-US" sz="1800" dirty="0"/>
              <a:t> </a:t>
            </a:r>
            <a:r>
              <a:rPr lang="en-US" sz="1800" dirty="0" smtClean="0"/>
              <a:t>Poverty </a:t>
            </a:r>
            <a:r>
              <a:rPr lang="en-US" sz="1800" dirty="0"/>
              <a:t>alleviation</a:t>
            </a:r>
          </a:p>
          <a:p>
            <a:pPr lvl="0"/>
            <a:r>
              <a:rPr lang="en-US" sz="1800" dirty="0"/>
              <a:t>SMEs are wealth-creators</a:t>
            </a:r>
          </a:p>
          <a:p>
            <a:pPr lvl="0"/>
            <a:r>
              <a:rPr lang="en-US" sz="1800" dirty="0"/>
              <a:t>SMEs account for</a:t>
            </a:r>
          </a:p>
          <a:p>
            <a:pPr lvl="0"/>
            <a:r>
              <a:rPr lang="en-US" sz="1800" dirty="0"/>
              <a:t>SMEs in Africa usually start with 1-4 employees and do not expand beyond 10 employees.</a:t>
            </a:r>
          </a:p>
          <a:p>
            <a:r>
              <a:rPr lang="en-US" sz="1800" dirty="0" err="1"/>
              <a:t>Eg</a:t>
            </a:r>
            <a:r>
              <a:rPr lang="en-US" sz="1800" dirty="0"/>
              <a:t>.  “of a study of 116 firms – Nigeria over a 30 year period, only 2 of 21 firms that originally had fewer than 10 employees graduated above that number ref. Kirby (1993).</a:t>
            </a:r>
          </a:p>
          <a:p>
            <a:pPr lvl="0"/>
            <a:r>
              <a:rPr lang="en-US" sz="1800" dirty="0"/>
              <a:t>SMEs in Africa do not survive for a long time.</a:t>
            </a:r>
          </a:p>
          <a:p>
            <a:r>
              <a:rPr lang="en-US" sz="1800" dirty="0"/>
              <a:t>A study conducted over a 30 year period on SMEs in Eastern Nigeria showed that 50% of those SMEs did not make the </a:t>
            </a:r>
            <a:r>
              <a:rPr lang="en-US" sz="1800" dirty="0" smtClean="0"/>
              <a:t>50</a:t>
            </a:r>
            <a:r>
              <a:rPr lang="en-US" sz="1800" baseline="30000" dirty="0" smtClean="0"/>
              <a:t>th </a:t>
            </a:r>
            <a:r>
              <a:rPr lang="en-US" sz="1800" dirty="0" smtClean="0"/>
              <a:t>year </a:t>
            </a:r>
            <a:r>
              <a:rPr lang="en-US" sz="1800" dirty="0"/>
              <a:t>mark.  </a:t>
            </a:r>
            <a:r>
              <a:rPr lang="en-US" sz="1800" dirty="0" smtClean="0"/>
              <a:t>Ref: </a:t>
            </a:r>
            <a:r>
              <a:rPr lang="en-US" sz="1800" dirty="0" err="1"/>
              <a:t>Onyeiwu</a:t>
            </a:r>
            <a:r>
              <a:rPr lang="en-US" sz="1800" dirty="0"/>
              <a:t> (1992)</a:t>
            </a:r>
          </a:p>
          <a:p>
            <a:pPr lvl="0"/>
            <a:r>
              <a:rPr lang="en-US" sz="1800" dirty="0"/>
              <a:t>SME failure rate is 75% in South </a:t>
            </a:r>
            <a:r>
              <a:rPr lang="en-US" sz="1800" dirty="0" smtClean="0"/>
              <a:t>Africa. Ref: </a:t>
            </a:r>
            <a:r>
              <a:rPr lang="en-US" sz="1800" dirty="0" err="1" smtClean="0"/>
              <a:t>Okawale</a:t>
            </a:r>
            <a:r>
              <a:rPr lang="en-US" sz="1800" dirty="0" smtClean="0"/>
              <a:t> </a:t>
            </a:r>
            <a:r>
              <a:rPr lang="en-US" sz="1800" dirty="0"/>
              <a:t>and </a:t>
            </a:r>
            <a:r>
              <a:rPr lang="en-US" sz="1800" dirty="0" err="1" smtClean="0"/>
              <a:t>Garwe</a:t>
            </a:r>
            <a:r>
              <a:rPr lang="en-US" sz="1800" dirty="0" smtClean="0"/>
              <a:t> </a:t>
            </a:r>
            <a:r>
              <a:rPr lang="en-US" sz="1800" dirty="0"/>
              <a:t>(2010)</a:t>
            </a:r>
          </a:p>
          <a:p>
            <a:pPr lvl="0"/>
            <a:r>
              <a:rPr lang="en-US" sz="1800" dirty="0"/>
              <a:t>SME growth is influenced by owner/manager characteristics </a:t>
            </a:r>
            <a:r>
              <a:rPr lang="en-US" sz="1800" dirty="0" err="1"/>
              <a:t>eg</a:t>
            </a:r>
            <a:r>
              <a:rPr lang="en-US" sz="1800" dirty="0"/>
              <a:t>. Age, education and previous experience</a:t>
            </a:r>
          </a:p>
          <a:p>
            <a:pPr>
              <a:buNone/>
            </a:pPr>
            <a:endParaRPr lang="en-US" sz="1000" dirty="0"/>
          </a:p>
        </p:txBody>
      </p:sp>
      <p:pic>
        <p:nvPicPr>
          <p:cNvPr id="4" name="Picture 3"/>
          <p:cNvPicPr/>
          <p:nvPr/>
        </p:nvPicPr>
        <p:blipFill>
          <a:blip r:embed="rId2"/>
          <a:srcRect/>
          <a:stretch>
            <a:fillRect/>
          </a:stretch>
        </p:blipFill>
        <p:spPr bwMode="auto">
          <a:xfrm>
            <a:off x="7467600" y="6324600"/>
            <a:ext cx="1466850" cy="409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686800" cy="609600"/>
          </a:xfrm>
        </p:spPr>
        <p:txBody>
          <a:bodyPr>
            <a:normAutofit fontScale="90000"/>
          </a:bodyPr>
          <a:lstStyle/>
          <a:p>
            <a:r>
              <a:rPr lang="en-US" b="1" u="sng" dirty="0" smtClean="0"/>
              <a:t/>
            </a:r>
            <a:br>
              <a:rPr lang="en-US" b="1" u="sng" dirty="0" smtClean="0"/>
            </a:br>
            <a:r>
              <a:rPr lang="en-US" sz="3600" b="1" u="sng" dirty="0" smtClean="0">
                <a:latin typeface="Aharoni" pitchFamily="2" charset="-79"/>
                <a:cs typeface="Aharoni" pitchFamily="2" charset="-79"/>
              </a:rPr>
              <a:t>CHALLENGES</a:t>
            </a:r>
            <a:r>
              <a:rPr lang="en-US" sz="3600" b="1" u="sng" dirty="0">
                <a:latin typeface="Aharoni" pitchFamily="2" charset="-79"/>
                <a:cs typeface="Aharoni" pitchFamily="2" charset="-79"/>
              </a:rPr>
              <a:t>:</a:t>
            </a:r>
            <a:r>
              <a:rPr lang="en-US" sz="3600" dirty="0">
                <a:latin typeface="Aharoni" pitchFamily="2" charset="-79"/>
                <a:cs typeface="Aharoni" pitchFamily="2" charset="-79"/>
              </a:rPr>
              <a:t/>
            </a:r>
            <a:br>
              <a:rPr lang="en-US" sz="3600" dirty="0">
                <a:latin typeface="Aharoni" pitchFamily="2" charset="-79"/>
                <a:cs typeface="Aharoni" pitchFamily="2" charset="-79"/>
              </a:rPr>
            </a:br>
            <a:endParaRPr lang="en-US" sz="3600" dirty="0">
              <a:latin typeface="Aharoni" pitchFamily="2" charset="-79"/>
              <a:cs typeface="Aharoni" pitchFamily="2" charset="-79"/>
            </a:endParaRPr>
          </a:p>
        </p:txBody>
      </p:sp>
      <p:sp>
        <p:nvSpPr>
          <p:cNvPr id="3" name="Content Placeholder 2"/>
          <p:cNvSpPr>
            <a:spLocks noGrp="1"/>
          </p:cNvSpPr>
          <p:nvPr>
            <p:ph idx="1"/>
          </p:nvPr>
        </p:nvSpPr>
        <p:spPr>
          <a:xfrm>
            <a:off x="152400" y="838200"/>
            <a:ext cx="8839200" cy="5791200"/>
          </a:xfrm>
        </p:spPr>
        <p:txBody>
          <a:bodyPr>
            <a:noAutofit/>
          </a:bodyPr>
          <a:lstStyle/>
          <a:p>
            <a:pPr lvl="0"/>
            <a:r>
              <a:rPr lang="en-US" sz="2000" dirty="0"/>
              <a:t>Lack of access to finance</a:t>
            </a:r>
          </a:p>
          <a:p>
            <a:pPr lvl="0"/>
            <a:r>
              <a:rPr lang="en-US" sz="2000" dirty="0"/>
              <a:t>Lack of adequate collateral 	-	150%</a:t>
            </a:r>
          </a:p>
          <a:p>
            <a:pPr lvl="0"/>
            <a:r>
              <a:rPr lang="en-US" sz="2000" dirty="0"/>
              <a:t>Insufficient government support</a:t>
            </a:r>
          </a:p>
          <a:p>
            <a:pPr lvl="0"/>
            <a:r>
              <a:rPr lang="en-US" sz="2000" dirty="0"/>
              <a:t>High interest rate</a:t>
            </a:r>
          </a:p>
          <a:p>
            <a:pPr lvl="0"/>
            <a:r>
              <a:rPr lang="en-US" sz="2000" dirty="0"/>
              <a:t>Lack of information technology/systems</a:t>
            </a:r>
          </a:p>
          <a:p>
            <a:pPr lvl="0"/>
            <a:r>
              <a:rPr lang="en-US" sz="2000" dirty="0"/>
              <a:t>Lack of managerial/experience/business skills</a:t>
            </a:r>
          </a:p>
          <a:p>
            <a:pPr lvl="0"/>
            <a:r>
              <a:rPr lang="en-US" sz="2000" dirty="0"/>
              <a:t>Lack of training</a:t>
            </a:r>
          </a:p>
          <a:p>
            <a:pPr lvl="0"/>
            <a:r>
              <a:rPr lang="en-US" sz="2000" dirty="0"/>
              <a:t>Poor </a:t>
            </a:r>
            <a:r>
              <a:rPr lang="en-US" sz="2000" dirty="0" smtClean="0"/>
              <a:t>infrastructure </a:t>
            </a:r>
            <a:r>
              <a:rPr lang="en-US" sz="2000" dirty="0"/>
              <a:t>– roads, telecom, electricity, water supply etc.</a:t>
            </a:r>
          </a:p>
          <a:p>
            <a:pPr lvl="0"/>
            <a:r>
              <a:rPr lang="en-US" sz="2000" dirty="0"/>
              <a:t>Lack/bad credit history</a:t>
            </a:r>
          </a:p>
          <a:p>
            <a:pPr lvl="0"/>
            <a:r>
              <a:rPr lang="en-US" sz="2000" dirty="0"/>
              <a:t>Information asymmetry</a:t>
            </a:r>
          </a:p>
          <a:p>
            <a:pPr lvl="0"/>
            <a:r>
              <a:rPr lang="en-US" sz="2000" dirty="0"/>
              <a:t>High tax regimes/inflation</a:t>
            </a:r>
          </a:p>
          <a:p>
            <a:pPr lvl="0"/>
            <a:r>
              <a:rPr lang="en-US" sz="2000" dirty="0"/>
              <a:t>Cumbersome legal regimes  - licensing</a:t>
            </a:r>
          </a:p>
          <a:p>
            <a:pPr lvl="0"/>
            <a:r>
              <a:rPr lang="en-US" sz="2000" dirty="0"/>
              <a:t>Access to markets</a:t>
            </a:r>
          </a:p>
          <a:p>
            <a:pPr lvl="0"/>
            <a:r>
              <a:rPr lang="en-US" sz="2000" dirty="0"/>
              <a:t>Ghanaian example oil/gas industry</a:t>
            </a:r>
          </a:p>
          <a:p>
            <a:pPr>
              <a:buNone/>
            </a:pPr>
            <a:endParaRPr lang="en-US" sz="2400" dirty="0"/>
          </a:p>
        </p:txBody>
      </p:sp>
      <p:pic>
        <p:nvPicPr>
          <p:cNvPr id="4" name="Picture 3"/>
          <p:cNvPicPr/>
          <p:nvPr/>
        </p:nvPicPr>
        <p:blipFill>
          <a:blip r:embed="rId2"/>
          <a:srcRect/>
          <a:stretch>
            <a:fillRect/>
          </a:stretch>
        </p:blipFill>
        <p:spPr bwMode="auto">
          <a:xfrm>
            <a:off x="7391400" y="6248400"/>
            <a:ext cx="1466850" cy="409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33400"/>
          </a:xfrm>
        </p:spPr>
        <p:txBody>
          <a:bodyPr>
            <a:noAutofit/>
          </a:bodyPr>
          <a:lstStyle/>
          <a:p>
            <a:r>
              <a:rPr lang="en-US" sz="3200" b="1" u="sng" dirty="0" smtClean="0"/>
              <a:t/>
            </a:r>
            <a:br>
              <a:rPr lang="en-US" sz="3200" b="1" u="sng" dirty="0" smtClean="0"/>
            </a:br>
            <a:r>
              <a:rPr lang="en-US" sz="3200" b="1" u="sng" dirty="0" smtClean="0"/>
              <a:t>WHY </a:t>
            </a:r>
            <a:r>
              <a:rPr lang="en-US" sz="3200" b="1" u="sng" dirty="0"/>
              <a:t>CREDIT GUARANTEES:</a:t>
            </a:r>
            <a:r>
              <a:rPr lang="en-US" sz="3200" dirty="0"/>
              <a:t/>
            </a:r>
            <a:br>
              <a:rPr lang="en-US" sz="3200" dirty="0"/>
            </a:br>
            <a:endParaRPr lang="en-US" sz="3200" dirty="0"/>
          </a:p>
        </p:txBody>
      </p:sp>
      <p:sp>
        <p:nvSpPr>
          <p:cNvPr id="3" name="Content Placeholder 2"/>
          <p:cNvSpPr>
            <a:spLocks noGrp="1"/>
          </p:cNvSpPr>
          <p:nvPr>
            <p:ph idx="1"/>
          </p:nvPr>
        </p:nvSpPr>
        <p:spPr>
          <a:xfrm>
            <a:off x="76200" y="609600"/>
            <a:ext cx="9067800" cy="6248400"/>
          </a:xfrm>
        </p:spPr>
        <p:txBody>
          <a:bodyPr>
            <a:normAutofit/>
          </a:bodyPr>
          <a:lstStyle/>
          <a:p>
            <a:pPr>
              <a:buNone/>
            </a:pPr>
            <a:r>
              <a:rPr lang="en-US" sz="2000" dirty="0"/>
              <a:t>These challenges create obstacles to the SME growth and do not make </a:t>
            </a:r>
            <a:r>
              <a:rPr lang="en-US" sz="2000" dirty="0" smtClean="0"/>
              <a:t>them</a:t>
            </a:r>
          </a:p>
          <a:p>
            <a:pPr>
              <a:buNone/>
            </a:pPr>
            <a:r>
              <a:rPr lang="en-US" sz="2000" dirty="0" smtClean="0"/>
              <a:t> attractive </a:t>
            </a:r>
            <a:r>
              <a:rPr lang="en-US" sz="2000" dirty="0"/>
              <a:t>to the financing community.</a:t>
            </a:r>
          </a:p>
          <a:p>
            <a:pPr>
              <a:buNone/>
            </a:pPr>
            <a:r>
              <a:rPr lang="en-US" sz="2000" dirty="0" smtClean="0"/>
              <a:t>Empirical </a:t>
            </a:r>
            <a:r>
              <a:rPr lang="en-US" sz="2000" dirty="0"/>
              <a:t>evidence have shown that in economies where there is ease of access to </a:t>
            </a:r>
            <a:endParaRPr lang="en-US" sz="2000" dirty="0" smtClean="0"/>
          </a:p>
          <a:p>
            <a:pPr>
              <a:buNone/>
            </a:pPr>
            <a:r>
              <a:rPr lang="en-US" sz="2000" dirty="0" smtClean="0"/>
              <a:t>credit </a:t>
            </a:r>
            <a:r>
              <a:rPr lang="en-US" sz="2000" dirty="0"/>
              <a:t>(</a:t>
            </a:r>
            <a:r>
              <a:rPr lang="en-US" sz="2000" dirty="0" err="1"/>
              <a:t>ie</a:t>
            </a:r>
            <a:r>
              <a:rPr lang="en-US" sz="2000" dirty="0"/>
              <a:t> to SMEs) high economic growth have been recorded.</a:t>
            </a:r>
          </a:p>
          <a:p>
            <a:pPr>
              <a:buNone/>
            </a:pPr>
            <a:endParaRPr lang="en-US" sz="2000" dirty="0" smtClean="0"/>
          </a:p>
          <a:p>
            <a:pPr>
              <a:buNone/>
            </a:pPr>
            <a:endParaRPr lang="en-US" sz="1000" dirty="0"/>
          </a:p>
          <a:p>
            <a:pPr>
              <a:buNone/>
            </a:pPr>
            <a:endParaRPr lang="en-US" sz="1000" dirty="0" smtClean="0"/>
          </a:p>
          <a:p>
            <a:pPr>
              <a:buNone/>
            </a:pPr>
            <a:endParaRPr lang="en-US" sz="1000" dirty="0"/>
          </a:p>
          <a:p>
            <a:pPr>
              <a:buNone/>
            </a:pPr>
            <a:endParaRPr lang="en-US" sz="1000" dirty="0" smtClean="0"/>
          </a:p>
          <a:p>
            <a:pPr>
              <a:buNone/>
            </a:pPr>
            <a:endParaRPr lang="en-US" sz="1000" dirty="0"/>
          </a:p>
          <a:p>
            <a:pPr>
              <a:buNone/>
            </a:pPr>
            <a:endParaRPr lang="en-US" sz="1000" dirty="0" smtClean="0"/>
          </a:p>
          <a:p>
            <a:pPr>
              <a:buNone/>
            </a:pPr>
            <a:endParaRPr lang="en-US" sz="1000" dirty="0"/>
          </a:p>
          <a:p>
            <a:pPr>
              <a:buNone/>
            </a:pPr>
            <a:endParaRPr lang="en-US" sz="1000" dirty="0" smtClean="0"/>
          </a:p>
          <a:p>
            <a:pPr>
              <a:buNone/>
            </a:pPr>
            <a:r>
              <a:rPr lang="en-US" sz="2000" dirty="0" smtClean="0"/>
              <a:t>Because </a:t>
            </a:r>
            <a:r>
              <a:rPr lang="en-US" sz="2000" dirty="0"/>
              <a:t>the challenges of lack of access to finance for the SMEs is primarily due to </a:t>
            </a:r>
            <a:endParaRPr lang="en-US" sz="2000" dirty="0" smtClean="0"/>
          </a:p>
          <a:p>
            <a:pPr>
              <a:buNone/>
            </a:pPr>
            <a:r>
              <a:rPr lang="en-US" sz="2000" dirty="0" smtClean="0"/>
              <a:t>weaknesses </a:t>
            </a:r>
            <a:r>
              <a:rPr lang="en-US" sz="2000" dirty="0"/>
              <a:t>in the enabling </a:t>
            </a:r>
            <a:r>
              <a:rPr lang="en-US" sz="2000" dirty="0" smtClean="0"/>
              <a:t>environment,  </a:t>
            </a:r>
            <a:r>
              <a:rPr lang="en-US" sz="2000" dirty="0"/>
              <a:t>African government have therefore found </a:t>
            </a:r>
            <a:endParaRPr lang="en-US" sz="2000" dirty="0" smtClean="0"/>
          </a:p>
          <a:p>
            <a:pPr>
              <a:buNone/>
            </a:pPr>
            <a:r>
              <a:rPr lang="en-US" sz="2000" dirty="0" smtClean="0"/>
              <a:t>it </a:t>
            </a:r>
            <a:r>
              <a:rPr lang="en-US" sz="2000" dirty="0"/>
              <a:t>imperative and are motivated to devise structures and mechanisms that afford the </a:t>
            </a:r>
            <a:endParaRPr lang="en-US" sz="2000" dirty="0" smtClean="0"/>
          </a:p>
          <a:p>
            <a:pPr>
              <a:buNone/>
            </a:pPr>
            <a:r>
              <a:rPr lang="en-US" sz="2000" dirty="0" smtClean="0"/>
              <a:t>private </a:t>
            </a:r>
            <a:r>
              <a:rPr lang="en-US" sz="2000" dirty="0"/>
              <a:t>sector/SMEs easy access to credit.  A catalyst that increases bank financing </a:t>
            </a:r>
            <a:endParaRPr lang="en-US" sz="2000" dirty="0" smtClean="0"/>
          </a:p>
          <a:p>
            <a:pPr>
              <a:buNone/>
            </a:pPr>
            <a:r>
              <a:rPr lang="en-US" sz="2000" dirty="0" smtClean="0"/>
              <a:t>to SMEs.</a:t>
            </a:r>
          </a:p>
          <a:p>
            <a:pPr>
              <a:buNone/>
            </a:pPr>
            <a:r>
              <a:rPr lang="en-US" sz="2000" dirty="0" smtClean="0"/>
              <a:t>One </a:t>
            </a:r>
            <a:r>
              <a:rPr lang="en-US" sz="2000" dirty="0"/>
              <a:t>such scheme is a “</a:t>
            </a:r>
            <a:r>
              <a:rPr lang="en-US" sz="2000" b="1" dirty="0"/>
              <a:t>Credit Guarantee Scheme</a:t>
            </a:r>
            <a:r>
              <a:rPr lang="en-US" sz="2000" dirty="0"/>
              <a:t>” for SMEs.  A scheme in which a </a:t>
            </a:r>
            <a:endParaRPr lang="en-US" sz="2000" dirty="0" smtClean="0"/>
          </a:p>
          <a:p>
            <a:pPr>
              <a:buNone/>
            </a:pPr>
            <a:r>
              <a:rPr lang="en-US" sz="2000" dirty="0" smtClean="0"/>
              <a:t>third </a:t>
            </a:r>
            <a:r>
              <a:rPr lang="en-US" sz="2000" dirty="0"/>
              <a:t>party (the government) undertakes to settle the credit taken by a borrower in </a:t>
            </a:r>
            <a:endParaRPr lang="en-US" sz="2000" dirty="0" smtClean="0"/>
          </a:p>
          <a:p>
            <a:pPr>
              <a:buNone/>
            </a:pPr>
            <a:r>
              <a:rPr lang="en-US" sz="2000" dirty="0" smtClean="0"/>
              <a:t>case </a:t>
            </a:r>
            <a:r>
              <a:rPr lang="en-US" sz="2000" dirty="0"/>
              <a:t>of default.</a:t>
            </a:r>
          </a:p>
          <a:p>
            <a:pPr>
              <a:buNone/>
            </a:pPr>
            <a:endParaRPr lang="en-US" sz="2000" dirty="0"/>
          </a:p>
        </p:txBody>
      </p:sp>
      <p:graphicFrame>
        <p:nvGraphicFramePr>
          <p:cNvPr id="4" name="Table 3"/>
          <p:cNvGraphicFramePr>
            <a:graphicFrameLocks noGrp="1"/>
          </p:cNvGraphicFramePr>
          <p:nvPr/>
        </p:nvGraphicFramePr>
        <p:xfrm>
          <a:off x="304800" y="2209800"/>
          <a:ext cx="8305800" cy="1673352"/>
        </p:xfrm>
        <a:graphic>
          <a:graphicData uri="http://schemas.openxmlformats.org/drawingml/2006/table">
            <a:tbl>
              <a:tblPr firstRow="1" bandRow="1">
                <a:tableStyleId>{5C22544A-7EE6-4342-B048-85BDC9FD1C3A}</a:tableStyleId>
              </a:tblPr>
              <a:tblGrid>
                <a:gridCol w="5087302"/>
                <a:gridCol w="3218498"/>
              </a:tblGrid>
              <a:tr h="370840">
                <a:tc>
                  <a:txBody>
                    <a:bodyPr/>
                    <a:lstStyle/>
                    <a:p>
                      <a:pPr marL="0" marR="0" algn="just">
                        <a:lnSpc>
                          <a:spcPct val="115000"/>
                        </a:lnSpc>
                        <a:spcBef>
                          <a:spcPts val="0"/>
                        </a:spcBef>
                        <a:spcAft>
                          <a:spcPts val="0"/>
                        </a:spcAft>
                      </a:pPr>
                      <a:endParaRPr lang="en-US" sz="1600" dirty="0">
                        <a:latin typeface="Calibri"/>
                        <a:ea typeface="Calibri"/>
                        <a:cs typeface="Times New Roman"/>
                      </a:endParaRPr>
                    </a:p>
                    <a:p>
                      <a:pPr marL="0" marR="0" algn="just">
                        <a:lnSpc>
                          <a:spcPct val="115000"/>
                        </a:lnSpc>
                        <a:spcBef>
                          <a:spcPts val="0"/>
                        </a:spcBef>
                        <a:spcAft>
                          <a:spcPts val="0"/>
                        </a:spcAft>
                      </a:pPr>
                      <a:r>
                        <a:rPr lang="en-US" sz="1600" b="1" dirty="0">
                          <a:latin typeface="Times New Roman"/>
                          <a:ea typeface="Calibri"/>
                          <a:cs typeface="Times New Roman"/>
                        </a:rPr>
                        <a:t>BANK LENDING TO PRIVATE SECTOR (SMEs)</a:t>
                      </a:r>
                      <a:endParaRPr lang="en-US" sz="16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0"/>
                        </a:spcAft>
                      </a:pPr>
                      <a:endParaRPr lang="en-US" sz="1600" dirty="0">
                        <a:latin typeface="Calibri"/>
                        <a:ea typeface="Calibri"/>
                        <a:cs typeface="Times New Roman"/>
                      </a:endParaRPr>
                    </a:p>
                    <a:p>
                      <a:pPr marL="0" marR="0" algn="just">
                        <a:lnSpc>
                          <a:spcPct val="115000"/>
                        </a:lnSpc>
                        <a:spcBef>
                          <a:spcPts val="0"/>
                        </a:spcBef>
                        <a:spcAft>
                          <a:spcPts val="0"/>
                        </a:spcAft>
                      </a:pPr>
                      <a:r>
                        <a:rPr lang="en-US" sz="1600" b="1" dirty="0">
                          <a:latin typeface="Times New Roman"/>
                          <a:ea typeface="Calibri"/>
                          <a:cs typeface="Times New Roman"/>
                        </a:rPr>
                        <a:t>PERCENTAGE (%) OF GDP</a:t>
                      </a:r>
                      <a:endParaRPr lang="en-US" sz="1600" dirty="0">
                        <a:latin typeface="Calibri"/>
                        <a:ea typeface="Calibri"/>
                        <a:cs typeface="Times New Roman"/>
                      </a:endParaRPr>
                    </a:p>
                  </a:txBody>
                  <a:tcPr marL="68580" marR="68580" marT="0" marB="0"/>
                </a:tc>
              </a:tr>
              <a:tr h="370840">
                <a:tc>
                  <a:txBody>
                    <a:bodyPr/>
                    <a:lstStyle/>
                    <a:p>
                      <a:pPr marL="0" marR="0" algn="l">
                        <a:lnSpc>
                          <a:spcPct val="115000"/>
                        </a:lnSpc>
                        <a:spcBef>
                          <a:spcPts val="0"/>
                        </a:spcBef>
                        <a:spcAft>
                          <a:spcPts val="0"/>
                        </a:spcAft>
                      </a:pPr>
                      <a:r>
                        <a:rPr lang="en-US" sz="1600" dirty="0">
                          <a:latin typeface="Times New Roman"/>
                          <a:ea typeface="Calibri"/>
                          <a:cs typeface="Times New Roman"/>
                        </a:rPr>
                        <a:t>High - Income Countries</a:t>
                      </a:r>
                      <a:endParaRPr lang="en-US" sz="16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dirty="0">
                          <a:latin typeface="Times New Roman"/>
                          <a:ea typeface="Calibri"/>
                          <a:cs typeface="Times New Roman"/>
                        </a:rPr>
                        <a:t>168%</a:t>
                      </a:r>
                      <a:endParaRPr lang="en-US" sz="1600" dirty="0">
                        <a:latin typeface="Calibri"/>
                        <a:ea typeface="Calibri"/>
                        <a:cs typeface="Times New Roman"/>
                      </a:endParaRPr>
                    </a:p>
                  </a:txBody>
                  <a:tcPr marL="68580" marR="68580" marT="0" marB="0"/>
                </a:tc>
              </a:tr>
              <a:tr h="370840">
                <a:tc>
                  <a:txBody>
                    <a:bodyPr/>
                    <a:lstStyle/>
                    <a:p>
                      <a:pPr marL="0" marR="0" algn="l">
                        <a:lnSpc>
                          <a:spcPct val="115000"/>
                        </a:lnSpc>
                        <a:spcBef>
                          <a:spcPts val="0"/>
                        </a:spcBef>
                        <a:spcAft>
                          <a:spcPts val="0"/>
                        </a:spcAft>
                      </a:pPr>
                      <a:r>
                        <a:rPr lang="en-US" sz="1600" dirty="0">
                          <a:latin typeface="Times New Roman"/>
                          <a:ea typeface="Calibri"/>
                          <a:cs typeface="Times New Roman"/>
                        </a:rPr>
                        <a:t>Middle -Income Countries</a:t>
                      </a:r>
                      <a:endParaRPr lang="en-US" sz="16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dirty="0">
                          <a:latin typeface="Times New Roman"/>
                          <a:ea typeface="Calibri"/>
                          <a:cs typeface="Times New Roman"/>
                        </a:rPr>
                        <a:t>83%</a:t>
                      </a:r>
                      <a:endParaRPr lang="en-US" sz="1600" dirty="0">
                        <a:latin typeface="Calibri"/>
                        <a:ea typeface="Calibri"/>
                        <a:cs typeface="Times New Roman"/>
                      </a:endParaRPr>
                    </a:p>
                  </a:txBody>
                  <a:tcPr marL="68580" marR="68580" marT="0" marB="0"/>
                </a:tc>
              </a:tr>
              <a:tr h="370840">
                <a:tc>
                  <a:txBody>
                    <a:bodyPr/>
                    <a:lstStyle/>
                    <a:p>
                      <a:pPr marL="0" marR="0" algn="l">
                        <a:lnSpc>
                          <a:spcPct val="115000"/>
                        </a:lnSpc>
                        <a:spcBef>
                          <a:spcPts val="0"/>
                        </a:spcBef>
                        <a:spcAft>
                          <a:spcPts val="0"/>
                        </a:spcAft>
                      </a:pPr>
                      <a:r>
                        <a:rPr lang="en-US" sz="1600" dirty="0">
                          <a:latin typeface="Times New Roman"/>
                          <a:ea typeface="Calibri"/>
                          <a:cs typeface="Times New Roman"/>
                        </a:rPr>
                        <a:t>Low - Income Countries</a:t>
                      </a:r>
                      <a:endParaRPr lang="en-US" sz="16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600" dirty="0">
                          <a:latin typeface="Times New Roman"/>
                          <a:ea typeface="Calibri"/>
                          <a:cs typeface="Times New Roman"/>
                        </a:rPr>
                        <a:t>43%</a:t>
                      </a:r>
                      <a:endParaRPr lang="en-US" sz="1600" dirty="0">
                        <a:latin typeface="Calibri"/>
                        <a:ea typeface="Calibri"/>
                        <a:cs typeface="Times New Roman"/>
                      </a:endParaRPr>
                    </a:p>
                  </a:txBody>
                  <a:tcPr marL="68580" marR="68580" marT="0" marB="0"/>
                </a:tc>
              </a:tr>
            </a:tbl>
          </a:graphicData>
        </a:graphic>
      </p:graphicFrame>
      <p:pic>
        <p:nvPicPr>
          <p:cNvPr id="5" name="Picture 4"/>
          <p:cNvPicPr/>
          <p:nvPr/>
        </p:nvPicPr>
        <p:blipFill>
          <a:blip r:embed="rId2"/>
          <a:srcRect/>
          <a:stretch>
            <a:fillRect/>
          </a:stretch>
        </p:blipFill>
        <p:spPr bwMode="auto">
          <a:xfrm>
            <a:off x="7391400" y="6448425"/>
            <a:ext cx="1466850" cy="409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563562"/>
          </a:xfrm>
        </p:spPr>
        <p:txBody>
          <a:bodyPr>
            <a:noAutofit/>
          </a:bodyPr>
          <a:lstStyle/>
          <a:p>
            <a:r>
              <a:rPr lang="en-US" sz="2800" b="1" u="sng" dirty="0" smtClean="0">
                <a:latin typeface="Aharoni" pitchFamily="2" charset="-79"/>
                <a:cs typeface="Aharoni" pitchFamily="2" charset="-79"/>
              </a:rPr>
              <a:t/>
            </a:r>
            <a:br>
              <a:rPr lang="en-US" sz="2800" b="1" u="sng" dirty="0" smtClean="0">
                <a:latin typeface="Aharoni" pitchFamily="2" charset="-79"/>
                <a:cs typeface="Aharoni" pitchFamily="2" charset="-79"/>
              </a:rPr>
            </a:br>
            <a:r>
              <a:rPr lang="en-US" sz="2800" b="1" u="sng" dirty="0" smtClean="0">
                <a:latin typeface="Aharoni" pitchFamily="2" charset="-79"/>
                <a:cs typeface="Aharoni" pitchFamily="2" charset="-79"/>
              </a:rPr>
              <a:t>BENEFITS </a:t>
            </a:r>
            <a:r>
              <a:rPr lang="en-US" sz="2800" b="1" u="sng" dirty="0">
                <a:latin typeface="Aharoni" pitchFamily="2" charset="-79"/>
                <a:cs typeface="Aharoni" pitchFamily="2" charset="-79"/>
              </a:rPr>
              <a:t>OF CREDIT GUARANTEE SCHEME:-</a:t>
            </a:r>
            <a:r>
              <a:rPr lang="en-US" sz="2800" b="1" dirty="0">
                <a:latin typeface="Aharoni" pitchFamily="2" charset="-79"/>
                <a:cs typeface="Aharoni" pitchFamily="2" charset="-79"/>
              </a:rPr>
              <a:t/>
            </a:r>
            <a:br>
              <a:rPr lang="en-US" sz="2800" b="1" dirty="0">
                <a:latin typeface="Aharoni" pitchFamily="2" charset="-79"/>
                <a:cs typeface="Aharoni" pitchFamily="2" charset="-79"/>
              </a:rPr>
            </a:br>
            <a:endParaRPr lang="en-US" sz="2800" dirty="0">
              <a:latin typeface="Aharoni" pitchFamily="2" charset="-79"/>
              <a:cs typeface="Aharoni" pitchFamily="2" charset="-79"/>
            </a:endParaRPr>
          </a:p>
        </p:txBody>
      </p:sp>
      <p:sp>
        <p:nvSpPr>
          <p:cNvPr id="3" name="Content Placeholder 2"/>
          <p:cNvSpPr>
            <a:spLocks noGrp="1"/>
          </p:cNvSpPr>
          <p:nvPr>
            <p:ph idx="1"/>
          </p:nvPr>
        </p:nvSpPr>
        <p:spPr>
          <a:xfrm>
            <a:off x="304800" y="1143000"/>
            <a:ext cx="8839200" cy="4724400"/>
          </a:xfrm>
        </p:spPr>
        <p:txBody>
          <a:bodyPr>
            <a:normAutofit/>
          </a:bodyPr>
          <a:lstStyle/>
          <a:p>
            <a:pPr lvl="0"/>
            <a:r>
              <a:rPr lang="en-US" sz="2800" dirty="0"/>
              <a:t>Protect the interest of the lender (</a:t>
            </a:r>
            <a:r>
              <a:rPr lang="en-US" sz="2800" dirty="0" err="1"/>
              <a:t>ie</a:t>
            </a:r>
            <a:r>
              <a:rPr lang="en-US" sz="2800" dirty="0"/>
              <a:t> Bank/Financing institution) from the chance of non-payment by the borrower/SME.</a:t>
            </a:r>
          </a:p>
          <a:p>
            <a:pPr lvl="0"/>
            <a:r>
              <a:rPr lang="en-US" sz="2800" dirty="0"/>
              <a:t>Facilitates access to credit </a:t>
            </a:r>
          </a:p>
          <a:p>
            <a:pPr lvl="0"/>
            <a:r>
              <a:rPr lang="en-US" sz="2800" dirty="0"/>
              <a:t>Eliminates the need for collateral </a:t>
            </a:r>
          </a:p>
          <a:p>
            <a:pPr lvl="0"/>
            <a:r>
              <a:rPr lang="en-US" sz="2800" dirty="0"/>
              <a:t>Ensures proper project appraisal since the financing institution takes a share of the risk (partial guarantees)</a:t>
            </a:r>
          </a:p>
          <a:p>
            <a:pPr lvl="0"/>
            <a:r>
              <a:rPr lang="en-US" sz="2800" dirty="0"/>
              <a:t>Identifies clear </a:t>
            </a:r>
            <a:r>
              <a:rPr lang="en-US" sz="2800" dirty="0" smtClean="0"/>
              <a:t>cash flow </a:t>
            </a:r>
            <a:r>
              <a:rPr lang="en-US" sz="2800" dirty="0"/>
              <a:t>pattern of the SME</a:t>
            </a:r>
          </a:p>
          <a:p>
            <a:pPr>
              <a:buNone/>
            </a:pPr>
            <a:r>
              <a:rPr lang="en-US" sz="2800" dirty="0"/>
              <a:t> </a:t>
            </a:r>
          </a:p>
          <a:p>
            <a:pPr>
              <a:buNone/>
            </a:pPr>
            <a:endParaRPr lang="en-US" sz="1000" dirty="0"/>
          </a:p>
        </p:txBody>
      </p:sp>
      <p:pic>
        <p:nvPicPr>
          <p:cNvPr id="4" name="Picture 3"/>
          <p:cNvPicPr/>
          <p:nvPr/>
        </p:nvPicPr>
        <p:blipFill>
          <a:blip r:embed="rId2"/>
          <a:srcRect/>
          <a:stretch>
            <a:fillRect/>
          </a:stretch>
        </p:blipFill>
        <p:spPr bwMode="auto">
          <a:xfrm>
            <a:off x="7391400" y="6248400"/>
            <a:ext cx="1466850" cy="409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229600" cy="487362"/>
          </a:xfrm>
        </p:spPr>
        <p:txBody>
          <a:bodyPr>
            <a:noAutofit/>
          </a:bodyPr>
          <a:lstStyle/>
          <a:p>
            <a:r>
              <a:rPr lang="en-US" sz="2800" b="1" u="sng" dirty="0" smtClean="0">
                <a:latin typeface="Aharoni" pitchFamily="2" charset="-79"/>
                <a:cs typeface="Aharoni" pitchFamily="2" charset="-79"/>
              </a:rPr>
              <a:t/>
            </a:r>
            <a:br>
              <a:rPr lang="en-US" sz="2800" b="1" u="sng" dirty="0" smtClean="0">
                <a:latin typeface="Aharoni" pitchFamily="2" charset="-79"/>
                <a:cs typeface="Aharoni" pitchFamily="2" charset="-79"/>
              </a:rPr>
            </a:br>
            <a:r>
              <a:rPr lang="en-US" sz="2400" b="1" u="sng" dirty="0" smtClean="0">
                <a:latin typeface="Aharoni" pitchFamily="2" charset="-79"/>
                <a:cs typeface="Aharoni" pitchFamily="2" charset="-79"/>
              </a:rPr>
              <a:t>GUARANTEE </a:t>
            </a:r>
            <a:r>
              <a:rPr lang="en-US" sz="2400" b="1" u="sng" dirty="0">
                <a:latin typeface="Aharoni" pitchFamily="2" charset="-79"/>
                <a:cs typeface="Aharoni" pitchFamily="2" charset="-79"/>
              </a:rPr>
              <a:t>MODELS:-</a:t>
            </a:r>
            <a:r>
              <a:rPr lang="en-US" sz="2400" b="1" dirty="0">
                <a:latin typeface="Aharoni" pitchFamily="2" charset="-79"/>
                <a:cs typeface="Aharoni" pitchFamily="2" charset="-79"/>
              </a:rPr>
              <a:t/>
            </a:r>
            <a:br>
              <a:rPr lang="en-US" sz="2400" b="1" dirty="0">
                <a:latin typeface="Aharoni" pitchFamily="2" charset="-79"/>
                <a:cs typeface="Aharoni" pitchFamily="2" charset="-79"/>
              </a:rPr>
            </a:br>
            <a:endParaRPr lang="en-US" sz="2400" dirty="0">
              <a:latin typeface="Aharoni" pitchFamily="2" charset="-79"/>
              <a:cs typeface="Aharoni" pitchFamily="2" charset="-79"/>
            </a:endParaRPr>
          </a:p>
        </p:txBody>
      </p:sp>
      <p:sp>
        <p:nvSpPr>
          <p:cNvPr id="3" name="Content Placeholder 2"/>
          <p:cNvSpPr>
            <a:spLocks noGrp="1"/>
          </p:cNvSpPr>
          <p:nvPr>
            <p:ph idx="1"/>
          </p:nvPr>
        </p:nvSpPr>
        <p:spPr>
          <a:xfrm>
            <a:off x="152400" y="457200"/>
            <a:ext cx="8839200" cy="6400800"/>
          </a:xfrm>
        </p:spPr>
        <p:txBody>
          <a:bodyPr>
            <a:normAutofit lnSpcReduction="10000"/>
          </a:bodyPr>
          <a:lstStyle/>
          <a:p>
            <a:pPr>
              <a:buNone/>
            </a:pPr>
            <a:r>
              <a:rPr lang="en-US" sz="1000" dirty="0"/>
              <a:t> </a:t>
            </a:r>
          </a:p>
          <a:p>
            <a:pPr lvl="0"/>
            <a:r>
              <a:rPr lang="en-US" sz="1800" dirty="0" smtClean="0"/>
              <a:t>   </a:t>
            </a:r>
            <a:r>
              <a:rPr lang="en-US" sz="2000" dirty="0" smtClean="0"/>
              <a:t>Individual </a:t>
            </a:r>
            <a:r>
              <a:rPr lang="en-US" sz="2000" dirty="0"/>
              <a:t>loan guarantees</a:t>
            </a:r>
          </a:p>
          <a:p>
            <a:pPr lvl="0">
              <a:buFontTx/>
              <a:buChar char="-"/>
            </a:pPr>
            <a:r>
              <a:rPr lang="en-US" sz="2000" dirty="0" smtClean="0"/>
              <a:t>   CGS </a:t>
            </a:r>
            <a:r>
              <a:rPr lang="en-US" sz="2000" dirty="0"/>
              <a:t>provider assesses the loan after a referral by the </a:t>
            </a:r>
            <a:r>
              <a:rPr lang="en-US" sz="2000" dirty="0" smtClean="0"/>
              <a:t>  </a:t>
            </a:r>
          </a:p>
          <a:p>
            <a:pPr lvl="0">
              <a:buNone/>
            </a:pPr>
            <a:r>
              <a:rPr lang="en-US" sz="2000" dirty="0"/>
              <a:t> </a:t>
            </a:r>
            <a:r>
              <a:rPr lang="en-US" sz="2000" dirty="0" smtClean="0"/>
              <a:t>         Bank.</a:t>
            </a:r>
            <a:endParaRPr lang="en-US" sz="2000" dirty="0"/>
          </a:p>
          <a:p>
            <a:pPr lvl="0"/>
            <a:r>
              <a:rPr lang="en-US" sz="2000" dirty="0" smtClean="0"/>
              <a:t>   Portfolio </a:t>
            </a:r>
            <a:r>
              <a:rPr lang="en-US" sz="2000" dirty="0"/>
              <a:t>guarantees</a:t>
            </a:r>
          </a:p>
          <a:p>
            <a:pPr>
              <a:buNone/>
            </a:pPr>
            <a:r>
              <a:rPr lang="en-US" sz="2000" dirty="0" smtClean="0"/>
              <a:t>-         they </a:t>
            </a:r>
            <a:r>
              <a:rPr lang="en-US" sz="2000" dirty="0"/>
              <a:t>rely on the bank’s loan approval processes</a:t>
            </a:r>
          </a:p>
          <a:p>
            <a:pPr>
              <a:buNone/>
            </a:pPr>
            <a:r>
              <a:rPr lang="en-US" sz="2000" dirty="0"/>
              <a:t>-    </a:t>
            </a:r>
            <a:r>
              <a:rPr lang="en-US" sz="2000" dirty="0" smtClean="0"/>
              <a:t>     more </a:t>
            </a:r>
            <a:r>
              <a:rPr lang="en-US" sz="2000" dirty="0"/>
              <a:t>flexible target borrower/loan </a:t>
            </a:r>
          </a:p>
          <a:p>
            <a:pPr>
              <a:buNone/>
            </a:pPr>
            <a:r>
              <a:rPr lang="en-US" sz="2000" dirty="0"/>
              <a:t>-     </a:t>
            </a:r>
            <a:r>
              <a:rPr lang="en-US" sz="2000" dirty="0" smtClean="0"/>
              <a:t>     faster </a:t>
            </a:r>
            <a:r>
              <a:rPr lang="en-US" sz="2000" dirty="0"/>
              <a:t>utilization</a:t>
            </a:r>
          </a:p>
          <a:p>
            <a:pPr algn="ctr">
              <a:buNone/>
            </a:pPr>
            <a:r>
              <a:rPr lang="en-US" sz="2400" b="1" u="sng" dirty="0">
                <a:latin typeface="Aharoni" pitchFamily="2" charset="-79"/>
                <a:cs typeface="Aharoni" pitchFamily="2" charset="-79"/>
              </a:rPr>
              <a:t>FORMS OF CREDIT GUARANTEE SCHEMES</a:t>
            </a:r>
            <a:endParaRPr lang="en-US" sz="2400" b="1" dirty="0">
              <a:latin typeface="Aharoni" pitchFamily="2" charset="-79"/>
              <a:cs typeface="Aharoni" pitchFamily="2" charset="-79"/>
            </a:endParaRPr>
          </a:p>
          <a:p>
            <a:pPr>
              <a:buNone/>
            </a:pPr>
            <a:r>
              <a:rPr lang="en-US" sz="2000" dirty="0"/>
              <a:t>Coverage:</a:t>
            </a:r>
          </a:p>
          <a:p>
            <a:pPr lvl="0"/>
            <a:r>
              <a:rPr lang="en-US" sz="2000" dirty="0"/>
              <a:t>Regional 			</a:t>
            </a:r>
          </a:p>
          <a:p>
            <a:pPr lvl="0"/>
            <a:r>
              <a:rPr lang="en-US" sz="2000" dirty="0"/>
              <a:t>National</a:t>
            </a:r>
          </a:p>
          <a:p>
            <a:pPr lvl="0"/>
            <a:r>
              <a:rPr lang="en-US" sz="2000" dirty="0" err="1"/>
              <a:t>Sectorial</a:t>
            </a:r>
            <a:r>
              <a:rPr lang="en-US" sz="2000" dirty="0"/>
              <a:t> 			</a:t>
            </a:r>
          </a:p>
          <a:p>
            <a:pPr>
              <a:buNone/>
            </a:pPr>
            <a:r>
              <a:rPr lang="en-US" sz="2000" dirty="0"/>
              <a:t>Funding:</a:t>
            </a:r>
          </a:p>
          <a:p>
            <a:pPr lvl="0"/>
            <a:r>
              <a:rPr lang="en-US" sz="2000" dirty="0"/>
              <a:t>Donor sponsored</a:t>
            </a:r>
          </a:p>
          <a:p>
            <a:pPr lvl="0"/>
            <a:r>
              <a:rPr lang="en-US" sz="2000" dirty="0"/>
              <a:t>Specialized </a:t>
            </a:r>
            <a:r>
              <a:rPr lang="en-US" sz="2000" dirty="0" smtClean="0"/>
              <a:t>	</a:t>
            </a:r>
            <a:r>
              <a:rPr lang="en-US" sz="2000" dirty="0" err="1" smtClean="0"/>
              <a:t>eg</a:t>
            </a:r>
            <a:r>
              <a:rPr lang="en-US" sz="2000" dirty="0" smtClean="0"/>
              <a:t>  GARI</a:t>
            </a:r>
            <a:endParaRPr lang="en-US" sz="2000" dirty="0"/>
          </a:p>
          <a:p>
            <a:pPr lvl="0"/>
            <a:r>
              <a:rPr lang="en-US" sz="2000" dirty="0"/>
              <a:t>Regional	</a:t>
            </a:r>
            <a:r>
              <a:rPr lang="en-US" sz="2000" dirty="0" err="1" smtClean="0"/>
              <a:t>eg</a:t>
            </a:r>
            <a:r>
              <a:rPr lang="en-US" sz="2000" dirty="0" smtClean="0"/>
              <a:t>  AGF</a:t>
            </a:r>
            <a:endParaRPr lang="en-US" sz="2000" dirty="0"/>
          </a:p>
          <a:p>
            <a:pPr lvl="0"/>
            <a:r>
              <a:rPr lang="en-US" sz="2000" dirty="0"/>
              <a:t>National	</a:t>
            </a:r>
            <a:r>
              <a:rPr lang="en-US" sz="2000" dirty="0" err="1" smtClean="0"/>
              <a:t>eg</a:t>
            </a:r>
            <a:r>
              <a:rPr lang="en-US" sz="2000" dirty="0" smtClean="0"/>
              <a:t>  </a:t>
            </a:r>
            <a:r>
              <a:rPr lang="en-US" sz="2000" dirty="0" err="1"/>
              <a:t>Exim</a:t>
            </a:r>
            <a:r>
              <a:rPr lang="en-US" sz="2000" dirty="0"/>
              <a:t>/ACGS</a:t>
            </a:r>
          </a:p>
          <a:p>
            <a:pPr>
              <a:buNone/>
            </a:pPr>
            <a:endParaRPr lang="en-US" sz="1000" dirty="0"/>
          </a:p>
        </p:txBody>
      </p:sp>
      <p:pic>
        <p:nvPicPr>
          <p:cNvPr id="4" name="Picture 3"/>
          <p:cNvPicPr/>
          <p:nvPr/>
        </p:nvPicPr>
        <p:blipFill>
          <a:blip r:embed="rId2"/>
          <a:srcRect/>
          <a:stretch>
            <a:fillRect/>
          </a:stretch>
        </p:blipFill>
        <p:spPr bwMode="auto">
          <a:xfrm>
            <a:off x="7391400" y="6248400"/>
            <a:ext cx="1466850" cy="409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714</TotalTime>
  <Words>952</Words>
  <Application>Microsoft Office PowerPoint</Application>
  <PresentationFormat>On-screen Show (4:3)</PresentationFormat>
  <Paragraphs>315</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 SUPPORTING SMALL AND MEDIUM ENTERPRISES (SMEs) </vt:lpstr>
      <vt:lpstr> TABLE OF CONTENTS </vt:lpstr>
      <vt:lpstr>INTRODUCTION </vt:lpstr>
      <vt:lpstr> AFRICA AND THE WORLD </vt:lpstr>
      <vt:lpstr> CHARACTERISTICS/CHALLENGES OF SME’S IN AFRICA </vt:lpstr>
      <vt:lpstr> CHALLENGES: </vt:lpstr>
      <vt:lpstr> WHY CREDIT GUARANTEES: </vt:lpstr>
      <vt:lpstr> BENEFITS OF CREDIT GUARANTEE SCHEME:- </vt:lpstr>
      <vt:lpstr> GUARANTEE MODELS:- </vt:lpstr>
      <vt:lpstr>              CASE STUDIES: </vt:lpstr>
      <vt:lpstr>CS 1.              AGF (contd)</vt:lpstr>
      <vt:lpstr>CS 2.      GUARANTEE FUND FOR PRIVATE INVESTMENTS IN WEST AFRICA</vt:lpstr>
      <vt:lpstr>  CS 2.                         GARI (contd)  </vt:lpstr>
      <vt:lpstr>  CS 3.   AGRICULTURAL CREDIT GUARANTEE SCHEME - NIGERIA </vt:lpstr>
      <vt:lpstr>CS 3.                                ACGS (contd) </vt:lpstr>
      <vt:lpstr>CS 3.                         ACGS (contd) </vt:lpstr>
      <vt:lpstr>   CS 4.    EXIMGUARANTY COMPANY GHANA LIMITED  </vt:lpstr>
      <vt:lpstr>CS 4.                     EXIM (contd) </vt:lpstr>
      <vt:lpstr>  CONCLUSION  </vt:lpstr>
      <vt:lpstr>CONCLUSION (contd) </vt:lpstr>
      <vt:lpstr>Slide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SUPPORTING SMALL AND MEDIUM ENTERPRISES (SMES)</dc:title>
  <dc:creator>User</dc:creator>
  <cp:lastModifiedBy>User</cp:lastModifiedBy>
  <cp:revision>133</cp:revision>
  <dcterms:created xsi:type="dcterms:W3CDTF">2015-10-12T16:05:09Z</dcterms:created>
  <dcterms:modified xsi:type="dcterms:W3CDTF">2015-11-11T22:21:40Z</dcterms:modified>
</cp:coreProperties>
</file>